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8" r:id="rId3"/>
  </p:sldMasterIdLst>
  <p:notesMasterIdLst>
    <p:notesMasterId r:id="rId58"/>
  </p:notesMasterIdLst>
  <p:handoutMasterIdLst>
    <p:handoutMasterId r:id="rId59"/>
  </p:handoutMasterIdLst>
  <p:sldIdLst>
    <p:sldId id="420" r:id="rId4"/>
    <p:sldId id="624" r:id="rId5"/>
    <p:sldId id="704" r:id="rId6"/>
    <p:sldId id="605" r:id="rId7"/>
    <p:sldId id="443" r:id="rId8"/>
    <p:sldId id="682" r:id="rId9"/>
    <p:sldId id="438" r:id="rId10"/>
    <p:sldId id="401" r:id="rId11"/>
    <p:sldId id="439" r:id="rId12"/>
    <p:sldId id="441" r:id="rId13"/>
    <p:sldId id="442" r:id="rId14"/>
    <p:sldId id="411" r:id="rId15"/>
    <p:sldId id="418" r:id="rId16"/>
    <p:sldId id="415" r:id="rId17"/>
    <p:sldId id="426" r:id="rId18"/>
    <p:sldId id="428" r:id="rId19"/>
    <p:sldId id="421" r:id="rId20"/>
    <p:sldId id="316" r:id="rId21"/>
    <p:sldId id="627" r:id="rId22"/>
    <p:sldId id="532" r:id="rId23"/>
    <p:sldId id="700" r:id="rId24"/>
    <p:sldId id="458" r:id="rId25"/>
    <p:sldId id="702" r:id="rId26"/>
    <p:sldId id="701" r:id="rId27"/>
    <p:sldId id="457" r:id="rId28"/>
    <p:sldId id="699" r:id="rId29"/>
    <p:sldId id="625" r:id="rId30"/>
    <p:sldId id="535" r:id="rId31"/>
    <p:sldId id="354" r:id="rId32"/>
    <p:sldId id="324" r:id="rId33"/>
    <p:sldId id="580" r:id="rId34"/>
    <p:sldId id="579" r:id="rId35"/>
    <p:sldId id="451" r:id="rId36"/>
    <p:sldId id="449" r:id="rId37"/>
    <p:sldId id="430" r:id="rId38"/>
    <p:sldId id="703" r:id="rId39"/>
    <p:sldId id="696" r:id="rId40"/>
    <p:sldId id="697" r:id="rId41"/>
    <p:sldId id="572" r:id="rId42"/>
    <p:sldId id="549" r:id="rId43"/>
    <p:sldId id="628" r:id="rId44"/>
    <p:sldId id="706" r:id="rId45"/>
    <p:sldId id="707" r:id="rId46"/>
    <p:sldId id="708" r:id="rId47"/>
    <p:sldId id="629" r:id="rId48"/>
    <p:sldId id="621" r:id="rId49"/>
    <p:sldId id="469" r:id="rId50"/>
    <p:sldId id="705" r:id="rId51"/>
    <p:sldId id="620" r:id="rId52"/>
    <p:sldId id="710" r:id="rId53"/>
    <p:sldId id="614" r:id="rId54"/>
    <p:sldId id="617" r:id="rId55"/>
    <p:sldId id="270" r:id="rId56"/>
    <p:sldId id="440" r:id="rId57"/>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varScale="1">
        <p:scale>
          <a:sx n="70" d="100"/>
          <a:sy n="70" d="100"/>
        </p:scale>
        <p:origin x="1296" y="54"/>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varScale="1">
      <p:scale>
        <a:sx n="1" d="1"/>
        <a:sy n="1" d="1"/>
      </p:scale>
      <p:origin x="0" y="-15000"/>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tableStyles" Target="tableStyle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5F9D46CE-30CA-4402-8C78-085E1B0C3557}"/>
              </a:ext>
            </a:extLst>
          </p:cNvPr>
          <p:cNvSpPr>
            <a:spLocks noGrp="1" noRot="1" noChangeAspect="1" noTextEdit="1"/>
          </p:cNvSpPr>
          <p:nvPr>
            <p:ph type="sldImg"/>
          </p:nvPr>
        </p:nvSpPr>
        <p:spPr>
          <a:ln/>
        </p:spPr>
      </p:sp>
      <p:sp>
        <p:nvSpPr>
          <p:cNvPr id="57347" name="Notes Placeholder 2">
            <a:extLst>
              <a:ext uri="{FF2B5EF4-FFF2-40B4-BE49-F238E27FC236}">
                <a16:creationId xmlns:a16="http://schemas.microsoft.com/office/drawing/2014/main" id="{CAE764DE-2178-4DD3-A87D-8FE0761C240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7348" name="Slide Number Placeholder 3">
            <a:extLst>
              <a:ext uri="{FF2B5EF4-FFF2-40B4-BE49-F238E27FC236}">
                <a16:creationId xmlns:a16="http://schemas.microsoft.com/office/drawing/2014/main" id="{E2BD8B04-7189-4CFD-B545-AE4A1257834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1F1CB8C0-AE7C-4001-9F86-1FFD8D67CA4F}" type="slidenum">
              <a:rPr lang="en-GB" altLang="en-US" sz="1200"/>
              <a:pPr/>
              <a:t>21</a:t>
            </a:fld>
            <a:endParaRPr lang="en-GB" altLang="en-US" sz="1200"/>
          </a:p>
        </p:txBody>
      </p:sp>
    </p:spTree>
    <p:extLst>
      <p:ext uri="{BB962C8B-B14F-4D97-AF65-F5344CB8AC3E}">
        <p14:creationId xmlns:p14="http://schemas.microsoft.com/office/powerpoint/2010/main" val="42210532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D09750A7-3519-442E-A110-933C02423034}"/>
              </a:ext>
            </a:extLst>
          </p:cNvPr>
          <p:cNvSpPr>
            <a:spLocks noGrp="1" noRot="1" noChangeAspect="1" noTextEdit="1"/>
          </p:cNvSpPr>
          <p:nvPr>
            <p:ph type="sldImg"/>
          </p:nvPr>
        </p:nvSpPr>
        <p:spPr>
          <a:ln/>
        </p:spPr>
      </p:sp>
      <p:sp>
        <p:nvSpPr>
          <p:cNvPr id="59395" name="Notes Placeholder 2">
            <a:extLst>
              <a:ext uri="{FF2B5EF4-FFF2-40B4-BE49-F238E27FC236}">
                <a16:creationId xmlns:a16="http://schemas.microsoft.com/office/drawing/2014/main" id="{038895C7-2C3B-45D6-B11A-D156F2D8116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9396" name="Slide Number Placeholder 3">
            <a:extLst>
              <a:ext uri="{FF2B5EF4-FFF2-40B4-BE49-F238E27FC236}">
                <a16:creationId xmlns:a16="http://schemas.microsoft.com/office/drawing/2014/main" id="{51946C66-A25F-42DA-B532-83C653D223E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F0833D07-550D-4D35-96F0-98F36B83DCB3}" type="slidenum">
              <a:rPr lang="en-GB" altLang="en-US" sz="1200"/>
              <a:pPr/>
              <a:t>23</a:t>
            </a:fld>
            <a:endParaRPr lang="en-GB" altLang="en-US" sz="1200"/>
          </a:p>
        </p:txBody>
      </p:sp>
    </p:spTree>
    <p:extLst>
      <p:ext uri="{BB962C8B-B14F-4D97-AF65-F5344CB8AC3E}">
        <p14:creationId xmlns:p14="http://schemas.microsoft.com/office/powerpoint/2010/main" val="2801077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3C6D2C28-E7E3-41A2-8DD5-A33503655548}"/>
              </a:ext>
            </a:extLst>
          </p:cNvPr>
          <p:cNvSpPr>
            <a:spLocks noGrp="1" noRot="1" noChangeAspect="1" noTextEdit="1"/>
          </p:cNvSpPr>
          <p:nvPr>
            <p:ph type="sldImg"/>
          </p:nvPr>
        </p:nvSpPr>
        <p:spPr>
          <a:ln/>
        </p:spPr>
      </p:sp>
      <p:sp>
        <p:nvSpPr>
          <p:cNvPr id="58371" name="Notes Placeholder 2">
            <a:extLst>
              <a:ext uri="{FF2B5EF4-FFF2-40B4-BE49-F238E27FC236}">
                <a16:creationId xmlns:a16="http://schemas.microsoft.com/office/drawing/2014/main" id="{CAD036D5-DFEC-48B2-8CFC-FADCB26AF45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8372" name="Slide Number Placeholder 3">
            <a:extLst>
              <a:ext uri="{FF2B5EF4-FFF2-40B4-BE49-F238E27FC236}">
                <a16:creationId xmlns:a16="http://schemas.microsoft.com/office/drawing/2014/main" id="{30E77560-D03B-4ACE-AF86-1D5EFA54895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10E96222-B5D7-4BEC-9C3B-B8BDE9169C31}" type="slidenum">
              <a:rPr lang="en-GB" altLang="en-US" sz="1200"/>
              <a:pPr/>
              <a:t>24</a:t>
            </a:fld>
            <a:endParaRPr lang="en-GB" altLang="en-US" sz="1200"/>
          </a:p>
        </p:txBody>
      </p:sp>
    </p:spTree>
    <p:extLst>
      <p:ext uri="{BB962C8B-B14F-4D97-AF65-F5344CB8AC3E}">
        <p14:creationId xmlns:p14="http://schemas.microsoft.com/office/powerpoint/2010/main" val="30306699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767ACE10-3C63-4706-8F1F-6B178989C456}"/>
              </a:ext>
            </a:extLst>
          </p:cNvPr>
          <p:cNvSpPr>
            <a:spLocks noGrp="1" noRot="1" noChangeAspect="1" noTextEdit="1"/>
          </p:cNvSpPr>
          <p:nvPr>
            <p:ph type="sldImg"/>
          </p:nvPr>
        </p:nvSpPr>
        <p:spPr>
          <a:ln/>
        </p:spPr>
      </p:sp>
      <p:sp>
        <p:nvSpPr>
          <p:cNvPr id="55299" name="Notes Placeholder 2">
            <a:extLst>
              <a:ext uri="{FF2B5EF4-FFF2-40B4-BE49-F238E27FC236}">
                <a16:creationId xmlns:a16="http://schemas.microsoft.com/office/drawing/2014/main" id="{9E3BFACF-848A-4ACA-83D8-EE3585DA2A8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5300" name="Slide Number Placeholder 3">
            <a:extLst>
              <a:ext uri="{FF2B5EF4-FFF2-40B4-BE49-F238E27FC236}">
                <a16:creationId xmlns:a16="http://schemas.microsoft.com/office/drawing/2014/main" id="{57543AC8-4F04-47DD-A778-D38EBA196EC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163E98AA-B70A-4C60-9166-385A8AB847E9}" type="slidenum">
              <a:rPr lang="en-GB" altLang="en-US" sz="1200"/>
              <a:pPr/>
              <a:t>26</a:t>
            </a:fld>
            <a:endParaRPr lang="en-GB" altLang="en-US" sz="1200"/>
          </a:p>
        </p:txBody>
      </p:sp>
    </p:spTree>
    <p:extLst>
      <p:ext uri="{BB962C8B-B14F-4D97-AF65-F5344CB8AC3E}">
        <p14:creationId xmlns:p14="http://schemas.microsoft.com/office/powerpoint/2010/main" val="11174723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EF25D140-36AC-4E93-BF41-76DB32C14E81}" type="slidenum">
              <a:rPr lang="en-GB" smtClean="0"/>
              <a:pPr>
                <a:defRPr/>
              </a:pPr>
              <a:t>28</a:t>
            </a:fld>
            <a:endParaRPr lang="en-GB"/>
          </a:p>
        </p:txBody>
      </p:sp>
    </p:spTree>
    <p:extLst>
      <p:ext uri="{BB962C8B-B14F-4D97-AF65-F5344CB8AC3E}">
        <p14:creationId xmlns:p14="http://schemas.microsoft.com/office/powerpoint/2010/main" val="3666665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29</a:t>
            </a:fld>
            <a:endParaRPr lang="en-GB">
              <a:solidFill>
                <a:srgbClr val="000000"/>
              </a:solidFill>
            </a:endParaRPr>
          </a:p>
        </p:txBody>
      </p:sp>
    </p:spTree>
    <p:extLst>
      <p:ext uri="{BB962C8B-B14F-4D97-AF65-F5344CB8AC3E}">
        <p14:creationId xmlns:p14="http://schemas.microsoft.com/office/powerpoint/2010/main" val="33213996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9987428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48303D8A-DAAE-4BE3-8623-703CB7C316FA}" type="slidenum">
              <a:rPr lang="en-US" smtClean="0"/>
              <a:pPr/>
              <a:t>31</a:t>
            </a:fld>
            <a:endParaRPr lang="en-US"/>
          </a:p>
        </p:txBody>
      </p:sp>
    </p:spTree>
    <p:extLst>
      <p:ext uri="{BB962C8B-B14F-4D97-AF65-F5344CB8AC3E}">
        <p14:creationId xmlns:p14="http://schemas.microsoft.com/office/powerpoint/2010/main" val="18655451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7F8318DB-50F0-4561-81E8-938A5826DA9A}"/>
              </a:ext>
            </a:extLst>
          </p:cNvPr>
          <p:cNvSpPr>
            <a:spLocks noGrp="1" noRot="1" noChangeAspect="1" noTextEdit="1"/>
          </p:cNvSpPr>
          <p:nvPr>
            <p:ph type="sldImg"/>
          </p:nvPr>
        </p:nvSpPr>
        <p:spPr>
          <a:ln/>
        </p:spPr>
      </p:sp>
      <p:sp>
        <p:nvSpPr>
          <p:cNvPr id="56323" name="Notes Placeholder 2">
            <a:extLst>
              <a:ext uri="{FF2B5EF4-FFF2-40B4-BE49-F238E27FC236}">
                <a16:creationId xmlns:a16="http://schemas.microsoft.com/office/drawing/2014/main" id="{6AC13564-5F37-4CF0-8398-AE6C995D312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6324" name="Slide Number Placeholder 3">
            <a:extLst>
              <a:ext uri="{FF2B5EF4-FFF2-40B4-BE49-F238E27FC236}">
                <a16:creationId xmlns:a16="http://schemas.microsoft.com/office/drawing/2014/main" id="{22B60DE7-39B0-4E25-B0B4-BB3E73D2D2A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9C850148-AD7A-4939-BF5A-DB5F7D6A828A}" type="slidenum">
              <a:rPr lang="en-US" altLang="en-US" sz="1200"/>
              <a:pPr/>
              <a:t>35</a:t>
            </a:fld>
            <a:endParaRPr lang="en-US" altLang="en-US" sz="1200"/>
          </a:p>
        </p:txBody>
      </p:sp>
    </p:spTree>
    <p:extLst>
      <p:ext uri="{BB962C8B-B14F-4D97-AF65-F5344CB8AC3E}">
        <p14:creationId xmlns:p14="http://schemas.microsoft.com/office/powerpoint/2010/main" val="4470701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40</a:t>
            </a:fld>
            <a:endParaRPr lang="en-GB"/>
          </a:p>
        </p:txBody>
      </p:sp>
    </p:spTree>
    <p:extLst>
      <p:ext uri="{BB962C8B-B14F-4D97-AF65-F5344CB8AC3E}">
        <p14:creationId xmlns:p14="http://schemas.microsoft.com/office/powerpoint/2010/main" val="2290512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A9E651F2-6169-4990-8FB3-68AD2C1B2E7F}"/>
              </a:ext>
            </a:extLst>
          </p:cNvPr>
          <p:cNvSpPr>
            <a:spLocks noGrp="1" noRot="1" noChangeAspect="1" noTextEdit="1"/>
          </p:cNvSpPr>
          <p:nvPr>
            <p:ph type="sldImg"/>
          </p:nvPr>
        </p:nvSpPr>
        <p:spPr>
          <a:ln/>
        </p:spPr>
      </p:sp>
      <p:sp>
        <p:nvSpPr>
          <p:cNvPr id="48131" name="Notes Placeholder 2">
            <a:extLst>
              <a:ext uri="{FF2B5EF4-FFF2-40B4-BE49-F238E27FC236}">
                <a16:creationId xmlns:a16="http://schemas.microsoft.com/office/drawing/2014/main" id="{282EDD32-5CBC-4734-8B7C-58554D13219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48132" name="Slide Number Placeholder 3">
            <a:extLst>
              <a:ext uri="{FF2B5EF4-FFF2-40B4-BE49-F238E27FC236}">
                <a16:creationId xmlns:a16="http://schemas.microsoft.com/office/drawing/2014/main" id="{3766C2CE-D25E-4DA4-AAD8-9F166445671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8A1AAD48-0797-4E20-B7F8-52B0DD1AA304}" type="slidenum">
              <a:rPr lang="en-US" altLang="en-US" sz="1200"/>
              <a:pPr/>
              <a:t>8</a:t>
            </a:fld>
            <a:endParaRPr lang="en-US" altLang="en-US" sz="1200"/>
          </a:p>
        </p:txBody>
      </p:sp>
    </p:spTree>
    <p:extLst>
      <p:ext uri="{BB962C8B-B14F-4D97-AF65-F5344CB8AC3E}">
        <p14:creationId xmlns:p14="http://schemas.microsoft.com/office/powerpoint/2010/main" val="7701584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A67506B5-EA4E-4FAA-8B42-EFF130CFABE3}"/>
              </a:ext>
            </a:extLst>
          </p:cNvPr>
          <p:cNvSpPr>
            <a:spLocks noGrp="1" noRot="1" noChangeAspect="1" noTextEdit="1"/>
          </p:cNvSpPr>
          <p:nvPr>
            <p:ph type="sldImg"/>
          </p:nvPr>
        </p:nvSpPr>
        <p:spPr>
          <a:ln/>
        </p:spPr>
      </p:sp>
      <p:sp>
        <p:nvSpPr>
          <p:cNvPr id="64515" name="Notes Placeholder 2">
            <a:extLst>
              <a:ext uri="{FF2B5EF4-FFF2-40B4-BE49-F238E27FC236}">
                <a16:creationId xmlns:a16="http://schemas.microsoft.com/office/drawing/2014/main" id="{13D0E6CE-DBF8-4573-AFDC-5D522C6FEF5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4516" name="Slide Number Placeholder 3">
            <a:extLst>
              <a:ext uri="{FF2B5EF4-FFF2-40B4-BE49-F238E27FC236}">
                <a16:creationId xmlns:a16="http://schemas.microsoft.com/office/drawing/2014/main" id="{8129FB7F-3C14-4C6A-B490-776FF7FD91E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CC48248D-3D8F-404C-878B-123991AF126E}" type="slidenum">
              <a:rPr lang="en-US" altLang="en-US" sz="1200"/>
              <a:pPr/>
              <a:t>53</a:t>
            </a:fld>
            <a:endParaRPr lang="en-US" altLang="en-US" sz="1200"/>
          </a:p>
        </p:txBody>
      </p:sp>
    </p:spTree>
    <p:extLst>
      <p:ext uri="{BB962C8B-B14F-4D97-AF65-F5344CB8AC3E}">
        <p14:creationId xmlns:p14="http://schemas.microsoft.com/office/powerpoint/2010/main" val="2417210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B3E8F4C0-E86D-47BE-A8BF-74A3C725A3D9}"/>
              </a:ext>
            </a:extLst>
          </p:cNvPr>
          <p:cNvSpPr>
            <a:spLocks noGrp="1" noRot="1" noChangeAspect="1" noTextEdit="1"/>
          </p:cNvSpPr>
          <p:nvPr>
            <p:ph type="sldImg"/>
          </p:nvPr>
        </p:nvSpPr>
        <p:spPr>
          <a:ln/>
        </p:spPr>
      </p:sp>
      <p:sp>
        <p:nvSpPr>
          <p:cNvPr id="49155" name="Notes Placeholder 2">
            <a:extLst>
              <a:ext uri="{FF2B5EF4-FFF2-40B4-BE49-F238E27FC236}">
                <a16:creationId xmlns:a16="http://schemas.microsoft.com/office/drawing/2014/main" id="{D1F3D8AE-C0DF-4827-85E3-4098AC38057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49156" name="Slide Number Placeholder 3">
            <a:extLst>
              <a:ext uri="{FF2B5EF4-FFF2-40B4-BE49-F238E27FC236}">
                <a16:creationId xmlns:a16="http://schemas.microsoft.com/office/drawing/2014/main" id="{A54E5801-3C5F-44C4-888B-F6F85592DC4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5232D39C-677A-4D1E-BDF9-3E591531018E}" type="slidenum">
              <a:rPr lang="en-US" altLang="en-US" sz="1200"/>
              <a:pPr/>
              <a:t>12</a:t>
            </a:fld>
            <a:endParaRPr lang="en-US" altLang="en-US" sz="1200"/>
          </a:p>
        </p:txBody>
      </p:sp>
    </p:spTree>
    <p:extLst>
      <p:ext uri="{BB962C8B-B14F-4D97-AF65-F5344CB8AC3E}">
        <p14:creationId xmlns:p14="http://schemas.microsoft.com/office/powerpoint/2010/main" val="715799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6E496975-1B9E-4590-82E9-47E13C90F754}"/>
              </a:ext>
            </a:extLst>
          </p:cNvPr>
          <p:cNvSpPr>
            <a:spLocks noGrp="1" noRot="1" noChangeAspect="1" noTextEdit="1"/>
          </p:cNvSpPr>
          <p:nvPr>
            <p:ph type="sldImg"/>
          </p:nvPr>
        </p:nvSpPr>
        <p:spPr>
          <a:ln/>
        </p:spPr>
      </p:sp>
      <p:sp>
        <p:nvSpPr>
          <p:cNvPr id="50179" name="Notes Placeholder 2">
            <a:extLst>
              <a:ext uri="{FF2B5EF4-FFF2-40B4-BE49-F238E27FC236}">
                <a16:creationId xmlns:a16="http://schemas.microsoft.com/office/drawing/2014/main" id="{F8238CF1-A721-4B9C-A257-47A3C1ABC3B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0180" name="Slide Number Placeholder 3">
            <a:extLst>
              <a:ext uri="{FF2B5EF4-FFF2-40B4-BE49-F238E27FC236}">
                <a16:creationId xmlns:a16="http://schemas.microsoft.com/office/drawing/2014/main" id="{684F0014-5CFA-418E-AFC1-7B563010C8A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998A5B6E-55F4-4478-81FB-B4E8AE9B98BA}" type="slidenum">
              <a:rPr lang="en-US" altLang="en-US" sz="1200"/>
              <a:pPr/>
              <a:t>13</a:t>
            </a:fld>
            <a:endParaRPr lang="en-US" altLang="en-US" sz="1200"/>
          </a:p>
        </p:txBody>
      </p:sp>
    </p:spTree>
    <p:extLst>
      <p:ext uri="{BB962C8B-B14F-4D97-AF65-F5344CB8AC3E}">
        <p14:creationId xmlns:p14="http://schemas.microsoft.com/office/powerpoint/2010/main" val="3693915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A669E72D-7E90-4A99-823D-9547AADBDBED}"/>
              </a:ext>
            </a:extLst>
          </p:cNvPr>
          <p:cNvSpPr>
            <a:spLocks noGrp="1" noRot="1" noChangeAspect="1" noTextEdit="1"/>
          </p:cNvSpPr>
          <p:nvPr>
            <p:ph type="sldImg"/>
          </p:nvPr>
        </p:nvSpPr>
        <p:spPr>
          <a:ln/>
        </p:spPr>
      </p:sp>
      <p:sp>
        <p:nvSpPr>
          <p:cNvPr id="51203" name="Notes Placeholder 2">
            <a:extLst>
              <a:ext uri="{FF2B5EF4-FFF2-40B4-BE49-F238E27FC236}">
                <a16:creationId xmlns:a16="http://schemas.microsoft.com/office/drawing/2014/main" id="{41E0709C-07AE-48F1-8F4C-1D947F867F0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1204" name="Slide Number Placeholder 3">
            <a:extLst>
              <a:ext uri="{FF2B5EF4-FFF2-40B4-BE49-F238E27FC236}">
                <a16:creationId xmlns:a16="http://schemas.microsoft.com/office/drawing/2014/main" id="{634EB70C-A3DB-4CA5-8171-0CC55B2541F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752BCCA7-58B4-458C-AF93-B4712448DC46}" type="slidenum">
              <a:rPr lang="en-US" altLang="en-US" sz="1200"/>
              <a:pPr/>
              <a:t>14</a:t>
            </a:fld>
            <a:endParaRPr lang="en-US" altLang="en-US" sz="1200"/>
          </a:p>
        </p:txBody>
      </p:sp>
    </p:spTree>
    <p:extLst>
      <p:ext uri="{BB962C8B-B14F-4D97-AF65-F5344CB8AC3E}">
        <p14:creationId xmlns:p14="http://schemas.microsoft.com/office/powerpoint/2010/main" val="2670250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7943D246-6439-41D1-860A-46A0C16BA999}"/>
              </a:ext>
            </a:extLst>
          </p:cNvPr>
          <p:cNvSpPr>
            <a:spLocks noGrp="1" noRot="1" noChangeAspect="1" noTextEdit="1"/>
          </p:cNvSpPr>
          <p:nvPr>
            <p:ph type="sldImg"/>
          </p:nvPr>
        </p:nvSpPr>
        <p:spPr>
          <a:ln/>
        </p:spPr>
      </p:sp>
      <p:sp>
        <p:nvSpPr>
          <p:cNvPr id="52227" name="Notes Placeholder 2">
            <a:extLst>
              <a:ext uri="{FF2B5EF4-FFF2-40B4-BE49-F238E27FC236}">
                <a16:creationId xmlns:a16="http://schemas.microsoft.com/office/drawing/2014/main" id="{1667872F-5AF7-424E-A838-16409212F98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2228" name="Slide Number Placeholder 3">
            <a:extLst>
              <a:ext uri="{FF2B5EF4-FFF2-40B4-BE49-F238E27FC236}">
                <a16:creationId xmlns:a16="http://schemas.microsoft.com/office/drawing/2014/main" id="{4B268D3E-5BB4-4612-A7C8-7E2A2497AFE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04749ED1-7146-4965-8ADC-B919B6B0FCE3}" type="slidenum">
              <a:rPr lang="en-US" altLang="en-US" sz="1200"/>
              <a:pPr/>
              <a:t>15</a:t>
            </a:fld>
            <a:endParaRPr lang="en-US" altLang="en-US" sz="1200"/>
          </a:p>
        </p:txBody>
      </p:sp>
    </p:spTree>
    <p:extLst>
      <p:ext uri="{BB962C8B-B14F-4D97-AF65-F5344CB8AC3E}">
        <p14:creationId xmlns:p14="http://schemas.microsoft.com/office/powerpoint/2010/main" val="164291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D3F20B9E-21E2-4FD2-B79E-B0D97FD4077A}"/>
              </a:ext>
            </a:extLst>
          </p:cNvPr>
          <p:cNvSpPr>
            <a:spLocks noGrp="1" noRot="1" noChangeAspect="1" noTextEdit="1"/>
          </p:cNvSpPr>
          <p:nvPr>
            <p:ph type="sldImg"/>
          </p:nvPr>
        </p:nvSpPr>
        <p:spPr>
          <a:ln/>
        </p:spPr>
      </p:sp>
      <p:sp>
        <p:nvSpPr>
          <p:cNvPr id="53251" name="Notes Placeholder 2">
            <a:extLst>
              <a:ext uri="{FF2B5EF4-FFF2-40B4-BE49-F238E27FC236}">
                <a16:creationId xmlns:a16="http://schemas.microsoft.com/office/drawing/2014/main" id="{85FD38A0-725D-404C-AC7B-760FDE89E88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3252" name="Slide Number Placeholder 3">
            <a:extLst>
              <a:ext uri="{FF2B5EF4-FFF2-40B4-BE49-F238E27FC236}">
                <a16:creationId xmlns:a16="http://schemas.microsoft.com/office/drawing/2014/main" id="{EBC33879-5973-468D-9E4C-F9847314C38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F4E1382C-26DE-4853-8285-1BF867602D0C}" type="slidenum">
              <a:rPr lang="en-US" altLang="en-US" sz="1200"/>
              <a:pPr/>
              <a:t>16</a:t>
            </a:fld>
            <a:endParaRPr lang="en-US" altLang="en-US" sz="1200"/>
          </a:p>
        </p:txBody>
      </p:sp>
    </p:spTree>
    <p:extLst>
      <p:ext uri="{BB962C8B-B14F-4D97-AF65-F5344CB8AC3E}">
        <p14:creationId xmlns:p14="http://schemas.microsoft.com/office/powerpoint/2010/main" val="1537041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907778F6-8889-4208-AF64-E91F38E05079}"/>
              </a:ext>
            </a:extLst>
          </p:cNvPr>
          <p:cNvSpPr>
            <a:spLocks noGrp="1" noRot="1" noChangeAspect="1" noTextEdit="1"/>
          </p:cNvSpPr>
          <p:nvPr>
            <p:ph type="sldImg"/>
          </p:nvPr>
        </p:nvSpPr>
        <p:spPr>
          <a:ln/>
        </p:spPr>
      </p:sp>
      <p:sp>
        <p:nvSpPr>
          <p:cNvPr id="54275" name="Notes Placeholder 2">
            <a:extLst>
              <a:ext uri="{FF2B5EF4-FFF2-40B4-BE49-F238E27FC236}">
                <a16:creationId xmlns:a16="http://schemas.microsoft.com/office/drawing/2014/main" id="{7FC3FC6D-4DC2-4082-BDDE-49F0B871174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4276" name="Slide Number Placeholder 3">
            <a:extLst>
              <a:ext uri="{FF2B5EF4-FFF2-40B4-BE49-F238E27FC236}">
                <a16:creationId xmlns:a16="http://schemas.microsoft.com/office/drawing/2014/main" id="{C4B317B7-C37F-42E8-B8D3-08D787821AB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4B9A35CF-94D2-4DDF-9068-0CC3863E8FDF}" type="slidenum">
              <a:rPr lang="en-US" altLang="en-US" sz="1200"/>
              <a:pPr/>
              <a:t>17</a:t>
            </a:fld>
            <a:endParaRPr lang="en-US" altLang="en-US" sz="1200"/>
          </a:p>
        </p:txBody>
      </p:sp>
    </p:spTree>
    <p:extLst>
      <p:ext uri="{BB962C8B-B14F-4D97-AF65-F5344CB8AC3E}">
        <p14:creationId xmlns:p14="http://schemas.microsoft.com/office/powerpoint/2010/main" val="2418125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81640ABF-6668-446A-B16E-DD3AF2882D09}"/>
              </a:ext>
            </a:extLst>
          </p:cNvPr>
          <p:cNvSpPr>
            <a:spLocks noGrp="1" noRot="1" noChangeAspect="1" noTextEdit="1"/>
          </p:cNvSpPr>
          <p:nvPr>
            <p:ph type="sldImg"/>
          </p:nvPr>
        </p:nvSpPr>
        <p:spPr>
          <a:ln/>
        </p:spPr>
      </p:sp>
      <p:sp>
        <p:nvSpPr>
          <p:cNvPr id="63491" name="Notes Placeholder 2">
            <a:extLst>
              <a:ext uri="{FF2B5EF4-FFF2-40B4-BE49-F238E27FC236}">
                <a16:creationId xmlns:a16="http://schemas.microsoft.com/office/drawing/2014/main" id="{FEA260FA-2832-47E4-B442-79EFAEDA8E4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3492" name="Slide Number Placeholder 3">
            <a:extLst>
              <a:ext uri="{FF2B5EF4-FFF2-40B4-BE49-F238E27FC236}">
                <a16:creationId xmlns:a16="http://schemas.microsoft.com/office/drawing/2014/main" id="{BB369A45-80F1-45B0-8F57-2462918774C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panose="020B0604020202020204" pitchFamily="34" charset="0"/>
                <a:cs typeface="Arial" panose="020B0604020202020204" pitchFamily="34" charset="0"/>
              </a:defRPr>
            </a:lvl1pPr>
            <a:lvl2pPr marL="742950" indent="-285750">
              <a:defRPr sz="3100">
                <a:solidFill>
                  <a:schemeClr val="tx1"/>
                </a:solidFill>
                <a:latin typeface="Arial" panose="020B0604020202020204" pitchFamily="34" charset="0"/>
                <a:cs typeface="Arial" panose="020B0604020202020204" pitchFamily="34" charset="0"/>
              </a:defRPr>
            </a:lvl2pPr>
            <a:lvl3pPr marL="1143000" indent="-228600">
              <a:defRPr sz="3100">
                <a:solidFill>
                  <a:schemeClr val="tx1"/>
                </a:solidFill>
                <a:latin typeface="Arial" panose="020B0604020202020204" pitchFamily="34" charset="0"/>
                <a:cs typeface="Arial" panose="020B0604020202020204" pitchFamily="34" charset="0"/>
              </a:defRPr>
            </a:lvl3pPr>
            <a:lvl4pPr marL="1600200" indent="-228600">
              <a:defRPr sz="3100">
                <a:solidFill>
                  <a:schemeClr val="tx1"/>
                </a:solidFill>
                <a:latin typeface="Arial" panose="020B0604020202020204" pitchFamily="34" charset="0"/>
                <a:cs typeface="Arial" panose="020B0604020202020204" pitchFamily="34" charset="0"/>
              </a:defRPr>
            </a:lvl4pPr>
            <a:lvl5pPr marL="2057400" indent="-228600">
              <a:defRPr sz="31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3100">
                <a:solidFill>
                  <a:schemeClr val="tx1"/>
                </a:solidFill>
                <a:latin typeface="Arial" panose="020B0604020202020204" pitchFamily="34" charset="0"/>
                <a:cs typeface="Arial" panose="020B0604020202020204" pitchFamily="34" charset="0"/>
              </a:defRPr>
            </a:lvl9pPr>
          </a:lstStyle>
          <a:p>
            <a:fld id="{E8BA58C6-C1E3-4443-9F8B-91D8D50599C7}" type="slidenum">
              <a:rPr lang="en-US" altLang="en-US" sz="1200"/>
              <a:pPr/>
              <a:t>18</a:t>
            </a:fld>
            <a:endParaRPr lang="en-US" altLang="en-US" sz="1200"/>
          </a:p>
        </p:txBody>
      </p:sp>
    </p:spTree>
    <p:extLst>
      <p:ext uri="{BB962C8B-B14F-4D97-AF65-F5344CB8AC3E}">
        <p14:creationId xmlns:p14="http://schemas.microsoft.com/office/powerpoint/2010/main" val="523574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26/05/2018</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26/05/2018</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26/05/2018</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A0B1D7F-33C8-4ED3-A1E1-44EF625BC720}" type="datetimeFigureOut">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26/05/2018</a:t>
            </a:fld>
            <a:endParaRPr kumimoji="0" lang="en-GB" sz="1800" b="0" i="0" u="none" strike="noStrike" kern="0" cap="none" spc="0" normalizeH="0" baseline="0" noProof="0">
              <a:ln>
                <a:noFill/>
              </a:ln>
              <a:solidFill>
                <a:sysClr val="windowText" lastClr="000000"/>
              </a:solidFill>
              <a:effectLst/>
              <a:uLnTx/>
              <a:uFillTx/>
            </a:endParaRPr>
          </a:p>
        </p:txBody>
      </p:sp>
      <p:sp>
        <p:nvSpPr>
          <p:cNvPr id="5" name="Footer Placeholder 4"/>
          <p:cNvSpPr>
            <a:spLocks noGrp="1"/>
          </p:cNvSpPr>
          <p:nvPr>
            <p:ph type="ftr"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451130A4-E241-4B31-81C0-CEEE80BF742A}"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973440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26/05/2018</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26/05/2018</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26/05/2018</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26/05/2018</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26/05/2018</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26/05/2018</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26/05/2018</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26/05/2018</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26/05/2018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B1D7F-33C8-4ED3-A1E1-44EF625BC720}" type="datetimeFigureOut">
              <a:rPr lang="en-GB" smtClean="0"/>
              <a:t>26/05/2018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130A4-E241-4B31-81C0-CEEE80BF742A}" type="slidenum">
              <a:rPr lang="en-GB" smtClean="0"/>
              <a:t>‹#›</a:t>
            </a:fld>
            <a:endParaRPr lang="en-GB"/>
          </a:p>
        </p:txBody>
      </p:sp>
    </p:spTree>
    <p:extLst>
      <p:ext uri="{BB962C8B-B14F-4D97-AF65-F5344CB8AC3E}">
        <p14:creationId xmlns:p14="http://schemas.microsoft.com/office/powerpoint/2010/main" val="2517157955"/>
      </p:ext>
    </p:extLst>
  </p:cSld>
  <p:clrMap bg1="lt1" tx1="dk1" bg2="lt2" tx2="dk2" accent1="accent1" accent2="accent2" accent3="accent3" accent4="accent4" accent5="accent5" accent6="accent6" hlink="hlink" folHlink="folHlink"/>
  <p:sldLayoutIdLst>
    <p:sldLayoutId id="214748380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www.uws.edu.au/data/assets/pdf_file/0007/6892/AUQF_04_Paper_Scot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Leading in learning and teaching</a:t>
            </a:r>
          </a:p>
        </p:txBody>
      </p:sp>
      <p:sp>
        <p:nvSpPr>
          <p:cNvPr id="3075" name="Rectangle 3"/>
          <p:cNvSpPr>
            <a:spLocks noGrp="1" noChangeArrowheads="1"/>
          </p:cNvSpPr>
          <p:nvPr>
            <p:ph type="subTitle" idx="1"/>
          </p:nvPr>
        </p:nvSpPr>
        <p:spPr>
          <a:xfrm>
            <a:off x="611560" y="2928934"/>
            <a:ext cx="6463928" cy="3429004"/>
          </a:xfrm>
        </p:spPr>
        <p:txBody>
          <a:bodyPr/>
          <a:lstStyle/>
          <a:p>
            <a:pPr algn="ctr" eaLnBrk="1" hangingPunct="1">
              <a:defRPr/>
            </a:pPr>
            <a:r>
              <a:rPr lang="en-GB" dirty="0">
                <a:solidFill>
                  <a:schemeClr val="tx2">
                    <a:lumMod val="60000"/>
                    <a:lumOff val="40000"/>
                  </a:schemeClr>
                </a:solidFill>
              </a:rPr>
              <a:t>Crannog project: Dublin, Limerick, Galway, Ireland: May 2018</a:t>
            </a:r>
          </a:p>
          <a:p>
            <a:pPr algn="ctr" eaLnBrk="1" hangingPunct="1">
              <a:defRPr/>
            </a:pPr>
            <a:r>
              <a:rPr lang="en-GB" sz="2400" b="1" dirty="0"/>
              <a:t>Sally Brown @</a:t>
            </a:r>
            <a:r>
              <a:rPr lang="en-GB" sz="2400" b="1" dirty="0" err="1"/>
              <a:t>ProfSallyBrown</a:t>
            </a:r>
            <a:endParaRPr lang="en-GB" sz="2400" b="1" dirty="0"/>
          </a:p>
          <a:p>
            <a:pPr algn="ctr" eaLnBrk="1" hangingPunct="1">
              <a:defRPr/>
            </a:pPr>
            <a:r>
              <a:rPr lang="en-GB" sz="2400" dirty="0"/>
              <a:t>sally@sally-brown.net</a:t>
            </a:r>
            <a:endParaRPr lang="en-GB" sz="2400" b="1" dirty="0"/>
          </a:p>
          <a:p>
            <a:pPr algn="ctr" eaLnBrk="1" hangingPunct="1">
              <a:defRPr/>
            </a:pPr>
            <a:r>
              <a:rPr lang="en-GB" sz="1800" dirty="0"/>
              <a:t>NTF, PFHEA, SFSEDA</a:t>
            </a:r>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C27624FE-51D2-4196-B646-8A8D0274C05D}"/>
              </a:ext>
            </a:extLst>
          </p:cNvPr>
          <p:cNvSpPr>
            <a:spLocks noGrp="1"/>
          </p:cNvSpPr>
          <p:nvPr>
            <p:ph type="title"/>
          </p:nvPr>
        </p:nvSpPr>
        <p:spPr/>
        <p:txBody>
          <a:bodyPr/>
          <a:lstStyle/>
          <a:p>
            <a:r>
              <a:rPr lang="en-GB" altLang="en-US"/>
              <a:t>Gaining momentum</a:t>
            </a:r>
          </a:p>
        </p:txBody>
      </p:sp>
      <p:sp>
        <p:nvSpPr>
          <p:cNvPr id="14339" name="Content Placeholder 2">
            <a:extLst>
              <a:ext uri="{FF2B5EF4-FFF2-40B4-BE49-F238E27FC236}">
                <a16:creationId xmlns:a16="http://schemas.microsoft.com/office/drawing/2014/main" id="{4DF2A9D4-D0A4-4EDD-9EF1-B02EB77A47FE}"/>
              </a:ext>
            </a:extLst>
          </p:cNvPr>
          <p:cNvSpPr>
            <a:spLocks noGrp="1"/>
          </p:cNvSpPr>
          <p:nvPr>
            <p:ph idx="1"/>
          </p:nvPr>
        </p:nvSpPr>
        <p:spPr/>
        <p:txBody>
          <a:bodyPr/>
          <a:lstStyle/>
          <a:p>
            <a:pPr>
              <a:buFont typeface="Wingdings" panose="05000000000000000000" pitchFamily="2" charset="2"/>
              <a:buNone/>
            </a:pPr>
            <a:r>
              <a:rPr lang="en-GB" altLang="en-US" dirty="0"/>
              <a:t>Marshall and Massey (2010) argue that when leading in turbulent times, the first step to be taken is to: </a:t>
            </a:r>
          </a:p>
          <a:p>
            <a:pPr>
              <a:buFont typeface="Wingdings" panose="05000000000000000000" pitchFamily="2" charset="2"/>
              <a:buNone/>
            </a:pPr>
            <a:r>
              <a:rPr lang="en-GB" altLang="en-US" dirty="0"/>
              <a:t>“Create a sense of urgency about the crisis. While it’s easy to scare people, the aim is to at the same time present a plan about how, by doing things differently, the university can break the momentum taking it in the wrong direction and work its way out of the problem. The key is to create a sense of urgency without instilling a feeling of hopelessness. ” (Marshall and Massey, p.68)</a:t>
            </a:r>
          </a:p>
          <a:p>
            <a:endParaRPr lang="en-GB" altLang="en-US" dirty="0"/>
          </a:p>
        </p:txBody>
      </p:sp>
    </p:spTree>
    <p:extLst>
      <p:ext uri="{BB962C8B-B14F-4D97-AF65-F5344CB8AC3E}">
        <p14:creationId xmlns:p14="http://schemas.microsoft.com/office/powerpoint/2010/main" val="3971027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FA5A676-ED9C-4BA9-94D3-2808E27B4FCA}"/>
              </a:ext>
            </a:extLst>
          </p:cNvPr>
          <p:cNvSpPr>
            <a:spLocks noGrp="1"/>
          </p:cNvSpPr>
          <p:nvPr>
            <p:ph type="title"/>
          </p:nvPr>
        </p:nvSpPr>
        <p:spPr/>
        <p:txBody>
          <a:bodyPr/>
          <a:lstStyle/>
          <a:p>
            <a:r>
              <a:rPr lang="en-GB" altLang="en-US"/>
              <a:t>Change doesn’t only happen when it is driven from the top:</a:t>
            </a:r>
          </a:p>
        </p:txBody>
      </p:sp>
      <p:sp>
        <p:nvSpPr>
          <p:cNvPr id="15363" name="Content Placeholder 2">
            <a:extLst>
              <a:ext uri="{FF2B5EF4-FFF2-40B4-BE49-F238E27FC236}">
                <a16:creationId xmlns:a16="http://schemas.microsoft.com/office/drawing/2014/main" id="{9F128900-94D8-4F1D-9C54-7C950C673D5F}"/>
              </a:ext>
            </a:extLst>
          </p:cNvPr>
          <p:cNvSpPr>
            <a:spLocks noGrp="1"/>
          </p:cNvSpPr>
          <p:nvPr>
            <p:ph idx="1"/>
          </p:nvPr>
        </p:nvSpPr>
        <p:spPr/>
        <p:txBody>
          <a:bodyPr/>
          <a:lstStyle/>
          <a:p>
            <a:pPr>
              <a:buFont typeface="Wingdings" panose="05000000000000000000" pitchFamily="2" charset="2"/>
              <a:buNone/>
            </a:pPr>
            <a:r>
              <a:rPr lang="en-GB" altLang="en-US" dirty="0"/>
              <a:t>“It is a very wrong-headed notion, too, one that is, ironically in an ‘age of empowerment’ and ‘flatter organisations’, not only deeply disempowering, (in that it implies the way to empowerment can only be achieved by recourse to hierarchical authority), but also, even more importantly, that overlooks the crucial fact that </a:t>
            </a:r>
            <a:r>
              <a:rPr lang="en-GB" altLang="en-US" i="1" dirty="0"/>
              <a:t>values are only values if they are chosen voluntarily</a:t>
            </a:r>
            <a:r>
              <a:rPr lang="en-GB" altLang="en-US" dirty="0"/>
              <a:t> and as such cannot be imposed from the top. Thus initiatives that are solely top down are at best likely to evoke </a:t>
            </a:r>
            <a:r>
              <a:rPr lang="en-GB" altLang="en-US" i="1" dirty="0"/>
              <a:t>compliance</a:t>
            </a:r>
            <a:r>
              <a:rPr lang="en-GB" altLang="en-US" dirty="0"/>
              <a:t> with change rather than a genuine </a:t>
            </a:r>
            <a:r>
              <a:rPr lang="en-GB" altLang="en-US" i="1" dirty="0"/>
              <a:t>commitment </a:t>
            </a:r>
            <a:r>
              <a:rPr lang="en-GB" altLang="en-US" dirty="0"/>
              <a:t>to it.” </a:t>
            </a:r>
            <a:r>
              <a:rPr lang="en-GB" altLang="en-US" dirty="0" err="1"/>
              <a:t>McCaffery</a:t>
            </a:r>
            <a:r>
              <a:rPr lang="en-GB" altLang="en-US" dirty="0"/>
              <a:t> (2004, p.237)</a:t>
            </a:r>
          </a:p>
          <a:p>
            <a:pPr>
              <a:buFont typeface="Wingdings" panose="05000000000000000000" pitchFamily="2" charset="2"/>
              <a:buNone/>
            </a:pPr>
            <a:endParaRPr lang="en-GB" altLang="en-US" dirty="0"/>
          </a:p>
          <a:p>
            <a:endParaRPr lang="en-GB" altLang="en-US" dirty="0"/>
          </a:p>
        </p:txBody>
      </p:sp>
    </p:spTree>
    <p:extLst>
      <p:ext uri="{BB962C8B-B14F-4D97-AF65-F5344CB8AC3E}">
        <p14:creationId xmlns:p14="http://schemas.microsoft.com/office/powerpoint/2010/main" val="2937276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BAA2BEAC-039A-4B2D-AD68-7D411D341AB0}"/>
              </a:ext>
            </a:extLst>
          </p:cNvPr>
          <p:cNvSpPr>
            <a:spLocks noGrp="1"/>
          </p:cNvSpPr>
          <p:nvPr>
            <p:ph type="title"/>
          </p:nvPr>
        </p:nvSpPr>
        <p:spPr/>
        <p:txBody>
          <a:bodyPr/>
          <a:lstStyle/>
          <a:p>
            <a:r>
              <a:rPr lang="en-GB" altLang="en-US"/>
              <a:t>The way institutional change is introduced is of high importance</a:t>
            </a:r>
          </a:p>
        </p:txBody>
      </p:sp>
      <p:sp>
        <p:nvSpPr>
          <p:cNvPr id="16387" name="Content Placeholder 2">
            <a:extLst>
              <a:ext uri="{FF2B5EF4-FFF2-40B4-BE49-F238E27FC236}">
                <a16:creationId xmlns:a16="http://schemas.microsoft.com/office/drawing/2014/main" id="{DE49BEB2-5F1F-42E2-BE65-CAE9F37E2403}"/>
              </a:ext>
            </a:extLst>
          </p:cNvPr>
          <p:cNvSpPr>
            <a:spLocks noGrp="1"/>
          </p:cNvSpPr>
          <p:nvPr>
            <p:ph idx="1"/>
          </p:nvPr>
        </p:nvSpPr>
        <p:spPr>
          <a:xfrm>
            <a:off x="285750" y="1196975"/>
            <a:ext cx="8643938" cy="5005388"/>
          </a:xfrm>
        </p:spPr>
        <p:txBody>
          <a:bodyPr/>
          <a:lstStyle/>
          <a:p>
            <a:pPr>
              <a:buFont typeface="Wingdings" panose="05000000000000000000" pitchFamily="2" charset="2"/>
              <a:buNone/>
            </a:pPr>
            <a:r>
              <a:rPr lang="en-GB" altLang="en-US" dirty="0"/>
              <a:t>To bring about genuine improvements to an institution, it is not sufficient to direct, require or issue edicts which are unlikely to be effective, especially where demoralised staff are the people who need to take the actions necessary for improvement. </a:t>
            </a:r>
          </a:p>
          <a:p>
            <a:pPr>
              <a:buFont typeface="Wingdings" panose="05000000000000000000" pitchFamily="2" charset="2"/>
              <a:buNone/>
            </a:pPr>
            <a:r>
              <a:rPr lang="en-GB" altLang="en-US" dirty="0"/>
              <a:t>“Too often new approaches are introduced by executive fiat or though a centralist management strategy, or, at worst through </a:t>
            </a:r>
            <a:r>
              <a:rPr lang="en-GB" altLang="en-US" i="1" dirty="0"/>
              <a:t>ad hoc</a:t>
            </a:r>
            <a:r>
              <a:rPr lang="en-GB" altLang="en-US" dirty="0"/>
              <a:t> and hurried planning interventions in response to years of benign neglect. It seems a rarity indeed for academics to genuinely feel that they are part of a meaningful, participatory decision-making process that values their experience or even their instinct for seeing potential pitfalls.” (</a:t>
            </a:r>
            <a:r>
              <a:rPr lang="en-GB" altLang="en-US" dirty="0" err="1"/>
              <a:t>Lueddeke</a:t>
            </a:r>
            <a:r>
              <a:rPr lang="en-GB" altLang="en-US" dirty="0"/>
              <a:t>, 1999, p. 236)</a:t>
            </a:r>
          </a:p>
          <a:p>
            <a:endParaRPr lang="en-GB" altLang="en-US" dirty="0"/>
          </a:p>
        </p:txBody>
      </p:sp>
    </p:spTree>
    <p:extLst>
      <p:ext uri="{BB962C8B-B14F-4D97-AF65-F5344CB8AC3E}">
        <p14:creationId xmlns:p14="http://schemas.microsoft.com/office/powerpoint/2010/main" val="241196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173F5218-48A6-4769-A089-924901DBE70D}"/>
              </a:ext>
            </a:extLst>
          </p:cNvPr>
          <p:cNvSpPr>
            <a:spLocks noGrp="1"/>
          </p:cNvSpPr>
          <p:nvPr>
            <p:ph type="title"/>
          </p:nvPr>
        </p:nvSpPr>
        <p:spPr/>
        <p:txBody>
          <a:bodyPr/>
          <a:lstStyle/>
          <a:p>
            <a:r>
              <a:rPr lang="en-GB" altLang="en-US"/>
              <a:t>Scott argues we must convince staff and bring them with us to effect change</a:t>
            </a:r>
          </a:p>
        </p:txBody>
      </p:sp>
      <p:sp>
        <p:nvSpPr>
          <p:cNvPr id="3" name="Content Placeholder 2">
            <a:extLst>
              <a:ext uri="{FF2B5EF4-FFF2-40B4-BE49-F238E27FC236}">
                <a16:creationId xmlns:a16="http://schemas.microsoft.com/office/drawing/2014/main" id="{DF5D176A-FE86-43D9-A080-70AF8DC33A55}"/>
              </a:ext>
            </a:extLst>
          </p:cNvPr>
          <p:cNvSpPr>
            <a:spLocks noGrp="1"/>
          </p:cNvSpPr>
          <p:nvPr>
            <p:ph idx="1"/>
          </p:nvPr>
        </p:nvSpPr>
        <p:spPr/>
        <p:txBody>
          <a:bodyPr/>
          <a:lstStyle/>
          <a:p>
            <a:pPr>
              <a:buFont typeface="Wingdings" panose="05000000000000000000" pitchFamily="2" charset="2"/>
              <a:buNone/>
              <a:defRPr/>
            </a:pPr>
            <a:r>
              <a:rPr lang="en-GB" dirty="0"/>
              <a:t>“Staff will not engage in a change effort and the learning that goes with it unless they can personally see that doing so is </a:t>
            </a:r>
            <a:r>
              <a:rPr lang="en-GB" dirty="0">
                <a:solidFill>
                  <a:schemeClr val="tx2">
                    <a:lumMod val="40000"/>
                    <a:lumOff val="60000"/>
                  </a:schemeClr>
                </a:solidFill>
              </a:rPr>
              <a:t>relevant, desirable, clear, distinctive and importantly feasible. </a:t>
            </a:r>
            <a:r>
              <a:rPr lang="en-GB" dirty="0"/>
              <a:t>Being appropriately involved in shaping an agreed change project and being clear on what is envisaged are also powerful motivators. Right from the outset, staff affected by each change will be weighing up the benefits of engaging and persevering with it against the costs. This is a process that carries on over the whole life cycle of every change effort”.</a:t>
            </a:r>
          </a:p>
          <a:p>
            <a:pPr>
              <a:buFont typeface="Wingdings" panose="05000000000000000000" pitchFamily="2" charset="2"/>
              <a:buNone/>
              <a:defRPr/>
            </a:pPr>
            <a:r>
              <a:rPr lang="en-GB" dirty="0"/>
              <a:t> (Scott, 2004, p.4).</a:t>
            </a:r>
          </a:p>
          <a:p>
            <a:pPr>
              <a:defRPr/>
            </a:pPr>
            <a:endParaRPr lang="en-GB" sz="2000" dirty="0"/>
          </a:p>
        </p:txBody>
      </p:sp>
    </p:spTree>
    <p:extLst>
      <p:ext uri="{BB962C8B-B14F-4D97-AF65-F5344CB8AC3E}">
        <p14:creationId xmlns:p14="http://schemas.microsoft.com/office/powerpoint/2010/main" val="3617775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6D4F44E1-C206-4D12-8162-05B929A353D2}"/>
              </a:ext>
            </a:extLst>
          </p:cNvPr>
          <p:cNvSpPr>
            <a:spLocks noGrp="1"/>
          </p:cNvSpPr>
          <p:nvPr>
            <p:ph type="title"/>
          </p:nvPr>
        </p:nvSpPr>
        <p:spPr>
          <a:xfrm>
            <a:off x="457200" y="122238"/>
            <a:ext cx="7543800" cy="735012"/>
          </a:xfrm>
        </p:spPr>
        <p:txBody>
          <a:bodyPr/>
          <a:lstStyle/>
          <a:p>
            <a:r>
              <a:rPr lang="en-GB" altLang="en-US"/>
              <a:t>Enacting change</a:t>
            </a:r>
          </a:p>
        </p:txBody>
      </p:sp>
      <p:sp>
        <p:nvSpPr>
          <p:cNvPr id="18435" name="Content Placeholder 2">
            <a:extLst>
              <a:ext uri="{FF2B5EF4-FFF2-40B4-BE49-F238E27FC236}">
                <a16:creationId xmlns:a16="http://schemas.microsoft.com/office/drawing/2014/main" id="{1726B658-FDC3-4942-B9BD-548D8CB67CC9}"/>
              </a:ext>
            </a:extLst>
          </p:cNvPr>
          <p:cNvSpPr>
            <a:spLocks noGrp="1"/>
          </p:cNvSpPr>
          <p:nvPr>
            <p:ph idx="1"/>
          </p:nvPr>
        </p:nvSpPr>
        <p:spPr>
          <a:xfrm>
            <a:off x="468313" y="1143000"/>
            <a:ext cx="8229600" cy="5059363"/>
          </a:xfrm>
        </p:spPr>
        <p:txBody>
          <a:bodyPr/>
          <a:lstStyle/>
          <a:p>
            <a:pPr>
              <a:buFont typeface="Wingdings" panose="05000000000000000000" pitchFamily="2" charset="2"/>
              <a:buNone/>
            </a:pPr>
            <a:r>
              <a:rPr lang="en-GB" altLang="en-US"/>
              <a:t>Trowler suggested that staff’s responses to top down change directives may include ‘compliance (both enthusiastic and reluctant, with resistance, coping strategies and with attempts to reconstruct the policy during the implementation phase’. </a:t>
            </a:r>
          </a:p>
          <a:p>
            <a:pPr>
              <a:buFont typeface="Wingdings" panose="05000000000000000000" pitchFamily="2" charset="2"/>
              <a:buNone/>
            </a:pPr>
            <a:r>
              <a:rPr lang="en-GB" altLang="en-US"/>
              <a:t>(Trowler, 1998, p.153). </a:t>
            </a:r>
          </a:p>
          <a:p>
            <a:pPr>
              <a:buFont typeface="Wingdings" panose="05000000000000000000" pitchFamily="2" charset="2"/>
              <a:buNone/>
            </a:pPr>
            <a:r>
              <a:rPr lang="en-GB" altLang="en-US"/>
              <a:t>For this reason, ‘the perceived profitability of an innovation for those charged with implementing it must be clear and apparent’.</a:t>
            </a:r>
          </a:p>
          <a:p>
            <a:endParaRPr lang="en-GB" altLang="en-US"/>
          </a:p>
          <a:p>
            <a:endParaRPr lang="en-GB" altLang="en-US"/>
          </a:p>
        </p:txBody>
      </p:sp>
    </p:spTree>
    <p:extLst>
      <p:ext uri="{BB962C8B-B14F-4D97-AF65-F5344CB8AC3E}">
        <p14:creationId xmlns:p14="http://schemas.microsoft.com/office/powerpoint/2010/main" val="2512130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7CD59A39-AE12-4484-9C95-502CC2268DAD}"/>
              </a:ext>
            </a:extLst>
          </p:cNvPr>
          <p:cNvSpPr>
            <a:spLocks noGrp="1"/>
          </p:cNvSpPr>
          <p:nvPr>
            <p:ph type="title"/>
          </p:nvPr>
        </p:nvSpPr>
        <p:spPr>
          <a:xfrm>
            <a:off x="457200" y="122238"/>
            <a:ext cx="7543800" cy="806450"/>
          </a:xfrm>
        </p:spPr>
        <p:txBody>
          <a:bodyPr/>
          <a:lstStyle/>
          <a:p>
            <a:r>
              <a:rPr lang="en-GB" altLang="en-US"/>
              <a:t>Ways of working with people</a:t>
            </a:r>
          </a:p>
        </p:txBody>
      </p:sp>
      <p:sp>
        <p:nvSpPr>
          <p:cNvPr id="3" name="Content Placeholder 2">
            <a:extLst>
              <a:ext uri="{FF2B5EF4-FFF2-40B4-BE49-F238E27FC236}">
                <a16:creationId xmlns:a16="http://schemas.microsoft.com/office/drawing/2014/main" id="{E4076182-5ECC-4FF7-9C16-84709762D7D6}"/>
              </a:ext>
            </a:extLst>
          </p:cNvPr>
          <p:cNvSpPr>
            <a:spLocks noGrp="1"/>
          </p:cNvSpPr>
          <p:nvPr>
            <p:ph idx="1"/>
          </p:nvPr>
        </p:nvSpPr>
        <p:spPr>
          <a:xfrm>
            <a:off x="468313" y="1000125"/>
            <a:ext cx="8229600" cy="5202238"/>
          </a:xfrm>
        </p:spPr>
        <p:txBody>
          <a:bodyPr/>
          <a:lstStyle/>
          <a:p>
            <a:pPr>
              <a:buFont typeface="Wingdings" panose="05000000000000000000" pitchFamily="2" charset="2"/>
              <a:buNone/>
              <a:defRPr/>
            </a:pPr>
            <a:r>
              <a:rPr lang="en-GB" dirty="0"/>
              <a:t>Trowler (1998, p.152) described ‘the difficulty of shining visionary light from the top in large, complex institutions like universities’ and argues that a precondition for effective change in universities is to</a:t>
            </a:r>
            <a:r>
              <a:rPr lang="en-GB" dirty="0">
                <a:solidFill>
                  <a:srgbClr val="002060"/>
                </a:solidFill>
              </a:rPr>
              <a:t> </a:t>
            </a:r>
            <a:r>
              <a:rPr lang="en-GB" dirty="0">
                <a:solidFill>
                  <a:schemeClr val="tx2">
                    <a:lumMod val="60000"/>
                    <a:lumOff val="40000"/>
                  </a:schemeClr>
                </a:solidFill>
              </a:rPr>
              <a:t>understand the multiple cultures within universities </a:t>
            </a:r>
            <a:r>
              <a:rPr lang="en-GB" dirty="0"/>
              <a:t>and to: ‘Conceptualise organisations as open systems, and cultural configurations within them as multiple complex and shifting’ (Trowler, 1998, p.150). </a:t>
            </a:r>
          </a:p>
          <a:p>
            <a:pPr>
              <a:buFont typeface="Wingdings" panose="05000000000000000000" pitchFamily="2" charset="2"/>
              <a:buNone/>
              <a:defRPr/>
            </a:pPr>
            <a:r>
              <a:rPr lang="en-GB" dirty="0"/>
              <a:t>He further argued that:</a:t>
            </a:r>
          </a:p>
          <a:p>
            <a:pPr>
              <a:buFont typeface="Wingdings" panose="05000000000000000000" pitchFamily="2" charset="2"/>
              <a:buNone/>
              <a:defRPr/>
            </a:pPr>
            <a:r>
              <a:rPr lang="en-GB" dirty="0"/>
              <a:t>	‘The pre-existing values and attitudes of staff, both academics and others, need to be understood and addressed when considering change. Individuals and groups are </a:t>
            </a:r>
            <a:r>
              <a:rPr lang="en-GB" dirty="0">
                <a:solidFill>
                  <a:schemeClr val="tx2">
                    <a:lumMod val="60000"/>
                    <a:lumOff val="40000"/>
                  </a:schemeClr>
                </a:solidFill>
              </a:rPr>
              <a:t>far from ‘empty-headed</a:t>
            </a:r>
            <a:r>
              <a:rPr lang="en-GB" dirty="0"/>
              <a:t>’, especially those in universities.’ (Trowler, 1998, p.151).</a:t>
            </a:r>
          </a:p>
          <a:p>
            <a:pPr>
              <a:defRPr/>
            </a:pPr>
            <a:endParaRPr lang="en-GB" dirty="0"/>
          </a:p>
          <a:p>
            <a:pPr>
              <a:defRPr/>
            </a:pPr>
            <a:endParaRPr lang="en-GB" dirty="0"/>
          </a:p>
        </p:txBody>
      </p:sp>
    </p:spTree>
    <p:extLst>
      <p:ext uri="{BB962C8B-B14F-4D97-AF65-F5344CB8AC3E}">
        <p14:creationId xmlns:p14="http://schemas.microsoft.com/office/powerpoint/2010/main" val="1200412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6B89AF4F-0AB8-4919-AB67-CBC484B11E52}"/>
              </a:ext>
            </a:extLst>
          </p:cNvPr>
          <p:cNvSpPr>
            <a:spLocks noGrp="1"/>
          </p:cNvSpPr>
          <p:nvPr>
            <p:ph type="title"/>
          </p:nvPr>
        </p:nvSpPr>
        <p:spPr/>
        <p:txBody>
          <a:bodyPr/>
          <a:lstStyle/>
          <a:p>
            <a:r>
              <a:rPr lang="en-GB" altLang="en-US"/>
              <a:t>Making things happen</a:t>
            </a:r>
          </a:p>
        </p:txBody>
      </p:sp>
      <p:sp>
        <p:nvSpPr>
          <p:cNvPr id="20483" name="Content Placeholder 2">
            <a:extLst>
              <a:ext uri="{FF2B5EF4-FFF2-40B4-BE49-F238E27FC236}">
                <a16:creationId xmlns:a16="http://schemas.microsoft.com/office/drawing/2014/main" id="{0029FEA1-79A6-49F7-8E9B-924DBC537E67}"/>
              </a:ext>
            </a:extLst>
          </p:cNvPr>
          <p:cNvSpPr>
            <a:spLocks noGrp="1"/>
          </p:cNvSpPr>
          <p:nvPr>
            <p:ph idx="1"/>
          </p:nvPr>
        </p:nvSpPr>
        <p:spPr/>
        <p:txBody>
          <a:bodyPr/>
          <a:lstStyle/>
          <a:p>
            <a:pPr>
              <a:buFont typeface="Wingdings" panose="05000000000000000000" pitchFamily="2" charset="2"/>
              <a:buNone/>
            </a:pPr>
            <a:r>
              <a:rPr lang="en-GB" altLang="en-US"/>
              <a:t>If leaders are to bring colleagues with them in institutional change processes, it is necessary to:</a:t>
            </a:r>
          </a:p>
          <a:p>
            <a:r>
              <a:rPr lang="en-GB" altLang="en-US"/>
              <a:t>Identify for all stakeholders what are the purposes of making changes: what is transparent to leaders may not be apparent to the individuals charged with making the changes;</a:t>
            </a:r>
          </a:p>
          <a:p>
            <a:r>
              <a:rPr lang="en-GB" altLang="en-US"/>
              <a:t>Clarify mutual expectations, so all concerned know what is required of them; </a:t>
            </a:r>
          </a:p>
          <a:p>
            <a:r>
              <a:rPr lang="en-GB" altLang="en-US"/>
              <a:t>Recognise that most academics have the well-being of the university and the students learning there at heart, so clarify the benefits for all concerned of changes. </a:t>
            </a:r>
          </a:p>
          <a:p>
            <a:endParaRPr lang="en-GB" altLang="en-US"/>
          </a:p>
        </p:txBody>
      </p:sp>
    </p:spTree>
    <p:extLst>
      <p:ext uri="{BB962C8B-B14F-4D97-AF65-F5344CB8AC3E}">
        <p14:creationId xmlns:p14="http://schemas.microsoft.com/office/powerpoint/2010/main" val="638428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64823AEF-547A-4376-8E25-6019B3D4DD61}"/>
              </a:ext>
            </a:extLst>
          </p:cNvPr>
          <p:cNvSpPr>
            <a:spLocks noGrp="1"/>
          </p:cNvSpPr>
          <p:nvPr>
            <p:ph type="title"/>
          </p:nvPr>
        </p:nvSpPr>
        <p:spPr/>
        <p:txBody>
          <a:bodyPr/>
          <a:lstStyle/>
          <a:p>
            <a:r>
              <a:rPr lang="en-GB" altLang="en-US"/>
              <a:t>Ten leverage points for strategic change at institutional level within HEIs</a:t>
            </a:r>
          </a:p>
        </p:txBody>
      </p:sp>
      <p:sp>
        <p:nvSpPr>
          <p:cNvPr id="21507" name="Content Placeholder 2">
            <a:extLst>
              <a:ext uri="{FF2B5EF4-FFF2-40B4-BE49-F238E27FC236}">
                <a16:creationId xmlns:a16="http://schemas.microsoft.com/office/drawing/2014/main" id="{5578CE3C-6DEA-42C9-918B-5762066306BF}"/>
              </a:ext>
            </a:extLst>
          </p:cNvPr>
          <p:cNvSpPr>
            <a:spLocks noGrp="1"/>
          </p:cNvSpPr>
          <p:nvPr>
            <p:ph idx="1"/>
          </p:nvPr>
        </p:nvSpPr>
        <p:spPr>
          <a:xfrm>
            <a:off x="468313" y="1196975"/>
            <a:ext cx="8229600" cy="5005388"/>
          </a:xfrm>
        </p:spPr>
        <p:txBody>
          <a:bodyPr/>
          <a:lstStyle/>
          <a:p>
            <a:r>
              <a:rPr lang="en-GB" altLang="en-US" sz="2300" dirty="0"/>
              <a:t>Have new visions/new plans;</a:t>
            </a:r>
          </a:p>
          <a:p>
            <a:r>
              <a:rPr lang="en-GB" altLang="en-US" sz="2300" dirty="0"/>
              <a:t>Foreground the preparation of new/continuing academic staff;</a:t>
            </a:r>
          </a:p>
          <a:p>
            <a:r>
              <a:rPr lang="en-GB" altLang="en-US" sz="2300" dirty="0"/>
              <a:t>Provide a compulsory casual teaching development program;</a:t>
            </a:r>
          </a:p>
          <a:p>
            <a:r>
              <a:rPr lang="en-GB" altLang="en-US" sz="2300" dirty="0"/>
              <a:t>Offer just-in-time professional development;</a:t>
            </a:r>
          </a:p>
          <a:p>
            <a:r>
              <a:rPr lang="en-GB" altLang="en-US" sz="2300" dirty="0"/>
              <a:t>Foster communities of practice;</a:t>
            </a:r>
          </a:p>
          <a:p>
            <a:r>
              <a:rPr lang="en-GB" altLang="en-US" sz="2300" dirty="0"/>
              <a:t>Strategic funding for developments;</a:t>
            </a:r>
          </a:p>
          <a:p>
            <a:r>
              <a:rPr lang="en-GB" altLang="en-US" sz="2300" dirty="0"/>
              <a:t>Support teaching excellence through awards and fellowships;</a:t>
            </a:r>
          </a:p>
          <a:p>
            <a:r>
              <a:rPr lang="en-GB" altLang="en-US" sz="2300" dirty="0"/>
              <a:t>Disseminate exemplary practice online;</a:t>
            </a:r>
          </a:p>
          <a:p>
            <a:r>
              <a:rPr lang="en-GB" altLang="en-US" sz="2300" dirty="0"/>
              <a:t>Recognise and use ‘education experts’;</a:t>
            </a:r>
          </a:p>
          <a:p>
            <a:r>
              <a:rPr lang="en-GB" altLang="en-US" sz="2300" dirty="0"/>
              <a:t>Renew leadership. </a:t>
            </a:r>
          </a:p>
          <a:p>
            <a:pPr>
              <a:buFont typeface="Wingdings" panose="05000000000000000000" pitchFamily="2" charset="2"/>
              <a:buNone/>
            </a:pPr>
            <a:r>
              <a:rPr lang="en-GB" altLang="en-US" sz="2300" dirty="0"/>
              <a:t>(proposed by Holt, Palmer and Challis, Deakin University, Australia 2011, pp.9-15)</a:t>
            </a:r>
          </a:p>
          <a:p>
            <a:endParaRPr lang="en-GB" altLang="en-US" sz="2300" dirty="0"/>
          </a:p>
        </p:txBody>
      </p:sp>
    </p:spTree>
    <p:extLst>
      <p:ext uri="{BB962C8B-B14F-4D97-AF65-F5344CB8AC3E}">
        <p14:creationId xmlns:p14="http://schemas.microsoft.com/office/powerpoint/2010/main" val="114480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3789AF51-B02E-4AC0-B26B-88A0720E6794}"/>
              </a:ext>
            </a:extLst>
          </p:cNvPr>
          <p:cNvSpPr>
            <a:spLocks noGrp="1" noChangeArrowheads="1"/>
          </p:cNvSpPr>
          <p:nvPr>
            <p:ph type="title"/>
          </p:nvPr>
        </p:nvSpPr>
        <p:spPr>
          <a:xfrm>
            <a:off x="457200" y="122238"/>
            <a:ext cx="7543800" cy="642937"/>
          </a:xfrm>
        </p:spPr>
        <p:txBody>
          <a:bodyPr/>
          <a:lstStyle/>
          <a:p>
            <a:r>
              <a:rPr lang="en-GB" altLang="en-US" dirty="0"/>
              <a:t>Making change happen: a summary</a:t>
            </a:r>
          </a:p>
        </p:txBody>
      </p:sp>
      <p:sp>
        <p:nvSpPr>
          <p:cNvPr id="36867" name="Rectangle 3">
            <a:extLst>
              <a:ext uri="{FF2B5EF4-FFF2-40B4-BE49-F238E27FC236}">
                <a16:creationId xmlns:a16="http://schemas.microsoft.com/office/drawing/2014/main" id="{F3F7F7DA-2089-45DD-9A87-70CA622C837B}"/>
              </a:ext>
            </a:extLst>
          </p:cNvPr>
          <p:cNvSpPr>
            <a:spLocks noGrp="1" noChangeArrowheads="1"/>
          </p:cNvSpPr>
          <p:nvPr>
            <p:ph type="body" idx="1"/>
          </p:nvPr>
        </p:nvSpPr>
        <p:spPr>
          <a:xfrm>
            <a:off x="457200" y="1357313"/>
            <a:ext cx="8458200" cy="4768850"/>
          </a:xfrm>
        </p:spPr>
        <p:txBody>
          <a:bodyPr/>
          <a:lstStyle/>
          <a:p>
            <a:pPr eaLnBrk="1" hangingPunct="1"/>
            <a:r>
              <a:rPr lang="en-GB" altLang="en-US" dirty="0"/>
              <a:t>In coming years, teaching and learning look set to becoming ever more prominent in HE priorities;</a:t>
            </a:r>
          </a:p>
          <a:p>
            <a:pPr eaLnBrk="1" hangingPunct="1"/>
            <a:r>
              <a:rPr lang="en-GB" altLang="en-US" dirty="0"/>
              <a:t>Change management is tough and slow, but often essential;</a:t>
            </a:r>
          </a:p>
          <a:p>
            <a:pPr eaLnBrk="1" hangingPunct="1"/>
            <a:r>
              <a:rPr lang="en-GB" altLang="en-US" dirty="0"/>
              <a:t>Inevitably, change management cannot be viewed as an event but more as an ongoing iterative and dynamic process taking account of changing circumstances;</a:t>
            </a:r>
          </a:p>
          <a:p>
            <a:pPr eaLnBrk="1" hangingPunct="1"/>
            <a:r>
              <a:rPr lang="en-GB" altLang="en-US" dirty="0"/>
              <a:t>In most cases effective change requires not just changes in practice but also changes in orientation across the university towards particular goals, for example, satisfying students, improving facilities or improving the financial status of the HEI.</a:t>
            </a:r>
            <a:endParaRPr lang="en-US" altLang="en-US" dirty="0"/>
          </a:p>
        </p:txBody>
      </p:sp>
    </p:spTree>
    <p:extLst>
      <p:ext uri="{BB962C8B-B14F-4D97-AF65-F5344CB8AC3E}">
        <p14:creationId xmlns:p14="http://schemas.microsoft.com/office/powerpoint/2010/main" val="3457275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47FDD-DC11-4A3C-80BF-09CAEEF328E8}"/>
              </a:ext>
            </a:extLst>
          </p:cNvPr>
          <p:cNvSpPr>
            <a:spLocks noGrp="1"/>
          </p:cNvSpPr>
          <p:nvPr>
            <p:ph type="title"/>
          </p:nvPr>
        </p:nvSpPr>
        <p:spPr>
          <a:xfrm>
            <a:off x="468313" y="188640"/>
            <a:ext cx="7543800" cy="1074737"/>
          </a:xfrm>
        </p:spPr>
        <p:txBody>
          <a:bodyPr/>
          <a:lstStyle/>
          <a:p>
            <a:r>
              <a:rPr lang="en-GB" dirty="0"/>
              <a:t>Making effective and evidence-informed decisions on curriculum design, delivery and assessment</a:t>
            </a:r>
          </a:p>
        </p:txBody>
      </p:sp>
      <p:sp>
        <p:nvSpPr>
          <p:cNvPr id="3" name="Content Placeholder 2">
            <a:extLst>
              <a:ext uri="{FF2B5EF4-FFF2-40B4-BE49-F238E27FC236}">
                <a16:creationId xmlns:a16="http://schemas.microsoft.com/office/drawing/2014/main" id="{D5AA0054-70A9-49E1-A250-8C97A8023364}"/>
              </a:ext>
            </a:extLst>
          </p:cNvPr>
          <p:cNvSpPr>
            <a:spLocks noGrp="1"/>
          </p:cNvSpPr>
          <p:nvPr>
            <p:ph idx="1"/>
          </p:nvPr>
        </p:nvSpPr>
        <p:spPr/>
        <p:txBody>
          <a:bodyPr/>
          <a:lstStyle/>
          <a:p>
            <a:r>
              <a:rPr lang="en-GB" dirty="0"/>
              <a:t>Your leadership can make a substantial difference to the student experience and to their engagement if you support your teams to make well-informed and positive decisions about curriculum design, delivery and assessment;</a:t>
            </a:r>
          </a:p>
          <a:p>
            <a:r>
              <a:rPr lang="en-GB" dirty="0"/>
              <a:t>It’s important to consider how the curriculum can be constructively designed (Biggs and Tang, 2011) so all elements work well together;</a:t>
            </a:r>
          </a:p>
          <a:p>
            <a:r>
              <a:rPr lang="en-GB" dirty="0"/>
              <a:t>It’s important to ensure your strategies are manageable: think ahead around staff deployment, assessment workloads, alignment with your academic year and quality assurance requirements.</a:t>
            </a:r>
          </a:p>
        </p:txBody>
      </p:sp>
    </p:spTree>
    <p:extLst>
      <p:ext uri="{BB962C8B-B14F-4D97-AF65-F5344CB8AC3E}">
        <p14:creationId xmlns:p14="http://schemas.microsoft.com/office/powerpoint/2010/main" val="3621870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CAB22-E272-4980-8F16-81CFA74EEFA1}"/>
              </a:ext>
            </a:extLst>
          </p:cNvPr>
          <p:cNvSpPr>
            <a:spLocks noGrp="1"/>
          </p:cNvSpPr>
          <p:nvPr>
            <p:ph type="title"/>
          </p:nvPr>
        </p:nvSpPr>
        <p:spPr/>
        <p:txBody>
          <a:bodyPr/>
          <a:lstStyle/>
          <a:p>
            <a:r>
              <a:rPr lang="en-GB" dirty="0"/>
              <a:t>The roles of Heads of School, Deans and other middle managers in higher education is complex:</a:t>
            </a:r>
          </a:p>
        </p:txBody>
      </p:sp>
      <p:sp>
        <p:nvSpPr>
          <p:cNvPr id="3" name="Content Placeholder 2">
            <a:extLst>
              <a:ext uri="{FF2B5EF4-FFF2-40B4-BE49-F238E27FC236}">
                <a16:creationId xmlns:a16="http://schemas.microsoft.com/office/drawing/2014/main" id="{2E6ACBD6-FC55-4EB0-B71D-3764541A35BA}"/>
              </a:ext>
            </a:extLst>
          </p:cNvPr>
          <p:cNvSpPr>
            <a:spLocks noGrp="1"/>
          </p:cNvSpPr>
          <p:nvPr>
            <p:ph idx="1"/>
          </p:nvPr>
        </p:nvSpPr>
        <p:spPr/>
        <p:txBody>
          <a:bodyPr/>
          <a:lstStyle/>
          <a:p>
            <a:pPr marL="0" indent="0">
              <a:buNone/>
            </a:pPr>
            <a:r>
              <a:rPr lang="en-GB" dirty="0"/>
              <a:t>Many posts require strategic leadership and management but aligning local needs with institutional ones and sometimes managing upwards, often without significant autonomy can be challenging. This workshop is designed to help set directions confidently and to steer your course through sometimes choppy waters and will include interactions on:</a:t>
            </a:r>
          </a:p>
          <a:p>
            <a:pPr lvl="0"/>
            <a:r>
              <a:rPr lang="en-GB" dirty="0"/>
              <a:t>Working with your teams to encourage student engagement;</a:t>
            </a:r>
          </a:p>
          <a:p>
            <a:pPr lvl="0"/>
            <a:r>
              <a:rPr lang="en-GB" dirty="0"/>
              <a:t>Making effective and evidence-informed decisions on curriculum design, delivery and assessment;</a:t>
            </a:r>
          </a:p>
          <a:p>
            <a:pPr lvl="0"/>
            <a:r>
              <a:rPr lang="en-GB" dirty="0"/>
              <a:t>Working with teaching and learning and other institutional committees;</a:t>
            </a:r>
          </a:p>
          <a:p>
            <a:pPr lvl="0"/>
            <a:r>
              <a:rPr lang="en-GB" dirty="0"/>
              <a:t>Balancing the competing demands of the job. </a:t>
            </a:r>
          </a:p>
          <a:p>
            <a:pPr marL="0" indent="0">
              <a:buNone/>
            </a:pPr>
            <a:r>
              <a:rPr lang="en-GB" sz="2000" dirty="0"/>
              <a:t> </a:t>
            </a:r>
          </a:p>
          <a:p>
            <a:endParaRPr lang="en-GB" dirty="0"/>
          </a:p>
        </p:txBody>
      </p:sp>
    </p:spTree>
    <p:extLst>
      <p:ext uri="{BB962C8B-B14F-4D97-AF65-F5344CB8AC3E}">
        <p14:creationId xmlns:p14="http://schemas.microsoft.com/office/powerpoint/2010/main" val="2803851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PRSB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a:solidFill>
                  <a:prstClr val="black"/>
                </a:solidFill>
              </a:rPr>
              <a:t>Curriculum</a:t>
            </a:r>
          </a:p>
          <a:p>
            <a:pPr algn="ctr" fontAlgn="auto">
              <a:spcBef>
                <a:spcPts val="0"/>
              </a:spcBef>
              <a:spcAft>
                <a:spcPts val="0"/>
              </a:spcAft>
            </a:pPr>
            <a:r>
              <a:rPr lang="en-GB" sz="3200" b="1" dirty="0">
                <a:solidFill>
                  <a:prstClr val="black"/>
                </a:solidFill>
              </a:rPr>
              <a:t>Design</a:t>
            </a:r>
          </a:p>
          <a:p>
            <a:pPr algn="ctr" fontAlgn="auto">
              <a:spcBef>
                <a:spcPts val="0"/>
              </a:spcBef>
              <a:spcAft>
                <a:spcPts val="0"/>
              </a:spcAft>
            </a:pPr>
            <a:r>
              <a:rPr lang="en-GB" sz="3200" b="1" dirty="0">
                <a:solidFill>
                  <a:prstClr val="black"/>
                </a:solidFill>
              </a:rPr>
              <a:t>Essentials</a:t>
            </a:r>
          </a:p>
        </p:txBody>
      </p:sp>
    </p:spTree>
    <p:extLst>
      <p:ext uri="{BB962C8B-B14F-4D97-AF65-F5344CB8AC3E}">
        <p14:creationId xmlns:p14="http://schemas.microsoft.com/office/powerpoint/2010/main" val="3958660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a:extLst>
              <a:ext uri="{FF2B5EF4-FFF2-40B4-BE49-F238E27FC236}">
                <a16:creationId xmlns:a16="http://schemas.microsoft.com/office/drawing/2014/main" id="{F1511C55-4349-4B62-973B-CB64AB49BD9E}"/>
              </a:ext>
            </a:extLst>
          </p:cNvPr>
          <p:cNvSpPr>
            <a:spLocks noGrp="1"/>
          </p:cNvSpPr>
          <p:nvPr>
            <p:ph type="title"/>
          </p:nvPr>
        </p:nvSpPr>
        <p:spPr/>
        <p:txBody>
          <a:bodyPr/>
          <a:lstStyle/>
          <a:p>
            <a:r>
              <a:rPr lang="en-GB" altLang="en-US"/>
              <a:t>Mapping out the programme as a whole: </a:t>
            </a:r>
            <a:br>
              <a:rPr lang="en-GB" altLang="en-US"/>
            </a:br>
            <a:r>
              <a:rPr lang="en-GB" altLang="en-US"/>
              <a:t>some questions</a:t>
            </a:r>
          </a:p>
        </p:txBody>
      </p:sp>
      <p:sp>
        <p:nvSpPr>
          <p:cNvPr id="24579" name="Content Placeholder 4">
            <a:extLst>
              <a:ext uri="{FF2B5EF4-FFF2-40B4-BE49-F238E27FC236}">
                <a16:creationId xmlns:a16="http://schemas.microsoft.com/office/drawing/2014/main" id="{F3CF2FBC-D127-4B8D-8322-5E5476DBFC4E}"/>
              </a:ext>
            </a:extLst>
          </p:cNvPr>
          <p:cNvSpPr>
            <a:spLocks noGrp="1"/>
          </p:cNvSpPr>
          <p:nvPr>
            <p:ph idx="1"/>
          </p:nvPr>
        </p:nvSpPr>
        <p:spPr/>
        <p:txBody>
          <a:bodyPr/>
          <a:lstStyle/>
          <a:p>
            <a:r>
              <a:rPr lang="en-GB" altLang="en-US"/>
              <a:t>Are you ensuring that students are immersed in the subject they have come to study from the outset?</a:t>
            </a:r>
          </a:p>
          <a:p>
            <a:r>
              <a:rPr lang="en-GB" altLang="en-US"/>
              <a:t>Is induction a valuable and productive introduction to the course?</a:t>
            </a:r>
          </a:p>
          <a:p>
            <a:r>
              <a:rPr lang="en-GB" altLang="en-US"/>
              <a:t>Do students have a positive and balanced experience across the programme?</a:t>
            </a:r>
          </a:p>
          <a:p>
            <a:r>
              <a:rPr lang="en-GB" altLang="en-US"/>
              <a:t>Are there points in the academic year when there doesn’t seem to be much going on (e.g. an extended Christmas break) when going home (and not coming back) seems like a good option?</a:t>
            </a:r>
          </a:p>
        </p:txBody>
      </p:sp>
    </p:spTree>
    <p:extLst>
      <p:ext uri="{BB962C8B-B14F-4D97-AF65-F5344CB8AC3E}">
        <p14:creationId xmlns:p14="http://schemas.microsoft.com/office/powerpoint/2010/main" val="17707650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9C455B53-2C6A-4024-B0A2-0A0C79AEFAA5}"/>
              </a:ext>
            </a:extLst>
          </p:cNvPr>
          <p:cNvSpPr>
            <a:spLocks noGrp="1"/>
          </p:cNvSpPr>
          <p:nvPr>
            <p:ph type="title"/>
          </p:nvPr>
        </p:nvSpPr>
        <p:spPr/>
        <p:txBody>
          <a:bodyPr/>
          <a:lstStyle/>
          <a:p>
            <a:r>
              <a:rPr lang="en-GB" altLang="en-US" dirty="0"/>
              <a:t>Changing programmes</a:t>
            </a:r>
          </a:p>
        </p:txBody>
      </p:sp>
      <p:sp>
        <p:nvSpPr>
          <p:cNvPr id="3" name="Content Placeholder 2">
            <a:extLst>
              <a:ext uri="{FF2B5EF4-FFF2-40B4-BE49-F238E27FC236}">
                <a16:creationId xmlns:a16="http://schemas.microsoft.com/office/drawing/2014/main" id="{FE30BFD7-A136-435C-A2E8-0F8B0C31F3D6}"/>
              </a:ext>
            </a:extLst>
          </p:cNvPr>
          <p:cNvSpPr>
            <a:spLocks noGrp="1"/>
          </p:cNvSpPr>
          <p:nvPr>
            <p:ph idx="1"/>
          </p:nvPr>
        </p:nvSpPr>
        <p:spPr/>
        <p:txBody>
          <a:bodyPr/>
          <a:lstStyle/>
          <a:p>
            <a:pPr>
              <a:defRPr/>
            </a:pPr>
            <a:r>
              <a:rPr lang="en-GB" dirty="0"/>
              <a:t>Some worried that with mass HE, degrees would be devalued;</a:t>
            </a:r>
          </a:p>
          <a:p>
            <a:pPr>
              <a:defRPr/>
            </a:pPr>
            <a:r>
              <a:rPr lang="en-GB" dirty="0"/>
              <a:t>We feared that face-to-face teaching would be replaced by programmed learning, all done with algorithmic programmes;</a:t>
            </a:r>
          </a:p>
          <a:p>
            <a:pPr>
              <a:defRPr/>
            </a:pPr>
            <a:r>
              <a:rPr lang="en-GB" dirty="0"/>
              <a:t>Academics worried about loss of status within massive universities e.g. the loss of individual office spaces;</a:t>
            </a:r>
          </a:p>
          <a:p>
            <a:pPr>
              <a:defRPr/>
            </a:pPr>
            <a:r>
              <a:rPr lang="en-GB" dirty="0"/>
              <a:t>Some worried about the loss of academic freedom with the rise of managerialism.</a:t>
            </a:r>
          </a:p>
          <a:p>
            <a:pPr marL="0" indent="0">
              <a:buFont typeface="Wingdings" panose="05000000000000000000" pitchFamily="2" charset="2"/>
              <a:buNone/>
              <a:defRPr/>
            </a:pPr>
            <a:r>
              <a:rPr lang="en-GB" i="1" dirty="0"/>
              <a:t>How many of these came true?</a:t>
            </a:r>
          </a:p>
          <a:p>
            <a:pPr>
              <a:defRPr/>
            </a:pPr>
            <a:endParaRPr lang="en-GB" dirty="0"/>
          </a:p>
        </p:txBody>
      </p:sp>
    </p:spTree>
    <p:extLst>
      <p:ext uri="{BB962C8B-B14F-4D97-AF65-F5344CB8AC3E}">
        <p14:creationId xmlns:p14="http://schemas.microsoft.com/office/powerpoint/2010/main" val="1157252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a:extLst>
              <a:ext uri="{FF2B5EF4-FFF2-40B4-BE49-F238E27FC236}">
                <a16:creationId xmlns:a16="http://schemas.microsoft.com/office/drawing/2014/main" id="{417D517E-D2FB-4752-9FEB-64228E882CBF}"/>
              </a:ext>
            </a:extLst>
          </p:cNvPr>
          <p:cNvSpPr>
            <a:spLocks noGrp="1"/>
          </p:cNvSpPr>
          <p:nvPr>
            <p:ph type="title"/>
          </p:nvPr>
        </p:nvSpPr>
        <p:spPr/>
        <p:txBody>
          <a:bodyPr/>
          <a:lstStyle/>
          <a:p>
            <a:r>
              <a:rPr lang="en-GB" altLang="en-US"/>
              <a:t>Mapping progression</a:t>
            </a:r>
          </a:p>
        </p:txBody>
      </p:sp>
      <p:sp>
        <p:nvSpPr>
          <p:cNvPr id="26627" name="Content Placeholder 4">
            <a:extLst>
              <a:ext uri="{FF2B5EF4-FFF2-40B4-BE49-F238E27FC236}">
                <a16:creationId xmlns:a16="http://schemas.microsoft.com/office/drawing/2014/main" id="{80204507-9499-474E-BC2E-8656A0A3BFF6}"/>
              </a:ext>
            </a:extLst>
          </p:cNvPr>
          <p:cNvSpPr>
            <a:spLocks noGrp="1"/>
          </p:cNvSpPr>
          <p:nvPr>
            <p:ph idx="1"/>
          </p:nvPr>
        </p:nvSpPr>
        <p:spPr/>
        <p:txBody>
          <a:bodyPr/>
          <a:lstStyle/>
          <a:p>
            <a:r>
              <a:rPr lang="en-GB" altLang="en-US"/>
              <a:t>Is there a coherent model of progression across the student life-cycle from induction to ‘outduction’? </a:t>
            </a:r>
          </a:p>
          <a:p>
            <a:r>
              <a:rPr lang="en-GB" altLang="en-US"/>
              <a:t>Do you manage transitions from year one to year two and year two to year three to ensure students remain committed and engaged?</a:t>
            </a:r>
          </a:p>
          <a:p>
            <a:r>
              <a:rPr lang="en-GB" altLang="en-US"/>
              <a:t>Is there some continuity in the sources of student support throughout the course (e.g. personal tutors)?</a:t>
            </a:r>
          </a:p>
          <a:p>
            <a:r>
              <a:rPr lang="en-GB" altLang="en-US"/>
              <a:t>Are students offered support and guidance in relation to personal development and employability?</a:t>
            </a:r>
          </a:p>
        </p:txBody>
      </p:sp>
    </p:spTree>
    <p:extLst>
      <p:ext uri="{BB962C8B-B14F-4D97-AF65-F5344CB8AC3E}">
        <p14:creationId xmlns:p14="http://schemas.microsoft.com/office/powerpoint/2010/main" val="15244390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a:extLst>
              <a:ext uri="{FF2B5EF4-FFF2-40B4-BE49-F238E27FC236}">
                <a16:creationId xmlns:a16="http://schemas.microsoft.com/office/drawing/2014/main" id="{62C6B21B-0A56-4AEF-9BD8-A9FFDAC70272}"/>
              </a:ext>
            </a:extLst>
          </p:cNvPr>
          <p:cNvSpPr>
            <a:spLocks noGrp="1"/>
          </p:cNvSpPr>
          <p:nvPr>
            <p:ph type="title"/>
          </p:nvPr>
        </p:nvSpPr>
        <p:spPr/>
        <p:txBody>
          <a:bodyPr/>
          <a:lstStyle/>
          <a:p>
            <a:r>
              <a:rPr lang="en-GB" altLang="en-US"/>
              <a:t>Mapping assessment</a:t>
            </a:r>
          </a:p>
        </p:txBody>
      </p:sp>
      <p:sp>
        <p:nvSpPr>
          <p:cNvPr id="19459" name="Content Placeholder 4">
            <a:extLst>
              <a:ext uri="{FF2B5EF4-FFF2-40B4-BE49-F238E27FC236}">
                <a16:creationId xmlns:a16="http://schemas.microsoft.com/office/drawing/2014/main" id="{3B000579-2598-4B9F-80EE-40822E99755B}"/>
              </a:ext>
            </a:extLst>
          </p:cNvPr>
          <p:cNvSpPr>
            <a:spLocks noGrp="1"/>
          </p:cNvSpPr>
          <p:nvPr>
            <p:ph idx="1"/>
          </p:nvPr>
        </p:nvSpPr>
        <p:spPr>
          <a:xfrm>
            <a:off x="457200" y="1371600"/>
            <a:ext cx="8229600" cy="4754563"/>
          </a:xfrm>
        </p:spPr>
        <p:txBody>
          <a:bodyPr>
            <a:normAutofit lnSpcReduction="10000"/>
          </a:bodyPr>
          <a:lstStyle/>
          <a:p>
            <a:pPr>
              <a:defRPr/>
            </a:pPr>
            <a:r>
              <a:rPr lang="en-GB" dirty="0"/>
              <a:t>Are summative assessments undertaken throughout the course, or is everything ‘sudden death’ end-point? </a:t>
            </a:r>
          </a:p>
          <a:p>
            <a:pPr>
              <a:defRPr/>
            </a:pPr>
            <a:r>
              <a:rPr lang="en-GB" dirty="0"/>
              <a:t>Is there excessive bunching of assignments in different modules that is highly stressful for students and unmanageable staff?</a:t>
            </a:r>
          </a:p>
          <a:p>
            <a:pPr>
              <a:defRPr/>
            </a:pPr>
            <a:r>
              <a:rPr lang="en-GB" dirty="0"/>
              <a:t>Are there plenty of opportunities for formative assessment, especially early on?</a:t>
            </a:r>
          </a:p>
          <a:p>
            <a:pPr>
              <a:defRPr/>
            </a:pPr>
            <a:r>
              <a:rPr lang="en-GB" dirty="0"/>
              <a:t>Are students over-assessed? </a:t>
            </a:r>
          </a:p>
          <a:p>
            <a:pPr>
              <a:defRPr/>
            </a:pPr>
            <a:r>
              <a:rPr lang="en-GB" dirty="0"/>
              <a:t>When you have introduced innovative assignments, have they been introduced instead of existing ones or simply added to the assessment diet?</a:t>
            </a:r>
          </a:p>
          <a:p>
            <a:pPr>
              <a:defRPr/>
            </a:pPr>
            <a:r>
              <a:rPr lang="en-GB" dirty="0"/>
              <a:t>Are students encouraged to make good use of the feedback they receive?</a:t>
            </a:r>
          </a:p>
        </p:txBody>
      </p:sp>
    </p:spTree>
    <p:extLst>
      <p:ext uri="{BB962C8B-B14F-4D97-AF65-F5344CB8AC3E}">
        <p14:creationId xmlns:p14="http://schemas.microsoft.com/office/powerpoint/2010/main" val="4854810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C3DF5F6D-1E19-4339-8D1F-83AE9E9B5DFF}"/>
              </a:ext>
            </a:extLst>
          </p:cNvPr>
          <p:cNvSpPr>
            <a:spLocks noGrp="1"/>
          </p:cNvSpPr>
          <p:nvPr>
            <p:ph type="title"/>
          </p:nvPr>
        </p:nvSpPr>
        <p:spPr/>
        <p:txBody>
          <a:bodyPr/>
          <a:lstStyle/>
          <a:p>
            <a:r>
              <a:rPr lang="en-GB" altLang="en-US" dirty="0"/>
              <a:t>Changing assessment</a:t>
            </a:r>
          </a:p>
        </p:txBody>
      </p:sp>
      <p:sp>
        <p:nvSpPr>
          <p:cNvPr id="3" name="Content Placeholder 2">
            <a:extLst>
              <a:ext uri="{FF2B5EF4-FFF2-40B4-BE49-F238E27FC236}">
                <a16:creationId xmlns:a16="http://schemas.microsoft.com/office/drawing/2014/main" id="{822C65EA-2FCE-4D2A-8C73-B9F0D5DA7484}"/>
              </a:ext>
            </a:extLst>
          </p:cNvPr>
          <p:cNvSpPr>
            <a:spLocks noGrp="1"/>
          </p:cNvSpPr>
          <p:nvPr>
            <p:ph idx="1"/>
          </p:nvPr>
        </p:nvSpPr>
        <p:spPr/>
        <p:txBody>
          <a:bodyPr/>
          <a:lstStyle/>
          <a:p>
            <a:pPr>
              <a:defRPr/>
            </a:pPr>
            <a:r>
              <a:rPr lang="en-GB" dirty="0"/>
              <a:t>Some thought assessment would become automatic and the drudgery of marking would be largely eliminated;</a:t>
            </a:r>
          </a:p>
          <a:p>
            <a:pPr>
              <a:defRPr/>
            </a:pPr>
            <a:r>
              <a:rPr lang="en-GB" dirty="0"/>
              <a:t>Some expected HE to be a great leveller of disadvantage, since widening participation was opening up opportunities for more;</a:t>
            </a:r>
          </a:p>
          <a:p>
            <a:pPr>
              <a:defRPr/>
            </a:pPr>
            <a:r>
              <a:rPr lang="en-GB" dirty="0"/>
              <a:t>Multimedia curriculum delivery would be the norm, and we could use whizzy flexible learning packages to enhance our teaching;</a:t>
            </a:r>
          </a:p>
          <a:p>
            <a:pPr>
              <a:defRPr/>
            </a:pPr>
            <a:r>
              <a:rPr lang="en-GB" dirty="0"/>
              <a:t>Bureaucratic hindrances would be ironed out as technologies supported administrative functions.</a:t>
            </a:r>
          </a:p>
          <a:p>
            <a:pPr marL="0" indent="0">
              <a:buFont typeface="Wingdings" panose="05000000000000000000" pitchFamily="2" charset="2"/>
              <a:buNone/>
              <a:defRPr/>
            </a:pPr>
            <a:r>
              <a:rPr lang="en-GB" i="1" dirty="0"/>
              <a:t>How many of these were realised?</a:t>
            </a:r>
          </a:p>
        </p:txBody>
      </p:sp>
    </p:spTree>
    <p:extLst>
      <p:ext uri="{BB962C8B-B14F-4D97-AF65-F5344CB8AC3E}">
        <p14:creationId xmlns:p14="http://schemas.microsoft.com/office/powerpoint/2010/main" val="5695536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a:extLst>
              <a:ext uri="{FF2B5EF4-FFF2-40B4-BE49-F238E27FC236}">
                <a16:creationId xmlns:a16="http://schemas.microsoft.com/office/drawing/2014/main" id="{4269F998-CFA8-4332-88BB-B4C1594DB44F}"/>
              </a:ext>
            </a:extLst>
          </p:cNvPr>
          <p:cNvSpPr>
            <a:spLocks noGrp="1"/>
          </p:cNvSpPr>
          <p:nvPr>
            <p:ph type="title"/>
          </p:nvPr>
        </p:nvSpPr>
        <p:spPr/>
        <p:txBody>
          <a:bodyPr/>
          <a:lstStyle/>
          <a:p>
            <a:r>
              <a:rPr lang="en-GB" altLang="en-US"/>
              <a:t>To enact change in curriculum design and delivery, we can:</a:t>
            </a:r>
          </a:p>
        </p:txBody>
      </p:sp>
      <p:sp>
        <p:nvSpPr>
          <p:cNvPr id="22531" name="Content Placeholder 4">
            <a:extLst>
              <a:ext uri="{FF2B5EF4-FFF2-40B4-BE49-F238E27FC236}">
                <a16:creationId xmlns:a16="http://schemas.microsoft.com/office/drawing/2014/main" id="{7583CDB5-99D3-4306-815A-5EAAE85A3094}"/>
              </a:ext>
            </a:extLst>
          </p:cNvPr>
          <p:cNvSpPr>
            <a:spLocks noGrp="1"/>
          </p:cNvSpPr>
          <p:nvPr>
            <p:ph idx="1"/>
          </p:nvPr>
        </p:nvSpPr>
        <p:spPr/>
        <p:txBody>
          <a:bodyPr/>
          <a:lstStyle/>
          <a:p>
            <a:r>
              <a:rPr lang="en-GB" altLang="en-US"/>
              <a:t>Explore how we can best use the first half of the first semester to induct students into good study patterns and practices to enhance learning and improve retention (Yorke 2009);</a:t>
            </a:r>
          </a:p>
          <a:p>
            <a:r>
              <a:rPr lang="en-GB" altLang="en-US"/>
              <a:t>Reconsider the kinds so activities students engage with the maximum ‘learning by doing’;</a:t>
            </a:r>
          </a:p>
          <a:p>
            <a:r>
              <a:rPr lang="en-GB" altLang="en-US"/>
              <a:t>Rethink the way in which we use lecture periods to include activity as well as delivery;</a:t>
            </a:r>
          </a:p>
          <a:p>
            <a:r>
              <a:rPr lang="en-GB" altLang="en-US"/>
              <a:t>Consider how we can best make use of technologies to support learning and engagment. </a:t>
            </a:r>
          </a:p>
          <a:p>
            <a:endParaRPr lang="en-GB" altLang="en-US"/>
          </a:p>
        </p:txBody>
      </p:sp>
    </p:spTree>
    <p:extLst>
      <p:ext uri="{BB962C8B-B14F-4D97-AF65-F5344CB8AC3E}">
        <p14:creationId xmlns:p14="http://schemas.microsoft.com/office/powerpoint/2010/main" val="13571479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6E09A-BBE9-429E-91A6-E5635A0A1BC9}"/>
              </a:ext>
            </a:extLst>
          </p:cNvPr>
          <p:cNvSpPr>
            <a:spLocks noGrp="1"/>
          </p:cNvSpPr>
          <p:nvPr>
            <p:ph type="title"/>
          </p:nvPr>
        </p:nvSpPr>
        <p:spPr/>
        <p:txBody>
          <a:bodyPr/>
          <a:lstStyle/>
          <a:p>
            <a:r>
              <a:rPr lang="en-GB" dirty="0"/>
              <a:t>Working with your teams to encourage student engagement: who are your teams?</a:t>
            </a:r>
          </a:p>
        </p:txBody>
      </p:sp>
      <p:sp>
        <p:nvSpPr>
          <p:cNvPr id="3" name="Content Placeholder 2">
            <a:extLst>
              <a:ext uri="{FF2B5EF4-FFF2-40B4-BE49-F238E27FC236}">
                <a16:creationId xmlns:a16="http://schemas.microsoft.com/office/drawing/2014/main" id="{AEB09639-0C49-4A16-BCB9-9B18690761D3}"/>
              </a:ext>
            </a:extLst>
          </p:cNvPr>
          <p:cNvSpPr>
            <a:spLocks noGrp="1"/>
          </p:cNvSpPr>
          <p:nvPr>
            <p:ph idx="1"/>
          </p:nvPr>
        </p:nvSpPr>
        <p:spPr>
          <a:xfrm>
            <a:off x="468312" y="1412875"/>
            <a:ext cx="8568183" cy="4789488"/>
          </a:xfrm>
        </p:spPr>
        <p:txBody>
          <a:bodyPr/>
          <a:lstStyle/>
          <a:p>
            <a:r>
              <a:rPr lang="en-GB" dirty="0"/>
              <a:t>People you directly manage, for whom you undertake performance reviews or appraisals;</a:t>
            </a:r>
          </a:p>
          <a:p>
            <a:r>
              <a:rPr lang="en-GB" dirty="0"/>
              <a:t>People you loosely manage but who are not your direct reports, and over whom you can have influence rather than control;</a:t>
            </a:r>
          </a:p>
          <a:p>
            <a:r>
              <a:rPr lang="en-GB" dirty="0"/>
              <a:t>Your peers and colleagues, who are by no means beholden to you, but with whom you regularly work;</a:t>
            </a:r>
          </a:p>
          <a:p>
            <a:r>
              <a:rPr lang="en-GB" dirty="0"/>
              <a:t>Your own managers, who you can upwardly influence or ‘manage-up’;</a:t>
            </a:r>
          </a:p>
          <a:p>
            <a:r>
              <a:rPr lang="en-GB" dirty="0"/>
              <a:t>Other key stakeholders around you, like students, who can work with you.</a:t>
            </a:r>
          </a:p>
          <a:p>
            <a:pPr marL="0" indent="0">
              <a:buNone/>
            </a:pPr>
            <a:r>
              <a:rPr lang="en-GB" dirty="0"/>
              <a:t>These are your key constituencies who can help you effect change.</a:t>
            </a:r>
          </a:p>
        </p:txBody>
      </p:sp>
    </p:spTree>
    <p:extLst>
      <p:ext uri="{BB962C8B-B14F-4D97-AF65-F5344CB8AC3E}">
        <p14:creationId xmlns:p14="http://schemas.microsoft.com/office/powerpoint/2010/main" val="17621910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Engagement: Why talk about it? Because:</a:t>
            </a:r>
          </a:p>
        </p:txBody>
      </p:sp>
      <p:sp>
        <p:nvSpPr>
          <p:cNvPr id="13315" name="Rectangle 3"/>
          <p:cNvSpPr>
            <a:spLocks noGrp="1"/>
          </p:cNvSpPr>
          <p:nvPr>
            <p:ph idx="1"/>
          </p:nvPr>
        </p:nvSpPr>
        <p:spPr>
          <a:xfrm>
            <a:off x="468313" y="1124744"/>
            <a:ext cx="8229600" cy="5077619"/>
          </a:xfrm>
        </p:spPr>
        <p:txBody>
          <a:bodyPr/>
          <a:lstStyle/>
          <a:p>
            <a:pPr eaLnBrk="1" hangingPunct="1"/>
            <a:r>
              <a:rPr lang="en-GB" sz="2600" b="1" dirty="0"/>
              <a:t>Academics and learning support staff report increasing levels of disengagement by students of the ‘</a:t>
            </a:r>
            <a:r>
              <a:rPr lang="en-GB" sz="2600" b="1" dirty="0" err="1"/>
              <a:t>iGeneration</a:t>
            </a:r>
            <a:r>
              <a:rPr lang="en-GB" sz="2600" b="1" dirty="0"/>
              <a:t>’;</a:t>
            </a:r>
          </a:p>
          <a:p>
            <a:pPr eaLnBrk="1" hangingPunct="1"/>
            <a:r>
              <a:rPr lang="en-GB" sz="2600" dirty="0"/>
              <a:t>The nature of the transaction seems to be changing in the light of high fees in many nations;</a:t>
            </a:r>
            <a:r>
              <a:rPr lang="en-GB" sz="2600" b="1" dirty="0"/>
              <a:t> </a:t>
            </a:r>
          </a:p>
          <a:p>
            <a:pPr eaLnBrk="1" hangingPunct="1">
              <a:lnSpc>
                <a:spcPct val="90000"/>
              </a:lnSpc>
            </a:pPr>
            <a:r>
              <a:rPr lang="en-GB" sz="2600" b="1" dirty="0"/>
              <a:t>Potentially the nature of student behaviour in higher education is changing radically in terms of academic and other literacies; </a:t>
            </a:r>
          </a:p>
          <a:p>
            <a:pPr eaLnBrk="1" hangingPunct="1">
              <a:lnSpc>
                <a:spcPct val="90000"/>
              </a:lnSpc>
            </a:pPr>
            <a:r>
              <a:rPr lang="en-GB" sz="2600" b="1" dirty="0"/>
              <a:t>Institutions need to ensure that new students enter with, or have the opportunity to acquire, the skills needed for academic success;</a:t>
            </a:r>
          </a:p>
          <a:p>
            <a:pPr eaLnBrk="1" hangingPunct="1">
              <a:lnSpc>
                <a:spcPct val="90000"/>
              </a:lnSpc>
            </a:pPr>
            <a:r>
              <a:rPr lang="en-GB" sz="2600" b="1" dirty="0"/>
              <a:t>HEIs must devise programmes in which the emphasis is on maximising students’ development.</a:t>
            </a:r>
          </a:p>
          <a:p>
            <a:pPr eaLnBrk="1" hangingPunct="1"/>
            <a:endParaRPr lang="en-GB" sz="2600" b="1" dirty="0"/>
          </a:p>
          <a:p>
            <a:pPr eaLnBrk="1" hangingPunct="1"/>
            <a:endParaRPr lang="en-GB" sz="2600" b="1" dirty="0"/>
          </a:p>
        </p:txBody>
      </p:sp>
    </p:spTree>
    <p:extLst>
      <p:ext uri="{BB962C8B-B14F-4D97-AF65-F5344CB8AC3E}">
        <p14:creationId xmlns:p14="http://schemas.microsoft.com/office/powerpoint/2010/main" val="39280196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extLst>
      <p:ext uri="{BB962C8B-B14F-4D97-AF65-F5344CB8AC3E}">
        <p14:creationId xmlns:p14="http://schemas.microsoft.com/office/powerpoint/2010/main" val="1478392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79DB3-C031-4525-84DE-E3FE8B90D129}"/>
              </a:ext>
            </a:extLst>
          </p:cNvPr>
          <p:cNvSpPr>
            <a:spLocks noGrp="1"/>
          </p:cNvSpPr>
          <p:nvPr>
            <p:ph type="title"/>
          </p:nvPr>
        </p:nvSpPr>
        <p:spPr/>
        <p:txBody>
          <a:bodyPr/>
          <a:lstStyle/>
          <a:p>
            <a:r>
              <a:rPr lang="en-GB" dirty="0"/>
              <a:t>What are you doing?</a:t>
            </a:r>
          </a:p>
        </p:txBody>
      </p:sp>
      <p:sp>
        <p:nvSpPr>
          <p:cNvPr id="3" name="Content Placeholder 2">
            <a:extLst>
              <a:ext uri="{FF2B5EF4-FFF2-40B4-BE49-F238E27FC236}">
                <a16:creationId xmlns:a16="http://schemas.microsoft.com/office/drawing/2014/main" id="{0115974D-FC47-4923-88DE-1257FCDA7F45}"/>
              </a:ext>
            </a:extLst>
          </p:cNvPr>
          <p:cNvSpPr>
            <a:spLocks noGrp="1"/>
          </p:cNvSpPr>
          <p:nvPr>
            <p:ph idx="1"/>
          </p:nvPr>
        </p:nvSpPr>
        <p:spPr/>
        <p:txBody>
          <a:bodyPr/>
          <a:lstStyle/>
          <a:p>
            <a:r>
              <a:rPr lang="en-GB" sz="2800" dirty="0"/>
              <a:t>Leading?</a:t>
            </a:r>
          </a:p>
          <a:p>
            <a:r>
              <a:rPr lang="en-GB" sz="2800" dirty="0"/>
              <a:t>Managing?</a:t>
            </a:r>
          </a:p>
          <a:p>
            <a:r>
              <a:rPr lang="en-GB" sz="2800" dirty="0"/>
              <a:t>Directing?</a:t>
            </a:r>
          </a:p>
          <a:p>
            <a:r>
              <a:rPr lang="en-GB" sz="2800" dirty="0"/>
              <a:t>Supporting?</a:t>
            </a:r>
          </a:p>
          <a:p>
            <a:r>
              <a:rPr lang="en-GB" sz="2800" dirty="0"/>
              <a:t>Waving or drowning?</a:t>
            </a:r>
          </a:p>
        </p:txBody>
      </p:sp>
    </p:spTree>
    <p:extLst>
      <p:ext uri="{BB962C8B-B14F-4D97-AF65-F5344CB8AC3E}">
        <p14:creationId xmlns:p14="http://schemas.microsoft.com/office/powerpoint/2010/main" val="10378042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2 RUN Leeds Met Live-74.jp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32874567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Delivering content…..</a:t>
            </a:r>
          </a:p>
        </p:txBody>
      </p:sp>
      <p:sp>
        <p:nvSpPr>
          <p:cNvPr id="18435" name="Rectangle 3"/>
          <p:cNvSpPr>
            <a:spLocks noGrp="1" noChangeArrowheads="1"/>
          </p:cNvSpPr>
          <p:nvPr>
            <p:ph type="body" idx="1"/>
          </p:nvPr>
        </p:nvSpPr>
        <p:spPr/>
        <p:txBody>
          <a:bodyPr/>
          <a:lstStyle/>
          <a:p>
            <a:pPr>
              <a:lnSpc>
                <a:spcPct val="100000"/>
              </a:lnSpc>
            </a:pPr>
            <a:r>
              <a:rPr lang="en-GB" sz="2600" dirty="0"/>
              <a:t>is less like delivering a parcel (the postman model) and more like delivering a baby (the midwife model). </a:t>
            </a:r>
          </a:p>
          <a:p>
            <a:pPr>
              <a:lnSpc>
                <a:spcPct val="100000"/>
              </a:lnSpc>
            </a:pPr>
            <a:r>
              <a:rPr lang="en-GB" sz="2600" dirty="0"/>
              <a:t>University staff can advise, guide, intervene when things so wrong, but in the end only the student can bring learning into life!!</a:t>
            </a:r>
          </a:p>
          <a:p>
            <a:pPr>
              <a:lnSpc>
                <a:spcPct val="100000"/>
              </a:lnSpc>
            </a:pPr>
            <a:r>
              <a:rPr lang="en-GB" sz="2600" dirty="0"/>
              <a:t>Content can be gleaned from many sources (e.g. MIT and our UK Open University are putting more and more content into open access areas).</a:t>
            </a:r>
          </a:p>
        </p:txBody>
      </p:sp>
    </p:spTree>
    <p:extLst>
      <p:ext uri="{BB962C8B-B14F-4D97-AF65-F5344CB8AC3E}">
        <p14:creationId xmlns:p14="http://schemas.microsoft.com/office/powerpoint/2010/main" val="15248051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 </a:t>
            </a:r>
            <a:r>
              <a:rPr lang="en-US" dirty="0"/>
              <a:t>Maieutic model</a:t>
            </a:r>
            <a:endParaRPr lang="en-GB" dirty="0"/>
          </a:p>
        </p:txBody>
      </p:sp>
      <p:sp>
        <p:nvSpPr>
          <p:cNvPr id="16387" name="Content Placeholder 2"/>
          <p:cNvSpPr>
            <a:spLocks noGrp="1"/>
          </p:cNvSpPr>
          <p:nvPr>
            <p:ph idx="1"/>
          </p:nvPr>
        </p:nvSpPr>
        <p:spPr/>
        <p:txBody>
          <a:bodyPr/>
          <a:lstStyle/>
          <a:p>
            <a:pPr>
              <a:lnSpc>
                <a:spcPct val="100000"/>
              </a:lnSpc>
              <a:buFont typeface="Wingdings" pitchFamily="2" charset="2"/>
              <a:buNone/>
            </a:pPr>
            <a:r>
              <a:rPr lang="en-US" sz="2800" dirty="0" err="1"/>
              <a:t>Maieutics</a:t>
            </a:r>
            <a:r>
              <a:rPr lang="en-US" sz="2800" dirty="0"/>
              <a:t> is a complex procedure of research introduced by Socrates, embracing the Socratic method in its widest sense. It is based on the idea that the truth is latent in the mind of every human being due to her/his innate reason but has to be “given birth” by answering questions (or problems) intelligently proposed. The word is derived from the Greek “μα</a:t>
            </a:r>
            <a:r>
              <a:rPr lang="en-US" sz="2800" dirty="0" err="1"/>
              <a:t>ιευτικός</a:t>
            </a:r>
            <a:r>
              <a:rPr lang="en-US" sz="2800" dirty="0"/>
              <a:t>”, pertaining to midwifery.</a:t>
            </a:r>
            <a:r>
              <a:rPr lang="en-GB" sz="2800" dirty="0"/>
              <a:t> </a:t>
            </a:r>
          </a:p>
          <a:p>
            <a:pPr>
              <a:lnSpc>
                <a:spcPct val="100000"/>
              </a:lnSpc>
              <a:buFont typeface="Wingdings" pitchFamily="2" charset="2"/>
              <a:buNone/>
            </a:pPr>
            <a:endParaRPr lang="en-GB" sz="2800" dirty="0"/>
          </a:p>
        </p:txBody>
      </p:sp>
    </p:spTree>
    <p:extLst>
      <p:ext uri="{BB962C8B-B14F-4D97-AF65-F5344CB8AC3E}">
        <p14:creationId xmlns:p14="http://schemas.microsoft.com/office/powerpoint/2010/main" val="10901343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22F84C70-925D-42C0-9674-6BF3829FC2B5}"/>
              </a:ext>
            </a:extLst>
          </p:cNvPr>
          <p:cNvSpPr>
            <a:spLocks noGrp="1"/>
          </p:cNvSpPr>
          <p:nvPr>
            <p:ph type="title"/>
          </p:nvPr>
        </p:nvSpPr>
        <p:spPr/>
        <p:txBody>
          <a:bodyPr/>
          <a:lstStyle/>
          <a:p>
            <a:r>
              <a:rPr lang="en-GB" altLang="en-US" dirty="0"/>
              <a:t>Changing students’ attitudes to engagement</a:t>
            </a:r>
          </a:p>
        </p:txBody>
      </p:sp>
      <p:sp>
        <p:nvSpPr>
          <p:cNvPr id="3" name="Content Placeholder 2">
            <a:extLst>
              <a:ext uri="{FF2B5EF4-FFF2-40B4-BE49-F238E27FC236}">
                <a16:creationId xmlns:a16="http://schemas.microsoft.com/office/drawing/2014/main" id="{75BAB6DE-B779-4191-8EA8-270AA42FB3A0}"/>
              </a:ext>
            </a:extLst>
          </p:cNvPr>
          <p:cNvSpPr>
            <a:spLocks noGrp="1"/>
          </p:cNvSpPr>
          <p:nvPr>
            <p:ph idx="1"/>
          </p:nvPr>
        </p:nvSpPr>
        <p:spPr/>
        <p:txBody>
          <a:bodyPr/>
          <a:lstStyle/>
          <a:p>
            <a:pPr>
              <a:defRPr/>
            </a:pPr>
            <a:r>
              <a:rPr lang="en-GB" dirty="0"/>
              <a:t>Many suggest students are more demanding of staff time and have higher expectations than previously (although colleagues in Scotland report similar trends);</a:t>
            </a:r>
          </a:p>
          <a:p>
            <a:pPr>
              <a:defRPr/>
            </a:pPr>
            <a:r>
              <a:rPr lang="en-GB" dirty="0"/>
              <a:t>Many HEIs are reporting worsening attendance here certainly seems to be an attitude among some students that “well, I am paying for it so it’s up to me if I come in or not”</a:t>
            </a:r>
          </a:p>
          <a:p>
            <a:pPr>
              <a:defRPr/>
            </a:pPr>
            <a:r>
              <a:rPr lang="en-GB" dirty="0"/>
              <a:t>Some report a more litigious approach among dissatisfied students and their parents.</a:t>
            </a:r>
          </a:p>
          <a:p>
            <a:pPr>
              <a:defRPr/>
            </a:pPr>
            <a:endParaRPr lang="en-GB" dirty="0"/>
          </a:p>
        </p:txBody>
      </p:sp>
    </p:spTree>
    <p:extLst>
      <p:ext uri="{BB962C8B-B14F-4D97-AF65-F5344CB8AC3E}">
        <p14:creationId xmlns:p14="http://schemas.microsoft.com/office/powerpoint/2010/main" val="8977812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E8857D8B-3E25-4401-A6E2-1EBFF74ACFC1}"/>
              </a:ext>
            </a:extLst>
          </p:cNvPr>
          <p:cNvSpPr>
            <a:spLocks noGrp="1"/>
          </p:cNvSpPr>
          <p:nvPr>
            <p:ph type="title"/>
          </p:nvPr>
        </p:nvSpPr>
        <p:spPr/>
        <p:txBody>
          <a:bodyPr/>
          <a:lstStyle/>
          <a:p>
            <a:r>
              <a:rPr lang="en-GB" altLang="en-US" dirty="0"/>
              <a:t>Changing students’ behaviours</a:t>
            </a:r>
          </a:p>
        </p:txBody>
      </p:sp>
      <p:sp>
        <p:nvSpPr>
          <p:cNvPr id="19459" name="Content Placeholder 2">
            <a:extLst>
              <a:ext uri="{FF2B5EF4-FFF2-40B4-BE49-F238E27FC236}">
                <a16:creationId xmlns:a16="http://schemas.microsoft.com/office/drawing/2014/main" id="{D1AE0622-D7A6-47D2-ADA1-63B15A2D0997}"/>
              </a:ext>
            </a:extLst>
          </p:cNvPr>
          <p:cNvSpPr>
            <a:spLocks noGrp="1"/>
          </p:cNvSpPr>
          <p:nvPr>
            <p:ph idx="1"/>
          </p:nvPr>
        </p:nvSpPr>
        <p:spPr/>
        <p:txBody>
          <a:bodyPr/>
          <a:lstStyle/>
          <a:p>
            <a:r>
              <a:rPr lang="en-GB" altLang="en-US"/>
              <a:t>Reading: Academic book sales are dropping, students don’t use library books as much as they did, more and more reading is on-line with consequential changes to tolerances of length, breadth and depth;</a:t>
            </a:r>
          </a:p>
          <a:p>
            <a:r>
              <a:rPr lang="en-GB" altLang="en-US"/>
              <a:t>Writing: students (and HE staff!) often find writing with a pen and paper in exams and in lectures an alien concept but our practices haven’t kept pace;</a:t>
            </a:r>
          </a:p>
          <a:p>
            <a:r>
              <a:rPr lang="en-GB" altLang="en-US"/>
              <a:t>Learning: with the power of the internet at our fingers, many are querying the value of learning stuff. Isn’t it enough just to know how to find information?</a:t>
            </a:r>
          </a:p>
        </p:txBody>
      </p:sp>
    </p:spTree>
    <p:extLst>
      <p:ext uri="{BB962C8B-B14F-4D97-AF65-F5344CB8AC3E}">
        <p14:creationId xmlns:p14="http://schemas.microsoft.com/office/powerpoint/2010/main" val="6912473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052052D3-284C-4CD4-926D-4D257C694381}"/>
              </a:ext>
            </a:extLst>
          </p:cNvPr>
          <p:cNvSpPr>
            <a:spLocks noGrp="1"/>
          </p:cNvSpPr>
          <p:nvPr>
            <p:ph type="title"/>
          </p:nvPr>
        </p:nvSpPr>
        <p:spPr/>
        <p:txBody>
          <a:bodyPr/>
          <a:lstStyle/>
          <a:p>
            <a:r>
              <a:rPr lang="en-GB" altLang="en-US"/>
              <a:t>Strategies to encourage teams to enhance students’ learning experiences</a:t>
            </a:r>
          </a:p>
        </p:txBody>
      </p:sp>
      <p:sp>
        <p:nvSpPr>
          <p:cNvPr id="23555" name="Content Placeholder 2">
            <a:extLst>
              <a:ext uri="{FF2B5EF4-FFF2-40B4-BE49-F238E27FC236}">
                <a16:creationId xmlns:a16="http://schemas.microsoft.com/office/drawing/2014/main" id="{22682770-7F18-4010-80EE-CA966F3C0B9A}"/>
              </a:ext>
            </a:extLst>
          </p:cNvPr>
          <p:cNvSpPr>
            <a:spLocks noGrp="1"/>
          </p:cNvSpPr>
          <p:nvPr>
            <p:ph idx="1"/>
          </p:nvPr>
        </p:nvSpPr>
        <p:spPr>
          <a:xfrm>
            <a:off x="214313" y="1357313"/>
            <a:ext cx="8572500" cy="4789487"/>
          </a:xfrm>
        </p:spPr>
        <p:txBody>
          <a:bodyPr/>
          <a:lstStyle/>
          <a:p>
            <a:r>
              <a:rPr lang="en-GB" altLang="en-US"/>
              <a:t>Use internal advocates across the organisation to promulgate institutional aims at a local level.</a:t>
            </a:r>
          </a:p>
          <a:p>
            <a:r>
              <a:rPr lang="en-GB" altLang="en-US"/>
              <a:t>Enable them to build on positive outcomes where an innovation or a different approach has been used to good effect by showing others what worked for them.</a:t>
            </a:r>
          </a:p>
          <a:p>
            <a:r>
              <a:rPr lang="en-GB" altLang="en-US"/>
              <a:t>Regularly access institutional and course level data;</a:t>
            </a:r>
          </a:p>
          <a:p>
            <a:r>
              <a:rPr lang="en-GB" altLang="en-US"/>
              <a:t>Use the committee structure of an institution to publicise and gain consensus for change; </a:t>
            </a:r>
          </a:p>
          <a:p>
            <a:r>
              <a:rPr lang="en-GB" altLang="en-US"/>
              <a:t>Build learning communities across the HEI.</a:t>
            </a:r>
          </a:p>
          <a:p>
            <a:endParaRPr lang="en-GB" altLang="en-US"/>
          </a:p>
        </p:txBody>
      </p:sp>
    </p:spTree>
    <p:extLst>
      <p:ext uri="{BB962C8B-B14F-4D97-AF65-F5344CB8AC3E}">
        <p14:creationId xmlns:p14="http://schemas.microsoft.com/office/powerpoint/2010/main" val="10972107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932DEF32-828C-4BBE-B06A-24FD1AD725B0}"/>
              </a:ext>
            </a:extLst>
          </p:cNvPr>
          <p:cNvSpPr>
            <a:spLocks noGrp="1"/>
          </p:cNvSpPr>
          <p:nvPr>
            <p:ph type="title"/>
          </p:nvPr>
        </p:nvSpPr>
        <p:spPr>
          <a:xfrm>
            <a:off x="142875" y="122238"/>
            <a:ext cx="8143875" cy="1074737"/>
          </a:xfrm>
        </p:spPr>
        <p:txBody>
          <a:bodyPr/>
          <a:lstStyle/>
          <a:p>
            <a:r>
              <a:rPr lang="en-GB" altLang="en-US"/>
              <a:t>How can we get students to fully engage? </a:t>
            </a:r>
            <a:br>
              <a:rPr lang="en-GB" altLang="en-US"/>
            </a:br>
            <a:r>
              <a:rPr lang="en-GB" altLang="en-US"/>
              <a:t>Some suggestions</a:t>
            </a:r>
          </a:p>
        </p:txBody>
      </p:sp>
      <p:sp>
        <p:nvSpPr>
          <p:cNvPr id="27651" name="Content Placeholder 2">
            <a:extLst>
              <a:ext uri="{FF2B5EF4-FFF2-40B4-BE49-F238E27FC236}">
                <a16:creationId xmlns:a16="http://schemas.microsoft.com/office/drawing/2014/main" id="{AD0B697C-1BD0-4219-9D6D-3BD41CE2913B}"/>
              </a:ext>
            </a:extLst>
          </p:cNvPr>
          <p:cNvSpPr>
            <a:spLocks noGrp="1"/>
          </p:cNvSpPr>
          <p:nvPr>
            <p:ph idx="1"/>
          </p:nvPr>
        </p:nvSpPr>
        <p:spPr/>
        <p:txBody>
          <a:bodyPr/>
          <a:lstStyle/>
          <a:p>
            <a:r>
              <a:rPr lang="en-GB" altLang="en-US"/>
              <a:t>Provide opportunities for students to get involved in authentic learning environments on campus or off;</a:t>
            </a:r>
          </a:p>
          <a:p>
            <a:r>
              <a:rPr lang="en-GB" altLang="en-US"/>
              <a:t>Keep the curriculum current and life-relevant, without losing historical perspectives;</a:t>
            </a:r>
          </a:p>
          <a:p>
            <a:r>
              <a:rPr lang="en-GB" altLang="en-US"/>
              <a:t>Give them real problems to solve and issues with which to engage;</a:t>
            </a:r>
          </a:p>
          <a:p>
            <a:r>
              <a:rPr lang="en-GB" altLang="en-US"/>
              <a:t>Identify the skills they need to succeed and provide opportunities to rehearse and develop them;</a:t>
            </a:r>
          </a:p>
          <a:p>
            <a:r>
              <a:rPr lang="en-GB" altLang="en-US"/>
              <a:t>Never compromise on the quality of the demands we make of them.</a:t>
            </a:r>
          </a:p>
        </p:txBody>
      </p:sp>
    </p:spTree>
    <p:extLst>
      <p:ext uri="{BB962C8B-B14F-4D97-AF65-F5344CB8AC3E}">
        <p14:creationId xmlns:p14="http://schemas.microsoft.com/office/powerpoint/2010/main" val="11735891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E6A03-C1F1-4A08-AC34-CB41E8CE10F2}"/>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Fostering graduate skills and employability</a:t>
            </a:r>
          </a:p>
        </p:txBody>
      </p:sp>
      <p:sp>
        <p:nvSpPr>
          <p:cNvPr id="3" name="Content Placeholder 2">
            <a:extLst>
              <a:ext uri="{FF2B5EF4-FFF2-40B4-BE49-F238E27FC236}">
                <a16:creationId xmlns:a16="http://schemas.microsoft.com/office/drawing/2014/main" id="{B015A770-D4B4-4A1A-94D5-0C26DD2DCD03}"/>
              </a:ext>
            </a:extLst>
          </p:cNvPr>
          <p:cNvSpPr>
            <a:spLocks noGrp="1"/>
          </p:cNvSpPr>
          <p:nvPr>
            <p:ph idx="1"/>
          </p:nvPr>
        </p:nvSpPr>
        <p:spPr/>
        <p:txBody>
          <a:bodyPr/>
          <a:lstStyle/>
          <a:p>
            <a:pPr marL="0" indent="0">
              <a:buNone/>
            </a:pPr>
            <a:r>
              <a:rPr lang="en-GB" dirty="0"/>
              <a:t>By providing authentic assignments, students can progressively develop a range of skills which include </a:t>
            </a:r>
            <a:r>
              <a:rPr lang="en-GB" i="1" dirty="0"/>
              <a:t>inter alia</a:t>
            </a:r>
            <a:r>
              <a:rPr lang="en-GB" dirty="0"/>
              <a:t>:</a:t>
            </a:r>
          </a:p>
          <a:p>
            <a:r>
              <a:rPr lang="en-GB" dirty="0"/>
              <a:t>Effective oral, written and digital communication; </a:t>
            </a:r>
          </a:p>
          <a:p>
            <a:r>
              <a:rPr lang="en-GB" dirty="0"/>
              <a:t>Creativity and problem-solving capabilities;</a:t>
            </a:r>
          </a:p>
          <a:p>
            <a:r>
              <a:rPr lang="en-GB" dirty="0"/>
              <a:t>Inter-personal and social skills;</a:t>
            </a:r>
          </a:p>
          <a:p>
            <a:r>
              <a:rPr lang="en-GB" dirty="0"/>
              <a:t>Effective group membership, leadership and ‘followership’;</a:t>
            </a:r>
          </a:p>
          <a:p>
            <a:r>
              <a:rPr lang="en-GB" dirty="0"/>
              <a:t>Manipulation and presentation of data;</a:t>
            </a:r>
          </a:p>
          <a:p>
            <a:r>
              <a:rPr lang="en-GB" dirty="0"/>
              <a:t>Locating, verifying and effectively using a range of information sources;</a:t>
            </a:r>
          </a:p>
          <a:p>
            <a:r>
              <a:rPr lang="en-GB" dirty="0"/>
              <a:t>Good presentation of work in visual and written forms.</a:t>
            </a:r>
          </a:p>
        </p:txBody>
      </p:sp>
    </p:spTree>
    <p:extLst>
      <p:ext uri="{BB962C8B-B14F-4D97-AF65-F5344CB8AC3E}">
        <p14:creationId xmlns:p14="http://schemas.microsoft.com/office/powerpoint/2010/main" val="1635209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318009"/>
            <a:ext cx="7543800" cy="10081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Questions employers might ask at interview that might help us frame some of our assignments</a:t>
            </a:r>
          </a:p>
        </p:txBody>
      </p:sp>
      <p:sp>
        <p:nvSpPr>
          <p:cNvPr id="5" name="Content Placeholder 4"/>
          <p:cNvSpPr>
            <a:spLocks noGrp="1"/>
          </p:cNvSpPr>
          <p:nvPr>
            <p:ph idx="1"/>
          </p:nvPr>
        </p:nvSpPr>
        <p:spPr>
          <a:xfrm>
            <a:off x="107504" y="1340768"/>
            <a:ext cx="8640960" cy="4861595"/>
          </a:xfrm>
        </p:spPr>
        <p:txBody>
          <a:bodyPr/>
          <a:lstStyle/>
          <a:p>
            <a:pPr marL="0" indent="0">
              <a:buNone/>
            </a:pPr>
            <a:r>
              <a:rPr lang="en-GB" b="0" dirty="0"/>
              <a:t> </a:t>
            </a:r>
            <a:r>
              <a:rPr lang="en-GB" dirty="0"/>
              <a:t>Can you tell us about an occasion when:</a:t>
            </a:r>
          </a:p>
          <a:p>
            <a:r>
              <a:rPr lang="en-GB" dirty="0"/>
              <a:t> 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has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7416686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can we get students to fully engage? </a:t>
            </a:r>
            <a:br>
              <a:rPr lang="en-GB" dirty="0"/>
            </a:br>
            <a:r>
              <a:rPr lang="en-GB" dirty="0"/>
              <a:t>Some suggestions</a:t>
            </a:r>
          </a:p>
        </p:txBody>
      </p:sp>
      <p:sp>
        <p:nvSpPr>
          <p:cNvPr id="3" name="Content Placeholder 2"/>
          <p:cNvSpPr>
            <a:spLocks noGrp="1"/>
          </p:cNvSpPr>
          <p:nvPr>
            <p:ph idx="1"/>
          </p:nvPr>
        </p:nvSpPr>
        <p:spPr/>
        <p:txBody>
          <a:bodyPr/>
          <a:lstStyle/>
          <a:p>
            <a:r>
              <a:rPr lang="en-GB" sz="2600" dirty="0"/>
              <a:t>Provide opportunities for students to get involved in authentic learning environments on campus or off;</a:t>
            </a:r>
          </a:p>
          <a:p>
            <a:r>
              <a:rPr lang="en-GB" sz="2600" dirty="0"/>
              <a:t>Keep the curriculum current and life-relevant, without losing historical perspectives;</a:t>
            </a:r>
          </a:p>
          <a:p>
            <a:r>
              <a:rPr lang="en-GB" sz="2600" dirty="0"/>
              <a:t>Give them real problems to solve and issues with which to engage;</a:t>
            </a:r>
          </a:p>
          <a:p>
            <a:r>
              <a:rPr lang="en-GB" sz="2600" dirty="0"/>
              <a:t>Identify the skills they need to succeed and provide opportunities to rehearse and develop them;</a:t>
            </a:r>
          </a:p>
          <a:p>
            <a:r>
              <a:rPr lang="en-GB" sz="2600" dirty="0"/>
              <a:t>Never compromise on the quality of the demands we make of them.</a:t>
            </a:r>
          </a:p>
        </p:txBody>
      </p:sp>
    </p:spTree>
    <p:extLst>
      <p:ext uri="{BB962C8B-B14F-4D97-AF65-F5344CB8AC3E}">
        <p14:creationId xmlns:p14="http://schemas.microsoft.com/office/powerpoint/2010/main" val="3547417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C:\Documents and Settings\user\Desktop\pic.jpg-large"/>
          <p:cNvPicPr>
            <a:picLocks noChangeAspect="1" noChangeArrowheads="1"/>
          </p:cNvPicPr>
          <p:nvPr/>
        </p:nvPicPr>
        <p:blipFill>
          <a:blip r:embed="rId2" cstate="print"/>
          <a:srcRect/>
          <a:stretch>
            <a:fillRect/>
          </a:stretch>
        </p:blipFill>
        <p:spPr bwMode="auto">
          <a:xfrm>
            <a:off x="827584" y="-1"/>
            <a:ext cx="7848460" cy="6857999"/>
          </a:xfrm>
          <a:prstGeom prst="rect">
            <a:avLst/>
          </a:prstGeom>
          <a:noFill/>
        </p:spPr>
      </p:pic>
      <p:sp>
        <p:nvSpPr>
          <p:cNvPr id="3" name="TextBox 2"/>
          <p:cNvSpPr txBox="1"/>
          <p:nvPr/>
        </p:nvSpPr>
        <p:spPr>
          <a:xfrm>
            <a:off x="6206978" y="6027003"/>
            <a:ext cx="2249334" cy="646331"/>
          </a:xfrm>
          <a:prstGeom prst="rect">
            <a:avLst/>
          </a:prstGeom>
          <a:solidFill>
            <a:schemeClr val="tx1"/>
          </a:solidFill>
        </p:spPr>
        <p:txBody>
          <a:bodyPr wrap="none" rtlCol="0">
            <a:spAutoFit/>
          </a:bodyPr>
          <a:lstStyle/>
          <a:p>
            <a:r>
              <a:rPr lang="en-GB" sz="1800" b="1" dirty="0">
                <a:solidFill>
                  <a:schemeClr val="bg1"/>
                </a:solidFill>
              </a:rPr>
              <a:t>From Jason </a:t>
            </a:r>
            <a:r>
              <a:rPr lang="en-GB" sz="1800" b="1" dirty="0" err="1">
                <a:solidFill>
                  <a:schemeClr val="bg1"/>
                </a:solidFill>
              </a:rPr>
              <a:t>Elsom</a:t>
            </a:r>
            <a:endParaRPr lang="en-GB" sz="1800" b="1" dirty="0">
              <a:solidFill>
                <a:schemeClr val="bg1"/>
              </a:solidFill>
            </a:endParaRPr>
          </a:p>
          <a:p>
            <a:r>
              <a:rPr lang="en-GB" sz="1800" b="1" dirty="0">
                <a:solidFill>
                  <a:schemeClr val="bg1"/>
                </a:solidFill>
              </a:rPr>
              <a:t>(@Jason </a:t>
            </a:r>
            <a:r>
              <a:rPr lang="en-GB" sz="1800" b="1" dirty="0" err="1">
                <a:solidFill>
                  <a:schemeClr val="bg1"/>
                </a:solidFill>
              </a:rPr>
              <a:t>Elsom</a:t>
            </a:r>
            <a:r>
              <a:rPr lang="en-GB" sz="1800" b="1" dirty="0">
                <a:solidFill>
                  <a:schemeClr val="bg1"/>
                </a:solidFill>
              </a:rPr>
              <a: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Engagement of international students: some important considerations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Is recruitment undertaken to ensure students have the potential to succeed?</a:t>
            </a:r>
          </a:p>
          <a:p>
            <a:pPr fontAlgn="base">
              <a:spcBef>
                <a:spcPts val="600"/>
              </a:spcBef>
              <a:spcAft>
                <a:spcPct val="0"/>
              </a:spcAft>
              <a:buClr>
                <a:schemeClr val="tx2"/>
              </a:buClr>
              <a:buSzPct val="70000"/>
              <a:buFont typeface="Wingdings" pitchFamily="2" charset="2"/>
              <a:buChar char="l"/>
            </a:pPr>
            <a:r>
              <a:rPr lang="en-GB" sz="2400" b="1" dirty="0"/>
              <a:t>Is induction framed appropriately to welcome international students?</a:t>
            </a:r>
          </a:p>
          <a:p>
            <a:pPr fontAlgn="base">
              <a:spcBef>
                <a:spcPts val="600"/>
              </a:spcBef>
              <a:spcAft>
                <a:spcPct val="0"/>
              </a:spcAft>
              <a:buClr>
                <a:schemeClr val="tx2"/>
              </a:buClr>
              <a:buSzPct val="70000"/>
              <a:buFont typeface="Wingdings" pitchFamily="2" charset="2"/>
              <a:buChar char="l"/>
            </a:pPr>
            <a:r>
              <a:rPr lang="en-GB" sz="2400" b="1" dirty="0"/>
              <a:t>Are steps taken proactively to ensure international students have a good chance of integrating with their study cohorts?</a:t>
            </a:r>
          </a:p>
          <a:p>
            <a:pPr fontAlgn="base">
              <a:spcBef>
                <a:spcPts val="600"/>
              </a:spcBef>
              <a:spcAft>
                <a:spcPct val="0"/>
              </a:spcAft>
              <a:buClr>
                <a:schemeClr val="tx2"/>
              </a:buClr>
              <a:buSzPct val="70000"/>
              <a:buFont typeface="Wingdings" pitchFamily="2" charset="2"/>
              <a:buChar char="l"/>
            </a:pPr>
            <a:r>
              <a:rPr lang="en-GB" sz="2400" b="1" dirty="0"/>
              <a:t>Is the curriculum international is scope and content? Are examples and case studies global?</a:t>
            </a:r>
          </a:p>
          <a:p>
            <a:pPr fontAlgn="base">
              <a:spcBef>
                <a:spcPts val="600"/>
              </a:spcBef>
              <a:spcAft>
                <a:spcPct val="0"/>
              </a:spcAft>
              <a:buClr>
                <a:schemeClr val="tx2"/>
              </a:buClr>
              <a:buSzPct val="70000"/>
              <a:buFont typeface="Wingdings" pitchFamily="2" charset="2"/>
              <a:buChar char="l"/>
            </a:pPr>
            <a:r>
              <a:rPr lang="en-GB" sz="2400" b="1" dirty="0"/>
              <a:t>Is the right kind of support offered (language, crisis support, befriending etc.)?</a:t>
            </a:r>
          </a:p>
        </p:txBody>
      </p:sp>
    </p:spTree>
    <p:extLst>
      <p:ext uri="{BB962C8B-B14F-4D97-AF65-F5344CB8AC3E}">
        <p14:creationId xmlns:p14="http://schemas.microsoft.com/office/powerpoint/2010/main" val="13377758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59D10-BF35-4F5A-8B88-340AD443CA2E}"/>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Working with teaching and learning and other institutional committees;</a:t>
            </a:r>
          </a:p>
        </p:txBody>
      </p:sp>
      <p:sp>
        <p:nvSpPr>
          <p:cNvPr id="3" name="Content Placeholder 2">
            <a:extLst>
              <a:ext uri="{FF2B5EF4-FFF2-40B4-BE49-F238E27FC236}">
                <a16:creationId xmlns:a16="http://schemas.microsoft.com/office/drawing/2014/main" id="{0FF6C348-BEA8-4402-B93E-C8AA7ABC2D0A}"/>
              </a:ext>
            </a:extLst>
          </p:cNvPr>
          <p:cNvSpPr>
            <a:spLocks noGrp="1"/>
          </p:cNvSpPr>
          <p:nvPr>
            <p:ph idx="1"/>
          </p:nvPr>
        </p:nvSpPr>
        <p:spPr/>
        <p:txBody>
          <a:bodyPr/>
          <a:lstStyle/>
          <a:p>
            <a:r>
              <a:rPr lang="en-GB" dirty="0"/>
              <a:t>Committees are often a key locus of power in HEIs (as well as being a huge consumer of time and energy);</a:t>
            </a:r>
          </a:p>
          <a:p>
            <a:r>
              <a:rPr lang="en-GB" dirty="0"/>
              <a:t>If you want to implement a change in practice, it’s a good idea to take your proposal/plan/strategy up through the committees in your organisation through from Subject Group to Faculty (or equivalent) to top-level committees including governance;</a:t>
            </a:r>
          </a:p>
          <a:p>
            <a:r>
              <a:rPr lang="en-GB" dirty="0"/>
              <a:t>This takes careful planning and considerable time but is likely to have high impact if your work it right;</a:t>
            </a:r>
          </a:p>
          <a:p>
            <a:r>
              <a:rPr lang="en-GB" dirty="0"/>
              <a:t>Don’t expect to simply put a paper to a committee and expect it to get agreed: there is a lot of behind-the-scenes work to do first!</a:t>
            </a:r>
          </a:p>
        </p:txBody>
      </p:sp>
    </p:spTree>
    <p:extLst>
      <p:ext uri="{BB962C8B-B14F-4D97-AF65-F5344CB8AC3E}">
        <p14:creationId xmlns:p14="http://schemas.microsoft.com/office/powerpoint/2010/main" val="15670800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CBCA6-6372-4BB4-93E2-D8A23F8639D5}"/>
              </a:ext>
            </a:extLst>
          </p:cNvPr>
          <p:cNvSpPr>
            <a:spLocks noGrp="1"/>
          </p:cNvSpPr>
          <p:nvPr>
            <p:ph type="title"/>
          </p:nvPr>
        </p:nvSpPr>
        <p:spPr/>
        <p:txBody>
          <a:bodyPr/>
          <a:lstStyle/>
          <a:p>
            <a:r>
              <a:rPr lang="en-GB" dirty="0"/>
              <a:t>Gaining consensus for change</a:t>
            </a:r>
          </a:p>
        </p:txBody>
      </p:sp>
      <p:sp>
        <p:nvSpPr>
          <p:cNvPr id="3" name="Content Placeholder 2">
            <a:extLst>
              <a:ext uri="{FF2B5EF4-FFF2-40B4-BE49-F238E27FC236}">
                <a16:creationId xmlns:a16="http://schemas.microsoft.com/office/drawing/2014/main" id="{59BF28E7-D3C3-45CD-834D-612A1DE69FB4}"/>
              </a:ext>
            </a:extLst>
          </p:cNvPr>
          <p:cNvSpPr>
            <a:spLocks noGrp="1"/>
          </p:cNvSpPr>
          <p:nvPr>
            <p:ph idx="1"/>
          </p:nvPr>
        </p:nvSpPr>
        <p:spPr>
          <a:xfrm>
            <a:off x="179512" y="1412875"/>
            <a:ext cx="8712968" cy="4789488"/>
          </a:xfrm>
        </p:spPr>
        <p:txBody>
          <a:bodyPr/>
          <a:lstStyle/>
          <a:p>
            <a:r>
              <a:rPr lang="en-GB" dirty="0"/>
              <a:t>It’s a good idea to start with a few rough ideas and talking to a few friends and allies, encouraging them to see the potential pitfalls before you go public;</a:t>
            </a:r>
          </a:p>
          <a:p>
            <a:r>
              <a:rPr lang="en-GB" dirty="0"/>
              <a:t>Scrutinise your plans to see who will benefit and who is likely to be inconvenienced or disrupted by the changes you are planning;</a:t>
            </a:r>
          </a:p>
          <a:p>
            <a:r>
              <a:rPr lang="en-GB" dirty="0"/>
              <a:t>Work through those people in advance (coffee and cake help!), trying to ensure you explain/convince/reassure colleagues well in advance of any committee meeting (and you need to do this at every stage);</a:t>
            </a:r>
          </a:p>
          <a:p>
            <a:r>
              <a:rPr lang="en-GB" dirty="0"/>
              <a:t>Avoid if possible presenting your idea unless you are reasonably confident you have enough people on side to support you.</a:t>
            </a:r>
          </a:p>
        </p:txBody>
      </p:sp>
    </p:spTree>
    <p:extLst>
      <p:ext uri="{BB962C8B-B14F-4D97-AF65-F5344CB8AC3E}">
        <p14:creationId xmlns:p14="http://schemas.microsoft.com/office/powerpoint/2010/main" val="6177769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CD9DD-CCCC-471F-893B-487320048C6F}"/>
              </a:ext>
            </a:extLst>
          </p:cNvPr>
          <p:cNvSpPr>
            <a:spLocks noGrp="1"/>
          </p:cNvSpPr>
          <p:nvPr>
            <p:ph type="title"/>
          </p:nvPr>
        </p:nvSpPr>
        <p:spPr/>
        <p:txBody>
          <a:bodyPr/>
          <a:lstStyle/>
          <a:p>
            <a:r>
              <a:rPr lang="en-GB" dirty="0"/>
              <a:t>Work with the influencers, potential blockers and those who have power (structural or hidden)</a:t>
            </a:r>
          </a:p>
        </p:txBody>
      </p:sp>
      <p:sp>
        <p:nvSpPr>
          <p:cNvPr id="3" name="Content Placeholder 2">
            <a:extLst>
              <a:ext uri="{FF2B5EF4-FFF2-40B4-BE49-F238E27FC236}">
                <a16:creationId xmlns:a16="http://schemas.microsoft.com/office/drawing/2014/main" id="{F3C6961F-C8E0-4CFE-A392-A67EFE48EC6C}"/>
              </a:ext>
            </a:extLst>
          </p:cNvPr>
          <p:cNvSpPr>
            <a:spLocks noGrp="1"/>
          </p:cNvSpPr>
          <p:nvPr>
            <p:ph idx="1"/>
          </p:nvPr>
        </p:nvSpPr>
        <p:spPr/>
        <p:txBody>
          <a:bodyPr/>
          <a:lstStyle/>
          <a:p>
            <a:r>
              <a:rPr lang="en-GB" dirty="0"/>
              <a:t>Marshall your arguments, including from the vast scholarly literature on teaching and learning, so that you are confident of the value of the changes you want to make;</a:t>
            </a:r>
          </a:p>
          <a:p>
            <a:r>
              <a:rPr lang="en-GB" dirty="0"/>
              <a:t>Think through possible objections and plan how you will counter them;</a:t>
            </a:r>
          </a:p>
          <a:p>
            <a:r>
              <a:rPr lang="en-GB" dirty="0"/>
              <a:t>Encourage allies and supporters of your ideas to lobby alongside you;</a:t>
            </a:r>
          </a:p>
          <a:p>
            <a:r>
              <a:rPr lang="en-GB" dirty="0"/>
              <a:t>Ensure, if at all possible, that you have at least one very senior colleague who will stand with you;</a:t>
            </a:r>
          </a:p>
          <a:p>
            <a:r>
              <a:rPr lang="en-GB" dirty="0"/>
              <a:t>Think carefully about timing: a great idea will founder if the time isn’t right.</a:t>
            </a:r>
          </a:p>
        </p:txBody>
      </p:sp>
    </p:spTree>
    <p:extLst>
      <p:ext uri="{BB962C8B-B14F-4D97-AF65-F5344CB8AC3E}">
        <p14:creationId xmlns:p14="http://schemas.microsoft.com/office/powerpoint/2010/main" val="9710645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400B2-2A72-4FB5-8FC6-49FB628AFB89}"/>
              </a:ext>
            </a:extLst>
          </p:cNvPr>
          <p:cNvSpPr>
            <a:spLocks noGrp="1"/>
          </p:cNvSpPr>
          <p:nvPr>
            <p:ph type="title"/>
          </p:nvPr>
        </p:nvSpPr>
        <p:spPr/>
        <p:txBody>
          <a:bodyPr/>
          <a:lstStyle/>
          <a:p>
            <a:r>
              <a:rPr lang="en-GB" dirty="0"/>
              <a:t>Your committee paper should be:</a:t>
            </a:r>
          </a:p>
        </p:txBody>
      </p:sp>
      <p:sp>
        <p:nvSpPr>
          <p:cNvPr id="3" name="Content Placeholder 2">
            <a:extLst>
              <a:ext uri="{FF2B5EF4-FFF2-40B4-BE49-F238E27FC236}">
                <a16:creationId xmlns:a16="http://schemas.microsoft.com/office/drawing/2014/main" id="{54AFD3F3-3B7E-4E0A-8E42-6AA8CB7ADC13}"/>
              </a:ext>
            </a:extLst>
          </p:cNvPr>
          <p:cNvSpPr>
            <a:spLocks noGrp="1"/>
          </p:cNvSpPr>
          <p:nvPr>
            <p:ph idx="1"/>
          </p:nvPr>
        </p:nvSpPr>
        <p:spPr/>
        <p:txBody>
          <a:bodyPr/>
          <a:lstStyle/>
          <a:p>
            <a:r>
              <a:rPr lang="en-GB" dirty="0">
                <a:solidFill>
                  <a:srgbClr val="7030A0"/>
                </a:solidFill>
              </a:rPr>
              <a:t>Formatted appropriately: </a:t>
            </a:r>
            <a:r>
              <a:rPr lang="en-GB" dirty="0"/>
              <a:t>committee administrators often reject outright anything that doesn’t look right for the context;</a:t>
            </a:r>
          </a:p>
          <a:p>
            <a:r>
              <a:rPr lang="en-GB" dirty="0">
                <a:solidFill>
                  <a:srgbClr val="7030A0"/>
                </a:solidFill>
              </a:rPr>
              <a:t>Meticulously proofread: </a:t>
            </a:r>
            <a:r>
              <a:rPr lang="en-GB" dirty="0"/>
              <a:t>people often make judgments about the quality of ideas based on the quality of </a:t>
            </a:r>
            <a:r>
              <a:rPr lang="en-GB" dirty="0" err="1"/>
              <a:t>of</a:t>
            </a:r>
            <a:r>
              <a:rPr lang="en-GB" dirty="0"/>
              <a:t> the presentation;</a:t>
            </a:r>
          </a:p>
          <a:p>
            <a:r>
              <a:rPr lang="en-GB" dirty="0">
                <a:solidFill>
                  <a:srgbClr val="7030A0"/>
                </a:solidFill>
              </a:rPr>
              <a:t>Succinct</a:t>
            </a:r>
            <a:r>
              <a:rPr lang="en-GB" dirty="0"/>
              <a:t>: people get very bored reading through too much detail;</a:t>
            </a:r>
          </a:p>
          <a:p>
            <a:r>
              <a:rPr lang="en-GB" dirty="0">
                <a:solidFill>
                  <a:srgbClr val="7030A0"/>
                </a:solidFill>
              </a:rPr>
              <a:t>Thoroughly researched</a:t>
            </a:r>
            <a:r>
              <a:rPr lang="en-GB" dirty="0"/>
              <a:t>: making use of the best evidence;</a:t>
            </a:r>
          </a:p>
          <a:p>
            <a:r>
              <a:rPr lang="en-GB" dirty="0">
                <a:solidFill>
                  <a:srgbClr val="7030A0"/>
                </a:solidFill>
              </a:rPr>
              <a:t>Visually attractive</a:t>
            </a:r>
            <a:r>
              <a:rPr lang="en-GB" dirty="0"/>
              <a:t>: use images, diagrams, tables and graphs to strengthen your case.</a:t>
            </a:r>
          </a:p>
        </p:txBody>
      </p:sp>
    </p:spTree>
    <p:extLst>
      <p:ext uri="{BB962C8B-B14F-4D97-AF65-F5344CB8AC3E}">
        <p14:creationId xmlns:p14="http://schemas.microsoft.com/office/powerpoint/2010/main" val="7997633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ECE3E-41C3-4C90-ABE3-7776F0083E7F}"/>
              </a:ext>
            </a:extLst>
          </p:cNvPr>
          <p:cNvSpPr>
            <a:spLocks noGrp="1"/>
          </p:cNvSpPr>
          <p:nvPr>
            <p:ph type="title"/>
          </p:nvPr>
        </p:nvSpPr>
        <p:spPr/>
        <p:txBody>
          <a:bodyPr/>
          <a:lstStyle/>
          <a:p>
            <a:pPr lvl="0"/>
            <a:r>
              <a:rPr lang="en-GB" dirty="0"/>
              <a:t>Balancing the competing demands of the job. </a:t>
            </a:r>
            <a:br>
              <a:rPr lang="en-GB" dirty="0"/>
            </a:br>
            <a:r>
              <a:rPr lang="en-GB" sz="2400" dirty="0"/>
              <a:t> </a:t>
            </a:r>
            <a:endParaRPr lang="en-GB" dirty="0"/>
          </a:p>
        </p:txBody>
      </p:sp>
      <p:sp>
        <p:nvSpPr>
          <p:cNvPr id="3" name="Content Placeholder 2">
            <a:extLst>
              <a:ext uri="{FF2B5EF4-FFF2-40B4-BE49-F238E27FC236}">
                <a16:creationId xmlns:a16="http://schemas.microsoft.com/office/drawing/2014/main" id="{60D2391F-DD53-4276-8F94-4C50A5193257}"/>
              </a:ext>
            </a:extLst>
          </p:cNvPr>
          <p:cNvSpPr>
            <a:spLocks noGrp="1"/>
          </p:cNvSpPr>
          <p:nvPr>
            <p:ph idx="1"/>
          </p:nvPr>
        </p:nvSpPr>
        <p:spPr/>
        <p:txBody>
          <a:bodyPr/>
          <a:lstStyle/>
          <a:p>
            <a:r>
              <a:rPr lang="en-GB" dirty="0"/>
              <a:t>If it’s important and urgent make time and space to do it now and don’t rush it;</a:t>
            </a:r>
          </a:p>
          <a:p>
            <a:r>
              <a:rPr lang="en-GB" dirty="0"/>
              <a:t>If it’s important and not urgent, be sure to block out time to do it properly (and no backsliding!);</a:t>
            </a:r>
          </a:p>
          <a:p>
            <a:r>
              <a:rPr lang="en-GB" dirty="0"/>
              <a:t>If it’s urgent but not very important, do it fast and do it now quickly and move on, or delegate it;</a:t>
            </a:r>
          </a:p>
          <a:p>
            <a:r>
              <a:rPr lang="en-GB" dirty="0"/>
              <a:t>If it’s not urgent or important delegate it or dump it, unless it’s close to your heart, in which case save it for a day when you are unexpectedly free.</a:t>
            </a:r>
          </a:p>
        </p:txBody>
      </p:sp>
    </p:spTree>
    <p:extLst>
      <p:ext uri="{BB962C8B-B14F-4D97-AF65-F5344CB8AC3E}">
        <p14:creationId xmlns:p14="http://schemas.microsoft.com/office/powerpoint/2010/main" val="21645991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can you achieve a good work-life balance?</a:t>
            </a:r>
          </a:p>
        </p:txBody>
      </p:sp>
      <p:sp>
        <p:nvSpPr>
          <p:cNvPr id="3" name="Content Placeholder 2"/>
          <p:cNvSpPr>
            <a:spLocks noGrp="1"/>
          </p:cNvSpPr>
          <p:nvPr>
            <p:ph idx="1"/>
          </p:nvPr>
        </p:nvSpPr>
        <p:spPr/>
        <p:txBody>
          <a:bodyPr/>
          <a:lstStyle/>
          <a:p>
            <a:r>
              <a:rPr lang="en-GB" dirty="0"/>
              <a:t>Think about what gives you pleasure and focus on it (and if you hate something don’t do it!);</a:t>
            </a:r>
          </a:p>
          <a:p>
            <a:r>
              <a:rPr lang="en-GB" dirty="0"/>
              <a:t>Remember that being strategic about your future and making time to achieve it isn’t selfish: it will have long term benefits for those who depend on you;</a:t>
            </a:r>
          </a:p>
          <a:p>
            <a:r>
              <a:rPr lang="en-GB" dirty="0"/>
              <a:t>No one survives an academic career unscathed if they don’t find ways to carve out personal down time whatever that looks like for you;</a:t>
            </a:r>
          </a:p>
          <a:p>
            <a:pPr>
              <a:buNone/>
            </a:pPr>
            <a:r>
              <a:rPr lang="en-GB" dirty="0"/>
              <a:t>To achieve this, work out what your personal best professional habits are and cultivate them</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9" name="Rectangle 1027"/>
          <p:cNvSpPr>
            <a:spLocks noChangeArrowheads="1"/>
          </p:cNvSpPr>
          <p:nvPr/>
        </p:nvSpPr>
        <p:spPr bwMode="auto">
          <a:xfrm>
            <a:off x="467544" y="1052736"/>
            <a:ext cx="8108950" cy="5639420"/>
          </a:xfrm>
          <a:prstGeom prst="rect">
            <a:avLst/>
          </a:prstGeom>
          <a:solidFill>
            <a:srgbClr val="FF99FF"/>
          </a:solidFill>
          <a:ln w="12700">
            <a:solidFill>
              <a:schemeClr val="tx1"/>
            </a:solidFill>
            <a:miter lim="800000"/>
            <a:headEnd/>
            <a:tailEnd/>
          </a:ln>
          <a:effectLst/>
        </p:spPr>
        <p:txBody>
          <a:bodyPr wrap="none" anchor="ctr"/>
          <a:lstStyle/>
          <a:p>
            <a:endParaRPr lang="en-GB"/>
          </a:p>
        </p:txBody>
      </p:sp>
      <p:sp>
        <p:nvSpPr>
          <p:cNvPr id="193540" name="Line 1028"/>
          <p:cNvSpPr>
            <a:spLocks noChangeShapeType="1"/>
          </p:cNvSpPr>
          <p:nvPr/>
        </p:nvSpPr>
        <p:spPr bwMode="auto">
          <a:xfrm>
            <a:off x="4291192" y="1318642"/>
            <a:ext cx="0" cy="4882480"/>
          </a:xfrm>
          <a:prstGeom prst="line">
            <a:avLst/>
          </a:prstGeom>
          <a:noFill/>
          <a:ln w="50800">
            <a:solidFill>
              <a:schemeClr val="tx1"/>
            </a:solidFill>
            <a:round/>
            <a:headEnd type="none" w="sm" len="sm"/>
            <a:tailEnd type="none" w="sm" len="sm"/>
          </a:ln>
          <a:effectLst/>
        </p:spPr>
        <p:txBody>
          <a:bodyPr wrap="none" anchor="ctr"/>
          <a:lstStyle/>
          <a:p>
            <a:endParaRPr lang="en-GB"/>
          </a:p>
        </p:txBody>
      </p:sp>
      <p:sp>
        <p:nvSpPr>
          <p:cNvPr id="193541" name="Line 1029"/>
          <p:cNvSpPr>
            <a:spLocks noChangeShapeType="1"/>
          </p:cNvSpPr>
          <p:nvPr/>
        </p:nvSpPr>
        <p:spPr bwMode="auto">
          <a:xfrm>
            <a:off x="557392" y="3759882"/>
            <a:ext cx="7696200" cy="0"/>
          </a:xfrm>
          <a:prstGeom prst="line">
            <a:avLst/>
          </a:prstGeom>
          <a:noFill/>
          <a:ln w="50800">
            <a:solidFill>
              <a:schemeClr val="tx1"/>
            </a:solidFill>
            <a:round/>
            <a:headEnd type="none" w="sm" len="sm"/>
            <a:tailEnd type="none" w="sm" len="sm"/>
          </a:ln>
          <a:effectLst/>
        </p:spPr>
        <p:txBody>
          <a:bodyPr wrap="none" anchor="ctr"/>
          <a:lstStyle/>
          <a:p>
            <a:endParaRPr lang="en-GB"/>
          </a:p>
        </p:txBody>
      </p:sp>
      <p:sp>
        <p:nvSpPr>
          <p:cNvPr id="193542" name="Rectangle 1030"/>
          <p:cNvSpPr>
            <a:spLocks noChangeArrowheads="1"/>
          </p:cNvSpPr>
          <p:nvPr/>
        </p:nvSpPr>
        <p:spPr bwMode="auto">
          <a:xfrm>
            <a:off x="739853" y="2057523"/>
            <a:ext cx="2819400" cy="954750"/>
          </a:xfrm>
          <a:prstGeom prst="rect">
            <a:avLst/>
          </a:prstGeom>
          <a:noFill/>
          <a:ln w="9525">
            <a:noFill/>
            <a:miter lim="800000"/>
            <a:headEnd/>
            <a:tailEnd/>
          </a:ln>
          <a:effectLst/>
        </p:spPr>
        <p:txBody>
          <a:bodyPr lIns="92075" tIns="46038" rIns="92075" bIns="46038">
            <a:spAutoFit/>
          </a:bodyPr>
          <a:lstStyle/>
          <a:p>
            <a:r>
              <a:rPr lang="en-US" sz="2800" b="1" dirty="0"/>
              <a:t>Urgent and important</a:t>
            </a:r>
          </a:p>
        </p:txBody>
      </p:sp>
      <p:sp>
        <p:nvSpPr>
          <p:cNvPr id="193543" name="Rectangle 1031"/>
          <p:cNvSpPr>
            <a:spLocks noChangeArrowheads="1"/>
          </p:cNvSpPr>
          <p:nvPr/>
        </p:nvSpPr>
        <p:spPr bwMode="auto">
          <a:xfrm>
            <a:off x="3071992" y="6139210"/>
            <a:ext cx="2667000" cy="519112"/>
          </a:xfrm>
          <a:prstGeom prst="rect">
            <a:avLst/>
          </a:prstGeom>
          <a:noFill/>
          <a:ln w="9525">
            <a:noFill/>
            <a:miter lim="800000"/>
            <a:headEnd/>
            <a:tailEnd/>
          </a:ln>
          <a:effectLst/>
        </p:spPr>
        <p:txBody>
          <a:bodyPr lIns="92075" tIns="46038" rIns="92075" bIns="46038">
            <a:spAutoFit/>
          </a:bodyPr>
          <a:lstStyle/>
          <a:p>
            <a:endParaRPr lang="en-US" sz="2800" b="1"/>
          </a:p>
        </p:txBody>
      </p:sp>
      <p:sp>
        <p:nvSpPr>
          <p:cNvPr id="193544" name="Rectangle 1032"/>
          <p:cNvSpPr>
            <a:spLocks noChangeArrowheads="1"/>
          </p:cNvSpPr>
          <p:nvPr/>
        </p:nvSpPr>
        <p:spPr bwMode="auto">
          <a:xfrm>
            <a:off x="991240" y="4636183"/>
            <a:ext cx="2777741" cy="954750"/>
          </a:xfrm>
          <a:prstGeom prst="rect">
            <a:avLst/>
          </a:prstGeom>
          <a:noFill/>
          <a:ln w="9525">
            <a:noFill/>
            <a:miter lim="800000"/>
            <a:headEnd/>
            <a:tailEnd/>
          </a:ln>
          <a:effectLst/>
        </p:spPr>
        <p:txBody>
          <a:bodyPr wrap="square" lIns="92075" tIns="46038" rIns="92075" bIns="46038">
            <a:spAutoFit/>
          </a:bodyPr>
          <a:lstStyle/>
          <a:p>
            <a:r>
              <a:rPr lang="en-US" sz="2800" b="1" dirty="0"/>
              <a:t>Urgent but not important</a:t>
            </a:r>
          </a:p>
        </p:txBody>
      </p:sp>
      <p:sp>
        <p:nvSpPr>
          <p:cNvPr id="193545" name="Rectangle 1033"/>
          <p:cNvSpPr>
            <a:spLocks noChangeArrowheads="1"/>
          </p:cNvSpPr>
          <p:nvPr/>
        </p:nvSpPr>
        <p:spPr bwMode="auto">
          <a:xfrm>
            <a:off x="4996405" y="4426386"/>
            <a:ext cx="2551981" cy="954750"/>
          </a:xfrm>
          <a:prstGeom prst="rect">
            <a:avLst/>
          </a:prstGeom>
          <a:noFill/>
          <a:ln w="9525">
            <a:noFill/>
            <a:miter lim="800000"/>
            <a:headEnd/>
            <a:tailEnd/>
          </a:ln>
          <a:effectLst/>
        </p:spPr>
        <p:txBody>
          <a:bodyPr wrap="none" lIns="92075" tIns="46038" rIns="92075" bIns="46038">
            <a:spAutoFit/>
          </a:bodyPr>
          <a:lstStyle/>
          <a:p>
            <a:r>
              <a:rPr lang="en-US" sz="2800" b="1" dirty="0"/>
              <a:t>Not urgent</a:t>
            </a:r>
          </a:p>
          <a:p>
            <a:r>
              <a:rPr lang="en-US" sz="2800" b="1" dirty="0"/>
              <a:t>nor important</a:t>
            </a:r>
          </a:p>
        </p:txBody>
      </p:sp>
      <p:sp>
        <p:nvSpPr>
          <p:cNvPr id="193546" name="Rectangle 1034"/>
          <p:cNvSpPr>
            <a:spLocks noChangeArrowheads="1"/>
          </p:cNvSpPr>
          <p:nvPr/>
        </p:nvSpPr>
        <p:spPr bwMode="auto">
          <a:xfrm>
            <a:off x="4957586" y="1928832"/>
            <a:ext cx="2590800" cy="954750"/>
          </a:xfrm>
          <a:prstGeom prst="rect">
            <a:avLst/>
          </a:prstGeom>
          <a:noFill/>
          <a:ln w="9525">
            <a:noFill/>
            <a:miter lim="800000"/>
            <a:headEnd/>
            <a:tailEnd/>
          </a:ln>
          <a:effectLst/>
        </p:spPr>
        <p:txBody>
          <a:bodyPr lIns="92075" tIns="46038" rIns="92075" bIns="46038">
            <a:spAutoFit/>
          </a:bodyPr>
          <a:lstStyle/>
          <a:p>
            <a:r>
              <a:rPr lang="en-US" sz="2800" b="1" dirty="0"/>
              <a:t>Not urgent but important</a:t>
            </a:r>
          </a:p>
        </p:txBody>
      </p:sp>
      <p:sp>
        <p:nvSpPr>
          <p:cNvPr id="2" name="TextBox 1"/>
          <p:cNvSpPr txBox="1"/>
          <p:nvPr/>
        </p:nvSpPr>
        <p:spPr>
          <a:xfrm>
            <a:off x="4656026" y="548680"/>
            <a:ext cx="184731" cy="461665"/>
          </a:xfrm>
          <a:prstGeom prst="rect">
            <a:avLst/>
          </a:prstGeom>
          <a:noFill/>
        </p:spPr>
        <p:txBody>
          <a:bodyPr wrap="none" rtlCol="0">
            <a:spAutoFit/>
          </a:bodyPr>
          <a:lstStyle/>
          <a:p>
            <a:endParaRPr lang="en-GB" dirty="0"/>
          </a:p>
        </p:txBody>
      </p:sp>
      <p:sp>
        <p:nvSpPr>
          <p:cNvPr id="3" name="TextBox 2"/>
          <p:cNvSpPr txBox="1"/>
          <p:nvPr/>
        </p:nvSpPr>
        <p:spPr>
          <a:xfrm>
            <a:off x="628165" y="319510"/>
            <a:ext cx="7787709" cy="584775"/>
          </a:xfrm>
          <a:prstGeom prst="rect">
            <a:avLst/>
          </a:prstGeom>
          <a:solidFill>
            <a:srgbClr val="92D050"/>
          </a:solidFill>
        </p:spPr>
        <p:txBody>
          <a:bodyPr wrap="none" rtlCol="0">
            <a:spAutoFit/>
          </a:bodyPr>
          <a:lstStyle/>
          <a:p>
            <a:r>
              <a:rPr lang="en-GB" sz="3200" b="1" dirty="0">
                <a:latin typeface="Calibri" panose="020F0502020204030204" pitchFamily="34" charset="0"/>
                <a:cs typeface="Calibri" panose="020F0502020204030204" pitchFamily="34" charset="0"/>
              </a:rPr>
              <a:t>Balancing the competing demands of the job</a:t>
            </a:r>
          </a:p>
        </p:txBody>
      </p:sp>
    </p:spTree>
    <p:extLst>
      <p:ext uri="{BB962C8B-B14F-4D97-AF65-F5344CB8AC3E}">
        <p14:creationId xmlns:p14="http://schemas.microsoft.com/office/powerpoint/2010/main" val="3606788931"/>
      </p:ext>
    </p:extLst>
  </p:cSld>
  <p:clrMapOvr>
    <a:masterClrMapping/>
  </p:clrMapOvr>
  <p:transition spd="slow">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E364B-614B-4F5C-BB06-C5C3603CB3D2}"/>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Getting a good work/life balance, a few tips:</a:t>
            </a:r>
          </a:p>
        </p:txBody>
      </p:sp>
      <p:sp>
        <p:nvSpPr>
          <p:cNvPr id="3" name="Content Placeholder 2">
            <a:extLst>
              <a:ext uri="{FF2B5EF4-FFF2-40B4-BE49-F238E27FC236}">
                <a16:creationId xmlns:a16="http://schemas.microsoft.com/office/drawing/2014/main" id="{93500EFA-249A-4083-9C7B-3FA6C204B2C1}"/>
              </a:ext>
            </a:extLst>
          </p:cNvPr>
          <p:cNvSpPr>
            <a:spLocks noGrp="1"/>
          </p:cNvSpPr>
          <p:nvPr>
            <p:ph idx="1"/>
          </p:nvPr>
        </p:nvSpPr>
        <p:spPr/>
        <p:txBody>
          <a:bodyPr/>
          <a:lstStyle/>
          <a:p>
            <a:r>
              <a:rPr lang="en-GB" dirty="0"/>
              <a:t>Think about how you can stop the email monster ruling your life: filter, file, focus and fling!</a:t>
            </a:r>
          </a:p>
          <a:p>
            <a:r>
              <a:rPr lang="en-GB" dirty="0"/>
              <a:t>Be strategic about meeting attendance: work out if you are making a positive difference by being there and if there is doubt in your mind, send apologies, see if you can ask someone else to represent you or Skype in if it saves travelling time;</a:t>
            </a:r>
          </a:p>
          <a:p>
            <a:r>
              <a:rPr lang="en-GB" dirty="0"/>
              <a:t>Recognise that the more senior you get, the less likely it is you can have direct control over everything so trust your colleagues to do a good job, while giving them plenty of support.</a:t>
            </a:r>
          </a:p>
        </p:txBody>
      </p:sp>
    </p:spTree>
    <p:extLst>
      <p:ext uri="{BB962C8B-B14F-4D97-AF65-F5344CB8AC3E}">
        <p14:creationId xmlns:p14="http://schemas.microsoft.com/office/powerpoint/2010/main" val="39996293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your future</a:t>
            </a:r>
          </a:p>
        </p:txBody>
      </p:sp>
      <p:sp>
        <p:nvSpPr>
          <p:cNvPr id="3" name="Content Placeholder 2"/>
          <p:cNvSpPr>
            <a:spLocks noGrp="1"/>
          </p:cNvSpPr>
          <p:nvPr>
            <p:ph idx="1"/>
          </p:nvPr>
        </p:nvSpPr>
        <p:spPr/>
        <p:txBody>
          <a:bodyPr/>
          <a:lstStyle/>
          <a:p>
            <a:r>
              <a:rPr lang="en-GB" dirty="0"/>
              <a:t>Keep really good records of you achievements and successes (including a’ plaudits’ file even though it feels mildly embarrassing);</a:t>
            </a:r>
          </a:p>
          <a:p>
            <a:r>
              <a:rPr lang="en-GB" dirty="0"/>
              <a:t>Make reflection a very regular part of your professional activity;</a:t>
            </a:r>
          </a:p>
          <a:p>
            <a:r>
              <a:rPr lang="en-GB" dirty="0"/>
              <a:t>Find a mentor who can not only advise and support you but can look out for opportunities for you;</a:t>
            </a:r>
          </a:p>
          <a:p>
            <a:r>
              <a:rPr lang="en-GB" dirty="0"/>
              <a:t>Make the most of professional, subject, institutional, national and international networks as well as your personal ones to help you keep abreast of upcoming trends and to contribute to your communities;</a:t>
            </a:r>
          </a:p>
          <a:p>
            <a:r>
              <a:rPr lang="en-GB" dirty="0"/>
              <a:t>Consider gaining professional accreditation for your role.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CFAE6DEF-78FE-4D36-BD86-3EC80404978F}"/>
              </a:ext>
            </a:extLst>
          </p:cNvPr>
          <p:cNvSpPr>
            <a:spLocks noGrp="1"/>
          </p:cNvSpPr>
          <p:nvPr>
            <p:ph type="title"/>
          </p:nvPr>
        </p:nvSpPr>
        <p:spPr/>
        <p:txBody>
          <a:bodyPr/>
          <a:lstStyle/>
          <a:p>
            <a:r>
              <a:rPr lang="en-GB" altLang="en-US" sz="2400" dirty="0"/>
              <a:t>What major changes have impacted on HE teaching and learning globally over the last decade and what’s coming up on the horizon? </a:t>
            </a:r>
          </a:p>
        </p:txBody>
      </p:sp>
      <p:sp>
        <p:nvSpPr>
          <p:cNvPr id="3" name="Content Placeholder 2">
            <a:extLst>
              <a:ext uri="{FF2B5EF4-FFF2-40B4-BE49-F238E27FC236}">
                <a16:creationId xmlns:a16="http://schemas.microsoft.com/office/drawing/2014/main" id="{9AF10F45-9B14-477B-889D-FF00B2956A5B}"/>
              </a:ext>
            </a:extLst>
          </p:cNvPr>
          <p:cNvSpPr>
            <a:spLocks noGrp="1"/>
          </p:cNvSpPr>
          <p:nvPr>
            <p:ph idx="1"/>
          </p:nvPr>
        </p:nvSpPr>
        <p:spPr>
          <a:xfrm>
            <a:off x="323850" y="1201738"/>
            <a:ext cx="8445500" cy="4789487"/>
          </a:xfrm>
        </p:spPr>
        <p:txBody>
          <a:bodyPr/>
          <a:lstStyle/>
          <a:p>
            <a:pPr>
              <a:defRPr/>
            </a:pPr>
            <a:r>
              <a:rPr lang="en-GB" dirty="0"/>
              <a:t>The increased focus on student satisfaction and value for money leading to changing expectations about student engagement;</a:t>
            </a:r>
          </a:p>
          <a:p>
            <a:pPr>
              <a:defRPr/>
            </a:pPr>
            <a:r>
              <a:rPr lang="en-GB" dirty="0"/>
              <a:t>The effect on institutional strategies of promoting the research agenda, often at the expense of support for teaching initiatives;</a:t>
            </a:r>
          </a:p>
          <a:p>
            <a:pPr>
              <a:defRPr/>
            </a:pPr>
            <a:r>
              <a:rPr lang="en-GB" dirty="0"/>
              <a:t>The intensification of encouragement to seek professional recognition for teaching expertise and the new Irish framework for CPD;</a:t>
            </a:r>
          </a:p>
          <a:p>
            <a:pPr>
              <a:defRPr/>
            </a:pPr>
            <a:r>
              <a:rPr lang="en-GB" dirty="0"/>
              <a:t>Changes in learning paradigms and knowledge construction as the central role of ‘content delivery’ in curriculum development has been challenged. </a:t>
            </a:r>
          </a:p>
          <a:p>
            <a:pPr marL="0" indent="0">
              <a:buFont typeface="Wingdings" panose="05000000000000000000" pitchFamily="2" charset="2"/>
              <a:buNone/>
              <a:defRPr/>
            </a:pPr>
            <a:r>
              <a:rPr lang="en-GB" dirty="0"/>
              <a:t> </a:t>
            </a:r>
          </a:p>
          <a:p>
            <a:pPr>
              <a:defRPr/>
            </a:pPr>
            <a:endParaRPr lang="en-GB" dirty="0"/>
          </a:p>
        </p:txBody>
      </p:sp>
    </p:spTree>
    <p:extLst>
      <p:ext uri="{BB962C8B-B14F-4D97-AF65-F5344CB8AC3E}">
        <p14:creationId xmlns:p14="http://schemas.microsoft.com/office/powerpoint/2010/main" val="42592006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3B43EFE6-C96E-4754-8334-B16FFC47EA4F}"/>
              </a:ext>
            </a:extLst>
          </p:cNvPr>
          <p:cNvGraphicFramePr>
            <a:graphicFrameLocks noChangeAspect="1"/>
          </p:cNvGraphicFramePr>
          <p:nvPr>
            <p:extLst/>
          </p:nvPr>
        </p:nvGraphicFramePr>
        <p:xfrm>
          <a:off x="95250" y="82550"/>
          <a:ext cx="9007475" cy="9109576"/>
        </p:xfrm>
        <a:graphic>
          <a:graphicData uri="http://schemas.openxmlformats.org/presentationml/2006/ole">
            <mc:AlternateContent xmlns:mc="http://schemas.openxmlformats.org/markup-compatibility/2006">
              <mc:Choice xmlns:v="urn:schemas-microsoft-com:vml" Requires="v">
                <p:oleObj spid="_x0000_s2054" name="Document" r:id="rId3" imgW="10059165" imgH="7426835" progId="Word.Document.12">
                  <p:embed/>
                </p:oleObj>
              </mc:Choice>
              <mc:Fallback>
                <p:oleObj name="Document" r:id="rId3" imgW="10059165" imgH="7426835" progId="Word.Document.12">
                  <p:embed/>
                  <p:pic>
                    <p:nvPicPr>
                      <p:cNvPr id="4" name="Object 3">
                        <a:extLst>
                          <a:ext uri="{FF2B5EF4-FFF2-40B4-BE49-F238E27FC236}">
                            <a16:creationId xmlns:a16="http://schemas.microsoft.com/office/drawing/2014/main" id="{3B43EFE6-C96E-4754-8334-B16FFC47EA4F}"/>
                          </a:ext>
                        </a:extLst>
                      </p:cNvPr>
                      <p:cNvPicPr/>
                      <p:nvPr/>
                    </p:nvPicPr>
                    <p:blipFill>
                      <a:blip r:embed="rId4"/>
                      <a:stretch>
                        <a:fillRect/>
                      </a:stretch>
                    </p:blipFill>
                    <p:spPr>
                      <a:xfrm>
                        <a:off x="95250" y="82550"/>
                        <a:ext cx="9007475" cy="9109576"/>
                      </a:xfrm>
                      <a:prstGeom prst="rect">
                        <a:avLst/>
                      </a:prstGeom>
                    </p:spPr>
                  </p:pic>
                </p:oleObj>
              </mc:Fallback>
            </mc:AlternateContent>
          </a:graphicData>
        </a:graphic>
      </p:graphicFrame>
    </p:spTree>
    <p:extLst>
      <p:ext uri="{BB962C8B-B14F-4D97-AF65-F5344CB8AC3E}">
        <p14:creationId xmlns:p14="http://schemas.microsoft.com/office/powerpoint/2010/main" val="32083084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Professorships in assessment, learning and teaching</a:t>
            </a:r>
          </a:p>
        </p:txBody>
      </p:sp>
      <p:sp>
        <p:nvSpPr>
          <p:cNvPr id="3" name="Content Placeholder 2"/>
          <p:cNvSpPr>
            <a:spLocks noGrp="1"/>
          </p:cNvSpPr>
          <p:nvPr>
            <p:ph idx="1"/>
          </p:nvPr>
        </p:nvSpPr>
        <p:spPr/>
        <p:txBody>
          <a:bodyPr/>
          <a:lstStyle/>
          <a:p>
            <a:r>
              <a:rPr lang="en-GB" dirty="0"/>
              <a:t>Building your case over 5-10 years has high benefits;</a:t>
            </a:r>
          </a:p>
          <a:p>
            <a:r>
              <a:rPr lang="en-GB" dirty="0"/>
              <a:t>You need to study your institutional criteria carefully and also look at those of other HEIs where you might like to work;</a:t>
            </a:r>
          </a:p>
          <a:p>
            <a:r>
              <a:rPr lang="en-GB" dirty="0"/>
              <a:t>Almost all HEIs have criteria for Chairs based on a learning and teaching route (and most ignore them!);</a:t>
            </a:r>
          </a:p>
          <a:p>
            <a:r>
              <a:rPr lang="en-GB" dirty="0"/>
              <a:t>This means that researching, writing, publishing and disseminating work about assessment learning and teaching are likely to form the core of your case;</a:t>
            </a:r>
          </a:p>
          <a:p>
            <a:r>
              <a:rPr lang="en-GB" dirty="0"/>
              <a:t>You also need to network effectively: the likelihood is that when your university is reviewing your case they will involve external referees. You need to be sure they have heard of you.</a:t>
            </a:r>
          </a:p>
        </p:txBody>
      </p:sp>
    </p:spTree>
    <p:extLst>
      <p:ext uri="{BB962C8B-B14F-4D97-AF65-F5344CB8AC3E}">
        <p14:creationId xmlns:p14="http://schemas.microsoft.com/office/powerpoint/2010/main" val="37683214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ahead for your career in senior management</a:t>
            </a:r>
          </a:p>
        </p:txBody>
      </p:sp>
      <p:sp>
        <p:nvSpPr>
          <p:cNvPr id="3" name="Content Placeholder 2"/>
          <p:cNvSpPr>
            <a:spLocks noGrp="1"/>
          </p:cNvSpPr>
          <p:nvPr>
            <p:ph idx="1"/>
          </p:nvPr>
        </p:nvSpPr>
        <p:spPr>
          <a:xfrm>
            <a:off x="468313" y="1196752"/>
            <a:ext cx="8229600" cy="5005611"/>
          </a:xfrm>
        </p:spPr>
        <p:txBody>
          <a:bodyPr/>
          <a:lstStyle/>
          <a:p>
            <a:r>
              <a:rPr lang="en-GB" dirty="0"/>
              <a:t>Volunteer/get elected for university and national committees since this is where you can start to make a real impact. Choose an area where you can become a recognised advocate e.g. EO, funding sources, TEL;</a:t>
            </a:r>
          </a:p>
          <a:p>
            <a:r>
              <a:rPr lang="en-GB" dirty="0"/>
              <a:t>Take up every bit of leadership training you can, read what you can about HE leadership and reflect on your learning;</a:t>
            </a:r>
          </a:p>
          <a:p>
            <a:r>
              <a:rPr lang="en-GB" dirty="0"/>
              <a:t>Watch university leaders in action and emulate the practices and behaviours you admire and see to be successful, and note to avoid the opposite;</a:t>
            </a:r>
          </a:p>
          <a:p>
            <a:r>
              <a:rPr lang="en-GB" dirty="0"/>
              <a:t>Stay out of internecine battles but learn from them;</a:t>
            </a:r>
          </a:p>
          <a:p>
            <a:r>
              <a:rPr lang="en-GB" dirty="0"/>
              <a:t>Work hard at knowing when to take a principled stance (and when it becomes counter productive);</a:t>
            </a:r>
          </a:p>
          <a:p>
            <a:r>
              <a:rPr lang="en-GB" dirty="0"/>
              <a:t>Seek out a mentor, coach or champion and make sure support is mutual.</a:t>
            </a:r>
          </a:p>
          <a:p>
            <a:endParaRPr lang="en-GB" dirty="0"/>
          </a:p>
        </p:txBody>
      </p:sp>
    </p:spTree>
    <p:extLst>
      <p:ext uri="{BB962C8B-B14F-4D97-AF65-F5344CB8AC3E}">
        <p14:creationId xmlns:p14="http://schemas.microsoft.com/office/powerpoint/2010/main" val="32167106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92014BBF-7690-44D0-B74F-18254C6A988F}"/>
              </a:ext>
            </a:extLst>
          </p:cNvPr>
          <p:cNvSpPr>
            <a:spLocks noGrp="1" noChangeArrowheads="1"/>
          </p:cNvSpPr>
          <p:nvPr>
            <p:ph type="title"/>
          </p:nvPr>
        </p:nvSpPr>
        <p:spPr>
          <a:xfrm>
            <a:off x="457200" y="122238"/>
            <a:ext cx="7543800" cy="800100"/>
          </a:xfrm>
        </p:spPr>
        <p:txBody>
          <a:bodyPr/>
          <a:lstStyle/>
          <a:p>
            <a:r>
              <a:rPr lang="en-GB" altLang="en-US" dirty="0"/>
              <a:t>Useful references:</a:t>
            </a:r>
          </a:p>
        </p:txBody>
      </p:sp>
      <p:sp>
        <p:nvSpPr>
          <p:cNvPr id="207875" name="Rectangle 3">
            <a:extLst>
              <a:ext uri="{FF2B5EF4-FFF2-40B4-BE49-F238E27FC236}">
                <a16:creationId xmlns:a16="http://schemas.microsoft.com/office/drawing/2014/main" id="{E1F86722-C018-4F28-84D4-BF166013C7EC}"/>
              </a:ext>
            </a:extLst>
          </p:cNvPr>
          <p:cNvSpPr>
            <a:spLocks noGrp="1" noChangeArrowheads="1"/>
          </p:cNvSpPr>
          <p:nvPr>
            <p:ph type="body" idx="1"/>
          </p:nvPr>
        </p:nvSpPr>
        <p:spPr>
          <a:xfrm>
            <a:off x="250825" y="908050"/>
            <a:ext cx="8713788" cy="5616575"/>
          </a:xfrm>
        </p:spPr>
        <p:txBody>
          <a:bodyPr/>
          <a:lstStyle/>
          <a:p>
            <a:pPr marL="358775" indent="-358775">
              <a:spcBef>
                <a:spcPts val="1200"/>
              </a:spcBef>
              <a:spcAft>
                <a:spcPts val="0"/>
              </a:spcAft>
              <a:buNone/>
              <a:defRPr/>
            </a:pPr>
            <a:r>
              <a:rPr lang="en-GB" sz="1800" dirty="0"/>
              <a:t>Biggs, J. and Tang, C. (2011) </a:t>
            </a:r>
            <a:r>
              <a:rPr lang="en-GB" sz="1800" i="1" dirty="0"/>
              <a:t>Teaching for Quality Learning at University: 4</a:t>
            </a:r>
            <a:r>
              <a:rPr lang="en-GB" sz="1800" i="1" baseline="30000" dirty="0"/>
              <a:t>th</a:t>
            </a:r>
            <a:r>
              <a:rPr lang="en-GB" sz="1800" i="1" dirty="0"/>
              <a:t> edition</a:t>
            </a:r>
            <a:r>
              <a:rPr lang="en-GB" sz="1800" dirty="0"/>
              <a:t>, Maidenhead: SRHE/Open University Press.</a:t>
            </a:r>
          </a:p>
          <a:p>
            <a:pPr marL="358775" indent="-358775">
              <a:spcBef>
                <a:spcPts val="1200"/>
              </a:spcBef>
              <a:spcAft>
                <a:spcPts val="0"/>
              </a:spcAft>
              <a:buFont typeface="Wingdings" panose="05000000000000000000" pitchFamily="2" charset="2"/>
              <a:buNone/>
              <a:defRPr/>
            </a:pPr>
            <a:r>
              <a:rPr lang="en-GB" sz="1800" dirty="0">
                <a:ea typeface="Calibri"/>
                <a:cs typeface="Times New Roman"/>
              </a:rPr>
              <a:t>Brown, S. (2012) Managing change in universities: a Sisyphean task? </a:t>
            </a:r>
            <a:r>
              <a:rPr lang="en-GB" sz="1800" i="1" dirty="0">
                <a:ea typeface="Calibri"/>
                <a:cs typeface="Times New Roman"/>
              </a:rPr>
              <a:t>Quality in Higher Education, Vol18 No 1 pp.139-46</a:t>
            </a:r>
            <a:r>
              <a:rPr lang="en-GB" sz="1800" dirty="0">
                <a:ea typeface="Calibri"/>
                <a:cs typeface="Times New Roman"/>
              </a:rPr>
              <a:t>.</a:t>
            </a:r>
          </a:p>
          <a:p>
            <a:pPr marL="358775" indent="-358775">
              <a:spcBef>
                <a:spcPts val="1200"/>
              </a:spcBef>
              <a:spcAft>
                <a:spcPts val="0"/>
              </a:spcAft>
              <a:buFont typeface="Wingdings" panose="05000000000000000000" pitchFamily="2" charset="2"/>
              <a:buNone/>
              <a:defRPr/>
            </a:pPr>
            <a:r>
              <a:rPr lang="en-GB" sz="1800" dirty="0">
                <a:ea typeface="Calibri"/>
                <a:cs typeface="Times New Roman"/>
              </a:rPr>
              <a:t>Brown, S. (2011) Bringing about positive change in higher education; a case study </a:t>
            </a:r>
            <a:r>
              <a:rPr lang="en-GB" sz="1800" i="1" dirty="0">
                <a:ea typeface="Calibri"/>
                <a:cs typeface="Times New Roman"/>
              </a:rPr>
              <a:t>Quality Assurance in Education</a:t>
            </a:r>
            <a:r>
              <a:rPr lang="en-GB" sz="1800" dirty="0">
                <a:ea typeface="Calibri"/>
                <a:cs typeface="Times New Roman"/>
              </a:rPr>
              <a:t> </a:t>
            </a:r>
            <a:r>
              <a:rPr lang="en-GB" sz="1800" dirty="0" err="1">
                <a:ea typeface="Calibri"/>
                <a:cs typeface="Times New Roman"/>
              </a:rPr>
              <a:t>Vol</a:t>
            </a:r>
            <a:r>
              <a:rPr lang="en-GB" sz="1800" dirty="0">
                <a:ea typeface="Calibri"/>
                <a:cs typeface="Times New Roman"/>
              </a:rPr>
              <a:t> 19 No 3 pp.195-207.</a:t>
            </a:r>
          </a:p>
          <a:p>
            <a:pPr marL="358775" indent="-358775">
              <a:spcBef>
                <a:spcPts val="1200"/>
              </a:spcBef>
              <a:spcAft>
                <a:spcPts val="0"/>
              </a:spcAft>
              <a:buFont typeface="Wingdings" panose="05000000000000000000" pitchFamily="2" charset="2"/>
              <a:buNone/>
              <a:defRPr/>
            </a:pPr>
            <a:r>
              <a:rPr lang="en-GB" sz="1800" dirty="0">
                <a:ea typeface="Calibri"/>
                <a:cs typeface="Times New Roman"/>
              </a:rPr>
              <a:t>Harvey, L. (2005) A history and critique of quality evaluation in the United Kingdom, </a:t>
            </a:r>
            <a:r>
              <a:rPr lang="en-GB" sz="1800" i="1" dirty="0">
                <a:ea typeface="Calibri"/>
                <a:cs typeface="Times New Roman"/>
              </a:rPr>
              <a:t>Quality Assurance in Education</a:t>
            </a:r>
            <a:r>
              <a:rPr lang="en-GB" sz="1800" dirty="0">
                <a:ea typeface="Calibri"/>
                <a:cs typeface="Times New Roman"/>
              </a:rPr>
              <a:t>, 13(4) pp.263–76.</a:t>
            </a:r>
          </a:p>
          <a:p>
            <a:pPr marL="358775" indent="-358775">
              <a:spcBef>
                <a:spcPts val="1200"/>
              </a:spcBef>
              <a:spcAft>
                <a:spcPts val="0"/>
              </a:spcAft>
              <a:buFont typeface="Wingdings" panose="05000000000000000000" pitchFamily="2" charset="2"/>
              <a:buNone/>
              <a:defRPr/>
            </a:pPr>
            <a:r>
              <a:rPr lang="en-GB" sz="1800" dirty="0">
                <a:ea typeface="Calibri"/>
                <a:cs typeface="Times New Roman"/>
              </a:rPr>
              <a:t>Holt, D., Palmer, S. and Challis, D. (2011) Changing perspectives: teaching and learning centres’ strategic contributions to academic development in Australian higher education, </a:t>
            </a:r>
            <a:r>
              <a:rPr lang="en-GB" sz="1800" i="1" dirty="0">
                <a:ea typeface="Calibri"/>
                <a:cs typeface="Times New Roman"/>
              </a:rPr>
              <a:t>International Journal for Academic Development</a:t>
            </a:r>
            <a:r>
              <a:rPr lang="en-GB" sz="1800" dirty="0">
                <a:ea typeface="Calibri"/>
                <a:cs typeface="Times New Roman"/>
              </a:rPr>
              <a:t> 16(1), pp.5–17.</a:t>
            </a:r>
          </a:p>
          <a:p>
            <a:pPr marL="358775" indent="-358775">
              <a:spcBef>
                <a:spcPts val="1200"/>
              </a:spcBef>
              <a:spcAft>
                <a:spcPts val="0"/>
              </a:spcAft>
              <a:buFont typeface="Wingdings" panose="05000000000000000000" pitchFamily="2" charset="2"/>
              <a:buNone/>
              <a:defRPr/>
            </a:pPr>
            <a:r>
              <a:rPr lang="en-GB" sz="1800" dirty="0" err="1">
                <a:ea typeface="Calibri"/>
                <a:cs typeface="Times New Roman"/>
              </a:rPr>
              <a:t>Lueddeke</a:t>
            </a:r>
            <a:r>
              <a:rPr lang="en-GB" sz="1800" dirty="0">
                <a:ea typeface="Calibri"/>
                <a:cs typeface="Times New Roman"/>
              </a:rPr>
              <a:t>, G. (1999) Toward a constructivist framework for guiding change and innovation in higher education, </a:t>
            </a:r>
            <a:r>
              <a:rPr lang="en-GB" sz="1800" i="1" dirty="0">
                <a:ea typeface="Calibri"/>
                <a:cs typeface="Times New Roman"/>
              </a:rPr>
              <a:t>Journal of Higher Education</a:t>
            </a:r>
            <a:r>
              <a:rPr lang="en-GB" sz="1800" dirty="0">
                <a:ea typeface="Calibri"/>
                <a:cs typeface="Times New Roman"/>
              </a:rPr>
              <a:t>, 70(3), pp. 235-60.</a:t>
            </a:r>
          </a:p>
          <a:p>
            <a:pPr marL="358775" indent="-358775">
              <a:spcBef>
                <a:spcPts val="1200"/>
              </a:spcBef>
              <a:spcAft>
                <a:spcPts val="0"/>
              </a:spcAft>
              <a:buFont typeface="Wingdings" panose="05000000000000000000" pitchFamily="2" charset="2"/>
              <a:buNone/>
              <a:defRPr/>
            </a:pPr>
            <a:r>
              <a:rPr lang="en-GB" sz="1800" dirty="0" err="1"/>
              <a:t>McCafffery</a:t>
            </a:r>
            <a:r>
              <a:rPr lang="en-GB" sz="1800" dirty="0"/>
              <a:t>, P. (2004) </a:t>
            </a:r>
            <a:r>
              <a:rPr lang="en-GB" sz="1800" i="1" dirty="0"/>
              <a:t>The Higher Education Manager’s Handbook: Effective leadership and management in universities and colleges</a:t>
            </a:r>
            <a:r>
              <a:rPr lang="en-GB" sz="1800" dirty="0"/>
              <a:t> (Abingdon, Routledge </a:t>
            </a:r>
            <a:r>
              <a:rPr lang="en-GB" sz="1800" dirty="0" err="1"/>
              <a:t>Falmer</a:t>
            </a:r>
            <a:r>
              <a:rPr lang="en-GB" sz="1800" dirty="0"/>
              <a:t>). </a:t>
            </a:r>
          </a:p>
          <a:p>
            <a:pPr marL="358775" indent="-358775">
              <a:spcBef>
                <a:spcPts val="1200"/>
              </a:spcBef>
              <a:spcAft>
                <a:spcPts val="0"/>
              </a:spcAft>
              <a:buFont typeface="Wingdings" panose="05000000000000000000" pitchFamily="2" charset="2"/>
              <a:buNone/>
              <a:defRPr/>
            </a:pPr>
            <a:endParaRPr lang="en-GB" sz="2000" dirty="0">
              <a:ea typeface="Calibri"/>
              <a:cs typeface="Times New Roman"/>
            </a:endParaRPr>
          </a:p>
          <a:p>
            <a:pPr marL="358775" indent="-358775">
              <a:spcBef>
                <a:spcPts val="1200"/>
              </a:spcBef>
              <a:spcAft>
                <a:spcPts val="0"/>
              </a:spcAft>
              <a:buFont typeface="Wingdings" panose="05000000000000000000" pitchFamily="2" charset="2"/>
              <a:buNone/>
              <a:defRPr/>
            </a:pPr>
            <a:endParaRPr lang="en-GB" sz="2000" dirty="0">
              <a:ea typeface="Calibri"/>
              <a:cs typeface="Times New Roman"/>
            </a:endParaRPr>
          </a:p>
          <a:p>
            <a:pPr marL="358775" indent="-358775">
              <a:spcBef>
                <a:spcPts val="1200"/>
              </a:spcBef>
              <a:spcAft>
                <a:spcPts val="0"/>
              </a:spcAft>
              <a:buFont typeface="Wingdings" panose="05000000000000000000" pitchFamily="2" charset="2"/>
              <a:buNone/>
              <a:defRPr/>
            </a:pPr>
            <a:endParaRPr lang="en-GB" sz="2000" dirty="0">
              <a:ea typeface="Calibri"/>
              <a:cs typeface="Times New Roman"/>
            </a:endParaRPr>
          </a:p>
          <a:p>
            <a:pPr marL="358775" indent="-358775">
              <a:spcBef>
                <a:spcPts val="1200"/>
              </a:spcBef>
              <a:spcAft>
                <a:spcPts val="0"/>
              </a:spcAft>
              <a:buFont typeface="Wingdings" panose="05000000000000000000" pitchFamily="2" charset="2"/>
              <a:buNone/>
              <a:defRPr/>
            </a:pPr>
            <a:endParaRPr lang="en-GB" sz="2000" dirty="0">
              <a:ea typeface="Calibri"/>
              <a:cs typeface="Times New Roman"/>
            </a:endParaRPr>
          </a:p>
          <a:p>
            <a:pPr marL="358775" indent="-358775">
              <a:spcBef>
                <a:spcPts val="1200"/>
              </a:spcBef>
              <a:spcAft>
                <a:spcPts val="0"/>
              </a:spcAft>
              <a:buFont typeface="Wingdings" panose="05000000000000000000" pitchFamily="2" charset="2"/>
              <a:buNone/>
              <a:defRPr/>
            </a:pPr>
            <a:endParaRPr lang="en-GB" sz="2000" dirty="0">
              <a:ea typeface="Calibri"/>
              <a:cs typeface="Times New Roman"/>
            </a:endParaRPr>
          </a:p>
          <a:p>
            <a:pPr>
              <a:spcBef>
                <a:spcPts val="1200"/>
              </a:spcBef>
              <a:spcAft>
                <a:spcPts val="0"/>
              </a:spcAft>
              <a:defRPr/>
            </a:pPr>
            <a:endParaRPr lang="en-GB" sz="2000" dirty="0"/>
          </a:p>
        </p:txBody>
      </p:sp>
    </p:spTree>
    <p:extLst>
      <p:ext uri="{BB962C8B-B14F-4D97-AF65-F5344CB8AC3E}">
        <p14:creationId xmlns:p14="http://schemas.microsoft.com/office/powerpoint/2010/main" val="5224543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FB9E0954-94B6-4577-BCE7-75D3CAC5185E}"/>
              </a:ext>
            </a:extLst>
          </p:cNvPr>
          <p:cNvSpPr>
            <a:spLocks noGrp="1"/>
          </p:cNvSpPr>
          <p:nvPr>
            <p:ph type="title"/>
          </p:nvPr>
        </p:nvSpPr>
        <p:spPr/>
        <p:txBody>
          <a:bodyPr/>
          <a:lstStyle/>
          <a:p>
            <a:r>
              <a:rPr lang="en-GB" altLang="en-US"/>
              <a:t>More references</a:t>
            </a:r>
          </a:p>
        </p:txBody>
      </p:sp>
      <p:sp>
        <p:nvSpPr>
          <p:cNvPr id="3" name="Content Placeholder 2">
            <a:extLst>
              <a:ext uri="{FF2B5EF4-FFF2-40B4-BE49-F238E27FC236}">
                <a16:creationId xmlns:a16="http://schemas.microsoft.com/office/drawing/2014/main" id="{7DB1D077-B4E7-4604-9E80-61A2B6A7E074}"/>
              </a:ext>
            </a:extLst>
          </p:cNvPr>
          <p:cNvSpPr>
            <a:spLocks noGrp="1"/>
          </p:cNvSpPr>
          <p:nvPr>
            <p:ph idx="1"/>
          </p:nvPr>
        </p:nvSpPr>
        <p:spPr/>
        <p:txBody>
          <a:bodyPr/>
          <a:lstStyle/>
          <a:p>
            <a:pPr marL="358775" indent="-358775">
              <a:spcBef>
                <a:spcPts val="1200"/>
              </a:spcBef>
              <a:spcAft>
                <a:spcPts val="0"/>
              </a:spcAft>
              <a:buFont typeface="Wingdings" panose="05000000000000000000" pitchFamily="2" charset="2"/>
              <a:buNone/>
              <a:defRPr/>
            </a:pPr>
            <a:r>
              <a:rPr lang="en-GB" sz="2000" dirty="0">
                <a:latin typeface="+mj-lt"/>
              </a:rPr>
              <a:t>Marshall, P and Massy, W (2010) ‘Managing in turbulent times’ in </a:t>
            </a:r>
            <a:r>
              <a:rPr lang="en-GB" sz="2000" i="1" dirty="0">
                <a:latin typeface="+mj-lt"/>
              </a:rPr>
              <a:t>Forum for the Future of Higher Education, papers from the 2009 Aspen symposium</a:t>
            </a:r>
            <a:r>
              <a:rPr lang="en-GB" sz="2000" dirty="0">
                <a:latin typeface="+mj-lt"/>
              </a:rPr>
              <a:t> Massachusetts Institute of Technology Cambridge USA</a:t>
            </a:r>
          </a:p>
          <a:p>
            <a:pPr marL="358775" indent="-358775">
              <a:spcBef>
                <a:spcPts val="1200"/>
              </a:spcBef>
              <a:spcAft>
                <a:spcPts val="0"/>
              </a:spcAft>
              <a:buFont typeface="Wingdings" panose="05000000000000000000" pitchFamily="2" charset="2"/>
              <a:buNone/>
              <a:defRPr/>
            </a:pPr>
            <a:r>
              <a:rPr lang="en-GB" sz="2000" dirty="0">
                <a:latin typeface="+mj-lt"/>
              </a:rPr>
              <a:t>Renfro, W. L. and Morrison, J. L. (1983) Anticipating and managing change in educational organisations, </a:t>
            </a:r>
            <a:r>
              <a:rPr lang="en-GB" sz="2000" i="1" dirty="0">
                <a:latin typeface="+mj-lt"/>
              </a:rPr>
              <a:t>Educational Leadership, Association of Supervision and Curriculum Development Beaufort Southern Carolina</a:t>
            </a:r>
          </a:p>
          <a:p>
            <a:pPr marL="358775" indent="-358775">
              <a:spcBef>
                <a:spcPts val="1200"/>
              </a:spcBef>
              <a:spcAft>
                <a:spcPts val="0"/>
              </a:spcAft>
              <a:buFont typeface="Wingdings" panose="05000000000000000000" pitchFamily="2" charset="2"/>
              <a:buNone/>
              <a:defRPr/>
            </a:pPr>
            <a:r>
              <a:rPr lang="en-GB" sz="2000" dirty="0">
                <a:latin typeface="+mj-lt"/>
                <a:ea typeface="Calibri"/>
                <a:cs typeface="Times New Roman"/>
              </a:rPr>
              <a:t>Scott, G. (2004) </a:t>
            </a:r>
            <a:r>
              <a:rPr lang="en-GB" sz="2000" i="1" dirty="0">
                <a:latin typeface="+mj-lt"/>
                <a:ea typeface="Calibri"/>
                <a:cs typeface="Times New Roman"/>
              </a:rPr>
              <a:t>Change matters: making a difference in higher education</a:t>
            </a:r>
            <a:r>
              <a:rPr lang="en-GB" sz="2000" dirty="0">
                <a:latin typeface="+mj-lt"/>
                <a:ea typeface="Calibri"/>
                <a:cs typeface="Times New Roman"/>
              </a:rPr>
              <a:t>, keynote given at the European Universities Association Leadership Forum in Dublin, available at </a:t>
            </a:r>
            <a:r>
              <a:rPr lang="en-GB" sz="2000" u="sng" dirty="0">
                <a:solidFill>
                  <a:srgbClr val="0000FF"/>
                </a:solidFill>
                <a:latin typeface="+mj-lt"/>
                <a:ea typeface="Calibri"/>
                <a:cs typeface="Times New Roman"/>
                <a:hlinkClick r:id="rId2"/>
              </a:rPr>
              <a:t>http://www.uws.edu.au/data/assets/pdf_file/0007/6892/AUQF_04_Paper_Scott.pdf</a:t>
            </a:r>
            <a:r>
              <a:rPr lang="en-GB" sz="2000" dirty="0">
                <a:latin typeface="+mj-lt"/>
                <a:ea typeface="Calibri"/>
                <a:cs typeface="Times New Roman"/>
              </a:rPr>
              <a:t> (accessed 6 April 2013).</a:t>
            </a:r>
          </a:p>
          <a:p>
            <a:pPr marL="358775" indent="-358775">
              <a:spcBef>
                <a:spcPts val="1200"/>
              </a:spcBef>
              <a:spcAft>
                <a:spcPts val="0"/>
              </a:spcAft>
              <a:buFont typeface="Wingdings" panose="05000000000000000000" pitchFamily="2" charset="2"/>
              <a:buNone/>
              <a:defRPr/>
            </a:pPr>
            <a:r>
              <a:rPr lang="en-GB" sz="2000" dirty="0">
                <a:latin typeface="+mj-lt"/>
                <a:ea typeface="Calibri"/>
                <a:cs typeface="Times New Roman"/>
              </a:rPr>
              <a:t>Trowler, P. (1998) </a:t>
            </a:r>
            <a:r>
              <a:rPr lang="en-GB" sz="2000" i="1" dirty="0">
                <a:latin typeface="+mj-lt"/>
                <a:ea typeface="Calibri"/>
                <a:cs typeface="Times New Roman"/>
              </a:rPr>
              <a:t>Academics Responding to Change: New higher education frameworks and academic cultures</a:t>
            </a:r>
            <a:r>
              <a:rPr lang="en-GB" sz="2000" dirty="0">
                <a:latin typeface="+mj-lt"/>
                <a:ea typeface="Calibri"/>
                <a:cs typeface="Times New Roman"/>
              </a:rPr>
              <a:t>, Buckingham: SRHE and Open University Press.</a:t>
            </a:r>
          </a:p>
          <a:p>
            <a:pPr>
              <a:defRPr/>
            </a:pPr>
            <a:endParaRPr lang="en-GB" sz="2000" dirty="0"/>
          </a:p>
        </p:txBody>
      </p:sp>
    </p:spTree>
    <p:extLst>
      <p:ext uri="{BB962C8B-B14F-4D97-AF65-F5344CB8AC3E}">
        <p14:creationId xmlns:p14="http://schemas.microsoft.com/office/powerpoint/2010/main" val="3561101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EB459E-3C2D-493A-A631-2E3C380F46C4}"/>
              </a:ext>
            </a:extLst>
          </p:cNvPr>
          <p:cNvSpPr>
            <a:spLocks noGrp="1"/>
          </p:cNvSpPr>
          <p:nvPr>
            <p:ph idx="1"/>
          </p:nvPr>
        </p:nvSpPr>
        <p:spPr>
          <a:xfrm>
            <a:off x="358777" y="1196977"/>
            <a:ext cx="3925191" cy="4670425"/>
          </a:xfrm>
        </p:spPr>
        <p:txBody>
          <a:bodyPr/>
          <a:lstStyle/>
          <a:p>
            <a:pPr marL="0" indent="0">
              <a:buNone/>
            </a:pPr>
            <a:r>
              <a:rPr lang="en-US" dirty="0">
                <a:solidFill>
                  <a:srgbClr val="002060"/>
                </a:solidFill>
              </a:rPr>
              <a:t>Sambell, K, Brown, S and Graham, L. (2017) </a:t>
            </a:r>
            <a:r>
              <a:rPr lang="en-US" i="1" dirty="0"/>
              <a:t>Professionalism in Practice: Key directions in higher education: Learning, Teaching and Assessment, </a:t>
            </a:r>
            <a:r>
              <a:rPr lang="en-US" dirty="0">
                <a:solidFill>
                  <a:srgbClr val="002060"/>
                </a:solidFill>
              </a:rPr>
              <a:t>Basingstoke: Palgrave-Macmillan.</a:t>
            </a:r>
          </a:p>
          <a:p>
            <a:endParaRPr lang="en-GB" dirty="0"/>
          </a:p>
        </p:txBody>
      </p:sp>
      <p:pic>
        <p:nvPicPr>
          <p:cNvPr id="4" name="Picture 3">
            <a:extLst>
              <a:ext uri="{FF2B5EF4-FFF2-40B4-BE49-F238E27FC236}">
                <a16:creationId xmlns:a16="http://schemas.microsoft.com/office/drawing/2014/main" id="{150B527A-8AD6-4F2A-B5AD-02508026BC82}"/>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283968" y="980728"/>
            <a:ext cx="3925191" cy="5545111"/>
          </a:xfrm>
          <a:prstGeom prst="rect">
            <a:avLst/>
          </a:prstGeom>
        </p:spPr>
      </p:pic>
    </p:spTree>
    <p:extLst>
      <p:ext uri="{BB962C8B-B14F-4D97-AF65-F5344CB8AC3E}">
        <p14:creationId xmlns:p14="http://schemas.microsoft.com/office/powerpoint/2010/main" val="339306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471EE350-4499-481C-A6AF-D3FECF855289}"/>
              </a:ext>
            </a:extLst>
          </p:cNvPr>
          <p:cNvSpPr>
            <a:spLocks noGrp="1"/>
          </p:cNvSpPr>
          <p:nvPr>
            <p:ph type="title"/>
          </p:nvPr>
        </p:nvSpPr>
        <p:spPr>
          <a:xfrm>
            <a:off x="457200" y="122238"/>
            <a:ext cx="7543800" cy="1290637"/>
          </a:xfrm>
        </p:spPr>
        <p:txBody>
          <a:bodyPr/>
          <a:lstStyle/>
          <a:p>
            <a:r>
              <a:rPr lang="en-GB" altLang="en-US"/>
              <a:t>Implementing change to foster engagement: key questions in changing times to align with national/ institutional imperatives</a:t>
            </a:r>
          </a:p>
        </p:txBody>
      </p:sp>
      <p:sp>
        <p:nvSpPr>
          <p:cNvPr id="11267" name="Content Placeholder 2">
            <a:extLst>
              <a:ext uri="{FF2B5EF4-FFF2-40B4-BE49-F238E27FC236}">
                <a16:creationId xmlns:a16="http://schemas.microsoft.com/office/drawing/2014/main" id="{43D88743-9A61-480C-B226-E92D97D56206}"/>
              </a:ext>
            </a:extLst>
          </p:cNvPr>
          <p:cNvSpPr>
            <a:spLocks noGrp="1"/>
          </p:cNvSpPr>
          <p:nvPr>
            <p:ph idx="1"/>
          </p:nvPr>
        </p:nvSpPr>
        <p:spPr/>
        <p:txBody>
          <a:bodyPr/>
          <a:lstStyle/>
          <a:p>
            <a:r>
              <a:rPr lang="en-GB" altLang="en-US"/>
              <a:t>In what ways can middle and senior managers in higher education effect change within their organisations? </a:t>
            </a:r>
          </a:p>
          <a:p>
            <a:r>
              <a:rPr lang="en-GB" altLang="en-US"/>
              <a:t>What kinds of drivers for change are available to senior staff charged with the task of making change happen? </a:t>
            </a:r>
          </a:p>
          <a:p>
            <a:r>
              <a:rPr lang="en-GB" altLang="en-US"/>
              <a:t>What kinds of strategies work to encourage changes of practice in learning and teaching? </a:t>
            </a:r>
          </a:p>
          <a:p>
            <a:r>
              <a:rPr lang="en-GB" altLang="en-US"/>
              <a:t>How can real engagement in change management be embedded, rather than just superficial compliance?</a:t>
            </a:r>
          </a:p>
          <a:p>
            <a:endParaRPr lang="en-GB" altLang="en-US"/>
          </a:p>
        </p:txBody>
      </p:sp>
    </p:spTree>
    <p:extLst>
      <p:ext uri="{BB962C8B-B14F-4D97-AF65-F5344CB8AC3E}">
        <p14:creationId xmlns:p14="http://schemas.microsoft.com/office/powerpoint/2010/main" val="2520628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1259B4ED-9080-4950-95FD-4B45856DE330}"/>
              </a:ext>
            </a:extLst>
          </p:cNvPr>
          <p:cNvSpPr>
            <a:spLocks noGrp="1"/>
          </p:cNvSpPr>
          <p:nvPr>
            <p:ph type="title"/>
          </p:nvPr>
        </p:nvSpPr>
        <p:spPr/>
        <p:txBody>
          <a:bodyPr/>
          <a:lstStyle/>
          <a:p>
            <a:r>
              <a:rPr lang="en-GB" altLang="en-US" dirty="0"/>
              <a:t>Change doesn’t just happen by fiat or </a:t>
            </a:r>
            <a:r>
              <a:rPr lang="en-GB" altLang="en-US" dirty="0" err="1"/>
              <a:t>dictat</a:t>
            </a:r>
            <a:r>
              <a:rPr lang="en-GB" altLang="en-US" dirty="0"/>
              <a:t>!</a:t>
            </a:r>
          </a:p>
        </p:txBody>
      </p:sp>
      <p:sp>
        <p:nvSpPr>
          <p:cNvPr id="12291" name="Content Placeholder 2">
            <a:extLst>
              <a:ext uri="{FF2B5EF4-FFF2-40B4-BE49-F238E27FC236}">
                <a16:creationId xmlns:a16="http://schemas.microsoft.com/office/drawing/2014/main" id="{981509A6-D0F7-4F99-BCA8-26F9A24E342F}"/>
              </a:ext>
            </a:extLst>
          </p:cNvPr>
          <p:cNvSpPr>
            <a:spLocks noGrp="1"/>
          </p:cNvSpPr>
          <p:nvPr>
            <p:ph idx="1"/>
          </p:nvPr>
        </p:nvSpPr>
        <p:spPr/>
        <p:txBody>
          <a:bodyPr/>
          <a:lstStyle/>
          <a:p>
            <a:r>
              <a:rPr lang="en-GB" altLang="en-US"/>
              <a:t>Implementing change in higher education is complex and challenging, and its results are difficult to measure;</a:t>
            </a:r>
          </a:p>
          <a:p>
            <a:r>
              <a:rPr lang="en-GB" altLang="en-US"/>
              <a:t>A top-down approach is insufficient to bring about rapid changes in a difficult context; </a:t>
            </a:r>
          </a:p>
          <a:p>
            <a:r>
              <a:rPr lang="en-GB" altLang="en-US"/>
              <a:t>Students and staff needed to be fully involved in the processes of change and to be fully engaged with it, rather than seeing it as an imposition;</a:t>
            </a:r>
          </a:p>
          <a:p>
            <a:r>
              <a:rPr lang="en-GB" altLang="en-US"/>
              <a:t>Change management needs effective leadership, appropriate strategies, grass-roots advocacy and a sense of realism.</a:t>
            </a:r>
          </a:p>
        </p:txBody>
      </p:sp>
    </p:spTree>
    <p:extLst>
      <p:ext uri="{BB962C8B-B14F-4D97-AF65-F5344CB8AC3E}">
        <p14:creationId xmlns:p14="http://schemas.microsoft.com/office/powerpoint/2010/main" val="2222554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5F39525E-71FF-4B9B-A03D-5E6CEF437FEC}"/>
              </a:ext>
            </a:extLst>
          </p:cNvPr>
          <p:cNvSpPr>
            <a:spLocks noGrp="1"/>
          </p:cNvSpPr>
          <p:nvPr>
            <p:ph type="title"/>
          </p:nvPr>
        </p:nvSpPr>
        <p:spPr/>
        <p:txBody>
          <a:bodyPr/>
          <a:lstStyle/>
          <a:p>
            <a:r>
              <a:rPr lang="en-GB" altLang="en-US"/>
              <a:t>Preparing for change</a:t>
            </a:r>
          </a:p>
        </p:txBody>
      </p:sp>
      <p:sp>
        <p:nvSpPr>
          <p:cNvPr id="13315" name="Content Placeholder 2">
            <a:extLst>
              <a:ext uri="{FF2B5EF4-FFF2-40B4-BE49-F238E27FC236}">
                <a16:creationId xmlns:a16="http://schemas.microsoft.com/office/drawing/2014/main" id="{A5143034-ABFF-4C26-8EE5-78388C7462FA}"/>
              </a:ext>
            </a:extLst>
          </p:cNvPr>
          <p:cNvSpPr>
            <a:spLocks noGrp="1"/>
          </p:cNvSpPr>
          <p:nvPr>
            <p:ph idx="1"/>
          </p:nvPr>
        </p:nvSpPr>
        <p:spPr/>
        <p:txBody>
          <a:bodyPr/>
          <a:lstStyle/>
          <a:p>
            <a:pPr>
              <a:buFont typeface="Wingdings" panose="05000000000000000000" pitchFamily="2" charset="2"/>
              <a:buNone/>
            </a:pPr>
            <a:r>
              <a:rPr lang="en-GB" altLang="en-US" dirty="0"/>
              <a:t>“Although changes may seem to come upon us without warning, experience shows this is rarely the case. Unfortunately we often disregard or misinterpret the signals of change. We tend to spend our time on issues we perceive to be most important right now; we fail to scan our surroundings for changes that are in the early stages of development. The flood of problems that forces us to into crisis management makes concern for emerging issues to appear to be a luxury. It is not. It is a necessity.” (Renfro and Morrison 1983, p.1)</a:t>
            </a:r>
          </a:p>
          <a:p>
            <a:endParaRPr lang="en-GB" altLang="en-US" dirty="0"/>
          </a:p>
        </p:txBody>
      </p:sp>
    </p:spTree>
    <p:extLst>
      <p:ext uri="{BB962C8B-B14F-4D97-AF65-F5344CB8AC3E}">
        <p14:creationId xmlns:p14="http://schemas.microsoft.com/office/powerpoint/2010/main" val="2968682910"/>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4775</Words>
  <Application>Microsoft Office PowerPoint</Application>
  <PresentationFormat>On-screen Show (4:3)</PresentationFormat>
  <Paragraphs>298</Paragraphs>
  <Slides>54</Slides>
  <Notes>20</Notes>
  <HiddenSlides>0</HiddenSlides>
  <MMClips>0</MMClips>
  <ScaleCrop>false</ScaleCrop>
  <HeadingPairs>
    <vt:vector size="8" baseType="variant">
      <vt:variant>
        <vt:lpstr>Fonts Used</vt:lpstr>
      </vt:variant>
      <vt:variant>
        <vt:i4>7</vt:i4>
      </vt:variant>
      <vt:variant>
        <vt:lpstr>Theme</vt:lpstr>
      </vt:variant>
      <vt:variant>
        <vt:i4>3</vt:i4>
      </vt:variant>
      <vt:variant>
        <vt:lpstr>Embedded OLE Servers</vt:lpstr>
      </vt:variant>
      <vt:variant>
        <vt:i4>1</vt:i4>
      </vt:variant>
      <vt:variant>
        <vt:lpstr>Slide Titles</vt:lpstr>
      </vt:variant>
      <vt:variant>
        <vt:i4>54</vt:i4>
      </vt:variant>
    </vt:vector>
  </HeadingPairs>
  <TitlesOfParts>
    <vt:vector size="65" baseType="lpstr">
      <vt:lpstr>Arial</vt:lpstr>
      <vt:lpstr>Arial Rounded MT Bold</vt:lpstr>
      <vt:lpstr>Calibri</vt:lpstr>
      <vt:lpstr>Calibri Light</vt:lpstr>
      <vt:lpstr>Comic Sans MS</vt:lpstr>
      <vt:lpstr>Times New Roman</vt:lpstr>
      <vt:lpstr>Wingdings</vt:lpstr>
      <vt:lpstr>LeedsMet template</vt:lpstr>
      <vt:lpstr>101_Custom Design</vt:lpstr>
      <vt:lpstr>Office Theme</vt:lpstr>
      <vt:lpstr>Document</vt:lpstr>
      <vt:lpstr>Leading in learning and teaching</vt:lpstr>
      <vt:lpstr>The roles of Heads of School, Deans and other middle managers in higher education is complex:</vt:lpstr>
      <vt:lpstr>What are you doing?</vt:lpstr>
      <vt:lpstr>PowerPoint Presentation</vt:lpstr>
      <vt:lpstr>What major changes have impacted on HE teaching and learning globally over the last decade and what’s coming up on the horizon? </vt:lpstr>
      <vt:lpstr>PowerPoint Presentation</vt:lpstr>
      <vt:lpstr>Implementing change to foster engagement: key questions in changing times to align with national/ institutional imperatives</vt:lpstr>
      <vt:lpstr>Change doesn’t just happen by fiat or dictat!</vt:lpstr>
      <vt:lpstr>Preparing for change</vt:lpstr>
      <vt:lpstr>Gaining momentum</vt:lpstr>
      <vt:lpstr>Change doesn’t only happen when it is driven from the top:</vt:lpstr>
      <vt:lpstr>The way institutional change is introduced is of high importance</vt:lpstr>
      <vt:lpstr>Scott argues we must convince staff and bring them with us to effect change</vt:lpstr>
      <vt:lpstr>Enacting change</vt:lpstr>
      <vt:lpstr>Ways of working with people</vt:lpstr>
      <vt:lpstr>Making things happen</vt:lpstr>
      <vt:lpstr>Ten leverage points for strategic change at institutional level within HEIs</vt:lpstr>
      <vt:lpstr>Making change happen: a summary</vt:lpstr>
      <vt:lpstr>Making effective and evidence-informed decisions on curriculum design, delivery and assessment</vt:lpstr>
      <vt:lpstr>PowerPoint Presentation</vt:lpstr>
      <vt:lpstr>Mapping out the programme as a whole:  some questions</vt:lpstr>
      <vt:lpstr>Changing programmes</vt:lpstr>
      <vt:lpstr>Mapping progression</vt:lpstr>
      <vt:lpstr>Mapping assessment</vt:lpstr>
      <vt:lpstr>Changing assessment</vt:lpstr>
      <vt:lpstr>To enact change in curriculum design and delivery, we can:</vt:lpstr>
      <vt:lpstr>Working with your teams to encourage student engagement: who are your teams?</vt:lpstr>
      <vt:lpstr>Engagement: Why talk about it? Because:</vt:lpstr>
      <vt:lpstr>PowerPoint Presentation</vt:lpstr>
      <vt:lpstr>PowerPoint Presentation</vt:lpstr>
      <vt:lpstr>Delivering content…..</vt:lpstr>
      <vt:lpstr>The Maieutic model</vt:lpstr>
      <vt:lpstr>Changing students’ attitudes to engagement</vt:lpstr>
      <vt:lpstr>Changing students’ behaviours</vt:lpstr>
      <vt:lpstr>Strategies to encourage teams to enhance students’ learning experiences</vt:lpstr>
      <vt:lpstr>How can we get students to fully engage?  Some suggestions</vt:lpstr>
      <vt:lpstr>Fostering graduate skills and employability</vt:lpstr>
      <vt:lpstr>Questions employers might ask at interview that might help us frame some of our assignments</vt:lpstr>
      <vt:lpstr>How can we get students to fully engage?  Some suggestions</vt:lpstr>
      <vt:lpstr>Engagement of international students: some important considerations</vt:lpstr>
      <vt:lpstr>Working with teaching and learning and other institutional committees;</vt:lpstr>
      <vt:lpstr>Gaining consensus for change</vt:lpstr>
      <vt:lpstr>Work with the influencers, potential blockers and those who have power (structural or hidden)</vt:lpstr>
      <vt:lpstr>Your committee paper should be:</vt:lpstr>
      <vt:lpstr>Balancing the competing demands of the job.   </vt:lpstr>
      <vt:lpstr>How can you achieve a good work-life balance?</vt:lpstr>
      <vt:lpstr>PowerPoint Presentation</vt:lpstr>
      <vt:lpstr>Getting a good work/life balance, a few tips:</vt:lpstr>
      <vt:lpstr>Planning your future</vt:lpstr>
      <vt:lpstr>PowerPoint Presentation</vt:lpstr>
      <vt:lpstr>Professorships in assessment, learning and teaching</vt:lpstr>
      <vt:lpstr>Planning ahead for your career in senior management</vt:lpstr>
      <vt:lpstr>Useful references:</vt:lpstr>
      <vt:lpstr>More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2018-05-26T20:31:10Z</dcterms:modified>
</cp:coreProperties>
</file>