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11" r:id="rId3"/>
    <p:sldMasterId id="2147483821" r:id="rId4"/>
  </p:sldMasterIdLst>
  <p:notesMasterIdLst>
    <p:notesMasterId r:id="rId35"/>
  </p:notesMasterIdLst>
  <p:handoutMasterIdLst>
    <p:handoutMasterId r:id="rId36"/>
  </p:handoutMasterIdLst>
  <p:sldIdLst>
    <p:sldId id="420" r:id="rId5"/>
    <p:sldId id="807" r:id="rId6"/>
    <p:sldId id="806" r:id="rId7"/>
    <p:sldId id="808" r:id="rId8"/>
    <p:sldId id="816" r:id="rId9"/>
    <p:sldId id="817" r:id="rId10"/>
    <p:sldId id="809" r:id="rId11"/>
    <p:sldId id="811" r:id="rId12"/>
    <p:sldId id="576" r:id="rId13"/>
    <p:sldId id="258" r:id="rId14"/>
    <p:sldId id="259" r:id="rId15"/>
    <p:sldId id="256" r:id="rId16"/>
    <p:sldId id="257" r:id="rId17"/>
    <p:sldId id="812" r:id="rId18"/>
    <p:sldId id="815" r:id="rId19"/>
    <p:sldId id="813" r:id="rId20"/>
    <p:sldId id="814" r:id="rId21"/>
    <p:sldId id="281" r:id="rId22"/>
    <p:sldId id="371" r:id="rId23"/>
    <p:sldId id="260" r:id="rId24"/>
    <p:sldId id="810" r:id="rId25"/>
    <p:sldId id="818" r:id="rId26"/>
    <p:sldId id="819" r:id="rId27"/>
    <p:sldId id="820" r:id="rId28"/>
    <p:sldId id="821" r:id="rId29"/>
    <p:sldId id="822" r:id="rId30"/>
    <p:sldId id="608" r:id="rId31"/>
    <p:sldId id="725" r:id="rId32"/>
    <p:sldId id="797" r:id="rId33"/>
    <p:sldId id="802" r:id="rId34"/>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p:scale>
          <a:sx n="70" d="100"/>
          <a:sy n="70" d="100"/>
        </p:scale>
        <p:origin x="1476"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20" d="100"/>
        <a:sy n="120" d="100"/>
      </p:scale>
      <p:origin x="0" y="-1344"/>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9</a:t>
            </a:fld>
            <a:endParaRPr lang="en-GB">
              <a:solidFill>
                <a:srgbClr val="000000"/>
              </a:solidFill>
            </a:endParaRPr>
          </a:p>
        </p:txBody>
      </p:sp>
    </p:spTree>
    <p:extLst>
      <p:ext uri="{BB962C8B-B14F-4D97-AF65-F5344CB8AC3E}">
        <p14:creationId xmlns:p14="http://schemas.microsoft.com/office/powerpoint/2010/main" val="2624667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18</a:t>
            </a:fld>
            <a:endParaRPr lang="en-US"/>
          </a:p>
        </p:txBody>
      </p:sp>
    </p:spTree>
    <p:extLst>
      <p:ext uri="{BB962C8B-B14F-4D97-AF65-F5344CB8AC3E}">
        <p14:creationId xmlns:p14="http://schemas.microsoft.com/office/powerpoint/2010/main" val="3528476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20</a:t>
            </a:fld>
            <a:endParaRPr lang="en-US"/>
          </a:p>
        </p:txBody>
      </p:sp>
    </p:spTree>
    <p:extLst>
      <p:ext uri="{BB962C8B-B14F-4D97-AF65-F5344CB8AC3E}">
        <p14:creationId xmlns:p14="http://schemas.microsoft.com/office/powerpoint/2010/main" val="2318909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84049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29</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22/04/2018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22/04/2018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22/04/2018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22/04/2018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22/04/2018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22/04/2018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22/04/2018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22/04/2018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22/04/2018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22/04/2018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22/04/2018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Professionalism in Practice and Researching your Teaching Practice</a:t>
            </a: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Edge Hill University</a:t>
            </a:r>
          </a:p>
          <a:p>
            <a:pPr algn="ctr" eaLnBrk="1" hangingPunct="1">
              <a:defRPr/>
            </a:pPr>
            <a:r>
              <a:rPr lang="en-GB" sz="2400" dirty="0"/>
              <a:t> 24</a:t>
            </a:r>
            <a:r>
              <a:rPr lang="en-GB" sz="2400" baseline="30000" dirty="0"/>
              <a:t>th</a:t>
            </a:r>
            <a:r>
              <a:rPr lang="en-GB" sz="2400" dirty="0"/>
              <a:t> April 2018</a:t>
            </a:r>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a:t>
            </a:r>
          </a:p>
          <a:p>
            <a:pPr algn="ctr" eaLnBrk="1" hangingPunct="1">
              <a:defRPr/>
            </a:pPr>
            <a:r>
              <a:rPr lang="en-GB" sz="1800" dirty="0">
                <a:hlinkClick r:id="rId3"/>
              </a:rPr>
              <a:t>http://sally-brown.net</a:t>
            </a:r>
            <a:r>
              <a:rPr lang="en-GB" sz="1800" dirty="0"/>
              <a:t> </a:t>
            </a:r>
          </a:p>
          <a:p>
            <a:pPr algn="ctr" eaLnBrk="1" hangingPunct="1">
              <a:defRPr/>
            </a:pP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70049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56576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107562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42999" y="857250"/>
            <a:ext cx="6858000" cy="5143500"/>
          </a:xfrm>
          <a:prstGeom prst="rect">
            <a:avLst/>
          </a:prstGeom>
        </p:spPr>
      </p:pic>
    </p:spTree>
    <p:extLst>
      <p:ext uri="{BB962C8B-B14F-4D97-AF65-F5344CB8AC3E}">
        <p14:creationId xmlns:p14="http://schemas.microsoft.com/office/powerpoint/2010/main" val="4180660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024D-7A65-4014-B443-1727FFD308D3}"/>
              </a:ext>
            </a:extLst>
          </p:cNvPr>
          <p:cNvSpPr>
            <a:spLocks noGrp="1"/>
          </p:cNvSpPr>
          <p:nvPr>
            <p:ph type="title"/>
          </p:nvPr>
        </p:nvSpPr>
        <p:spPr/>
        <p:txBody>
          <a:bodyPr/>
          <a:lstStyle/>
          <a:p>
            <a:r>
              <a:rPr lang="en-GB" dirty="0"/>
              <a:t>An alphabet soup of drivers for change</a:t>
            </a:r>
          </a:p>
        </p:txBody>
      </p:sp>
      <p:sp>
        <p:nvSpPr>
          <p:cNvPr id="3" name="Content Placeholder 2">
            <a:extLst>
              <a:ext uri="{FF2B5EF4-FFF2-40B4-BE49-F238E27FC236}">
                <a16:creationId xmlns:a16="http://schemas.microsoft.com/office/drawing/2014/main" id="{A76F0647-7A2A-464C-B205-CB906E488C2F}"/>
              </a:ext>
            </a:extLst>
          </p:cNvPr>
          <p:cNvSpPr>
            <a:spLocks noGrp="1"/>
          </p:cNvSpPr>
          <p:nvPr>
            <p:ph idx="1"/>
          </p:nvPr>
        </p:nvSpPr>
        <p:spPr/>
        <p:txBody>
          <a:bodyPr/>
          <a:lstStyle/>
          <a:p>
            <a:r>
              <a:rPr lang="en-GB" dirty="0"/>
              <a:t>The National Student Survey (NSS);</a:t>
            </a:r>
          </a:p>
          <a:p>
            <a:r>
              <a:rPr lang="en-GB" dirty="0"/>
              <a:t>The Taught </a:t>
            </a:r>
            <a:r>
              <a:rPr lang="en-GB" dirty="0" err="1"/>
              <a:t>PostGraduate</a:t>
            </a:r>
            <a:r>
              <a:rPr lang="en-GB" dirty="0"/>
              <a:t> Experience Survey (PTES);</a:t>
            </a:r>
          </a:p>
          <a:p>
            <a:r>
              <a:rPr lang="en-GB" dirty="0"/>
              <a:t>The Office for Students (OFFA, HEFCE et al as were);</a:t>
            </a:r>
          </a:p>
          <a:p>
            <a:r>
              <a:rPr lang="en-GB" dirty="0"/>
              <a:t>The Quality Assurance Agency (QAA);</a:t>
            </a:r>
          </a:p>
          <a:p>
            <a:r>
              <a:rPr lang="en-GB" dirty="0"/>
              <a:t>The Higher Education Academy (now Advance HE);</a:t>
            </a:r>
          </a:p>
          <a:p>
            <a:r>
              <a:rPr lang="en-GB" dirty="0"/>
              <a:t>The UK Professional Standards Framework (UKPSF);</a:t>
            </a:r>
          </a:p>
          <a:p>
            <a:r>
              <a:rPr lang="en-GB" dirty="0"/>
              <a:t>The Teaching Excellence Framework (TEF);</a:t>
            </a:r>
          </a:p>
          <a:p>
            <a:r>
              <a:rPr lang="en-GB" dirty="0"/>
              <a:t>Your own Professional, Regulatory and Subject Bodies (PRSBs);</a:t>
            </a:r>
          </a:p>
          <a:p>
            <a:r>
              <a:rPr lang="en-GB" dirty="0"/>
              <a:t>And more!</a:t>
            </a:r>
          </a:p>
        </p:txBody>
      </p:sp>
    </p:spTree>
    <p:extLst>
      <p:ext uri="{BB962C8B-B14F-4D97-AF65-F5344CB8AC3E}">
        <p14:creationId xmlns:p14="http://schemas.microsoft.com/office/powerpoint/2010/main" val="810382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47CF3-52AE-44A3-A575-491C0446FE2C}"/>
              </a:ext>
            </a:extLst>
          </p:cNvPr>
          <p:cNvSpPr>
            <a:spLocks noGrp="1"/>
          </p:cNvSpPr>
          <p:nvPr>
            <p:ph type="title"/>
          </p:nvPr>
        </p:nvSpPr>
        <p:spPr/>
        <p:txBody>
          <a:bodyPr/>
          <a:lstStyle/>
          <a:p>
            <a:r>
              <a:rPr lang="en-GB" dirty="0"/>
              <a:t>Task: You’ve read the paper*, what did you learn?</a:t>
            </a:r>
          </a:p>
        </p:txBody>
      </p:sp>
      <p:sp>
        <p:nvSpPr>
          <p:cNvPr id="3" name="Content Placeholder 2">
            <a:extLst>
              <a:ext uri="{FF2B5EF4-FFF2-40B4-BE49-F238E27FC236}">
                <a16:creationId xmlns:a16="http://schemas.microsoft.com/office/drawing/2014/main" id="{53CDE13D-4CFD-49D0-9AEF-2B700F744E7F}"/>
              </a:ext>
            </a:extLst>
          </p:cNvPr>
          <p:cNvSpPr>
            <a:spLocks noGrp="1"/>
          </p:cNvSpPr>
          <p:nvPr>
            <p:ph idx="1"/>
          </p:nvPr>
        </p:nvSpPr>
        <p:spPr>
          <a:xfrm>
            <a:off x="179512" y="1268760"/>
            <a:ext cx="8640960" cy="4933603"/>
          </a:xfrm>
        </p:spPr>
        <p:txBody>
          <a:bodyPr/>
          <a:lstStyle/>
          <a:p>
            <a:pPr marL="0" indent="0">
              <a:buNone/>
            </a:pPr>
            <a:r>
              <a:rPr lang="en-GB" dirty="0"/>
              <a:t>Of the types of CPD in that chapter, what are your principal means of learning about HE learning, teaching and assessment, and how do you keep yourself up to date? e.g. Teaching Inductions, </a:t>
            </a:r>
            <a:r>
              <a:rPr lang="en-GB" dirty="0" err="1"/>
              <a:t>PGCertHE</a:t>
            </a:r>
            <a:r>
              <a:rPr lang="en-GB" dirty="0"/>
              <a:t>/PGCAP, HEA Fellowships at different levels, Institutional workshops, engagement with projects, internal and external conferences and workshops, including those run by your PSRBs and organisations like SEDA, engagement through social media </a:t>
            </a:r>
            <a:r>
              <a:rPr lang="en-GB" dirty="0" err="1"/>
              <a:t>eg</a:t>
            </a:r>
            <a:r>
              <a:rPr lang="en-GB" dirty="0"/>
              <a:t> #lthechat on Twitter, SRHE, HEA, </a:t>
            </a:r>
            <a:r>
              <a:rPr lang="en-GB" dirty="0" err="1"/>
              <a:t>ALDinHE</a:t>
            </a:r>
            <a:r>
              <a:rPr lang="en-GB" dirty="0"/>
              <a:t>, Leadership development, reading and writing for publication as self-development, qualifications like Masters degrees and PhDs, working with a mentor, peer observation of teaching, personal reflection through blogs and journals.</a:t>
            </a:r>
          </a:p>
          <a:p>
            <a:pPr marL="0" indent="0">
              <a:buNone/>
            </a:pPr>
            <a:r>
              <a:rPr lang="en-GB" sz="1400" dirty="0"/>
              <a:t>* Chapter 7 of Sambell, K., Brown, S. and Graham, L. (2017) Professionalism in Practice: key directions in higher education learning, teaching and assessment. London, New York, Palgrave Macmillan</a:t>
            </a:r>
          </a:p>
          <a:p>
            <a:endParaRPr lang="en-GB" dirty="0"/>
          </a:p>
        </p:txBody>
      </p:sp>
    </p:spTree>
    <p:extLst>
      <p:ext uri="{BB962C8B-B14F-4D97-AF65-F5344CB8AC3E}">
        <p14:creationId xmlns:p14="http://schemas.microsoft.com/office/powerpoint/2010/main" val="2262939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06EE5-41EA-4C13-A49A-9102A8B23F19}"/>
              </a:ext>
            </a:extLst>
          </p:cNvPr>
          <p:cNvSpPr>
            <a:spLocks noGrp="1"/>
          </p:cNvSpPr>
          <p:nvPr>
            <p:ph type="title"/>
          </p:nvPr>
        </p:nvSpPr>
        <p:spPr/>
        <p:txBody>
          <a:bodyPr/>
          <a:lstStyle/>
          <a:p>
            <a:r>
              <a:rPr lang="en-GB" sz="2400" dirty="0"/>
              <a:t>What have gubernatorial imperatives ever done for our personal and professional development? Some examples:</a:t>
            </a:r>
          </a:p>
        </p:txBody>
      </p:sp>
      <p:sp>
        <p:nvSpPr>
          <p:cNvPr id="3" name="Content Placeholder 2">
            <a:extLst>
              <a:ext uri="{FF2B5EF4-FFF2-40B4-BE49-F238E27FC236}">
                <a16:creationId xmlns:a16="http://schemas.microsoft.com/office/drawing/2014/main" id="{FAA3E705-0E87-450D-AD45-46FE31CFA008}"/>
              </a:ext>
            </a:extLst>
          </p:cNvPr>
          <p:cNvSpPr>
            <a:spLocks noGrp="1"/>
          </p:cNvSpPr>
          <p:nvPr>
            <p:ph idx="1"/>
          </p:nvPr>
        </p:nvSpPr>
        <p:spPr/>
        <p:txBody>
          <a:bodyPr/>
          <a:lstStyle/>
          <a:p>
            <a:r>
              <a:rPr lang="en-GB" dirty="0"/>
              <a:t>Data collection by the Higher Education Statistics Agency means that HEIs may be more likely to find out whether their staff have accreditation to teach/support learning;</a:t>
            </a:r>
          </a:p>
          <a:p>
            <a:r>
              <a:rPr lang="en-GB" dirty="0"/>
              <a:t>The Teaching Excellence Framework has promised much and not delivered a great deal lately, but has at least encouraged senior managers to think hard about things like UKPSF, National Teaching Fellowships and support for new staff;</a:t>
            </a:r>
          </a:p>
          <a:p>
            <a:r>
              <a:rPr lang="en-GB" dirty="0"/>
              <a:t>The Apprenticeship levy has caused some universities to seek ways to claw back money they are paying out</a:t>
            </a:r>
          </a:p>
          <a:p>
            <a:r>
              <a:rPr lang="en-GB" dirty="0"/>
              <a:t>The QAA Code of practice on assessment indicated a requirement for support/ training for those new to HE assessment; </a:t>
            </a:r>
          </a:p>
          <a:p>
            <a:r>
              <a:rPr lang="en-GB" dirty="0"/>
              <a:t>PSRBs e.g. in Medicine and Law may mandate regular updating.</a:t>
            </a:r>
          </a:p>
        </p:txBody>
      </p:sp>
    </p:spTree>
    <p:extLst>
      <p:ext uri="{BB962C8B-B14F-4D97-AF65-F5344CB8AC3E}">
        <p14:creationId xmlns:p14="http://schemas.microsoft.com/office/powerpoint/2010/main" val="795482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69D82-F6F6-4C9A-8CA8-776F1A3B5B2C}"/>
              </a:ext>
            </a:extLst>
          </p:cNvPr>
          <p:cNvSpPr>
            <a:spLocks noGrp="1"/>
          </p:cNvSpPr>
          <p:nvPr>
            <p:ph type="title"/>
          </p:nvPr>
        </p:nvSpPr>
        <p:spPr/>
        <p:txBody>
          <a:bodyPr/>
          <a:lstStyle/>
          <a:p>
            <a:r>
              <a:rPr lang="en-GB" dirty="0"/>
              <a:t>Six things you can (relatively) painlessly do to keep yourself up to date?</a:t>
            </a:r>
          </a:p>
        </p:txBody>
      </p:sp>
      <p:sp>
        <p:nvSpPr>
          <p:cNvPr id="3" name="Content Placeholder 2">
            <a:extLst>
              <a:ext uri="{FF2B5EF4-FFF2-40B4-BE49-F238E27FC236}">
                <a16:creationId xmlns:a16="http://schemas.microsoft.com/office/drawing/2014/main" id="{F42289D9-3471-4FE2-8A85-9BB08DC29561}"/>
              </a:ext>
            </a:extLst>
          </p:cNvPr>
          <p:cNvSpPr>
            <a:spLocks noGrp="1"/>
          </p:cNvSpPr>
          <p:nvPr>
            <p:ph idx="1"/>
          </p:nvPr>
        </p:nvSpPr>
        <p:spPr>
          <a:xfrm>
            <a:off x="323528" y="1412875"/>
            <a:ext cx="8640959" cy="4789488"/>
          </a:xfrm>
        </p:spPr>
        <p:txBody>
          <a:bodyPr/>
          <a:lstStyle/>
          <a:p>
            <a:r>
              <a:rPr lang="en-GB" dirty="0"/>
              <a:t>Keep a reflective diary or write a blog so you are continuously reflecting on your own practice and thinking how to improve it;</a:t>
            </a:r>
          </a:p>
          <a:p>
            <a:r>
              <a:rPr lang="en-GB" dirty="0"/>
              <a:t>Take part in Tweetchats e.g. #lthechat on Wednesdays at 8pm GMT;</a:t>
            </a:r>
          </a:p>
          <a:p>
            <a:r>
              <a:rPr lang="en-GB" dirty="0"/>
              <a:t>Find a mentor with whom you can share your triumphs, tears and concerns (and be a mentor too);</a:t>
            </a:r>
          </a:p>
          <a:p>
            <a:r>
              <a:rPr lang="en-GB" dirty="0"/>
              <a:t>Set yourself a manageable reading target of articles, posts and book chapters that cover areas you are interested in, and keep a record of what you learn;</a:t>
            </a:r>
          </a:p>
          <a:p>
            <a:r>
              <a:rPr lang="en-GB" dirty="0"/>
              <a:t>Get involved in research/writing for publication about your practice;</a:t>
            </a:r>
          </a:p>
          <a:p>
            <a:r>
              <a:rPr lang="en-GB" dirty="0"/>
              <a:t>Gain professional recognition of your practice.</a:t>
            </a:r>
          </a:p>
        </p:txBody>
      </p:sp>
    </p:spTree>
    <p:extLst>
      <p:ext uri="{BB962C8B-B14F-4D97-AF65-F5344CB8AC3E}">
        <p14:creationId xmlns:p14="http://schemas.microsoft.com/office/powerpoint/2010/main" val="2223155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Why might you want to become HEA-recognised? They say:</a:t>
            </a:r>
          </a:p>
        </p:txBody>
      </p:sp>
      <p:sp>
        <p:nvSpPr>
          <p:cNvPr id="5123" name="Content Placeholder 2"/>
          <p:cNvSpPr>
            <a:spLocks noGrp="1"/>
          </p:cNvSpPr>
          <p:nvPr>
            <p:ph idx="1"/>
          </p:nvPr>
        </p:nvSpPr>
        <p:spPr>
          <a:xfrm>
            <a:off x="0" y="1268760"/>
            <a:ext cx="9143999" cy="4933603"/>
          </a:xfrm>
        </p:spPr>
        <p:txBody>
          <a:bodyPr/>
          <a:lstStyle/>
          <a:p>
            <a:r>
              <a:rPr lang="en-GB" sz="2400" b="1" dirty="0"/>
              <a:t>It provides national recognition of your commitment to professionalism in teaching and learning in higher education;</a:t>
            </a:r>
          </a:p>
          <a:p>
            <a:r>
              <a:rPr lang="en-GB" sz="2400" b="1" dirty="0"/>
              <a:t>It demonstrates that your practice is aligned with the UKPSF;</a:t>
            </a:r>
          </a:p>
          <a:p>
            <a:r>
              <a:rPr lang="en-GB" sz="2400" b="1" dirty="0"/>
              <a:t>It provides an indicator of professional identity for higher education practitioners, including the entitlement to use post-nominal letters</a:t>
            </a:r>
            <a:br>
              <a:rPr lang="en-GB" sz="2400" b="1" dirty="0"/>
            </a:br>
            <a:r>
              <a:rPr lang="en-GB" sz="2400" b="1" dirty="0"/>
              <a:t>AFHEA – Associate Fellow of the Higher Education Academy</a:t>
            </a:r>
            <a:br>
              <a:rPr lang="en-GB" sz="2400" b="1" dirty="0"/>
            </a:br>
            <a:r>
              <a:rPr lang="en-GB" sz="2400" b="1" dirty="0"/>
              <a:t>FHEA – Fellow of the Higher Education Academy</a:t>
            </a:r>
            <a:br>
              <a:rPr lang="en-GB" sz="2400" b="1" dirty="0"/>
            </a:br>
            <a:r>
              <a:rPr lang="en-GB" sz="2400" b="1" dirty="0"/>
              <a:t>SFHEA – Senior Fellow of the Higher Education Academy</a:t>
            </a:r>
            <a:br>
              <a:rPr lang="en-GB" sz="2400" b="1" dirty="0"/>
            </a:br>
            <a:r>
              <a:rPr lang="en-GB" sz="2400" b="1" dirty="0"/>
              <a:t>PFHEA – Principal Fellow of the Higher Education Academy</a:t>
            </a:r>
          </a:p>
          <a:p>
            <a:r>
              <a:rPr lang="en-GB" sz="2400" b="1" dirty="0"/>
              <a:t>It is a portable asset, that has UK-wide and international relevance and which is increasingly recognised by higher and further education institutions;</a:t>
            </a:r>
          </a:p>
          <a:p>
            <a:r>
              <a:rPr lang="en-GB" sz="2400" b="1" dirty="0"/>
              <a:t>An increasing number of nations are also exploring HEA professional recognition.</a:t>
            </a:r>
          </a:p>
          <a:p>
            <a:endParaRPr lang="en-GB" sz="2400" b="1" dirty="0"/>
          </a:p>
        </p:txBody>
      </p:sp>
    </p:spTree>
    <p:extLst>
      <p:ext uri="{BB962C8B-B14F-4D97-AF65-F5344CB8AC3E}">
        <p14:creationId xmlns:p14="http://schemas.microsoft.com/office/powerpoint/2010/main" val="434179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B43EFE6-C96E-4754-8334-B16FFC47EA4F}"/>
              </a:ext>
            </a:extLst>
          </p:cNvPr>
          <p:cNvGraphicFramePr>
            <a:graphicFrameLocks noChangeAspect="1"/>
          </p:cNvGraphicFramePr>
          <p:nvPr>
            <p:extLst/>
          </p:nvPr>
        </p:nvGraphicFramePr>
        <p:xfrm>
          <a:off x="95250" y="82550"/>
          <a:ext cx="9007475" cy="9109576"/>
        </p:xfrm>
        <a:graphic>
          <a:graphicData uri="http://schemas.openxmlformats.org/presentationml/2006/ole">
            <mc:AlternateContent xmlns:mc="http://schemas.openxmlformats.org/markup-compatibility/2006">
              <mc:Choice xmlns:v="urn:schemas-microsoft-com:vml" Requires="v">
                <p:oleObj spid="_x0000_s1035" name="Document" r:id="rId3" imgW="10059165" imgH="7426835" progId="Word.Document.12">
                  <p:embed/>
                </p:oleObj>
              </mc:Choice>
              <mc:Fallback>
                <p:oleObj name="Document" r:id="rId3" imgW="10059165" imgH="7426835" progId="Word.Document.12">
                  <p:embed/>
                  <p:pic>
                    <p:nvPicPr>
                      <p:cNvPr id="4" name="Object 3">
                        <a:extLst>
                          <a:ext uri="{FF2B5EF4-FFF2-40B4-BE49-F238E27FC236}">
                            <a16:creationId xmlns:a16="http://schemas.microsoft.com/office/drawing/2014/main" id="{3B43EFE6-C96E-4754-8334-B16FFC47EA4F}"/>
                          </a:ext>
                        </a:extLst>
                      </p:cNvPr>
                      <p:cNvPicPr/>
                      <p:nvPr/>
                    </p:nvPicPr>
                    <p:blipFill>
                      <a:blip r:embed="rId4"/>
                      <a:stretch>
                        <a:fillRect/>
                      </a:stretch>
                    </p:blipFill>
                    <p:spPr>
                      <a:xfrm>
                        <a:off x="95250" y="82550"/>
                        <a:ext cx="9007475" cy="9109576"/>
                      </a:xfrm>
                      <a:prstGeom prst="rect">
                        <a:avLst/>
                      </a:prstGeom>
                    </p:spPr>
                  </p:pic>
                </p:oleObj>
              </mc:Fallback>
            </mc:AlternateContent>
          </a:graphicData>
        </a:graphic>
      </p:graphicFrame>
    </p:spTree>
    <p:extLst>
      <p:ext uri="{BB962C8B-B14F-4D97-AF65-F5344CB8AC3E}">
        <p14:creationId xmlns:p14="http://schemas.microsoft.com/office/powerpoint/2010/main" val="64902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31F72-192E-4C82-B1EA-87C66AD1C2BD}"/>
              </a:ext>
            </a:extLst>
          </p:cNvPr>
          <p:cNvSpPr>
            <a:spLocks noGrp="1"/>
          </p:cNvSpPr>
          <p:nvPr>
            <p:ph type="title"/>
          </p:nvPr>
        </p:nvSpPr>
        <p:spPr/>
        <p:txBody>
          <a:bodyPr/>
          <a:lstStyle/>
          <a:p>
            <a:r>
              <a:rPr lang="en-GB" dirty="0"/>
              <a:t>Rationale</a:t>
            </a:r>
          </a:p>
        </p:txBody>
      </p:sp>
      <p:sp>
        <p:nvSpPr>
          <p:cNvPr id="3" name="Content Placeholder 2">
            <a:extLst>
              <a:ext uri="{FF2B5EF4-FFF2-40B4-BE49-F238E27FC236}">
                <a16:creationId xmlns:a16="http://schemas.microsoft.com/office/drawing/2014/main" id="{DEFB025C-7EF9-43A6-9580-9E988697509D}"/>
              </a:ext>
            </a:extLst>
          </p:cNvPr>
          <p:cNvSpPr>
            <a:spLocks noGrp="1"/>
          </p:cNvSpPr>
          <p:nvPr>
            <p:ph idx="1"/>
          </p:nvPr>
        </p:nvSpPr>
        <p:spPr>
          <a:xfrm>
            <a:off x="179512" y="1196975"/>
            <a:ext cx="8518401" cy="5005388"/>
          </a:xfrm>
        </p:spPr>
        <p:txBody>
          <a:bodyPr/>
          <a:lstStyle/>
          <a:p>
            <a:r>
              <a:rPr lang="en-GB" dirty="0"/>
              <a:t>Recognising and rewarding Professional Development in Higher Education is a matter of global concern, particularly given a strong focus on student-centred learning; </a:t>
            </a:r>
          </a:p>
          <a:p>
            <a:r>
              <a:rPr lang="en-GB" dirty="0"/>
              <a:t>There is significant interest in not just helping those new to teaching in higher education become competent and confident, but also to ensure that practitioners retain currency not only in their subject areas but also in HE pedagogic approaches;</a:t>
            </a:r>
          </a:p>
          <a:p>
            <a:r>
              <a:rPr lang="en-GB" dirty="0"/>
              <a:t>Many HEIs also want to recognise outstanding achievement in supporting effective student learning, and individuals are also keen to have their commitment to teaching recognised. This workshop will explore these issues and look at how teachers and learning support staff can research their own practice.</a:t>
            </a:r>
          </a:p>
        </p:txBody>
      </p:sp>
    </p:spTree>
    <p:extLst>
      <p:ext uri="{BB962C8B-B14F-4D97-AF65-F5344CB8AC3E}">
        <p14:creationId xmlns:p14="http://schemas.microsoft.com/office/powerpoint/2010/main" val="3201225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could you make a start on achieving this?</a:t>
            </a:r>
          </a:p>
        </p:txBody>
      </p:sp>
      <p:sp>
        <p:nvSpPr>
          <p:cNvPr id="54275" name="Content Placeholder 2"/>
          <p:cNvSpPr>
            <a:spLocks noGrp="1"/>
          </p:cNvSpPr>
          <p:nvPr>
            <p:ph idx="1"/>
          </p:nvPr>
        </p:nvSpPr>
        <p:spPr>
          <a:xfrm>
            <a:off x="251520" y="980728"/>
            <a:ext cx="8784976" cy="5221635"/>
          </a:xfrm>
        </p:spPr>
        <p:txBody>
          <a:bodyPr/>
          <a:lstStyle/>
          <a:p>
            <a:r>
              <a:rPr lang="en-GB" sz="2800" b="1" dirty="0"/>
              <a:t>Review the grid to see where you think you best fit in with the level descriptors;</a:t>
            </a:r>
          </a:p>
          <a:p>
            <a:r>
              <a:rPr lang="en-GB" sz="2800" dirty="0"/>
              <a:t>Talk to internal colleagues about the best route for you.</a:t>
            </a:r>
            <a:endParaRPr lang="en-GB" sz="2800" b="1" dirty="0"/>
          </a:p>
          <a:p>
            <a:r>
              <a:rPr lang="en-GB" sz="2800" b="1" dirty="0"/>
              <a:t>Accumulate evidence of your achievement that you can cite in your submission (NB: you are not expected to submit a portfolio);</a:t>
            </a:r>
          </a:p>
          <a:p>
            <a:r>
              <a:rPr lang="en-GB" sz="2800" b="1" dirty="0"/>
              <a:t>Think about how you can ensure your evidence is not just self-assertion;</a:t>
            </a:r>
          </a:p>
          <a:p>
            <a:r>
              <a:rPr lang="en-GB" sz="2800" b="1" dirty="0"/>
              <a:t>Think ahead about who you will use as your Referees/Advocates, to avoid delay;</a:t>
            </a:r>
          </a:p>
          <a:p>
            <a:r>
              <a:rPr lang="en-GB" sz="2800" b="1" dirty="0"/>
              <a:t>Download the forms from the HEA website and match your evidence to the descriptors.</a:t>
            </a:r>
          </a:p>
        </p:txBody>
      </p:sp>
    </p:spTree>
    <p:extLst>
      <p:ext uri="{BB962C8B-B14F-4D97-AF65-F5344CB8AC3E}">
        <p14:creationId xmlns:p14="http://schemas.microsoft.com/office/powerpoint/2010/main" val="2015474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F38F8-2AAB-4886-B07E-E2AEC32D9472}"/>
              </a:ext>
            </a:extLst>
          </p:cNvPr>
          <p:cNvSpPr>
            <a:spLocks noGrp="1"/>
          </p:cNvSpPr>
          <p:nvPr>
            <p:ph type="title"/>
          </p:nvPr>
        </p:nvSpPr>
        <p:spPr/>
        <p:txBody>
          <a:bodyPr/>
          <a:lstStyle/>
          <a:p>
            <a:r>
              <a:rPr lang="en-GB" dirty="0"/>
              <a:t>Part 2: How can we research our teaching practice (and why should we do it)?</a:t>
            </a:r>
          </a:p>
        </p:txBody>
      </p:sp>
      <p:sp>
        <p:nvSpPr>
          <p:cNvPr id="3" name="Content Placeholder 2">
            <a:extLst>
              <a:ext uri="{FF2B5EF4-FFF2-40B4-BE49-F238E27FC236}">
                <a16:creationId xmlns:a16="http://schemas.microsoft.com/office/drawing/2014/main" id="{CB9D9768-A8D8-4D1F-BC88-2CF471D54151}"/>
              </a:ext>
            </a:extLst>
          </p:cNvPr>
          <p:cNvSpPr>
            <a:spLocks noGrp="1"/>
          </p:cNvSpPr>
          <p:nvPr>
            <p:ph idx="1"/>
          </p:nvPr>
        </p:nvSpPr>
        <p:spPr/>
        <p:txBody>
          <a:bodyPr/>
          <a:lstStyle/>
          <a:p>
            <a:r>
              <a:rPr lang="en-GB" sz="2800" dirty="0"/>
              <a:t>In previous years it was relatively easy to get substantial funding to undertake projects related to assessment, learning and teaching, but such funding opportunities are rare nowadays;</a:t>
            </a:r>
          </a:p>
          <a:p>
            <a:r>
              <a:rPr lang="en-GB" sz="2800" dirty="0"/>
              <a:t>Nevertheless for practitioners who are keen to learn more, advance practice and undertake pedagogic research, it can be an extremely valuable and worthwhile activity since it can make a real difference to student learning and can benefit our own professional development too.</a:t>
            </a:r>
          </a:p>
        </p:txBody>
      </p:sp>
    </p:spTree>
    <p:extLst>
      <p:ext uri="{BB962C8B-B14F-4D97-AF65-F5344CB8AC3E}">
        <p14:creationId xmlns:p14="http://schemas.microsoft.com/office/powerpoint/2010/main" val="874937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AB7FF-B537-4C42-A6C7-FCB5DEE1A347}"/>
              </a:ext>
            </a:extLst>
          </p:cNvPr>
          <p:cNvSpPr>
            <a:spLocks noGrp="1"/>
          </p:cNvSpPr>
          <p:nvPr>
            <p:ph type="title"/>
          </p:nvPr>
        </p:nvSpPr>
        <p:spPr/>
        <p:txBody>
          <a:bodyPr/>
          <a:lstStyle/>
          <a:p>
            <a:r>
              <a:rPr lang="en-GB" dirty="0"/>
              <a:t>What kinds of features make for effective funded bids?</a:t>
            </a:r>
          </a:p>
        </p:txBody>
      </p:sp>
      <p:sp>
        <p:nvSpPr>
          <p:cNvPr id="3" name="Content Placeholder 2">
            <a:extLst>
              <a:ext uri="{FF2B5EF4-FFF2-40B4-BE49-F238E27FC236}">
                <a16:creationId xmlns:a16="http://schemas.microsoft.com/office/drawing/2014/main" id="{5D80808F-2104-4538-87E4-E5A0631DD184}"/>
              </a:ext>
            </a:extLst>
          </p:cNvPr>
          <p:cNvSpPr>
            <a:spLocks noGrp="1"/>
          </p:cNvSpPr>
          <p:nvPr>
            <p:ph idx="1"/>
          </p:nvPr>
        </p:nvSpPr>
        <p:spPr/>
        <p:txBody>
          <a:bodyPr/>
          <a:lstStyle/>
          <a:p>
            <a:r>
              <a:rPr lang="en-GB" sz="2800" dirty="0"/>
              <a:t>Use of relevant literature in the field to underpin the planned research;</a:t>
            </a:r>
          </a:p>
          <a:p>
            <a:r>
              <a:rPr lang="en-GB" sz="2800" dirty="0"/>
              <a:t>Good value for money;</a:t>
            </a:r>
          </a:p>
          <a:p>
            <a:r>
              <a:rPr lang="en-GB" sz="2800" dirty="0"/>
              <a:t>Clear plan for action, with milestones and timelines;</a:t>
            </a:r>
          </a:p>
          <a:p>
            <a:r>
              <a:rPr lang="en-GB" sz="2800" dirty="0"/>
              <a:t>Appropriate research plan/methodology;</a:t>
            </a:r>
          </a:p>
          <a:p>
            <a:r>
              <a:rPr lang="en-GB" sz="2800" dirty="0"/>
              <a:t>Clear deliverables;</a:t>
            </a:r>
          </a:p>
          <a:p>
            <a:r>
              <a:rPr lang="en-GB" sz="2800" dirty="0"/>
              <a:t>Track record of successful project completion;</a:t>
            </a:r>
          </a:p>
          <a:p>
            <a:r>
              <a:rPr lang="en-GB" sz="2800" dirty="0"/>
              <a:t>Clear plan of action for the future/ sustainability.</a:t>
            </a:r>
          </a:p>
          <a:p>
            <a:endParaRPr lang="en-GB" sz="2800" dirty="0"/>
          </a:p>
          <a:p>
            <a:pPr marL="0" indent="0">
              <a:buNone/>
            </a:pPr>
            <a:endParaRPr lang="en-GB" sz="2800" dirty="0"/>
          </a:p>
        </p:txBody>
      </p:sp>
    </p:spTree>
    <p:extLst>
      <p:ext uri="{BB962C8B-B14F-4D97-AF65-F5344CB8AC3E}">
        <p14:creationId xmlns:p14="http://schemas.microsoft.com/office/powerpoint/2010/main" val="2645168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52FD-6954-4DFC-871E-68178A66C112}"/>
              </a:ext>
            </a:extLst>
          </p:cNvPr>
          <p:cNvSpPr>
            <a:spLocks noGrp="1"/>
          </p:cNvSpPr>
          <p:nvPr>
            <p:ph type="title"/>
          </p:nvPr>
        </p:nvSpPr>
        <p:spPr/>
        <p:txBody>
          <a:bodyPr/>
          <a:lstStyle/>
          <a:p>
            <a:r>
              <a:rPr lang="en-GB" dirty="0"/>
              <a:t>Evaluating your project: Murray Saunders’ RUFDATA evaluation*</a:t>
            </a:r>
          </a:p>
        </p:txBody>
      </p:sp>
      <p:sp>
        <p:nvSpPr>
          <p:cNvPr id="3" name="Content Placeholder 2">
            <a:extLst>
              <a:ext uri="{FF2B5EF4-FFF2-40B4-BE49-F238E27FC236}">
                <a16:creationId xmlns:a16="http://schemas.microsoft.com/office/drawing/2014/main" id="{AA13F483-CCF8-4F7C-B2EA-CD1469B71D6C}"/>
              </a:ext>
            </a:extLst>
          </p:cNvPr>
          <p:cNvSpPr>
            <a:spLocks noGrp="1"/>
          </p:cNvSpPr>
          <p:nvPr>
            <p:ph idx="1"/>
          </p:nvPr>
        </p:nvSpPr>
        <p:spPr/>
        <p:txBody>
          <a:bodyPr/>
          <a:lstStyle/>
          <a:p>
            <a:r>
              <a:rPr lang="en-GB" dirty="0"/>
              <a:t>What are our Reasons and Purposes for evaluation?</a:t>
            </a:r>
          </a:p>
          <a:p>
            <a:r>
              <a:rPr lang="en-GB" dirty="0"/>
              <a:t> What will be our Uses of our evaluation? </a:t>
            </a:r>
          </a:p>
          <a:p>
            <a:r>
              <a:rPr lang="en-GB" dirty="0"/>
              <a:t>What will be the Foci for our evaluations? </a:t>
            </a:r>
          </a:p>
          <a:p>
            <a:r>
              <a:rPr lang="en-GB" dirty="0"/>
              <a:t>What will be our Data and Evidence for our evaluations? </a:t>
            </a:r>
          </a:p>
          <a:p>
            <a:r>
              <a:rPr lang="en-GB" dirty="0"/>
              <a:t>Who will be the Audience for our evaluations?</a:t>
            </a:r>
          </a:p>
          <a:p>
            <a:r>
              <a:rPr lang="en-GB" dirty="0"/>
              <a:t>What will be the Timing for our evaluations? </a:t>
            </a:r>
          </a:p>
          <a:p>
            <a:r>
              <a:rPr lang="en-GB" dirty="0"/>
              <a:t>Who should be the Agency conducting the evaluations? </a:t>
            </a:r>
          </a:p>
          <a:p>
            <a:endParaRPr lang="en-GB" dirty="0"/>
          </a:p>
          <a:p>
            <a:pPr marL="0" indent="0">
              <a:buNone/>
            </a:pPr>
            <a:r>
              <a:rPr lang="en-GB" sz="1800" dirty="0"/>
              <a:t>* Saunders, M., (2000) Beginning an evaluation with RUFDATA: theorizing a practical approach to evaluation planning. </a:t>
            </a:r>
            <a:r>
              <a:rPr lang="en-GB" sz="1800" i="1" dirty="0"/>
              <a:t>Evaluation</a:t>
            </a:r>
            <a:r>
              <a:rPr lang="en-GB" sz="1800" dirty="0"/>
              <a:t>, </a:t>
            </a:r>
            <a:r>
              <a:rPr lang="en-GB" sz="1800" i="1" dirty="0"/>
              <a:t>6</a:t>
            </a:r>
            <a:r>
              <a:rPr lang="en-GB" sz="1800" dirty="0"/>
              <a:t>(1), pp.7-21.</a:t>
            </a:r>
          </a:p>
          <a:p>
            <a:endParaRPr lang="en-GB" dirty="0"/>
          </a:p>
        </p:txBody>
      </p:sp>
    </p:spTree>
    <p:extLst>
      <p:ext uri="{BB962C8B-B14F-4D97-AF65-F5344CB8AC3E}">
        <p14:creationId xmlns:p14="http://schemas.microsoft.com/office/powerpoint/2010/main" val="913177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F013B-062D-4A2D-9DF0-43AC2DFD3148}"/>
              </a:ext>
            </a:extLst>
          </p:cNvPr>
          <p:cNvSpPr>
            <a:spLocks noGrp="1"/>
          </p:cNvSpPr>
          <p:nvPr>
            <p:ph type="title"/>
          </p:nvPr>
        </p:nvSpPr>
        <p:spPr/>
        <p:txBody>
          <a:bodyPr/>
          <a:lstStyle/>
          <a:p>
            <a:r>
              <a:rPr lang="en-GB" dirty="0"/>
              <a:t>Disseminating your project</a:t>
            </a:r>
          </a:p>
        </p:txBody>
      </p:sp>
      <p:sp>
        <p:nvSpPr>
          <p:cNvPr id="3" name="Content Placeholder 2">
            <a:extLst>
              <a:ext uri="{FF2B5EF4-FFF2-40B4-BE49-F238E27FC236}">
                <a16:creationId xmlns:a16="http://schemas.microsoft.com/office/drawing/2014/main" id="{727A20BE-E189-442A-8E64-A89C0EEBE40B}"/>
              </a:ext>
            </a:extLst>
          </p:cNvPr>
          <p:cNvSpPr>
            <a:spLocks noGrp="1"/>
          </p:cNvSpPr>
          <p:nvPr>
            <p:ph idx="1"/>
          </p:nvPr>
        </p:nvSpPr>
        <p:spPr/>
        <p:txBody>
          <a:bodyPr/>
          <a:lstStyle/>
          <a:p>
            <a:r>
              <a:rPr lang="en-GB" sz="2000" dirty="0"/>
              <a:t>Who is your prime dissemination audience? (institutional, other HEIs, national, International?)</a:t>
            </a:r>
          </a:p>
          <a:p>
            <a:pPr lvl="0"/>
            <a:r>
              <a:rPr lang="en-GB" sz="2000" dirty="0"/>
              <a:t>What is really exciting, innovative or helpful about what your project has discovered?</a:t>
            </a:r>
          </a:p>
          <a:p>
            <a:pPr lvl="0"/>
            <a:r>
              <a:rPr lang="en-GB" sz="2000" dirty="0"/>
              <a:t>Not just another website: what is going to draw people into clicking through to your findings?</a:t>
            </a:r>
          </a:p>
          <a:p>
            <a:pPr lvl="0"/>
            <a:r>
              <a:rPr lang="en-GB" sz="2000" dirty="0"/>
              <a:t>So what? What difference does your work make to anyone? How could it change practice?</a:t>
            </a:r>
          </a:p>
          <a:p>
            <a:pPr lvl="0"/>
            <a:r>
              <a:rPr lang="en-GB" sz="2000" dirty="0"/>
              <a:t>You can invite them to your conference but who will come: why would people want to spend time/money to come and listen to/work with you?</a:t>
            </a:r>
          </a:p>
          <a:p>
            <a:pPr lvl="0"/>
            <a:r>
              <a:rPr lang="en-GB" sz="2000" dirty="0"/>
              <a:t>Why should anyone bother to read your published outputs? Who else is going to find your results interesting? </a:t>
            </a:r>
          </a:p>
          <a:p>
            <a:pPr lvl="0"/>
            <a:r>
              <a:rPr lang="en-GB" sz="2000" dirty="0"/>
              <a:t>What is unique, special or useful about what you have discovered?</a:t>
            </a:r>
          </a:p>
          <a:p>
            <a:endParaRPr lang="en-GB" dirty="0"/>
          </a:p>
        </p:txBody>
      </p:sp>
    </p:spTree>
    <p:extLst>
      <p:ext uri="{BB962C8B-B14F-4D97-AF65-F5344CB8AC3E}">
        <p14:creationId xmlns:p14="http://schemas.microsoft.com/office/powerpoint/2010/main" val="2145342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3ADA0EA-653E-44CE-944A-5D63D2D84B14}"/>
              </a:ext>
            </a:extLst>
          </p:cNvPr>
          <p:cNvGraphicFramePr>
            <a:graphicFrameLocks noGrp="1"/>
          </p:cNvGraphicFramePr>
          <p:nvPr>
            <p:extLst>
              <p:ext uri="{D42A27DB-BD31-4B8C-83A1-F6EECF244321}">
                <p14:modId xmlns:p14="http://schemas.microsoft.com/office/powerpoint/2010/main" val="1741666219"/>
              </p:ext>
            </p:extLst>
          </p:nvPr>
        </p:nvGraphicFramePr>
        <p:xfrm>
          <a:off x="0" y="0"/>
          <a:ext cx="9144000" cy="6858000"/>
        </p:xfrm>
        <a:graphic>
          <a:graphicData uri="http://schemas.openxmlformats.org/drawingml/2006/table">
            <a:tbl>
              <a:tblPr firstRow="1" firstCol="1" bandRow="1">
                <a:tableStyleId>{5C22544A-7EE6-4342-B048-85BDC9FD1C3A}</a:tableStyleId>
              </a:tblPr>
              <a:tblGrid>
                <a:gridCol w="2769408">
                  <a:extLst>
                    <a:ext uri="{9D8B030D-6E8A-4147-A177-3AD203B41FA5}">
                      <a16:colId xmlns:a16="http://schemas.microsoft.com/office/drawing/2014/main" val="4187843522"/>
                    </a:ext>
                  </a:extLst>
                </a:gridCol>
                <a:gridCol w="3324855">
                  <a:extLst>
                    <a:ext uri="{9D8B030D-6E8A-4147-A177-3AD203B41FA5}">
                      <a16:colId xmlns:a16="http://schemas.microsoft.com/office/drawing/2014/main" val="2964653980"/>
                    </a:ext>
                  </a:extLst>
                </a:gridCol>
                <a:gridCol w="3049737">
                  <a:extLst>
                    <a:ext uri="{9D8B030D-6E8A-4147-A177-3AD203B41FA5}">
                      <a16:colId xmlns:a16="http://schemas.microsoft.com/office/drawing/2014/main" val="2305654653"/>
                    </a:ext>
                  </a:extLst>
                </a:gridCol>
              </a:tblGrid>
              <a:tr h="229877">
                <a:tc>
                  <a:txBody>
                    <a:bodyPr/>
                    <a:lstStyle/>
                    <a:p>
                      <a:pPr>
                        <a:lnSpc>
                          <a:spcPct val="107000"/>
                        </a:lnSpc>
                        <a:spcAft>
                          <a:spcPts val="0"/>
                        </a:spcAft>
                      </a:pPr>
                      <a:r>
                        <a:rPr lang="en-GB" sz="1000">
                          <a:effectLst/>
                        </a:rPr>
                        <a:t>Output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a:effectLst/>
                        </a:rPr>
                        <a:t>Benefits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a:effectLst/>
                        </a:rPr>
                        <a:t>Disadvantages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3048718674"/>
                  </a:ext>
                </a:extLst>
              </a:tr>
              <a:tr h="951437">
                <a:tc>
                  <a:txBody>
                    <a:bodyPr/>
                    <a:lstStyle/>
                    <a:p>
                      <a:pPr>
                        <a:lnSpc>
                          <a:spcPct val="107000"/>
                        </a:lnSpc>
                        <a:spcAft>
                          <a:spcPts val="0"/>
                        </a:spcAft>
                      </a:pPr>
                      <a:r>
                        <a:rPr lang="en-GB" sz="1000" b="1">
                          <a:effectLst/>
                        </a:rPr>
                        <a:t>Refereed article in international journal </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High prestige, potentially REF-able</a:t>
                      </a:r>
                    </a:p>
                    <a:p>
                      <a:pPr>
                        <a:lnSpc>
                          <a:spcPct val="107000"/>
                        </a:lnSpc>
                        <a:spcAft>
                          <a:spcPts val="0"/>
                        </a:spcAft>
                      </a:pPr>
                      <a:r>
                        <a:rPr lang="en-GB" sz="1000" b="1">
                          <a:effectLst/>
                        </a:rPr>
                        <a:t>Potentially broad readership</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Very competitive domain, hard to get into, long wait to know if it will be published and see it in print published, not many actually read journal articles</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1695635493"/>
                  </a:ext>
                </a:extLst>
              </a:tr>
              <a:tr h="470396">
                <a:tc>
                  <a:txBody>
                    <a:bodyPr/>
                    <a:lstStyle/>
                    <a:p>
                      <a:pPr>
                        <a:lnSpc>
                          <a:spcPct val="107000"/>
                        </a:lnSpc>
                        <a:spcAft>
                          <a:spcPts val="0"/>
                        </a:spcAft>
                      </a:pPr>
                      <a:r>
                        <a:rPr lang="en-GB" sz="1000" b="1">
                          <a:effectLst/>
                        </a:rPr>
                        <a:t>Other type of journal e.g. an institutional T&amp;L journal e.g. Greenwich or Napier</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Relatively easy to get published, often welcome inputs from staff at other HEIs, relatively fast output</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Less prestigious than high-rated journals</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3013487841"/>
                  </a:ext>
                </a:extLst>
              </a:tr>
              <a:tr h="951437">
                <a:tc>
                  <a:txBody>
                    <a:bodyPr/>
                    <a:lstStyle/>
                    <a:p>
                      <a:pPr>
                        <a:lnSpc>
                          <a:spcPct val="107000"/>
                        </a:lnSpc>
                        <a:spcAft>
                          <a:spcPts val="0"/>
                        </a:spcAft>
                      </a:pPr>
                      <a:r>
                        <a:rPr lang="en-GB" sz="1000" b="1">
                          <a:effectLst/>
                        </a:rPr>
                        <a:t>Book chapter in edited collection</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Can be more readily accepted than a journal article, contacting your networks may help you locate upcoming publications which might welcome your work</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Often long wait to see it published, lower status than elite journals</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2095214778"/>
                  </a:ext>
                </a:extLst>
              </a:tr>
              <a:tr h="710916">
                <a:tc>
                  <a:txBody>
                    <a:bodyPr/>
                    <a:lstStyle/>
                    <a:p>
                      <a:pPr>
                        <a:lnSpc>
                          <a:spcPct val="107000"/>
                        </a:lnSpc>
                        <a:spcAft>
                          <a:spcPts val="0"/>
                        </a:spcAft>
                      </a:pPr>
                      <a:r>
                        <a:rPr lang="en-GB" sz="1000" b="1">
                          <a:effectLst/>
                        </a:rPr>
                        <a:t>University magazine or website</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Will demonstrate your impact internally, tend to be fast to publish, in most HEIs you are likely to get work accepted readily</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Low external benefit, unlikely to make much impact on your CV</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801828468"/>
                  </a:ext>
                </a:extLst>
              </a:tr>
              <a:tr h="470396">
                <a:tc>
                  <a:txBody>
                    <a:bodyPr/>
                    <a:lstStyle/>
                    <a:p>
                      <a:pPr>
                        <a:lnSpc>
                          <a:spcPct val="107000"/>
                        </a:lnSpc>
                        <a:spcAft>
                          <a:spcPts val="0"/>
                        </a:spcAft>
                      </a:pPr>
                      <a:r>
                        <a:rPr lang="en-GB" sz="1000" b="1">
                          <a:effectLst/>
                        </a:rPr>
                        <a:t>Times Higher or Guardian Education</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Quick to get published, will give your project national/international profile. May pay cash</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Less prestigious, tends to be ephemeral, </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861264978"/>
                  </a:ext>
                </a:extLst>
              </a:tr>
              <a:tr h="470396">
                <a:tc>
                  <a:txBody>
                    <a:bodyPr/>
                    <a:lstStyle/>
                    <a:p>
                      <a:pPr>
                        <a:lnSpc>
                          <a:spcPct val="107000"/>
                        </a:lnSpc>
                        <a:spcAft>
                          <a:spcPts val="0"/>
                        </a:spcAft>
                      </a:pPr>
                      <a:r>
                        <a:rPr lang="en-GB" sz="1000" b="1">
                          <a:effectLst/>
                        </a:rPr>
                        <a:t>SEDA Paper/ Educational Developments or other less formal publication</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SEDA are keen to support new authors to publish, often quick turnaround</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Relatively low number of readers, probably not REF-able</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2323372851"/>
                  </a:ext>
                </a:extLst>
              </a:tr>
              <a:tr h="470396">
                <a:tc>
                  <a:txBody>
                    <a:bodyPr/>
                    <a:lstStyle/>
                    <a:p>
                      <a:pPr>
                        <a:lnSpc>
                          <a:spcPct val="107000"/>
                        </a:lnSpc>
                        <a:spcAft>
                          <a:spcPts val="0"/>
                        </a:spcAft>
                      </a:pPr>
                      <a:r>
                        <a:rPr lang="en-GB" sz="1000" b="1">
                          <a:effectLst/>
                        </a:rPr>
                        <a:t>Website</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You are in control of production so can make outputs available fast and cheaply</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Refreshing of websites is often neglected, so many websites around</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2655247268"/>
                  </a:ext>
                </a:extLst>
              </a:tr>
              <a:tr h="470396">
                <a:tc>
                  <a:txBody>
                    <a:bodyPr/>
                    <a:lstStyle/>
                    <a:p>
                      <a:pPr>
                        <a:lnSpc>
                          <a:spcPct val="107000"/>
                        </a:lnSpc>
                        <a:spcAft>
                          <a:spcPts val="0"/>
                        </a:spcAft>
                      </a:pPr>
                      <a:r>
                        <a:rPr lang="en-GB" sz="1000" b="1">
                          <a:effectLst/>
                        </a:rPr>
                        <a:t>Conference</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Visible output, often enjoyable, effective showcase, can give you institutional visibility</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Hard work to organise, risk of people not coming if free and financial risk if charged</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2174696319"/>
                  </a:ext>
                </a:extLst>
              </a:tr>
              <a:tr h="710916">
                <a:tc>
                  <a:txBody>
                    <a:bodyPr/>
                    <a:lstStyle/>
                    <a:p>
                      <a:pPr>
                        <a:lnSpc>
                          <a:spcPct val="107000"/>
                        </a:lnSpc>
                        <a:spcAft>
                          <a:spcPts val="0"/>
                        </a:spcAft>
                      </a:pPr>
                      <a:r>
                        <a:rPr lang="en-GB" sz="1000" b="1">
                          <a:effectLst/>
                        </a:rPr>
                        <a:t>Social media</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No gatekeepers to stop you publishing, quick and easy to get out there, can have high impact if goes viral</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Ephemeral, low status</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339497354"/>
                  </a:ext>
                </a:extLst>
              </a:tr>
              <a:tr h="951437">
                <a:tc>
                  <a:txBody>
                    <a:bodyPr/>
                    <a:lstStyle/>
                    <a:p>
                      <a:pPr>
                        <a:lnSpc>
                          <a:spcPct val="107000"/>
                        </a:lnSpc>
                        <a:spcAft>
                          <a:spcPts val="0"/>
                        </a:spcAft>
                      </a:pPr>
                      <a:r>
                        <a:rPr lang="en-GB" sz="1000" b="1" dirty="0">
                          <a:effectLst/>
                        </a:rPr>
                        <a:t>Project compendium/ publication</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a:effectLst/>
                        </a:rPr>
                        <a:t>You control publication and can make it visually interesting. Makes a good workshop resource</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tc>
                  <a:txBody>
                    <a:bodyPr/>
                    <a:lstStyle/>
                    <a:p>
                      <a:pPr>
                        <a:lnSpc>
                          <a:spcPct val="107000"/>
                        </a:lnSpc>
                        <a:spcAft>
                          <a:spcPts val="0"/>
                        </a:spcAft>
                      </a:pPr>
                      <a:r>
                        <a:rPr lang="en-GB" sz="1000" b="1" dirty="0">
                          <a:effectLst/>
                        </a:rPr>
                        <a:t>Circulation/availability can be limited. Costs fall to you once project ended. You may get left with boxes of materials if you go for paper versions</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354" marR="63354" marT="0" marB="0"/>
                </a:tc>
                <a:extLst>
                  <a:ext uri="{0D108BD9-81ED-4DB2-BD59-A6C34878D82A}">
                    <a16:rowId xmlns:a16="http://schemas.microsoft.com/office/drawing/2014/main" val="1729491848"/>
                  </a:ext>
                </a:extLst>
              </a:tr>
            </a:tbl>
          </a:graphicData>
        </a:graphic>
      </p:graphicFrame>
    </p:spTree>
    <p:extLst>
      <p:ext uri="{BB962C8B-B14F-4D97-AF65-F5344CB8AC3E}">
        <p14:creationId xmlns:p14="http://schemas.microsoft.com/office/powerpoint/2010/main" val="2226238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0AA9B-6A4C-45D6-B674-7B4990B3625D}"/>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So what are you going to do to further professionalise your practice?</a:t>
            </a:r>
          </a:p>
        </p:txBody>
      </p:sp>
      <p:sp>
        <p:nvSpPr>
          <p:cNvPr id="4" name="Content Placeholder 3">
            <a:extLst>
              <a:ext uri="{FF2B5EF4-FFF2-40B4-BE49-F238E27FC236}">
                <a16:creationId xmlns:a16="http://schemas.microsoft.com/office/drawing/2014/main" id="{F7922387-480C-4605-9A83-4651C7E603DA}"/>
              </a:ext>
            </a:extLst>
          </p:cNvPr>
          <p:cNvSpPr>
            <a:spLocks noGrp="1"/>
          </p:cNvSpPr>
          <p:nvPr>
            <p:ph sz="half" idx="1"/>
          </p:nvPr>
        </p:nvSpPr>
        <p:spPr>
          <a:xfrm>
            <a:off x="468313" y="1412875"/>
            <a:ext cx="4967784" cy="4789488"/>
          </a:xfrm>
        </p:spPr>
        <p:txBody>
          <a:bodyPr/>
          <a:lstStyle/>
          <a:p>
            <a:pPr marL="0" indent="0">
              <a:buNone/>
            </a:pPr>
            <a:r>
              <a:rPr lang="en-GB" dirty="0"/>
              <a:t>Your goal</a:t>
            </a:r>
          </a:p>
          <a:p>
            <a:r>
              <a:rPr lang="en-GB" dirty="0"/>
              <a:t>Learn something new;</a:t>
            </a:r>
          </a:p>
          <a:p>
            <a:r>
              <a:rPr lang="en-GB" dirty="0"/>
              <a:t>Refresh your current skills;</a:t>
            </a:r>
          </a:p>
          <a:p>
            <a:r>
              <a:rPr lang="en-GB" dirty="0"/>
              <a:t>Use your current networks and build new ones;</a:t>
            </a:r>
          </a:p>
          <a:p>
            <a:r>
              <a:rPr lang="en-GB" dirty="0"/>
              <a:t>Challenge yourself beyond your normal boundaries;</a:t>
            </a:r>
          </a:p>
          <a:p>
            <a:r>
              <a:rPr lang="en-GB" dirty="0"/>
              <a:t>Research your own practice;</a:t>
            </a:r>
          </a:p>
          <a:p>
            <a:r>
              <a:rPr lang="en-GB" dirty="0"/>
              <a:t>Help someone else develop</a:t>
            </a:r>
          </a:p>
          <a:p>
            <a:endParaRPr lang="en-GB" dirty="0"/>
          </a:p>
          <a:p>
            <a:endParaRPr lang="en-GB" dirty="0"/>
          </a:p>
        </p:txBody>
      </p:sp>
      <p:sp>
        <p:nvSpPr>
          <p:cNvPr id="5" name="Content Placeholder 4">
            <a:extLst>
              <a:ext uri="{FF2B5EF4-FFF2-40B4-BE49-F238E27FC236}">
                <a16:creationId xmlns:a16="http://schemas.microsoft.com/office/drawing/2014/main" id="{FAAB53CB-CD8E-46A4-9962-C610BDEC0506}"/>
              </a:ext>
            </a:extLst>
          </p:cNvPr>
          <p:cNvSpPr>
            <a:spLocks noGrp="1"/>
          </p:cNvSpPr>
          <p:nvPr>
            <p:ph sz="half" idx="2"/>
          </p:nvPr>
        </p:nvSpPr>
        <p:spPr>
          <a:xfrm>
            <a:off x="5364089" y="1412875"/>
            <a:ext cx="3672408" cy="4789488"/>
          </a:xfrm>
        </p:spPr>
        <p:txBody>
          <a:bodyPr/>
          <a:lstStyle/>
          <a:p>
            <a:pPr marL="0" indent="0">
              <a:buNone/>
            </a:pPr>
            <a:r>
              <a:rPr lang="en-GB" dirty="0"/>
              <a:t>How you will achieve it</a:t>
            </a:r>
          </a:p>
        </p:txBody>
      </p:sp>
    </p:spTree>
    <p:extLst>
      <p:ext uri="{BB962C8B-B14F-4D97-AF65-F5344CB8AC3E}">
        <p14:creationId xmlns:p14="http://schemas.microsoft.com/office/powerpoint/2010/main" val="2224211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D60D487-5B63-4769-859C-DF49EAA9C9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3250" y="857250"/>
            <a:ext cx="6858000" cy="5143500"/>
          </a:xfrm>
          <a:prstGeom prst="rect">
            <a:avLst/>
          </a:prstGeom>
        </p:spPr>
      </p:pic>
      <p:sp>
        <p:nvSpPr>
          <p:cNvPr id="4" name="TextBox 3">
            <a:extLst>
              <a:ext uri="{FF2B5EF4-FFF2-40B4-BE49-F238E27FC236}">
                <a16:creationId xmlns:a16="http://schemas.microsoft.com/office/drawing/2014/main" id="{4CE0187D-B2D9-4D90-9C90-A557081BCD44}"/>
              </a:ext>
            </a:extLst>
          </p:cNvPr>
          <p:cNvSpPr txBox="1"/>
          <p:nvPr/>
        </p:nvSpPr>
        <p:spPr>
          <a:xfrm>
            <a:off x="339180" y="2204864"/>
            <a:ext cx="3646119" cy="95410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28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solidFill>
                  <a:srgbClr val="FFFF00"/>
                </a:solidFill>
              </a:rPr>
              <a:t>Don’t be constrained by other people's rules</a:t>
            </a:r>
          </a:p>
        </p:txBody>
      </p:sp>
    </p:spTree>
    <p:extLst>
      <p:ext uri="{BB962C8B-B14F-4D97-AF65-F5344CB8AC3E}">
        <p14:creationId xmlns:p14="http://schemas.microsoft.com/office/powerpoint/2010/main" val="2723768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66472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and further reading</a:t>
            </a:r>
          </a:p>
        </p:txBody>
      </p:sp>
      <p:sp>
        <p:nvSpPr>
          <p:cNvPr id="207875" name="Rectangle 3"/>
          <p:cNvSpPr>
            <a:spLocks noGrp="1" noChangeArrowheads="1"/>
          </p:cNvSpPr>
          <p:nvPr>
            <p:ph type="body" idx="1"/>
          </p:nvPr>
        </p:nvSpPr>
        <p:spPr>
          <a:xfrm>
            <a:off x="250825" y="908720"/>
            <a:ext cx="8713788" cy="5615905"/>
          </a:xfrm>
        </p:spPr>
        <p:txBody>
          <a:bodyPr/>
          <a:lstStyle/>
          <a:p>
            <a:pPr marL="0" indent="0">
              <a:buNone/>
            </a:pPr>
            <a:r>
              <a:rPr lang="en-GB" sz="2000" dirty="0"/>
              <a:t>Bain, K. (2004) </a:t>
            </a:r>
            <a:r>
              <a:rPr lang="en-GB" sz="2000" i="1" dirty="0"/>
              <a:t>What the best College Teachers do</a:t>
            </a:r>
            <a:r>
              <a:rPr lang="en-GB" sz="2000" dirty="0"/>
              <a:t>, Cambridge: Harvard University Press.</a:t>
            </a:r>
          </a:p>
          <a:p>
            <a:pPr marL="0" indent="0">
              <a:buNone/>
            </a:pPr>
            <a:r>
              <a:rPr lang="en-GB" sz="2000" dirty="0"/>
              <a:t>Biggs, J. and Tang, C. (2011) </a:t>
            </a:r>
            <a:r>
              <a:rPr lang="en-GB" sz="2000" i="1" dirty="0"/>
              <a:t>Teaching for Quality Learning at University, </a:t>
            </a:r>
            <a:r>
              <a:rPr lang="en-GB" sz="2000" dirty="0"/>
              <a:t>Maidenhead: Open University Press.</a:t>
            </a:r>
          </a:p>
          <a:p>
            <a:pPr marL="0" indent="0">
              <a:buNone/>
            </a:pPr>
            <a:r>
              <a:rPr lang="en-GB" sz="2000" dirty="0"/>
              <a:t>Brown, S. (2014) </a:t>
            </a:r>
            <a:r>
              <a:rPr lang="en-GB" sz="2000" i="1" dirty="0"/>
              <a:t>Learning, teaching and assessment in higher education: global perspectives</a:t>
            </a:r>
            <a:r>
              <a:rPr lang="en-GB" sz="2000" dirty="0"/>
              <a:t>. London: Palgrave Macmillan.</a:t>
            </a:r>
          </a:p>
          <a:p>
            <a:pPr marL="0" indent="0">
              <a:buNone/>
            </a:pPr>
            <a:r>
              <a:rPr lang="en-GB" sz="2000" dirty="0"/>
              <a:t>Denton, S. and Brown, S. (2009) </a:t>
            </a:r>
            <a:r>
              <a:rPr lang="en-GB" sz="2000" i="1" dirty="0"/>
              <a:t>Beyond bureaucracy: managing the university year</a:t>
            </a:r>
            <a:r>
              <a:rPr lang="en-GB" sz="2000" dirty="0"/>
              <a:t>, London: Routledge</a:t>
            </a:r>
          </a:p>
          <a:p>
            <a:pPr marL="0" indent="0">
              <a:buNone/>
            </a:pPr>
            <a:r>
              <a:rPr lang="en-GB" sz="2000" dirty="0" err="1"/>
              <a:t>Mentkowski</a:t>
            </a:r>
            <a:r>
              <a:rPr lang="en-GB" sz="2000" dirty="0"/>
              <a:t>, M. and associates (2000) p.82 </a:t>
            </a:r>
            <a:r>
              <a:rPr lang="en-GB" sz="2000" i="1" dirty="0"/>
              <a:t>Learning that lasts: integrating learning development and performance in college and beyond,</a:t>
            </a:r>
            <a:r>
              <a:rPr lang="en-GB" sz="2000" dirty="0"/>
              <a:t> San Francisco: Jossey-Bass.</a:t>
            </a:r>
          </a:p>
          <a:p>
            <a:pPr marL="0" indent="0">
              <a:buNone/>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endParaRPr lang="en-GB" dirty="0"/>
          </a:p>
        </p:txBody>
      </p:sp>
    </p:spTree>
    <p:extLst>
      <p:ext uri="{BB962C8B-B14F-4D97-AF65-F5344CB8AC3E}">
        <p14:creationId xmlns:p14="http://schemas.microsoft.com/office/powerpoint/2010/main" val="74117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5D3F-D215-493C-88A2-2F1B92DF2E26}"/>
              </a:ext>
            </a:extLst>
          </p:cNvPr>
          <p:cNvSpPr>
            <a:spLocks noGrp="1"/>
          </p:cNvSpPr>
          <p:nvPr>
            <p:ph type="title"/>
          </p:nvPr>
        </p:nvSpPr>
        <p:spPr/>
        <p:txBody>
          <a:bodyPr/>
          <a:lstStyle/>
          <a:p>
            <a:r>
              <a:rPr lang="en-GB" dirty="0"/>
              <a:t>In this participative workshop, participants will have opportunities to:</a:t>
            </a:r>
          </a:p>
        </p:txBody>
      </p:sp>
      <p:sp>
        <p:nvSpPr>
          <p:cNvPr id="3" name="Content Placeholder 2">
            <a:extLst>
              <a:ext uri="{FF2B5EF4-FFF2-40B4-BE49-F238E27FC236}">
                <a16:creationId xmlns:a16="http://schemas.microsoft.com/office/drawing/2014/main" id="{D74CE2E6-40BC-4ED6-99B6-806D4C9BC926}"/>
              </a:ext>
            </a:extLst>
          </p:cNvPr>
          <p:cNvSpPr>
            <a:spLocks noGrp="1"/>
          </p:cNvSpPr>
          <p:nvPr>
            <p:ph idx="1"/>
          </p:nvPr>
        </p:nvSpPr>
        <p:spPr/>
        <p:txBody>
          <a:bodyPr/>
          <a:lstStyle/>
          <a:p>
            <a:pPr lvl="0"/>
            <a:r>
              <a:rPr lang="en-GB" dirty="0"/>
              <a:t>discuss drivers for change in higher education, the professionalisation of the higher education sector, and the benefits of working towards professional recognition;</a:t>
            </a:r>
          </a:p>
          <a:p>
            <a:pPr lvl="0"/>
            <a:r>
              <a:rPr lang="en-GB" dirty="0"/>
              <a:t>review ways of advancing your own professional practice through ongoing CPD;</a:t>
            </a:r>
          </a:p>
          <a:p>
            <a:r>
              <a:rPr lang="en-GB" dirty="0"/>
              <a:t>Discuss how your activities in teaching, assessment and learning support can form a basis for scholarship.</a:t>
            </a:r>
          </a:p>
        </p:txBody>
      </p:sp>
    </p:spTree>
    <p:extLst>
      <p:ext uri="{BB962C8B-B14F-4D97-AF65-F5344CB8AC3E}">
        <p14:creationId xmlns:p14="http://schemas.microsoft.com/office/powerpoint/2010/main" val="2272591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 useful references</a:t>
            </a:r>
          </a:p>
        </p:txBody>
      </p:sp>
      <p:sp>
        <p:nvSpPr>
          <p:cNvPr id="3" name="Content Placeholder 2"/>
          <p:cNvSpPr>
            <a:spLocks noGrp="1"/>
          </p:cNvSpPr>
          <p:nvPr>
            <p:ph idx="1"/>
          </p:nvPr>
        </p:nvSpPr>
        <p:spPr/>
        <p:txBody>
          <a:bodyPr/>
          <a:lstStyle/>
          <a:p>
            <a:pPr marL="0" indent="0">
              <a:buNone/>
            </a:pPr>
            <a:r>
              <a:rPr lang="en-GB" sz="2000" dirty="0"/>
              <a:t>Morgan, C., Dunn, L., Parry, S. and O'Reilly, M. (2004) </a:t>
            </a:r>
            <a:r>
              <a:rPr lang="en-GB" sz="2000" i="1" dirty="0"/>
              <a:t>The student assessment handbook: New directions in traditional and online assessment, </a:t>
            </a:r>
            <a:r>
              <a:rPr lang="en-GB" sz="2000" dirty="0"/>
              <a:t>London, Routledge.</a:t>
            </a:r>
          </a:p>
          <a:p>
            <a:pPr marL="0" indent="0">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marL="0" indent="0">
              <a:buNone/>
            </a:pPr>
            <a:r>
              <a:rPr lang="en-GB" sz="2000" dirty="0"/>
              <a:t>Race, P. (2014) </a:t>
            </a:r>
            <a:r>
              <a:rPr lang="en-GB" sz="2000" i="1" dirty="0"/>
              <a:t>Making learning happen: 3</a:t>
            </a:r>
            <a:r>
              <a:rPr lang="en-GB" sz="2000" i="1" baseline="30000" dirty="0"/>
              <a:t>rd</a:t>
            </a:r>
            <a:r>
              <a:rPr lang="en-GB" sz="2000" i="1" dirty="0"/>
              <a:t> edition, </a:t>
            </a:r>
            <a:r>
              <a:rPr lang="en-GB" sz="2000" dirty="0"/>
              <a:t>London: Sage. </a:t>
            </a:r>
          </a:p>
          <a:p>
            <a:pPr marL="0" indent="0">
              <a:buNone/>
            </a:pPr>
            <a:r>
              <a:rPr lang="en-GB" sz="2000" dirty="0"/>
              <a:t>Ryan, J. (2000) </a:t>
            </a:r>
            <a:r>
              <a:rPr lang="en-GB" sz="2000" i="1" dirty="0"/>
              <a:t>A Guide to Teaching International Students,</a:t>
            </a:r>
            <a:r>
              <a:rPr lang="en-GB" sz="2000" dirty="0"/>
              <a:t> Oxford Centre for Staff and Learning Development.</a:t>
            </a:r>
          </a:p>
          <a:p>
            <a:pPr marL="0" indent="0">
              <a:buNone/>
            </a:pPr>
            <a:r>
              <a:rPr lang="en-GB" sz="2000" dirty="0"/>
              <a:t>Saunders, M., 2000. Beginning an evaluation with RUFDATA: theorizing a practical approach to evaluation planning. </a:t>
            </a:r>
            <a:r>
              <a:rPr lang="en-GB" sz="2000" i="1" dirty="0"/>
              <a:t>Evaluation</a:t>
            </a:r>
            <a:r>
              <a:rPr lang="en-GB" sz="2000" dirty="0"/>
              <a:t>, </a:t>
            </a:r>
            <a:r>
              <a:rPr lang="en-GB" sz="2000" i="1" dirty="0"/>
              <a:t>6</a:t>
            </a:r>
            <a:r>
              <a:rPr lang="en-GB" sz="2000" dirty="0"/>
              <a:t>(1), pp.7-21.</a:t>
            </a:r>
          </a:p>
          <a:p>
            <a:pPr marL="0" indent="0">
              <a:buNone/>
            </a:pPr>
            <a:r>
              <a:rPr lang="en-GB" sz="2000" dirty="0"/>
              <a:t>Sambell, K., Brown, S. and Graham, L. (2017) Professionalism in Practice: key directions in higher education learning, teaching and assessment. London, New York, Palgrave Macmillan</a:t>
            </a:r>
          </a:p>
          <a:p>
            <a:pPr marL="0" indent="0">
              <a:buNone/>
            </a:pPr>
            <a:r>
              <a:rPr lang="en-GB" sz="2000" dirty="0"/>
              <a:t>Smith, S. (2015) PhD by Published works: a practical guide for success Palgrave Macmillan</a:t>
            </a:r>
          </a:p>
          <a:p>
            <a:endParaRPr lang="en-GB" dirty="0"/>
          </a:p>
          <a:p>
            <a:endParaRPr lang="en-GB" dirty="0"/>
          </a:p>
        </p:txBody>
      </p:sp>
    </p:spTree>
    <p:extLst>
      <p:ext uri="{BB962C8B-B14F-4D97-AF65-F5344CB8AC3E}">
        <p14:creationId xmlns:p14="http://schemas.microsoft.com/office/powerpoint/2010/main" val="426696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8F22C-28E1-451C-B3B7-EC01DB674957}"/>
              </a:ext>
            </a:extLst>
          </p:cNvPr>
          <p:cNvSpPr>
            <a:spLocks noGrp="1"/>
          </p:cNvSpPr>
          <p:nvPr>
            <p:ph type="title"/>
          </p:nvPr>
        </p:nvSpPr>
        <p:spPr/>
        <p:txBody>
          <a:bodyPr/>
          <a:lstStyle/>
          <a:p>
            <a:r>
              <a:rPr lang="en-GB" dirty="0"/>
              <a:t>Activities in this session</a:t>
            </a:r>
          </a:p>
        </p:txBody>
      </p:sp>
      <p:sp>
        <p:nvSpPr>
          <p:cNvPr id="3" name="Content Placeholder 2">
            <a:extLst>
              <a:ext uri="{FF2B5EF4-FFF2-40B4-BE49-F238E27FC236}">
                <a16:creationId xmlns:a16="http://schemas.microsoft.com/office/drawing/2014/main" id="{54B66BF5-03BA-464E-947F-AADF9E91E19A}"/>
              </a:ext>
            </a:extLst>
          </p:cNvPr>
          <p:cNvSpPr>
            <a:spLocks noGrp="1"/>
          </p:cNvSpPr>
          <p:nvPr>
            <p:ph idx="1"/>
          </p:nvPr>
        </p:nvSpPr>
        <p:spPr/>
        <p:txBody>
          <a:bodyPr/>
          <a:lstStyle/>
          <a:p>
            <a:pPr marL="0" indent="0">
              <a:buNone/>
            </a:pPr>
            <a:r>
              <a:rPr lang="en-GB" dirty="0"/>
              <a:t>Introductions and welcome + mini-presentation</a:t>
            </a:r>
          </a:p>
          <a:p>
            <a:pPr marL="0" indent="0">
              <a:buNone/>
            </a:pPr>
            <a:r>
              <a:rPr lang="en-GB" dirty="0"/>
              <a:t>Discussion activity in groups of issues arising from the background reading and the presentation</a:t>
            </a:r>
          </a:p>
          <a:p>
            <a:pPr marL="0" indent="0">
              <a:buNone/>
            </a:pPr>
            <a:r>
              <a:rPr lang="en-GB" dirty="0"/>
              <a:t>Thinking about researching your own practice</a:t>
            </a:r>
          </a:p>
          <a:p>
            <a:pPr marL="0" indent="0">
              <a:buNone/>
            </a:pPr>
            <a:r>
              <a:rPr lang="en-GB" dirty="0"/>
              <a:t>Personal target setting</a:t>
            </a:r>
          </a:p>
          <a:p>
            <a:pPr marL="0" indent="0">
              <a:buNone/>
            </a:pPr>
            <a:r>
              <a:rPr lang="en-GB" dirty="0"/>
              <a:t>(But not necessarily in that order)</a:t>
            </a:r>
          </a:p>
        </p:txBody>
      </p:sp>
    </p:spTree>
    <p:extLst>
      <p:ext uri="{BB962C8B-B14F-4D97-AF65-F5344CB8AC3E}">
        <p14:creationId xmlns:p14="http://schemas.microsoft.com/office/powerpoint/2010/main" val="3118925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8D6A7-A54E-4234-9515-E4BED42FDC38}"/>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6B0CE8BE-D8E5-42B1-A8AA-7C9338122A8B}"/>
              </a:ext>
            </a:extLst>
          </p:cNvPr>
          <p:cNvSpPr>
            <a:spLocks noGrp="1"/>
          </p:cNvSpPr>
          <p:nvPr>
            <p:ph idx="1"/>
          </p:nvPr>
        </p:nvSpPr>
        <p:spPr/>
        <p:txBody>
          <a:bodyPr/>
          <a:lstStyle/>
          <a:p>
            <a:pPr marL="0" indent="0">
              <a:buNone/>
            </a:pPr>
            <a:r>
              <a:rPr lang="en-GB" dirty="0"/>
              <a:t>What is the most helpful thing you’ve learned since you started working in your current post, that you wish you had known about from the outset?</a:t>
            </a:r>
          </a:p>
        </p:txBody>
      </p:sp>
    </p:spTree>
    <p:extLst>
      <p:ext uri="{BB962C8B-B14F-4D97-AF65-F5344CB8AC3E}">
        <p14:creationId xmlns:p14="http://schemas.microsoft.com/office/powerpoint/2010/main" val="2811125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40995-2680-4167-93B3-2932997E4099}"/>
              </a:ext>
            </a:extLst>
          </p:cNvPr>
          <p:cNvSpPr>
            <a:spLocks noGrp="1"/>
          </p:cNvSpPr>
          <p:nvPr>
            <p:ph type="title"/>
          </p:nvPr>
        </p:nvSpPr>
        <p:spPr/>
        <p:txBody>
          <a:bodyPr/>
          <a:lstStyle/>
          <a:p>
            <a:r>
              <a:rPr lang="en-GB" dirty="0"/>
              <a:t>Passing it on</a:t>
            </a:r>
          </a:p>
        </p:txBody>
      </p:sp>
      <p:sp>
        <p:nvSpPr>
          <p:cNvPr id="3" name="Content Placeholder 2">
            <a:extLst>
              <a:ext uri="{FF2B5EF4-FFF2-40B4-BE49-F238E27FC236}">
                <a16:creationId xmlns:a16="http://schemas.microsoft.com/office/drawing/2014/main" id="{C37A94FF-9411-4AD0-9130-D8D1842B7161}"/>
              </a:ext>
            </a:extLst>
          </p:cNvPr>
          <p:cNvSpPr>
            <a:spLocks noGrp="1"/>
          </p:cNvSpPr>
          <p:nvPr>
            <p:ph idx="1"/>
          </p:nvPr>
        </p:nvSpPr>
        <p:spPr>
          <a:xfrm>
            <a:off x="468313" y="1196975"/>
            <a:ext cx="8229600" cy="5005388"/>
          </a:xfrm>
        </p:spPr>
        <p:txBody>
          <a:bodyPr/>
          <a:lstStyle/>
          <a:p>
            <a:r>
              <a:rPr lang="en-GB" dirty="0"/>
              <a:t>Can you say whether these were </a:t>
            </a:r>
          </a:p>
          <a:p>
            <a:pPr lvl="1"/>
            <a:r>
              <a:rPr lang="en-GB" sz="2200" dirty="0"/>
              <a:t>practical (e.g. like finding out where various facilities or resources were located), </a:t>
            </a:r>
          </a:p>
          <a:p>
            <a:pPr lvl="1"/>
            <a:r>
              <a:rPr lang="en-GB" sz="2200" dirty="0"/>
              <a:t>technical (e.g. how to get email working, use lecture capture or get hold of software), </a:t>
            </a:r>
          </a:p>
          <a:p>
            <a:pPr lvl="1"/>
            <a:r>
              <a:rPr lang="en-GB" sz="2200" dirty="0"/>
              <a:t>administrative (e.g. how to get permission to go to events or get expenses signed off), </a:t>
            </a:r>
          </a:p>
          <a:p>
            <a:pPr lvl="1"/>
            <a:r>
              <a:rPr lang="en-GB" sz="2200" dirty="0"/>
              <a:t>social (how to find people with shared interests to yourself, where to go for fun, what kind of sporting facilities you can use),</a:t>
            </a:r>
          </a:p>
          <a:p>
            <a:pPr lvl="1"/>
            <a:r>
              <a:rPr lang="en-GB" sz="2200" dirty="0"/>
              <a:t>or emotional (e.g. who to turn to if you felt you were struggling or had made a big mistake).</a:t>
            </a:r>
          </a:p>
          <a:p>
            <a:r>
              <a:rPr lang="en-GB" dirty="0"/>
              <a:t>How can you ensure that new colleagues starting to work alongside you don’t have such as steep learning curve as you?</a:t>
            </a:r>
          </a:p>
        </p:txBody>
      </p:sp>
    </p:spTree>
    <p:extLst>
      <p:ext uri="{BB962C8B-B14F-4D97-AF65-F5344CB8AC3E}">
        <p14:creationId xmlns:p14="http://schemas.microsoft.com/office/powerpoint/2010/main" val="1075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89DAD-B30B-43B7-9038-5F294446066F}"/>
              </a:ext>
            </a:extLst>
          </p:cNvPr>
          <p:cNvSpPr>
            <a:spLocks noGrp="1"/>
          </p:cNvSpPr>
          <p:nvPr>
            <p:ph type="title"/>
          </p:nvPr>
        </p:nvSpPr>
        <p:spPr/>
        <p:txBody>
          <a:bodyPr/>
          <a:lstStyle/>
          <a:p>
            <a:r>
              <a:rPr lang="en-GB" dirty="0"/>
              <a:t>Why do we need to professionalise our practice?</a:t>
            </a:r>
          </a:p>
        </p:txBody>
      </p:sp>
      <p:sp>
        <p:nvSpPr>
          <p:cNvPr id="3" name="Content Placeholder 2">
            <a:extLst>
              <a:ext uri="{FF2B5EF4-FFF2-40B4-BE49-F238E27FC236}">
                <a16:creationId xmlns:a16="http://schemas.microsoft.com/office/drawing/2014/main" id="{82527CFF-3A67-416A-98DD-0E70A1E21FC4}"/>
              </a:ext>
            </a:extLst>
          </p:cNvPr>
          <p:cNvSpPr>
            <a:spLocks noGrp="1"/>
          </p:cNvSpPr>
          <p:nvPr>
            <p:ph idx="1"/>
          </p:nvPr>
        </p:nvSpPr>
        <p:spPr/>
        <p:txBody>
          <a:bodyPr/>
          <a:lstStyle/>
          <a:p>
            <a:r>
              <a:rPr lang="en-GB" dirty="0"/>
              <a:t>Not only will the subject matter of your teaching/ learning support change during your career in HE, but so also will approaches to pedagogy over time (think about the major changes of the last 20 years, for example?);</a:t>
            </a:r>
          </a:p>
          <a:p>
            <a:r>
              <a:rPr lang="en-GB" dirty="0"/>
              <a:t>This is often reflected in the learning environments we use;</a:t>
            </a:r>
          </a:p>
          <a:p>
            <a:r>
              <a:rPr lang="en-GB" dirty="0"/>
              <a:t>You wouldn’t want to keep on doing the ‘same-old </a:t>
            </a:r>
            <a:r>
              <a:rPr lang="en-GB" dirty="0" err="1"/>
              <a:t>same-old</a:t>
            </a:r>
            <a:r>
              <a:rPr lang="en-GB" dirty="0"/>
              <a:t>’ would you?</a:t>
            </a:r>
          </a:p>
          <a:p>
            <a:r>
              <a:rPr lang="en-GB" dirty="0"/>
              <a:t>We are expected by our managers to keep up to date;</a:t>
            </a:r>
          </a:p>
          <a:p>
            <a:r>
              <a:rPr lang="en-GB" dirty="0"/>
              <a:t>Students’ opinions matter;</a:t>
            </a:r>
          </a:p>
          <a:p>
            <a:r>
              <a:rPr lang="en-GB" dirty="0"/>
              <a:t>More importantly, we need to do it for ourselves, for our own proper pride!</a:t>
            </a:r>
          </a:p>
        </p:txBody>
      </p:sp>
    </p:spTree>
    <p:extLst>
      <p:ext uri="{BB962C8B-B14F-4D97-AF65-F5344CB8AC3E}">
        <p14:creationId xmlns:p14="http://schemas.microsoft.com/office/powerpoint/2010/main" val="699496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E63E-7072-4417-921F-F323F08A2F49}"/>
              </a:ext>
            </a:extLst>
          </p:cNvPr>
          <p:cNvSpPr>
            <a:spLocks noGrp="1"/>
          </p:cNvSpPr>
          <p:nvPr>
            <p:ph type="title"/>
          </p:nvPr>
        </p:nvSpPr>
        <p:spPr/>
        <p:txBody>
          <a:bodyPr/>
          <a:lstStyle/>
          <a:p>
            <a:r>
              <a:rPr lang="en-GB" dirty="0"/>
              <a:t>New environments for learning?</a:t>
            </a:r>
          </a:p>
        </p:txBody>
      </p:sp>
      <p:sp>
        <p:nvSpPr>
          <p:cNvPr id="3" name="Content Placeholder 2">
            <a:extLst>
              <a:ext uri="{FF2B5EF4-FFF2-40B4-BE49-F238E27FC236}">
                <a16:creationId xmlns:a16="http://schemas.microsoft.com/office/drawing/2014/main" id="{4E6A2768-331C-45BF-AECB-64C824CCA031}"/>
              </a:ext>
            </a:extLst>
          </p:cNvPr>
          <p:cNvSpPr>
            <a:spLocks noGrp="1"/>
          </p:cNvSpPr>
          <p:nvPr>
            <p:ph idx="1"/>
          </p:nvPr>
        </p:nvSpPr>
        <p:spPr/>
        <p:txBody>
          <a:bodyPr/>
          <a:lstStyle/>
          <a:p>
            <a:r>
              <a:rPr lang="en-GB" dirty="0"/>
              <a:t>The rooms we work in impact on how we teach, but we can at the same time be creative in our use;</a:t>
            </a:r>
          </a:p>
          <a:p>
            <a:r>
              <a:rPr lang="en-GB" dirty="0"/>
              <a:t>We need to work with university Estates departments to make the most of the places we have available;</a:t>
            </a:r>
          </a:p>
          <a:p>
            <a:r>
              <a:rPr lang="en-GB" dirty="0"/>
              <a:t>We always need to consider how to make our learning environments inclusive;</a:t>
            </a:r>
          </a:p>
          <a:p>
            <a:r>
              <a:rPr lang="en-GB" dirty="0"/>
              <a:t>Our learning environments are virtual as well as physical.</a:t>
            </a:r>
          </a:p>
        </p:txBody>
      </p:sp>
    </p:spTree>
    <p:extLst>
      <p:ext uri="{BB962C8B-B14F-4D97-AF65-F5344CB8AC3E}">
        <p14:creationId xmlns:p14="http://schemas.microsoft.com/office/powerpoint/2010/main" val="2109695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5004049" y="5805264"/>
            <a:ext cx="3816102" cy="1200329"/>
          </a:xfrm>
          <a:prstGeom prst="rect">
            <a:avLst/>
          </a:prstGeom>
          <a:solidFill>
            <a:schemeClr val="accent2"/>
          </a:solidFill>
          <a:ln w="9525">
            <a:noFill/>
            <a:miter lim="800000"/>
            <a:headEnd/>
            <a:tailEnd/>
          </a:ln>
        </p:spPr>
        <p:txBody>
          <a:bodyPr wrap="squar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a:p>
            <a:endParaRPr lang="en-GB" sz="1800" dirty="0">
              <a:solidFill>
                <a:srgbClr val="FFFFFF"/>
              </a:solidFill>
              <a:latin typeface="Calibri" pitchFamily="34" charset="0"/>
            </a:endParaRPr>
          </a:p>
        </p:txBody>
      </p:sp>
    </p:spTree>
    <p:extLst>
      <p:ext uri="{BB962C8B-B14F-4D97-AF65-F5344CB8AC3E}">
        <p14:creationId xmlns:p14="http://schemas.microsoft.com/office/powerpoint/2010/main" val="579149317"/>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2310</Words>
  <Application>Microsoft Office PowerPoint</Application>
  <PresentationFormat>On-screen Show (4:3)</PresentationFormat>
  <Paragraphs>182</Paragraphs>
  <Slides>30</Slides>
  <Notes>6</Notes>
  <HiddenSlides>0</HiddenSlides>
  <MMClips>0</MMClips>
  <ScaleCrop>false</ScaleCrop>
  <HeadingPairs>
    <vt:vector size="8" baseType="variant">
      <vt:variant>
        <vt:lpstr>Fonts Used</vt:lpstr>
      </vt:variant>
      <vt:variant>
        <vt:i4>6</vt:i4>
      </vt:variant>
      <vt:variant>
        <vt:lpstr>Theme</vt:lpstr>
      </vt:variant>
      <vt:variant>
        <vt:i4>4</vt:i4>
      </vt:variant>
      <vt:variant>
        <vt:lpstr>Embedded OLE Servers</vt:lpstr>
      </vt:variant>
      <vt:variant>
        <vt:i4>1</vt:i4>
      </vt:variant>
      <vt:variant>
        <vt:lpstr>Slide Titles</vt:lpstr>
      </vt:variant>
      <vt:variant>
        <vt:i4>30</vt:i4>
      </vt:variant>
    </vt:vector>
  </HeadingPairs>
  <TitlesOfParts>
    <vt:vector size="41" baseType="lpstr">
      <vt:lpstr>Arial</vt:lpstr>
      <vt:lpstr>Arial Rounded MT Bold</vt:lpstr>
      <vt:lpstr>Calibri</vt:lpstr>
      <vt:lpstr>Comic Sans MS</vt:lpstr>
      <vt:lpstr>Times New Roman</vt:lpstr>
      <vt:lpstr>Wingdings</vt:lpstr>
      <vt:lpstr>LeedsMet template</vt:lpstr>
      <vt:lpstr>101_Custom Design</vt:lpstr>
      <vt:lpstr>13_LeedsMet template</vt:lpstr>
      <vt:lpstr>18_LeedsMet template</vt:lpstr>
      <vt:lpstr>Document</vt:lpstr>
      <vt:lpstr>Professionalism in Practice and Researching your Teaching Practice</vt:lpstr>
      <vt:lpstr>Rationale</vt:lpstr>
      <vt:lpstr>In this participative workshop, participants will have opportunities to:</vt:lpstr>
      <vt:lpstr>Activities in this session</vt:lpstr>
      <vt:lpstr>Task</vt:lpstr>
      <vt:lpstr>Passing it on</vt:lpstr>
      <vt:lpstr>Why do we need to professionalise our practice?</vt:lpstr>
      <vt:lpstr>New environments for learning?</vt:lpstr>
      <vt:lpstr>PowerPoint Presentation</vt:lpstr>
      <vt:lpstr>PowerPoint Presentation</vt:lpstr>
      <vt:lpstr>PowerPoint Presentation</vt:lpstr>
      <vt:lpstr>PowerPoint Presentation</vt:lpstr>
      <vt:lpstr>PowerPoint Presentation</vt:lpstr>
      <vt:lpstr>An alphabet soup of drivers for change</vt:lpstr>
      <vt:lpstr>Task: You’ve read the paper*, what did you learn?</vt:lpstr>
      <vt:lpstr>What have gubernatorial imperatives ever done for our personal and professional development? Some examples:</vt:lpstr>
      <vt:lpstr>Six things you can (relatively) painlessly do to keep yourself up to date?</vt:lpstr>
      <vt:lpstr>Why might you want to become HEA-recognised? They say:</vt:lpstr>
      <vt:lpstr>PowerPoint Presentation</vt:lpstr>
      <vt:lpstr>How could you make a start on achieving this?</vt:lpstr>
      <vt:lpstr>Part 2: How can we research our teaching practice (and why should we do it)?</vt:lpstr>
      <vt:lpstr>What kinds of features make for effective funded bids?</vt:lpstr>
      <vt:lpstr>Evaluating your project: Murray Saunders’ RUFDATA evaluation*</vt:lpstr>
      <vt:lpstr>Disseminating your project</vt:lpstr>
      <vt:lpstr>PowerPoint Presentation</vt:lpstr>
      <vt:lpstr>So what are you going to do to further professionalise your practice?</vt:lpstr>
      <vt:lpstr>PowerPoint Presentation</vt:lpstr>
      <vt:lpstr>These and other slides are available on my website at http://sally-brown.net</vt:lpstr>
      <vt:lpstr>Useful references and further reading</vt:lpstr>
      <vt:lpstr>More useful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2018-04-22T19:52:19Z</dcterms:modified>
</cp:coreProperties>
</file>