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301" r:id="rId2"/>
    <p:sldId id="320" r:id="rId3"/>
    <p:sldId id="325" r:id="rId4"/>
    <p:sldId id="265" r:id="rId5"/>
    <p:sldId id="267" r:id="rId6"/>
    <p:sldId id="269" r:id="rId7"/>
    <p:sldId id="270" r:id="rId8"/>
    <p:sldId id="312" r:id="rId9"/>
    <p:sldId id="313" r:id="rId10"/>
    <p:sldId id="321" r:id="rId11"/>
    <p:sldId id="322" r:id="rId12"/>
    <p:sldId id="310" r:id="rId13"/>
    <p:sldId id="323" r:id="rId14"/>
    <p:sldId id="291" r:id="rId15"/>
    <p:sldId id="294" r:id="rId16"/>
    <p:sldId id="295" r:id="rId17"/>
    <p:sldId id="299" r:id="rId18"/>
    <p:sldId id="324" r:id="rId19"/>
    <p:sldId id="300" r:id="rId20"/>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04/04/2018</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04/04/2018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04/04/2018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04/04/2018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04/04/2018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04/04/2018</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04/04/2018</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04/04/2018</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04/04/2018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04/04/2018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04/04/2018</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Writing for publication in learning and teaching</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chemeClr val="tx2">
                    <a:lumMod val="60000"/>
                    <a:lumOff val="40000"/>
                  </a:schemeClr>
                </a:solidFill>
              </a:rPr>
              <a:t>Manchester University </a:t>
            </a:r>
          </a:p>
          <a:p>
            <a:pPr algn="ctr" eaLnBrk="1" hangingPunct="1">
              <a:defRPr/>
            </a:pPr>
            <a:r>
              <a:rPr lang="en-GB" b="1" dirty="0">
                <a:solidFill>
                  <a:schemeClr val="tx2">
                    <a:lumMod val="60000"/>
                    <a:lumOff val="40000"/>
                  </a:schemeClr>
                </a:solidFill>
              </a:rPr>
              <a:t>17</a:t>
            </a:r>
            <a:r>
              <a:rPr lang="en-GB" b="1" baseline="30000" dirty="0">
                <a:solidFill>
                  <a:schemeClr val="tx2">
                    <a:lumMod val="60000"/>
                    <a:lumOff val="40000"/>
                  </a:schemeClr>
                </a:solidFill>
              </a:rPr>
              <a:t>th</a:t>
            </a:r>
            <a:r>
              <a:rPr lang="en-GB" b="1" dirty="0">
                <a:solidFill>
                  <a:schemeClr val="tx2">
                    <a:lumMod val="60000"/>
                    <a:lumOff val="40000"/>
                  </a:schemeClr>
                </a:solidFill>
              </a:rPr>
              <a:t> April 2018</a:t>
            </a:r>
            <a:endParaRPr lang="en-GB" sz="2000" b="1" dirty="0">
              <a:solidFill>
                <a:srgbClr val="0070C0"/>
              </a:solidFill>
            </a:endParaRPr>
          </a:p>
          <a:p>
            <a:pPr algn="ctr" eaLnBrk="1" hangingPunct="1">
              <a:defRPr/>
            </a:pPr>
            <a:r>
              <a:rPr lang="en-GB" sz="2400" b="1" dirty="0"/>
              <a:t>Sally Brown 	@</a:t>
            </a:r>
            <a:r>
              <a:rPr lang="en-GB" sz="2400" b="1" dirty="0" err="1"/>
              <a:t>ProfSallyBrown</a:t>
            </a:r>
            <a:r>
              <a:rPr lang="en-GB" sz="2400" b="1" dirty="0"/>
              <a:t> </a:t>
            </a:r>
          </a:p>
          <a:p>
            <a:pPr algn="ctr" eaLnBrk="1" hangingPunct="1">
              <a:defRPr/>
            </a:pPr>
            <a:r>
              <a:rPr lang="en-GB" sz="2400" b="1" dirty="0">
                <a:hlinkClick r:id="rId3"/>
              </a:rPr>
              <a:t>http://sally-brown.net</a:t>
            </a:r>
            <a:r>
              <a:rPr lang="en-GB" sz="2400" b="1" dirty="0"/>
              <a:t> </a:t>
            </a:r>
          </a:p>
          <a:p>
            <a:pPr algn="ctr" eaLnBrk="1" hangingPunct="1">
              <a:defRPr/>
            </a:pPr>
            <a:r>
              <a:rPr lang="en-GB" sz="1800" b="1" dirty="0"/>
              <a:t>Emerita Professor, Leeds Beckett University</a:t>
            </a:r>
          </a:p>
          <a:p>
            <a:pPr algn="ctr" eaLnBrk="1" hangingPunct="1">
              <a:defRPr/>
            </a:pPr>
            <a:r>
              <a:rPr lang="en-GB" sz="1800" b="1" dirty="0"/>
              <a:t>Visiting Professor: Edge Hill University, University of Plymouth, University of South Wales, and Liverpool John Moores University.</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Getting feedback on your work</a:t>
            </a:r>
          </a:p>
        </p:txBody>
      </p:sp>
      <p:sp>
        <p:nvSpPr>
          <p:cNvPr id="3" name="Content Placeholder 2"/>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p:txBody>
      </p:sp>
    </p:spTree>
    <p:extLst>
      <p:ext uri="{BB962C8B-B14F-4D97-AF65-F5344CB8AC3E}">
        <p14:creationId xmlns:p14="http://schemas.microsoft.com/office/powerpoint/2010/main" val="1142902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3494341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Good advice to help you maximise your chances of publication:</a:t>
            </a:r>
            <a:endParaRPr lang="en-GB" altLang="en-US" sz="3200"/>
          </a:p>
        </p:txBody>
      </p:sp>
      <p:sp>
        <p:nvSpPr>
          <p:cNvPr id="36867" name="Content Placeholder 4"/>
          <p:cNvSpPr>
            <a:spLocks noGrp="1"/>
          </p:cNvSpPr>
          <p:nvPr>
            <p:ph idx="1"/>
          </p:nvPr>
        </p:nvSpPr>
        <p:spPr/>
        <p:txBody>
          <a:bodyPr/>
          <a:lstStyle/>
          <a:p>
            <a:r>
              <a:rPr lang="en-US" altLang="en-US" b="1" dirty="0"/>
              <a:t> 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535384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Most common problems editors experience with manuscripts received...</a:t>
            </a:r>
            <a:endParaRPr lang="en-GB" altLang="en-US" sz="3200"/>
          </a:p>
        </p:txBody>
      </p:sp>
      <p:sp>
        <p:nvSpPr>
          <p:cNvPr id="34819" name="Rectangle 3"/>
          <p:cNvSpPr>
            <a:spLocks noGrp="1" noChangeArrowheads="1"/>
          </p:cNvSpPr>
          <p:nvPr>
            <p:ph type="body" idx="1"/>
          </p:nvPr>
        </p:nvSpPr>
        <p:spPr/>
        <p:txBody>
          <a:bodyPr/>
          <a:lstStyle/>
          <a:p>
            <a:pPr eaLnBrk="1" hangingPunct="1"/>
            <a:r>
              <a:rPr lang="en-US" altLang="en-US" b="1"/>
              <a:t>slight, trivial or low-quality work/research.</a:t>
            </a:r>
          </a:p>
          <a:p>
            <a:pPr eaLnBrk="1" hangingPunct="1"/>
            <a:r>
              <a:rPr lang="en-US" altLang="en-US" b="1"/>
              <a:t>inappropriate subject for journal.</a:t>
            </a:r>
          </a:p>
          <a:p>
            <a:pPr eaLnBrk="1" hangingPunct="1"/>
            <a:r>
              <a:rPr lang="en-US" altLang="en-US" b="1"/>
              <a:t>poor quality of writing.</a:t>
            </a:r>
          </a:p>
          <a:p>
            <a:pPr eaLnBrk="1" hangingPunct="1"/>
            <a:r>
              <a:rPr lang="en-US" altLang="en-US" b="1"/>
              <a:t>failure to follow author guidelines.</a:t>
            </a:r>
          </a:p>
          <a:p>
            <a:pPr eaLnBrk="1" hangingPunct="1"/>
            <a:r>
              <a:rPr lang="en-US" altLang="en-US" b="1"/>
              <a:t>presentation/appearance/format.</a:t>
            </a:r>
          </a:p>
          <a:p>
            <a:pPr eaLnBrk="1" hangingPunct="1"/>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look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3500"/>
              <a:t>The ‘ten damn fool questions’ method of getting started...</a:t>
            </a:r>
            <a:endParaRPr lang="en-GB" altLang="en-US" sz="350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3321768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dirty="0"/>
              <a:t>Useful references</a:t>
            </a:r>
          </a:p>
        </p:txBody>
      </p:sp>
      <p:sp>
        <p:nvSpPr>
          <p:cNvPr id="51203" name="Rectangle 3"/>
          <p:cNvSpPr>
            <a:spLocks noGrp="1" noChangeArrowheads="1"/>
          </p:cNvSpPr>
          <p:nvPr>
            <p:ph type="body" idx="4294967295"/>
          </p:nvPr>
        </p:nvSpPr>
        <p:spPr/>
        <p:txBody>
          <a:bodyPr/>
          <a:lstStyle/>
          <a:p>
            <a:r>
              <a:rPr lang="en-GB" altLang="en-US" sz="2000" b="1" dirty="0"/>
              <a:t>Black, D., Brown, S., Day, A. and Race, P. (1998) </a:t>
            </a:r>
            <a:r>
              <a:rPr lang="en-US" altLang="en-US" sz="2000" b="1" i="1" dirty="0"/>
              <a:t>500 Tips for Getting Published, </a:t>
            </a:r>
            <a:r>
              <a:rPr lang="en-US" altLang="en-US" sz="2000" b="1" dirty="0"/>
              <a:t>London,</a:t>
            </a:r>
            <a:r>
              <a:rPr lang="en-US" altLang="en-US" sz="2000" b="1" i="1" dirty="0"/>
              <a:t> </a:t>
            </a:r>
            <a:r>
              <a:rPr lang="en-US" altLang="en-US" sz="2000" b="1" dirty="0" err="1"/>
              <a:t>Kogan</a:t>
            </a:r>
            <a:r>
              <a:rPr lang="en-US" altLang="en-US" sz="2000" b="1" dirty="0"/>
              <a:t> Page.</a:t>
            </a:r>
            <a:endParaRPr lang="en-GB" altLang="en-US" sz="2000" b="1" dirty="0"/>
          </a:p>
          <a:p>
            <a:r>
              <a:rPr lang="en-GB" altLang="en-US" sz="2000" b="1" dirty="0"/>
              <a:t>Day, A. (2008) </a:t>
            </a:r>
            <a:r>
              <a:rPr lang="en-GB" altLang="en-US" sz="2000" b="1" i="1" dirty="0"/>
              <a:t>How to Get Research Published in Journals, </a:t>
            </a:r>
            <a:r>
              <a:rPr lang="en-GB" altLang="en-US" sz="2000" b="1" dirty="0"/>
              <a:t>London: Gower.</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K. (1989) </a:t>
            </a:r>
            <a:r>
              <a:rPr lang="en-US" altLang="en-US" sz="2000" b="1" i="1" dirty="0"/>
              <a:t>Publish or Perish: what 23 Journal Editors have to say </a:t>
            </a:r>
            <a:r>
              <a:rPr lang="en-GB" altLang="en-US" sz="2000" b="1" i="1" dirty="0"/>
              <a:t>Studies in Higher Education, Volume 14, Issue 1, pages 97 - 102</a:t>
            </a:r>
            <a:r>
              <a:rPr lang="en-GB" altLang="en-US" sz="2000" b="1" dirty="0"/>
              <a:t> Routledge.</a:t>
            </a:r>
          </a:p>
          <a:p>
            <a:r>
              <a:rPr lang="en-GB" altLang="en-US" sz="2000" b="1" dirty="0"/>
              <a:t>Sadler, R. (1984, but multiple subsequent reprints) </a:t>
            </a:r>
            <a:r>
              <a:rPr lang="en-GB" altLang="en-US" sz="2000" b="1" i="1" dirty="0"/>
              <a:t>Up the Publication Road, </a:t>
            </a:r>
            <a:r>
              <a:rPr lang="en-GB" altLang="en-US" sz="2000" b="1" dirty="0"/>
              <a:t>HERDSA: Green Guide No 2.</a:t>
            </a:r>
          </a:p>
          <a:p>
            <a:r>
              <a:rPr lang="en-GB" altLang="en-US" sz="2000" b="1" dirty="0"/>
              <a:t>Thomson, P. and </a:t>
            </a:r>
            <a:r>
              <a:rPr lang="en-GB" altLang="en-US" sz="2000" b="1" dirty="0" err="1"/>
              <a:t>Kamler</a:t>
            </a:r>
            <a:r>
              <a:rPr lang="en-GB" altLang="en-US" sz="2000" b="1" dirty="0"/>
              <a:t>, B. (2013) </a:t>
            </a:r>
            <a:r>
              <a:rPr lang="en-GB" altLang="en-US" sz="2000" b="1" i="1" dirty="0"/>
              <a:t>Writing for peer reviewed journals </a:t>
            </a:r>
            <a:r>
              <a:rPr lang="en-GB" altLang="en-US" sz="2000" b="1" dirty="0"/>
              <a:t>London: Routledge.</a:t>
            </a:r>
          </a:p>
          <a:p>
            <a:pPr>
              <a:buFont typeface="Wingdings" panose="05000000000000000000" pitchFamily="2" charset="2"/>
              <a:buNone/>
            </a:pPr>
            <a:r>
              <a:rPr lang="en-GB" altLang="en-US" sz="2600" b="1"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Five things you can do to help yourself get published on learning and teaching</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b="1" dirty="0"/>
              <a:t>Think through your rationale for wanting to get published;</a:t>
            </a:r>
          </a:p>
          <a:p>
            <a:pPr marL="514350" indent="-514350">
              <a:buSzPct val="100000"/>
              <a:buFont typeface="+mj-lt"/>
              <a:buAutoNum type="arabicPeriod"/>
            </a:pPr>
            <a:r>
              <a:rPr lang="en-GB" b="1" dirty="0"/>
              <a:t>Decide which publication outlets are best for you;</a:t>
            </a:r>
          </a:p>
          <a:p>
            <a:pPr marL="514350" indent="-514350">
              <a:buSzPct val="100000"/>
              <a:buFont typeface="+mj-lt"/>
              <a:buAutoNum type="arabicPeriod"/>
            </a:pPr>
            <a:r>
              <a:rPr lang="en-GB" b="1" dirty="0"/>
              <a:t>Getting feedback on your work;</a:t>
            </a:r>
          </a:p>
          <a:p>
            <a:pPr marL="514350" indent="-514350">
              <a:buSzPct val="100000"/>
              <a:buFont typeface="+mj-lt"/>
              <a:buAutoNum type="arabicPeriod"/>
            </a:pPr>
            <a:r>
              <a:rPr lang="en-GB" b="1" dirty="0"/>
              <a:t>Honing your writing style;</a:t>
            </a:r>
          </a:p>
          <a:p>
            <a:pPr marL="514350" indent="-514350">
              <a:buSzPct val="100000"/>
              <a:buFont typeface="+mj-lt"/>
              <a:buAutoNum type="arabicPeriod"/>
            </a:pPr>
            <a:r>
              <a:rPr lang="en-GB" b="1" dirty="0"/>
              <a:t>Persisting in the face of setbacks.</a:t>
            </a:r>
          </a:p>
        </p:txBody>
      </p:sp>
    </p:spTree>
    <p:extLst>
      <p:ext uri="{BB962C8B-B14F-4D97-AF65-F5344CB8AC3E}">
        <p14:creationId xmlns:p14="http://schemas.microsoft.com/office/powerpoint/2010/main" val="3578980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A4C0-F3E9-4433-92AE-6820C5C49D72}"/>
              </a:ext>
            </a:extLst>
          </p:cNvPr>
          <p:cNvSpPr>
            <a:spLocks noGrp="1"/>
          </p:cNvSpPr>
          <p:nvPr>
            <p:ph type="title"/>
          </p:nvPr>
        </p:nvSpPr>
        <p:spPr/>
        <p:txBody>
          <a:bodyPr/>
          <a:lstStyle/>
          <a:p>
            <a:r>
              <a:rPr lang="en-GB" dirty="0"/>
              <a:t>Initial task</a:t>
            </a:r>
          </a:p>
        </p:txBody>
      </p:sp>
      <p:sp>
        <p:nvSpPr>
          <p:cNvPr id="3" name="Content Placeholder 2">
            <a:extLst>
              <a:ext uri="{FF2B5EF4-FFF2-40B4-BE49-F238E27FC236}">
                <a16:creationId xmlns:a16="http://schemas.microsoft.com/office/drawing/2014/main" id="{58C82256-CA39-4223-A556-54BCEC21920C}"/>
              </a:ext>
            </a:extLst>
          </p:cNvPr>
          <p:cNvSpPr>
            <a:spLocks noGrp="1"/>
          </p:cNvSpPr>
          <p:nvPr>
            <p:ph idx="1"/>
          </p:nvPr>
        </p:nvSpPr>
        <p:spPr/>
        <p:txBody>
          <a:bodyPr/>
          <a:lstStyle/>
          <a:p>
            <a:pPr marL="0" indent="0">
              <a:buNone/>
            </a:pPr>
            <a:r>
              <a:rPr lang="en-GB" b="1" dirty="0"/>
              <a:t>Why do you want to get published about learning and teaching? ( 50 words, 4 minutes)</a:t>
            </a:r>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389602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p:spPr>
        <p:txBody>
          <a:bodyPr/>
          <a:lstStyle/>
          <a:p>
            <a:pPr eaLnBrk="1" hangingPunct="1"/>
            <a:r>
              <a:rPr lang="en-US" altLang="en-US" sz="3600" dirty="0"/>
              <a:t>1. Your rationale for publishing</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sz="2400" b="1" dirty="0"/>
              <a:t>Disseminating the outcomes of your research.</a:t>
            </a:r>
          </a:p>
          <a:p>
            <a:pPr eaLnBrk="1" hangingPunct="1"/>
            <a:r>
              <a:rPr lang="en-US" altLang="en-US" sz="2400" b="1" dirty="0"/>
              <a:t>Accumulating evidence for your professional portfolio/ HEA application.</a:t>
            </a:r>
          </a:p>
          <a:p>
            <a:pPr eaLnBrk="1" hangingPunct="1"/>
            <a:r>
              <a:rPr lang="en-US" altLang="en-US" sz="2400" b="1" dirty="0"/>
              <a:t>Making a contribution to your department’s research profile.</a:t>
            </a:r>
            <a:r>
              <a:rPr lang="en-US" altLang="en-US" sz="2400" dirty="0"/>
              <a:t> </a:t>
            </a:r>
          </a:p>
          <a:p>
            <a:pPr eaLnBrk="1" hangingPunct="1"/>
            <a:r>
              <a:rPr lang="en-US" altLang="en-US" sz="2400" b="1" dirty="0"/>
              <a:t>Making a contribution to the academic community.</a:t>
            </a:r>
          </a:p>
          <a:p>
            <a:pPr eaLnBrk="1" hangingPunct="1"/>
            <a:r>
              <a:rPr lang="en-US" altLang="en-US" sz="2400" b="1" dirty="0"/>
              <a:t>Improving your own national profile and standing in the academic or professional community.</a:t>
            </a:r>
          </a:p>
          <a:p>
            <a:pPr eaLnBrk="1" hangingPunct="1"/>
            <a:r>
              <a:rPr lang="en-US" altLang="en-US" sz="2400" b="1" dirty="0"/>
              <a:t>Making some money.</a:t>
            </a:r>
            <a:endParaRPr lang="en-GB" altLang="en-US" sz="2400" b="1" dirty="0"/>
          </a:p>
          <a:p>
            <a:pPr eaLnBrk="1" hangingPunct="1"/>
            <a:endParaRPr lang="en-US" altLang="en-US" dirty="0"/>
          </a:p>
          <a:p>
            <a:pPr eaLnBrk="1" hangingPunct="1">
              <a:buFont typeface="Wingdings" panose="05000000000000000000" pitchFamily="2" charset="2"/>
              <a:buNone/>
            </a:pPr>
            <a:endParaRPr lang="en-GB" altLang="en-US" dirty="0"/>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dirty="0"/>
              <a:t>More motives for publishing</a:t>
            </a:r>
            <a:endParaRPr lang="en-GB" altLang="en-US" dirty="0"/>
          </a:p>
        </p:txBody>
      </p:sp>
      <p:sp>
        <p:nvSpPr>
          <p:cNvPr id="25603" name="Rectangle 3"/>
          <p:cNvSpPr>
            <a:spLocks noGrp="1" noChangeArrowheads="1"/>
          </p:cNvSpPr>
          <p:nvPr>
            <p:ph type="body" idx="1"/>
          </p:nvPr>
        </p:nvSpPr>
        <p:spPr/>
        <p:txBody>
          <a:bodyPr/>
          <a:lstStyle/>
          <a:p>
            <a:pPr eaLnBrk="1" hangingPunct="1"/>
            <a:r>
              <a:rPr lang="en-US" altLang="en-US" sz="2400" b="1" dirty="0"/>
              <a:t>identifying yourself within a domain of research or scholarship and facilitating contact with other professionals working in the same area.</a:t>
            </a:r>
          </a:p>
          <a:p>
            <a:pPr eaLnBrk="1" hangingPunct="1"/>
            <a:r>
              <a:rPr lang="en-US" altLang="en-US" sz="2400" b="1" dirty="0"/>
              <a:t>because writing requires a very disciplined approach, it can help to facilitate your thinking and clarify your logic.</a:t>
            </a:r>
          </a:p>
          <a:p>
            <a:pPr eaLnBrk="1" hangingPunct="1"/>
            <a:r>
              <a:rPr lang="en-US" altLang="en-US" sz="2400" b="1" dirty="0"/>
              <a:t>Publications make you more credible to your students. They see you as a person who has something scholarly to offer.</a:t>
            </a:r>
          </a:p>
          <a:p>
            <a:pPr eaLnBrk="1" hangingPunct="1"/>
            <a:r>
              <a:rPr lang="en-US" altLang="en-US" sz="2400" b="1" dirty="0"/>
              <a:t>It can provide an immense amount of personal satisfaction.</a:t>
            </a:r>
          </a:p>
          <a:p>
            <a:pPr eaLnBrk="1" hangingPunct="1"/>
            <a:endParaRPr lang="en-US" altLang="en-US" b="1" dirty="0"/>
          </a:p>
          <a:p>
            <a:pPr eaLnBrk="1" hangingPunct="1"/>
            <a:endParaRPr lang="en-GB" altLang="en-US" b="1" dirty="0"/>
          </a:p>
        </p:txBody>
      </p:sp>
      <p:sp>
        <p:nvSpPr>
          <p:cNvPr id="25604" name="Text Box 5"/>
          <p:cNvSpPr txBox="1">
            <a:spLocks noChangeArrowheads="1"/>
          </p:cNvSpPr>
          <p:nvPr/>
        </p:nvSpPr>
        <p:spPr bwMode="auto">
          <a:xfrm>
            <a:off x="755650" y="5373688"/>
            <a:ext cx="7632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p:txBody>
          <a:bodyPr/>
          <a:lstStyle/>
          <a:p>
            <a:pPr eaLnBrk="1" hangingPunct="1"/>
            <a:endParaRPr lang="en-US" altLang="en-US" b="1" dirty="0"/>
          </a:p>
          <a:p>
            <a:pPr eaLnBrk="1" hangingPunct="1"/>
            <a:r>
              <a:rPr lang="en-US" altLang="en-US" b="1" dirty="0"/>
              <a:t>opening doors, getting a background.</a:t>
            </a:r>
          </a:p>
          <a:p>
            <a:pPr eaLnBrk="1" hangingPunct="1"/>
            <a:r>
              <a:rPr lang="en-US" altLang="en-US" b="1" dirty="0"/>
              <a:t>to get a broader focus to your career and grow on your scholarship. </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r>
              <a:rPr lang="en-US" altLang="en-US" b="1" dirty="0"/>
              <a:t>Making your case for a teaching  excellence award</a:t>
            </a:r>
          </a:p>
          <a:p>
            <a:pPr eaLnBrk="1" hangingPunct="1"/>
            <a:endParaRPr lang="en-GB"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2. Outlets for publications: a hierarchy</a:t>
            </a:r>
            <a:endParaRPr lang="en-GB" altLang="en-US" sz="3200" dirty="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un-refereed</a:t>
            </a:r>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etc.)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555</TotalTime>
  <Words>1293</Words>
  <Application>Microsoft Office PowerPoint</Application>
  <PresentationFormat>On-screen Show (4:3)</PresentationFormat>
  <Paragraphs>134</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LeedsMet template</vt:lpstr>
      <vt:lpstr>Writing for publication in learning and teaching</vt:lpstr>
      <vt:lpstr>Five things you can do to help yourself get published on learning and teaching</vt:lpstr>
      <vt:lpstr>Initial task</vt:lpstr>
      <vt:lpstr>1. Your rationale for publishing</vt:lpstr>
      <vt:lpstr>More motives for publishing</vt:lpstr>
      <vt:lpstr>Other reasons</vt:lpstr>
      <vt:lpstr>2. Outlets for publications: a hierarchy</vt:lpstr>
      <vt:lpstr>How do you evaluate the status and impact of journals?</vt:lpstr>
      <vt:lpstr>A useful tool to help you calculate ratings at http://www.scimagojr.com/index.php</vt:lpstr>
      <vt:lpstr>3. Getting feedback on your work</vt:lpstr>
      <vt:lpstr>4. Honing your writing style;</vt:lpstr>
      <vt:lpstr>Good advice to help you maximise your chances of publication:</vt:lpstr>
      <vt:lpstr>5. Persisting in the face of setbacks</vt:lpstr>
      <vt:lpstr>Ten most common reasons for immediately rejecting a manuscript (after Noble)</vt:lpstr>
      <vt:lpstr>Most common problems editors experience with manuscripts received...</vt:lpstr>
      <vt:lpstr>Referees and reviewers look for the following in manuscripts:</vt:lpstr>
      <vt:lpstr>The ‘ten damn fool questions’ method of getting started...</vt:lpstr>
      <vt:lpstr>You can do it!</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79</cp:revision>
  <dcterms:created xsi:type="dcterms:W3CDTF">2007-03-06T12:05:28Z</dcterms:created>
  <dcterms:modified xsi:type="dcterms:W3CDTF">2018-04-04T15:05:03Z</dcterms:modified>
</cp:coreProperties>
</file>