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slideLayouts/slideLayout16.xml" ContentType="application/vnd.openxmlformats-officedocument.presentationml.slideLayout+xml"/>
  <Override PartName="/ppt/theme/theme7.xml" ContentType="application/vnd.openxmlformats-officedocument.theme+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slideLayouts/slideLayout21.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 id="2147483813" r:id="rId6"/>
    <p:sldMasterId id="2147483815" r:id="rId7"/>
    <p:sldMasterId id="2147483817" r:id="rId8"/>
    <p:sldMasterId id="2147483819" r:id="rId9"/>
    <p:sldMasterId id="2147483821" r:id="rId10"/>
    <p:sldMasterId id="2147483823" r:id="rId11"/>
    <p:sldMasterId id="2147483825" r:id="rId12"/>
  </p:sldMasterIdLst>
  <p:notesMasterIdLst>
    <p:notesMasterId r:id="rId59"/>
  </p:notesMasterIdLst>
  <p:handoutMasterIdLst>
    <p:handoutMasterId r:id="rId60"/>
  </p:handoutMasterIdLst>
  <p:sldIdLst>
    <p:sldId id="420" r:id="rId13"/>
    <p:sldId id="669" r:id="rId14"/>
    <p:sldId id="805" r:id="rId15"/>
    <p:sldId id="656" r:id="rId16"/>
    <p:sldId id="727" r:id="rId17"/>
    <p:sldId id="662" r:id="rId18"/>
    <p:sldId id="670" r:id="rId19"/>
    <p:sldId id="671" r:id="rId20"/>
    <p:sldId id="705" r:id="rId21"/>
    <p:sldId id="684" r:id="rId22"/>
    <p:sldId id="626" r:id="rId23"/>
    <p:sldId id="710" r:id="rId24"/>
    <p:sldId id="693" r:id="rId25"/>
    <p:sldId id="672" r:id="rId26"/>
    <p:sldId id="664" r:id="rId27"/>
    <p:sldId id="665" r:id="rId28"/>
    <p:sldId id="676" r:id="rId29"/>
    <p:sldId id="673" r:id="rId30"/>
    <p:sldId id="675" r:id="rId31"/>
    <p:sldId id="666" r:id="rId32"/>
    <p:sldId id="667" r:id="rId33"/>
    <p:sldId id="668" r:id="rId34"/>
    <p:sldId id="549" r:id="rId35"/>
    <p:sldId id="714" r:id="rId36"/>
    <p:sldId id="709" r:id="rId37"/>
    <p:sldId id="689" r:id="rId38"/>
    <p:sldId id="688" r:id="rId39"/>
    <p:sldId id="680" r:id="rId40"/>
    <p:sldId id="681" r:id="rId41"/>
    <p:sldId id="682" r:id="rId42"/>
    <p:sldId id="683" r:id="rId43"/>
    <p:sldId id="686" r:id="rId44"/>
    <p:sldId id="685" r:id="rId45"/>
    <p:sldId id="679" r:id="rId46"/>
    <p:sldId id="690" r:id="rId47"/>
    <p:sldId id="635" r:id="rId48"/>
    <p:sldId id="796" r:id="rId49"/>
    <p:sldId id="725" r:id="rId50"/>
    <p:sldId id="797" r:id="rId51"/>
    <p:sldId id="798" r:id="rId52"/>
    <p:sldId id="799" r:id="rId53"/>
    <p:sldId id="800" r:id="rId54"/>
    <p:sldId id="801" r:id="rId55"/>
    <p:sldId id="802" r:id="rId56"/>
    <p:sldId id="803" r:id="rId57"/>
    <p:sldId id="804" r:id="rId58"/>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70" d="100"/>
          <a:sy n="70" d="100"/>
        </p:scale>
        <p:origin x="1476" y="6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slide" Target="slides/slide27.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slide" Target="slides/slide30.xml"/><Relationship Id="rId47" Type="http://schemas.openxmlformats.org/officeDocument/2006/relationships/slide" Target="slides/slide35.xml"/><Relationship Id="rId50" Type="http://schemas.openxmlformats.org/officeDocument/2006/relationships/slide" Target="slides/slide38.xml"/><Relationship Id="rId55" Type="http://schemas.openxmlformats.org/officeDocument/2006/relationships/slide" Target="slides/slide43.xml"/><Relationship Id="rId63" Type="http://schemas.openxmlformats.org/officeDocument/2006/relationships/viewProps" Target="view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slide" Target="slides/slide17.xml"/><Relationship Id="rId41" Type="http://schemas.openxmlformats.org/officeDocument/2006/relationships/slide" Target="slides/slide29.xml"/><Relationship Id="rId54" Type="http://schemas.openxmlformats.org/officeDocument/2006/relationships/slide" Target="slides/slide42.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slide" Target="slides/slide28.xml"/><Relationship Id="rId45" Type="http://schemas.openxmlformats.org/officeDocument/2006/relationships/slide" Target="slides/slide33.xml"/><Relationship Id="rId53" Type="http://schemas.openxmlformats.org/officeDocument/2006/relationships/slide" Target="slides/slide41.xml"/><Relationship Id="rId58" Type="http://schemas.openxmlformats.org/officeDocument/2006/relationships/slide" Target="slides/slide46.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slide" Target="slides/slide37.xml"/><Relationship Id="rId57" Type="http://schemas.openxmlformats.org/officeDocument/2006/relationships/slide" Target="slides/slide45.xml"/><Relationship Id="rId61" Type="http://schemas.openxmlformats.org/officeDocument/2006/relationships/commentAuthors" Target="commentAuthors.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4" Type="http://schemas.openxmlformats.org/officeDocument/2006/relationships/slide" Target="slides/slide32.xml"/><Relationship Id="rId52" Type="http://schemas.openxmlformats.org/officeDocument/2006/relationships/slide" Target="slides/slide40.xml"/><Relationship Id="rId60" Type="http://schemas.openxmlformats.org/officeDocument/2006/relationships/handoutMaster" Target="handoutMasters/handoutMaster1.xml"/><Relationship Id="rId65"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slide" Target="slides/slide31.xml"/><Relationship Id="rId48" Type="http://schemas.openxmlformats.org/officeDocument/2006/relationships/slide" Target="slides/slide36.xml"/><Relationship Id="rId56" Type="http://schemas.openxmlformats.org/officeDocument/2006/relationships/slide" Target="slides/slide44.xml"/><Relationship Id="rId64" Type="http://schemas.openxmlformats.org/officeDocument/2006/relationships/theme" Target="theme/theme1.xml"/><Relationship Id="rId8" Type="http://schemas.openxmlformats.org/officeDocument/2006/relationships/slideMaster" Target="slideMasters/slideMaster8.xml"/><Relationship Id="rId51" Type="http://schemas.openxmlformats.org/officeDocument/2006/relationships/slide" Target="slides/slide39.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slide" Target="slides/slide34.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36</a:t>
            </a:fld>
            <a:endParaRPr lang="en-US"/>
          </a:p>
        </p:txBody>
      </p:sp>
    </p:spTree>
    <p:extLst>
      <p:ext uri="{BB962C8B-B14F-4D97-AF65-F5344CB8AC3E}">
        <p14:creationId xmlns:p14="http://schemas.microsoft.com/office/powerpoint/2010/main" val="2927789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defTabSz="931774">
              <a:defRPr/>
            </a:pPr>
            <a:fld id="{8A7EB679-7535-4499-998C-2E4C9FDB76DD}" type="slidenum">
              <a:rPr lang="en-US">
                <a:solidFill>
                  <a:srgbClr val="000000"/>
                </a:solidFill>
              </a:rPr>
              <a:pPr defTabSz="931774">
                <a:defRPr/>
              </a:pPr>
              <a:t>38</a:t>
            </a:fld>
            <a:endParaRPr lang="en-US" dirty="0">
              <a:solidFill>
                <a:srgbClr val="000000"/>
              </a:solidFill>
            </a:endParaRPr>
          </a:p>
        </p:txBody>
      </p:sp>
    </p:spTree>
    <p:extLst>
      <p:ext uri="{BB962C8B-B14F-4D97-AF65-F5344CB8AC3E}">
        <p14:creationId xmlns:p14="http://schemas.microsoft.com/office/powerpoint/2010/main" val="14853761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8A7EB679-7535-4499-998C-2E4C9FDB76DD}" type="slidenum">
              <a:rPr lang="en-US" sz="1800" kern="0">
                <a:solidFill>
                  <a:srgbClr val="000000"/>
                </a:solidFill>
              </a:rPr>
              <a:pPr defTabSz="931774" fontAlgn="auto">
                <a:spcBef>
                  <a:spcPts val="0"/>
                </a:spcBef>
                <a:spcAft>
                  <a:spcPts val="0"/>
                </a:spcAft>
                <a:defRPr/>
              </a:pPr>
              <a:t>39</a:t>
            </a:fld>
            <a:endParaRPr lang="en-US" sz="1800" kern="0">
              <a:solidFill>
                <a:srgbClr val="000000"/>
              </a:solidFill>
            </a:endParaRPr>
          </a:p>
        </p:txBody>
      </p:sp>
    </p:spTree>
    <p:extLst>
      <p:ext uri="{BB962C8B-B14F-4D97-AF65-F5344CB8AC3E}">
        <p14:creationId xmlns:p14="http://schemas.microsoft.com/office/powerpoint/2010/main" val="3338174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4</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6</a:t>
            </a:fld>
            <a:endParaRPr lang="en-GB"/>
          </a:p>
        </p:txBody>
      </p:sp>
    </p:spTree>
    <p:extLst>
      <p:ext uri="{BB962C8B-B14F-4D97-AF65-F5344CB8AC3E}">
        <p14:creationId xmlns:p14="http://schemas.microsoft.com/office/powerpoint/2010/main" val="2759730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9</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11</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13</a:t>
            </a:fld>
            <a:endParaRPr lang="en-GB" dirty="0"/>
          </a:p>
        </p:txBody>
      </p:sp>
    </p:spTree>
    <p:extLst>
      <p:ext uri="{BB962C8B-B14F-4D97-AF65-F5344CB8AC3E}">
        <p14:creationId xmlns:p14="http://schemas.microsoft.com/office/powerpoint/2010/main" val="41177192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15</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16</a:t>
            </a:fld>
            <a:endParaRPr lang="en-US" dirty="0"/>
          </a:p>
        </p:txBody>
      </p:sp>
    </p:spTree>
    <p:extLst>
      <p:ext uri="{BB962C8B-B14F-4D97-AF65-F5344CB8AC3E}">
        <p14:creationId xmlns:p14="http://schemas.microsoft.com/office/powerpoint/2010/main" val="1981018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23</a:t>
            </a:fld>
            <a:endParaRPr lang="en-GB"/>
          </a:p>
        </p:txBody>
      </p:sp>
    </p:spTree>
    <p:extLst>
      <p:ext uri="{BB962C8B-B14F-4D97-AF65-F5344CB8AC3E}">
        <p14:creationId xmlns:p14="http://schemas.microsoft.com/office/powerpoint/2010/main" val="2270331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04/04/2018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04/04/2018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04/04/2018</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04/04/2018</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04/04/2018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04/04/2018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7815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04/04/2018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027521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04/04/2018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55494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04/04/2018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59920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04/04/2018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3887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04/04/2018</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04/04/2018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69939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04/04/2018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58043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04/04/2018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04/04/2018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04/04/2018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04/04/2018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04/04/2018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04/04/2018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04/04/2018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0.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1.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7.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250285590"/>
      </p:ext>
    </p:extLst>
  </p:cSld>
  <p:clrMap bg1="lt1" tx1="dk1" bg2="lt2" tx2="dk2" accent1="accent1" accent2="accent2" accent3="accent3" accent4="accent4" accent5="accent5" accent6="accent6" hlink="hlink" folHlink="folHlink"/>
  <p:sldLayoutIdLst>
    <p:sldLayoutId id="214748382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740372625"/>
      </p:ext>
    </p:extLst>
  </p:cSld>
  <p:clrMap bg1="lt1" tx1="dk1" bg2="lt2" tx2="dk2" accent1="accent1" accent2="accent2" accent3="accent3" accent4="accent4" accent5="accent5" accent6="accent6" hlink="hlink" folHlink="folHlink"/>
  <p:sldLayoutIdLst>
    <p:sldLayoutId id="214748382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17246278"/>
      </p:ext>
    </p:extLst>
  </p:cSld>
  <p:clrMap bg1="lt1" tx1="dk1" bg2="lt2" tx2="dk2" accent1="accent1" accent2="accent2" accent3="accent3" accent4="accent4" accent5="accent5" accent6="accent6" hlink="hlink" folHlink="folHlink"/>
  <p:sldLayoutIdLst>
    <p:sldLayoutId id="214748382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04/04/2018</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04/04/2018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2336025"/>
      </p:ext>
    </p:extLst>
  </p:cSld>
  <p:clrMap bg1="lt1" tx1="dk1" bg2="lt2" tx2="dk2" accent1="accent1" accent2="accent2" accent3="accent3" accent4="accent4" accent5="accent5" accent6="accent6" hlink="hlink" folHlink="folHlink"/>
  <p:sldLayoutIdLst>
    <p:sldLayoutId id="214748381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244806412"/>
      </p:ext>
    </p:extLst>
  </p:cSld>
  <p:clrMap bg1="lt1" tx1="dk1" bg2="lt2" tx2="dk2" accent1="accent1" accent2="accent2" accent3="accent3" accent4="accent4" accent5="accent5" accent6="accent6" hlink="hlink" folHlink="folHlink"/>
  <p:sldLayoutIdLst>
    <p:sldLayoutId id="21474838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712205143"/>
      </p:ext>
    </p:extLst>
  </p:cSld>
  <p:clrMap bg1="lt1" tx1="dk1" bg2="lt2" tx2="dk2" accent1="accent1" accent2="accent2" accent3="accent3" accent4="accent4" accent5="accent5" accent6="accent6" hlink="hlink" folHlink="folHlink"/>
  <p:sldLayoutIdLst>
    <p:sldLayoutId id="21474838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598360777"/>
      </p:ext>
    </p:extLst>
  </p:cSld>
  <p:clrMap bg1="lt1" tx1="dk1" bg2="lt2" tx2="dk2" accent1="accent1" accent2="accent2" accent3="accent3" accent4="accent4" accent5="accent5" accent6="accent6" hlink="hlink" folHlink="folHlink"/>
  <p:sldLayoutIdLst>
    <p:sldLayoutId id="2147483820"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2.xml.rels><?xml version="1.0" encoding="UTF-8" standalone="yes"?>
<Relationships xmlns="http://schemas.openxmlformats.org/package/2006/relationships"><Relationship Id="rId2" Type="http://schemas.openxmlformats.org/officeDocument/2006/relationships/hyperlink" Target="http://www.tla.ed.ac.uk/interchange" TargetMode="External"/><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4.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19.xml"/></Relationships>
</file>

<file path=ppt/slides/_rels/slide45.xml.rels><?xml version="1.0" encoding="UTF-8" standalone="yes"?>
<Relationships xmlns="http://schemas.openxmlformats.org/package/2006/relationships"><Relationship Id="rId2" Type="http://schemas.openxmlformats.org/officeDocument/2006/relationships/hyperlink" Target="http://www.jisc.ac.uk/whatwedo/programmes/usersandinnovation/soundsgood.aspx" TargetMode="External"/><Relationship Id="rId1" Type="http://schemas.openxmlformats.org/officeDocument/2006/relationships/slideLayout" Target="../slideLayouts/slideLayout20.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dirty="0"/>
              <a:t>Enhancing assessment and feedback</a:t>
            </a:r>
            <a:br>
              <a:rPr lang="en-GB" sz="3200" dirty="0"/>
            </a:b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dirty="0"/>
              <a:t>Edinburgh Napier University</a:t>
            </a:r>
          </a:p>
          <a:p>
            <a:pPr algn="ctr" eaLnBrk="1" hangingPunct="1">
              <a:defRPr/>
            </a:pPr>
            <a:r>
              <a:rPr lang="en-GB" sz="2400" dirty="0"/>
              <a:t>School of Nursing, Midwifery and Social Care</a:t>
            </a:r>
          </a:p>
          <a:p>
            <a:pPr algn="ctr" eaLnBrk="1" hangingPunct="1">
              <a:defRPr/>
            </a:pPr>
            <a:r>
              <a:rPr lang="en-GB" sz="1600" dirty="0"/>
              <a:t> 12</a:t>
            </a:r>
            <a:r>
              <a:rPr lang="en-GB" sz="1600" baseline="30000" dirty="0"/>
              <a:t>th</a:t>
            </a:r>
            <a:r>
              <a:rPr lang="en-GB" sz="1600" dirty="0"/>
              <a:t> April 2018</a:t>
            </a:r>
          </a:p>
          <a:p>
            <a:pPr algn="ctr" eaLnBrk="1" hangingPunct="1">
              <a:defRPr/>
            </a:pPr>
            <a:r>
              <a:rPr lang="en-GB" sz="2800" b="1" dirty="0"/>
              <a:t>Sally Brown </a:t>
            </a:r>
            <a:r>
              <a:rPr lang="en-GB" sz="2800" dirty="0"/>
              <a:t>NTF, PFHEA, SFSEDA</a:t>
            </a:r>
            <a:endParaRPr lang="en-GB" sz="2000" b="1" dirty="0"/>
          </a:p>
          <a:p>
            <a:pPr algn="ctr" eaLnBrk="1" hangingPunct="1">
              <a:defRPr/>
            </a:pPr>
            <a:r>
              <a:rPr lang="en-GB" sz="1800" b="1" dirty="0"/>
              <a:t>@</a:t>
            </a:r>
            <a:r>
              <a:rPr lang="en-GB" sz="1800" b="1" dirty="0" err="1"/>
              <a:t>ProfSallyBrown</a:t>
            </a:r>
            <a:r>
              <a:rPr lang="en-GB" sz="1800" dirty="0"/>
              <a:t> 	</a:t>
            </a:r>
            <a:r>
              <a:rPr lang="en-GB" sz="1800" dirty="0">
                <a:hlinkClick r:id="rId3"/>
              </a:rPr>
              <a:t>http://sally-brown.net</a:t>
            </a:r>
            <a:r>
              <a:rPr lang="en-GB" sz="1800" dirty="0"/>
              <a:t> </a:t>
            </a:r>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Edge Hill University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D127-39D5-466F-A74D-BDE92BA2C082}"/>
              </a:ext>
            </a:extLst>
          </p:cNvPr>
          <p:cNvSpPr>
            <a:spLocks noGrp="1"/>
          </p:cNvSpPr>
          <p:nvPr>
            <p:ph type="title"/>
          </p:nvPr>
        </p:nvSpPr>
        <p:spPr/>
        <p:txBody>
          <a:bodyPr/>
          <a:lstStyle/>
          <a:p>
            <a:r>
              <a:rPr lang="en-GB" sz="3200" dirty="0"/>
              <a:t>Students tend to be more convinced about the fairness of the assessment process if</a:t>
            </a:r>
          </a:p>
        </p:txBody>
      </p:sp>
      <p:sp>
        <p:nvSpPr>
          <p:cNvPr id="3" name="Content Placeholder 2">
            <a:extLst>
              <a:ext uri="{FF2B5EF4-FFF2-40B4-BE49-F238E27FC236}">
                <a16:creationId xmlns:a16="http://schemas.microsoft.com/office/drawing/2014/main" id="{3B011CCD-46DC-4709-B00A-6492F4B28559}"/>
              </a:ext>
            </a:extLst>
          </p:cNvPr>
          <p:cNvSpPr>
            <a:spLocks noGrp="1"/>
          </p:cNvSpPr>
          <p:nvPr>
            <p:ph idx="1"/>
          </p:nvPr>
        </p:nvSpPr>
        <p:spPr/>
        <p:txBody>
          <a:bodyPr/>
          <a:lstStyle/>
          <a:p>
            <a:r>
              <a:rPr lang="en-GB" sz="2800" dirty="0"/>
              <a:t>Requirements and procedures are transparent and made readily available to them;</a:t>
            </a:r>
          </a:p>
          <a:p>
            <a:r>
              <a:rPr lang="en-GB" sz="2800" dirty="0"/>
              <a:t>They believe that the tasks they are asked to do are worthwhile and are closely linked to what course documentation indicates they should be able to know and do at the end of the programme i.e. authentic assessment;</a:t>
            </a:r>
          </a:p>
          <a:p>
            <a:r>
              <a:rPr lang="en-GB" sz="2800" dirty="0"/>
              <a:t>They fully understand the ‘rules of the game’.</a:t>
            </a:r>
          </a:p>
        </p:txBody>
      </p:sp>
    </p:spTree>
    <p:extLst>
      <p:ext uri="{BB962C8B-B14F-4D97-AF65-F5344CB8AC3E}">
        <p14:creationId xmlns:p14="http://schemas.microsoft.com/office/powerpoint/2010/main" val="4020112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971631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96975"/>
            <a:ext cx="8229600" cy="5005388"/>
          </a:xfrm>
        </p:spPr>
        <p:txBody>
          <a:bodyPr/>
          <a:lstStyle/>
          <a:p>
            <a:pPr marL="0" indent="0">
              <a:buNone/>
            </a:pPr>
            <a:r>
              <a:rPr lang="en-GB" sz="2600" dirty="0"/>
              <a:t>This can be achieved in a variety of ways, including:</a:t>
            </a:r>
          </a:p>
          <a:p>
            <a:r>
              <a:rPr lang="en-GB" sz="2600" dirty="0"/>
              <a:t>Using games (like the Biscuit game) can help make students think hard about criteria and required outcomes;</a:t>
            </a:r>
          </a:p>
          <a:p>
            <a:r>
              <a:rPr lang="en-GB" sz="2600" dirty="0"/>
              <a:t>Ensuring that briefings (in the form of documentation, and more importantly, live/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C85ED-5876-483C-A651-2A46B668B23C}"/>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activity</a:t>
            </a:r>
          </a:p>
        </p:txBody>
      </p:sp>
      <p:sp>
        <p:nvSpPr>
          <p:cNvPr id="3" name="Content Placeholder 2">
            <a:extLst>
              <a:ext uri="{FF2B5EF4-FFF2-40B4-BE49-F238E27FC236}">
                <a16:creationId xmlns:a16="http://schemas.microsoft.com/office/drawing/2014/main" id="{9B09D8E0-2DFB-4D1C-9527-5BC110641EAF}"/>
              </a:ext>
            </a:extLst>
          </p:cNvPr>
          <p:cNvSpPr>
            <a:spLocks noGrp="1"/>
          </p:cNvSpPr>
          <p:nvPr>
            <p:ph idx="1"/>
          </p:nvPr>
        </p:nvSpPr>
        <p:spPr/>
        <p:txBody>
          <a:bodyPr/>
          <a:lstStyle/>
          <a:p>
            <a:pPr marL="0" indent="0">
              <a:buNone/>
            </a:pPr>
            <a:r>
              <a:rPr lang="en-GB" sz="2800" dirty="0"/>
              <a:t>Imagine this is an early assignment for a First-Year undergraduate cohort;</a:t>
            </a:r>
          </a:p>
          <a:p>
            <a:r>
              <a:rPr lang="en-GB" sz="2800" dirty="0"/>
              <a:t>In groups, list some essential components of an effective assignment brief;</a:t>
            </a:r>
          </a:p>
          <a:p>
            <a:r>
              <a:rPr lang="en-GB" sz="2800" dirty="0"/>
              <a:t>Discuss how your briefings would be different if these were Final Year UGs or PG students;</a:t>
            </a:r>
          </a:p>
          <a:p>
            <a:r>
              <a:rPr lang="en-GB" sz="2800" dirty="0"/>
              <a:t>Use this activity to help you build a checklist of what to include in your future briefings.</a:t>
            </a:r>
          </a:p>
        </p:txBody>
      </p:sp>
    </p:spTree>
    <p:extLst>
      <p:ext uri="{BB962C8B-B14F-4D97-AF65-F5344CB8AC3E}">
        <p14:creationId xmlns:p14="http://schemas.microsoft.com/office/powerpoint/2010/main" val="8862414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2546649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p:txBody>
          <a:bodyPr/>
          <a:lstStyle/>
          <a:p>
            <a:r>
              <a:rPr lang="en-GB" sz="3200" dirty="0"/>
              <a:t>The purpose of the sessions today on assessment and feedback</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r>
              <a:rPr lang="en-GB" dirty="0"/>
              <a:t>Edinburgh Napier University is working hard to improve feedback and assessment across the board; </a:t>
            </a:r>
          </a:p>
          <a:p>
            <a:r>
              <a:rPr lang="en-GB" dirty="0"/>
              <a:t>Enhancing assessment and feedback is crucial for student satisfaction and achievement;</a:t>
            </a:r>
          </a:p>
          <a:p>
            <a:r>
              <a:rPr lang="en-GB" dirty="0"/>
              <a:t>ENU NSS results on assessment and feedback are mixed, with some problems around clear marking criteria, marking and assessment fairness, timeliness and effectiveness of feedback and whether students are challenged to achieve their best work;</a:t>
            </a:r>
          </a:p>
          <a:p>
            <a:r>
              <a:rPr lang="en-GB" dirty="0"/>
              <a:t>The session today aims to help staff design good assessments that genuinely are integrated with learning;</a:t>
            </a:r>
          </a:p>
          <a:p>
            <a:r>
              <a:rPr lang="en-GB" dirty="0"/>
              <a:t>We aim to provide dialogic opportunities to improve assessment and feedback because this is proven to work!</a:t>
            </a:r>
          </a:p>
        </p:txBody>
      </p:sp>
    </p:spTree>
    <p:extLst>
      <p:ext uri="{BB962C8B-B14F-4D97-AF65-F5344CB8AC3E}">
        <p14:creationId xmlns:p14="http://schemas.microsoft.com/office/powerpoint/2010/main" val="3530858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14158443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(see handout)</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38601990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3200" b="1" dirty="0">
                <a:solidFill>
                  <a:srgbClr val="330066"/>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330066"/>
                </a:solidFill>
              </a:rPr>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a:t>
            </a:r>
            <a:br>
              <a:rPr lang="en-GB" sz="3200" dirty="0"/>
            </a:br>
            <a:r>
              <a:rPr lang="en-GB" sz="3200" dirty="0"/>
              <a:t>(see handout)</a:t>
            </a:r>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1412875"/>
            <a:ext cx="8363271" cy="4789488"/>
          </a:xfrm>
        </p:spPr>
        <p:txBody>
          <a:bodyPr/>
          <a:lstStyle/>
          <a:p>
            <a:pPr lvl="0"/>
            <a:r>
              <a:rPr lang="en-GB" dirty="0"/>
              <a:t>Emphasise early on the importance to them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F99DF-0BCA-4A81-9AB5-9274606A4E07}"/>
              </a:ext>
            </a:extLst>
          </p:cNvPr>
          <p:cNvSpPr>
            <a:spLocks noGrp="1"/>
          </p:cNvSpPr>
          <p:nvPr>
            <p:ph type="title"/>
          </p:nvPr>
        </p:nvSpPr>
        <p:spPr/>
        <p:txBody>
          <a:bodyPr/>
          <a:lstStyle/>
          <a:p>
            <a:r>
              <a:rPr lang="en-GB" dirty="0"/>
              <a:t>Enhancing Assessment and Feedback to improve student engagement and achievement</a:t>
            </a:r>
          </a:p>
        </p:txBody>
      </p:sp>
      <p:sp>
        <p:nvSpPr>
          <p:cNvPr id="3" name="Content Placeholder 2">
            <a:extLst>
              <a:ext uri="{FF2B5EF4-FFF2-40B4-BE49-F238E27FC236}">
                <a16:creationId xmlns:a16="http://schemas.microsoft.com/office/drawing/2014/main" id="{788FEAA1-6AD1-402F-BB22-B960D7D440CB}"/>
              </a:ext>
            </a:extLst>
          </p:cNvPr>
          <p:cNvSpPr>
            <a:spLocks noGrp="1"/>
          </p:cNvSpPr>
          <p:nvPr>
            <p:ph idx="1"/>
          </p:nvPr>
        </p:nvSpPr>
        <p:spPr/>
        <p:txBody>
          <a:bodyPr/>
          <a:lstStyle/>
          <a:p>
            <a:r>
              <a:rPr lang="en-GB" sz="2000" dirty="0"/>
              <a:t>Effective assessment is crucial for student satisfaction and achievement. This session will explore how we can review and revise our assessment approaches so that students have the best possible chance of success, particularly by:</a:t>
            </a:r>
          </a:p>
          <a:p>
            <a:r>
              <a:rPr lang="en-GB" sz="2000" dirty="0"/>
              <a:t>building students' assessment literacy and thereby enabling them better to understand how criteria and assessment practices work;</a:t>
            </a:r>
          </a:p>
          <a:p>
            <a:r>
              <a:rPr lang="en-GB" sz="2000" dirty="0"/>
              <a:t>ensuring that assessment is </a:t>
            </a:r>
            <a:r>
              <a:rPr lang="en-GB" sz="2000" i="1" dirty="0"/>
              <a:t>for</a:t>
            </a:r>
            <a:r>
              <a:rPr lang="en-GB" sz="2000" dirty="0"/>
              <a:t> not just </a:t>
            </a:r>
            <a:r>
              <a:rPr lang="en-GB" sz="2000" i="1" dirty="0"/>
              <a:t>of</a:t>
            </a:r>
            <a:r>
              <a:rPr lang="en-GB" sz="2000" dirty="0"/>
              <a:t> learning;</a:t>
            </a:r>
          </a:p>
          <a:p>
            <a:r>
              <a:rPr lang="en-GB" sz="2000" dirty="0"/>
              <a:t>fostering approaches to feedback that mean students take good note of and use the comments and advice provided by their assessors.</a:t>
            </a:r>
          </a:p>
          <a:p>
            <a:pPr marL="0" indent="0">
              <a:buNone/>
            </a:pPr>
            <a:r>
              <a:rPr lang="en-GB" sz="2000" dirty="0"/>
              <a:t>By the end of the session, participants will have had opportunities to come to grips with typical problematic aspects of assessment and feedback, and to devise strategies to ensure their own practices and approaches are fit-for-purpose and manageable by students and themselves.</a:t>
            </a:r>
          </a:p>
          <a:p>
            <a:endParaRPr lang="en-GB" dirty="0"/>
          </a:p>
        </p:txBody>
      </p:sp>
    </p:spTree>
    <p:extLst>
      <p:ext uri="{BB962C8B-B14F-4D97-AF65-F5344CB8AC3E}">
        <p14:creationId xmlns:p14="http://schemas.microsoft.com/office/powerpoint/2010/main" val="11489657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E48B8-2A7E-43DF-A455-B84E4637DA70}"/>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Task: Giving formative feedback prior to submitting summative tasks </a:t>
            </a:r>
          </a:p>
        </p:txBody>
      </p:sp>
      <p:sp>
        <p:nvSpPr>
          <p:cNvPr id="3" name="Content Placeholder 2">
            <a:extLst>
              <a:ext uri="{FF2B5EF4-FFF2-40B4-BE49-F238E27FC236}">
                <a16:creationId xmlns:a16="http://schemas.microsoft.com/office/drawing/2014/main" id="{E13F9183-0239-40A8-AFA4-43942A92D442}"/>
              </a:ext>
            </a:extLst>
          </p:cNvPr>
          <p:cNvSpPr>
            <a:spLocks noGrp="1"/>
          </p:cNvSpPr>
          <p:nvPr>
            <p:ph idx="1"/>
          </p:nvPr>
        </p:nvSpPr>
        <p:spPr>
          <a:xfrm>
            <a:off x="107504" y="980729"/>
            <a:ext cx="8928991" cy="5221634"/>
          </a:xfrm>
        </p:spPr>
        <p:txBody>
          <a:bodyPr/>
          <a:lstStyle/>
          <a:p>
            <a:pPr marL="0" indent="0">
              <a:buNone/>
            </a:pPr>
            <a:r>
              <a:rPr lang="en-GB" sz="2000" dirty="0"/>
              <a:t>Discuss the examples provided on the handout about how to give early formative feedback and agree 2-3 approaches you would be prepared to adopt:</a:t>
            </a:r>
          </a:p>
          <a:p>
            <a:pPr lvl="0"/>
            <a:r>
              <a:rPr lang="en-GB" sz="2000" dirty="0"/>
              <a:t>Briefing students on assignment requirements in a face-to-face sessions; </a:t>
            </a:r>
          </a:p>
          <a:p>
            <a:pPr lvl="0"/>
            <a:r>
              <a:rPr lang="en-GB" sz="2000" dirty="0"/>
              <a:t>Preparing a set of ‘Frequently Asked Questions’ at the assignment briefing;</a:t>
            </a:r>
          </a:p>
          <a:p>
            <a:pPr lvl="0"/>
            <a:r>
              <a:rPr lang="en-GB" sz="2000" dirty="0"/>
              <a:t>Showing students examples of work of the required standard;</a:t>
            </a:r>
          </a:p>
          <a:p>
            <a:pPr lvl="0"/>
            <a:r>
              <a:rPr lang="en-GB" sz="2000" dirty="0"/>
              <a:t>Letting them see worked examples; </a:t>
            </a:r>
          </a:p>
          <a:p>
            <a:pPr lvl="0"/>
            <a:r>
              <a:rPr lang="en-GB" sz="2000" dirty="0"/>
              <a:t>Asking students to submit draft bibliographies; </a:t>
            </a:r>
          </a:p>
          <a:p>
            <a:pPr lvl="0"/>
            <a:r>
              <a:rPr lang="en-GB" sz="2000" dirty="0"/>
              <a:t>Asking students to bring along drafts to a lecture and encouraging questions;</a:t>
            </a:r>
          </a:p>
          <a:p>
            <a:pPr lvl="0"/>
            <a:r>
              <a:rPr lang="en-GB" sz="2000" dirty="0"/>
              <a:t>Providing opportunities for students to review each other’s drafts in pairs; </a:t>
            </a:r>
          </a:p>
          <a:p>
            <a:pPr lvl="0"/>
            <a:r>
              <a:rPr lang="en-GB" sz="2000" dirty="0"/>
              <a:t>Running quizzes using audience response systems in class time; </a:t>
            </a:r>
          </a:p>
          <a:p>
            <a:pPr lvl="0"/>
            <a:r>
              <a:rPr lang="en-GB" sz="2000" dirty="0"/>
              <a:t>Asking students to submit short work-in-progress for ‘quick and dirty’ comments; </a:t>
            </a:r>
          </a:p>
          <a:p>
            <a:pPr lvl="0"/>
            <a:r>
              <a:rPr lang="en-GB" sz="2000" dirty="0"/>
              <a:t>Posting anonymised examples of submitted drafts with your commentaries;</a:t>
            </a:r>
          </a:p>
          <a:p>
            <a:pPr lvl="0"/>
            <a:r>
              <a:rPr lang="en-GB" sz="2000" dirty="0"/>
              <a:t>Offering shared drop-in ‘surgeries’; </a:t>
            </a:r>
          </a:p>
          <a:p>
            <a:r>
              <a:rPr lang="en-GB" sz="2000" dirty="0"/>
              <a:t>Offering on-line webinars or open chat sessions.</a:t>
            </a:r>
          </a:p>
        </p:txBody>
      </p:sp>
    </p:spTree>
    <p:extLst>
      <p:ext uri="{BB962C8B-B14F-4D97-AF65-F5344CB8AC3E}">
        <p14:creationId xmlns:p14="http://schemas.microsoft.com/office/powerpoint/2010/main" val="29485866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val="40856675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 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sz="2800" dirty="0"/>
              <a:t>As an individual, are there changes you would like to make to your assessment practices?</a:t>
            </a:r>
          </a:p>
          <a:p>
            <a:r>
              <a:rPr lang="en-GB" sz="2800" dirty="0"/>
              <a:t>Thinking about the teams you work with, are there ways in which you could use ideas from today’s session to help make your assessment more authentic?</a:t>
            </a:r>
          </a:p>
          <a:p>
            <a:r>
              <a:rPr lang="en-GB" sz="2800" dirty="0"/>
              <a:t>How could your influence impact more widely on colleagues across the university?</a:t>
            </a:r>
          </a:p>
          <a:p>
            <a:endParaRPr lang="en-GB" sz="2800" dirty="0"/>
          </a:p>
        </p:txBody>
      </p:sp>
    </p:spTree>
    <p:extLst>
      <p:ext uri="{BB962C8B-B14F-4D97-AF65-F5344CB8AC3E}">
        <p14:creationId xmlns:p14="http://schemas.microsoft.com/office/powerpoint/2010/main" val="33848118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These and other slides are available 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36888284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r>
              <a:rPr lang="en-GB" dirty="0"/>
              <a:t>Assessment Reform Group (1999) </a:t>
            </a:r>
            <a:r>
              <a:rPr lang="en-GB" i="1" dirty="0"/>
              <a:t>Assessment for Learning: Beyond the black box, </a:t>
            </a:r>
            <a:r>
              <a:rPr lang="en-GB" dirty="0"/>
              <a:t>Cambridge UK, University of Cambridge School of Education. </a:t>
            </a:r>
          </a:p>
          <a:p>
            <a:r>
              <a:rPr lang="en-GB" dirty="0"/>
              <a:t>Bain, K. (2004) </a:t>
            </a:r>
            <a:r>
              <a:rPr lang="en-GB" i="1" dirty="0"/>
              <a:t>What the best College Teachers do</a:t>
            </a:r>
            <a:r>
              <a:rPr lang="en-GB" dirty="0"/>
              <a:t>, Cambridge: Harvard University Press.</a:t>
            </a:r>
          </a:p>
          <a:p>
            <a:r>
              <a:rPr lang="en-GB" dirty="0"/>
              <a:t>Biggs, J. and Tang, C. (2011) </a:t>
            </a:r>
            <a:r>
              <a:rPr lang="en-GB" i="1" dirty="0"/>
              <a:t>Teaching for Quality Learning at University, </a:t>
            </a:r>
            <a:r>
              <a:rPr lang="en-GB" dirty="0"/>
              <a:t>Maidenhead: Open University Press.</a:t>
            </a:r>
          </a:p>
          <a:p>
            <a:r>
              <a:rPr lang="en-GB" dirty="0" err="1"/>
              <a:t>Bloxham</a:t>
            </a:r>
            <a:r>
              <a:rPr lang="en-GB" dirty="0"/>
              <a:t>, S. and Boyd, P. (2007) </a:t>
            </a:r>
            <a:r>
              <a:rPr lang="en-GB" i="1" dirty="0"/>
              <a:t>Developing effective assessment in higher education: a practical guide</a:t>
            </a:r>
            <a:r>
              <a:rPr lang="en-GB" dirty="0"/>
              <a:t>, Maidenhead, Open University Press.</a:t>
            </a:r>
          </a:p>
          <a:p>
            <a:r>
              <a:rPr lang="en-GB" dirty="0" err="1"/>
              <a:t>Boud</a:t>
            </a:r>
            <a:r>
              <a:rPr lang="en-GB" dirty="0"/>
              <a:t>, D. (1995) </a:t>
            </a:r>
            <a:r>
              <a:rPr lang="en-GB" i="1" dirty="0"/>
              <a:t>Enhancing learning through self-assessment,</a:t>
            </a:r>
            <a:r>
              <a:rPr lang="en-GB" dirty="0"/>
              <a:t> London: Routledge.</a:t>
            </a:r>
          </a:p>
          <a:p>
            <a:r>
              <a:rPr lang="en-GB" dirty="0" err="1"/>
              <a:t>Boud</a:t>
            </a:r>
            <a:r>
              <a:rPr lang="en-GB" dirty="0"/>
              <a:t>, D. and Associates (2010) </a:t>
            </a:r>
            <a:r>
              <a:rPr lang="en-GB" i="1" dirty="0"/>
              <a:t>Assessment 2020: seven propositions for assessment reform in higher education </a:t>
            </a:r>
            <a:r>
              <a:rPr lang="en-GB" dirty="0"/>
              <a:t>Sydney: Australian Learning and Teaching Council.</a:t>
            </a:r>
            <a:endParaRPr lang="en-GB" sz="2000" dirty="0"/>
          </a:p>
        </p:txBody>
      </p:sp>
    </p:spTree>
    <p:extLst>
      <p:ext uri="{BB962C8B-B14F-4D97-AF65-F5344CB8AC3E}">
        <p14:creationId xmlns:p14="http://schemas.microsoft.com/office/powerpoint/2010/main" val="741179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2011);</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43176"/>
          </a:xfrm>
        </p:spPr>
        <p:txBody>
          <a:bodyPr/>
          <a:lstStyle/>
          <a:p>
            <a:r>
              <a:rPr lang="en-GB" dirty="0"/>
              <a:t>Useful references: 2</a:t>
            </a:r>
          </a:p>
        </p:txBody>
      </p:sp>
      <p:sp>
        <p:nvSpPr>
          <p:cNvPr id="3" name="Content Placeholder 2"/>
          <p:cNvSpPr>
            <a:spLocks noGrp="1"/>
          </p:cNvSpPr>
          <p:nvPr>
            <p:ph idx="1"/>
          </p:nvPr>
        </p:nvSpPr>
        <p:spPr>
          <a:xfrm>
            <a:off x="468313" y="1012371"/>
            <a:ext cx="8229600" cy="5189992"/>
          </a:xfrm>
        </p:spPr>
        <p:txBody>
          <a:bodyPr/>
          <a:lstStyle/>
          <a:p>
            <a:r>
              <a:rPr lang="en-GB" dirty="0"/>
              <a:t>Brown, S. (2014) </a:t>
            </a:r>
            <a:r>
              <a:rPr lang="en-GB" i="1" dirty="0"/>
              <a:t>Learning, teaching and assessment in higher education: global perspectives</a:t>
            </a:r>
            <a:r>
              <a:rPr lang="en-GB" dirty="0"/>
              <a:t>. London: Palgrave Macmillan.</a:t>
            </a:r>
          </a:p>
          <a:p>
            <a:r>
              <a:rPr lang="en-GB" dirty="0"/>
              <a:t>Brown, S. and </a:t>
            </a:r>
            <a:r>
              <a:rPr lang="en-GB" dirty="0" err="1"/>
              <a:t>Glasner</a:t>
            </a:r>
            <a:r>
              <a:rPr lang="en-GB" dirty="0"/>
              <a:t>, A. (eds.) (1999) </a:t>
            </a:r>
            <a:r>
              <a:rPr lang="en-GB" i="1" dirty="0"/>
              <a:t>Assessment Matters in Higher Education, Choosing and Using Diverse Approaches</a:t>
            </a:r>
            <a:r>
              <a:rPr lang="en-GB" dirty="0"/>
              <a:t>, Maidenhead: Open University Press.</a:t>
            </a:r>
          </a:p>
          <a:p>
            <a:r>
              <a:rPr lang="en-GB" dirty="0"/>
              <a:t>Brown, S. and Knight, P. (1994) </a:t>
            </a:r>
            <a:r>
              <a:rPr lang="en-GB" i="1" dirty="0"/>
              <a:t>Assessing Learners in Higher Education</a:t>
            </a:r>
            <a:r>
              <a:rPr lang="en-GB" dirty="0"/>
              <a:t>, London: </a:t>
            </a:r>
            <a:r>
              <a:rPr lang="en-GB" dirty="0" err="1"/>
              <a:t>Kogan</a:t>
            </a:r>
            <a:r>
              <a:rPr lang="en-GB" dirty="0"/>
              <a:t> Page.</a:t>
            </a:r>
          </a:p>
          <a:p>
            <a:r>
              <a:rPr lang="en-US" dirty="0"/>
              <a:t>Brown, S. and Race, P. (2012) </a:t>
            </a:r>
            <a:r>
              <a:rPr lang="en-GB" i="1" dirty="0"/>
              <a:t>Using effective assessment to promote learning </a:t>
            </a:r>
            <a:r>
              <a:rPr lang="en-GB" dirty="0"/>
              <a:t>in Hunt, L. and Chambers, D. (2012) </a:t>
            </a:r>
            <a:r>
              <a:rPr lang="en-GB" i="1" dirty="0"/>
              <a:t>University Teaching in Focus, Victoria, Australia, Acer Press. P74-91</a:t>
            </a:r>
            <a:endParaRPr lang="en-GB" dirty="0"/>
          </a:p>
          <a:p>
            <a:r>
              <a:rPr lang="en-GB" dirty="0"/>
              <a:t>Brown, S. Rust, C. &amp; Gibbs, G. (1994) </a:t>
            </a:r>
            <a:r>
              <a:rPr lang="en-GB" i="1" dirty="0"/>
              <a:t>Strategies for Diversifying Assessment,</a:t>
            </a:r>
            <a:r>
              <a:rPr lang="en-GB" dirty="0"/>
              <a:t> Oxford: Oxford Centre for Staff Development. </a:t>
            </a:r>
          </a:p>
        </p:txBody>
      </p:sp>
    </p:spTree>
    <p:extLst>
      <p:ext uri="{BB962C8B-B14F-4D97-AF65-F5344CB8AC3E}">
        <p14:creationId xmlns:p14="http://schemas.microsoft.com/office/powerpoint/2010/main" val="30666571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8491"/>
          </a:xfrm>
        </p:spPr>
        <p:txBody>
          <a:bodyPr/>
          <a:lstStyle/>
          <a:p>
            <a:r>
              <a:rPr lang="en-GB" dirty="0"/>
              <a:t>Useful references: 3</a:t>
            </a:r>
          </a:p>
        </p:txBody>
      </p:sp>
      <p:sp>
        <p:nvSpPr>
          <p:cNvPr id="3" name="Content Placeholder 2"/>
          <p:cNvSpPr>
            <a:spLocks noGrp="1"/>
          </p:cNvSpPr>
          <p:nvPr>
            <p:ph idx="1"/>
          </p:nvPr>
        </p:nvSpPr>
        <p:spPr>
          <a:xfrm>
            <a:off x="468313" y="930729"/>
            <a:ext cx="8229600" cy="5271634"/>
          </a:xfrm>
        </p:spPr>
        <p:txBody>
          <a:bodyPr/>
          <a:lstStyle/>
          <a:p>
            <a:r>
              <a:rPr lang="en-US" dirty="0"/>
              <a:t>Carless, D., </a:t>
            </a:r>
            <a:r>
              <a:rPr lang="en-US" dirty="0" err="1"/>
              <a:t>Joughin</a:t>
            </a:r>
            <a:r>
              <a:rPr lang="en-US" dirty="0"/>
              <a:t>, G., </a:t>
            </a:r>
            <a:r>
              <a:rPr lang="en-US" dirty="0" err="1"/>
              <a:t>Ngar</a:t>
            </a:r>
            <a:r>
              <a:rPr lang="en-US" dirty="0"/>
              <a:t>-Fun Liu </a:t>
            </a:r>
            <a:r>
              <a:rPr lang="en-US" i="1" dirty="0"/>
              <a:t>et al</a:t>
            </a:r>
            <a:r>
              <a:rPr lang="en-US" dirty="0"/>
              <a:t> (2006) </a:t>
            </a:r>
            <a:r>
              <a:rPr lang="en-US" i="1" dirty="0"/>
              <a:t>How Assessment supports learning: Learning orientated assessment in action </a:t>
            </a:r>
            <a:r>
              <a:rPr lang="en-US" dirty="0"/>
              <a:t>Hong Kong: Hong Kong University Press.</a:t>
            </a:r>
            <a:endParaRPr lang="en-GB" dirty="0"/>
          </a:p>
          <a:p>
            <a:r>
              <a:rPr lang="en-GB" dirty="0"/>
              <a:t>Carroll, J. and Ryan, J. (2005) </a:t>
            </a:r>
            <a:r>
              <a:rPr lang="en-GB" i="1" dirty="0"/>
              <a:t>Teaching International students: improving learning for all. </a:t>
            </a:r>
            <a:r>
              <a:rPr lang="en-GB" dirty="0"/>
              <a:t>London: Routledge SEDA series.</a:t>
            </a:r>
          </a:p>
          <a:p>
            <a:r>
              <a:rPr lang="en-GB" dirty="0"/>
              <a:t>Crooks, T. (1988) </a:t>
            </a:r>
            <a:r>
              <a:rPr lang="en-GB" i="1" dirty="0"/>
              <a:t>Assessing student performance, </a:t>
            </a:r>
            <a:r>
              <a:rPr lang="en-GB" dirty="0"/>
              <a:t>HERDSA Green Guide No 8 HERDSA (reprinted 1994).</a:t>
            </a:r>
          </a:p>
          <a:p>
            <a:r>
              <a:rPr lang="en-GB" dirty="0" err="1"/>
              <a:t>Crosling</a:t>
            </a:r>
            <a:r>
              <a:rPr lang="en-GB" dirty="0"/>
              <a:t>, G., Thomas, L. and </a:t>
            </a:r>
            <a:r>
              <a:rPr lang="en-GB" dirty="0" err="1"/>
              <a:t>Heagney</a:t>
            </a:r>
            <a:r>
              <a:rPr lang="en-GB" dirty="0"/>
              <a:t>, M. (2008) </a:t>
            </a:r>
            <a:r>
              <a:rPr lang="en-GB" i="1" dirty="0"/>
              <a:t>Improving student retention in Higher Education,</a:t>
            </a:r>
            <a:r>
              <a:rPr lang="en-GB" dirty="0"/>
              <a:t> London and New York: Routledge. </a:t>
            </a:r>
          </a:p>
          <a:p>
            <a:r>
              <a:rPr lang="en-GB" dirty="0" err="1"/>
              <a:t>Falchikov</a:t>
            </a:r>
            <a:r>
              <a:rPr lang="en-GB" dirty="0"/>
              <a:t>, N. (2004) </a:t>
            </a:r>
            <a:r>
              <a:rPr lang="en-GB" i="1" dirty="0"/>
              <a:t>Improving Assessment through Student Involvement: Practical Solutions for Aiding Learning in Higher and Further Education,</a:t>
            </a:r>
            <a:r>
              <a:rPr lang="en-GB" dirty="0"/>
              <a:t> London: Routledge.</a:t>
            </a:r>
          </a:p>
        </p:txBody>
      </p:sp>
    </p:spTree>
    <p:extLst>
      <p:ext uri="{BB962C8B-B14F-4D97-AF65-F5344CB8AC3E}">
        <p14:creationId xmlns:p14="http://schemas.microsoft.com/office/powerpoint/2010/main" val="35011150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4</a:t>
            </a:r>
          </a:p>
        </p:txBody>
      </p:sp>
      <p:sp>
        <p:nvSpPr>
          <p:cNvPr id="3" name="Content Placeholder 2"/>
          <p:cNvSpPr>
            <a:spLocks noGrp="1"/>
          </p:cNvSpPr>
          <p:nvPr>
            <p:ph idx="1"/>
          </p:nvPr>
        </p:nvSpPr>
        <p:spPr/>
        <p:txBody>
          <a:bodyPr/>
          <a:lstStyle/>
          <a:p>
            <a:r>
              <a:rPr lang="en-GB" dirty="0"/>
              <a:t>Gibbs, G. (1999) </a:t>
            </a:r>
            <a:r>
              <a:rPr lang="en-GB" i="1" dirty="0"/>
              <a:t>Using assessment strategically to change the way students learn</a:t>
            </a:r>
            <a:r>
              <a:rPr lang="en-GB" dirty="0"/>
              <a:t>, in Brown S. &amp; </a:t>
            </a:r>
            <a:r>
              <a:rPr lang="en-GB" dirty="0" err="1"/>
              <a:t>Glasner</a:t>
            </a:r>
            <a:r>
              <a:rPr lang="en-GB" dirty="0"/>
              <a:t>, A. (eds.), </a:t>
            </a:r>
            <a:r>
              <a:rPr lang="en-GB" i="1" dirty="0"/>
              <a:t>Assessment Matters in Higher Education: Choosing and Using Diverse Approaches, </a:t>
            </a:r>
            <a:r>
              <a:rPr lang="en-GB" dirty="0"/>
              <a:t>Maidenhead: SRHE/Open University Press.</a:t>
            </a:r>
          </a:p>
          <a:p>
            <a:r>
              <a:rPr lang="en-GB" dirty="0"/>
              <a:t>Higher Education Academy (2012) </a:t>
            </a:r>
            <a:r>
              <a:rPr lang="en-GB" i="1" dirty="0"/>
              <a:t>A marked improvement; transforming assessment in higher education</a:t>
            </a:r>
            <a:r>
              <a:rPr lang="en-GB" dirty="0"/>
              <a:t>, York: HEA.</a:t>
            </a:r>
          </a:p>
          <a:p>
            <a:r>
              <a:rPr lang="en-GB" dirty="0" err="1"/>
              <a:t>Hounsell</a:t>
            </a:r>
            <a:r>
              <a:rPr lang="en-GB" dirty="0"/>
              <a:t>, D. (2008). The trouble with feedback: New challenges, emerging strategies, </a:t>
            </a:r>
            <a:r>
              <a:rPr lang="en-GB" i="1" dirty="0"/>
              <a:t>Interchange, Spring</a:t>
            </a:r>
            <a:r>
              <a:rPr lang="en-GB" dirty="0"/>
              <a:t>, Accessed at </a:t>
            </a:r>
            <a:r>
              <a:rPr lang="en-GB" u="sng" dirty="0">
                <a:hlinkClick r:id="rId2"/>
              </a:rPr>
              <a:t>www.tla.ed.ac.uk/interchange</a:t>
            </a:r>
            <a:r>
              <a:rPr lang="en-GB" dirty="0"/>
              <a:t>.</a:t>
            </a:r>
          </a:p>
          <a:p>
            <a:r>
              <a:rPr lang="en-GB" dirty="0"/>
              <a:t>Knight, P. and Yorke, M. (2003) </a:t>
            </a:r>
            <a:r>
              <a:rPr lang="en-GB" i="1" dirty="0"/>
              <a:t>Assessment, learning and employability</a:t>
            </a:r>
            <a:r>
              <a:rPr lang="en-GB" dirty="0"/>
              <a:t> Maidenhead, UK: SRHE/Open University Press.</a:t>
            </a:r>
          </a:p>
        </p:txBody>
      </p:sp>
    </p:spTree>
    <p:extLst>
      <p:ext uri="{BB962C8B-B14F-4D97-AF65-F5344CB8AC3E}">
        <p14:creationId xmlns:p14="http://schemas.microsoft.com/office/powerpoint/2010/main" val="36528548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5</a:t>
            </a:r>
          </a:p>
        </p:txBody>
      </p:sp>
      <p:sp>
        <p:nvSpPr>
          <p:cNvPr id="3" name="Content Placeholder 2"/>
          <p:cNvSpPr>
            <a:spLocks noGrp="1"/>
          </p:cNvSpPr>
          <p:nvPr>
            <p:ph idx="1"/>
          </p:nvPr>
        </p:nvSpPr>
        <p:spPr/>
        <p:txBody>
          <a:bodyPr/>
          <a:lstStyle/>
          <a:p>
            <a:r>
              <a:rPr lang="en-GB" dirty="0"/>
              <a:t>McDowell, L. and Brown, S. (1998) </a:t>
            </a:r>
            <a:r>
              <a:rPr lang="en-GB" i="1" dirty="0"/>
              <a:t>Assessing students: cheating and plagiarism</a:t>
            </a:r>
            <a:r>
              <a:rPr lang="en-GB" dirty="0"/>
              <a:t>, Newcastle: Red Guide 10/11 University of Northumbria.</a:t>
            </a:r>
          </a:p>
          <a:p>
            <a:r>
              <a:rPr lang="en-GB" dirty="0" err="1"/>
              <a:t>Mentkowski</a:t>
            </a:r>
            <a:r>
              <a:rPr lang="en-GB" dirty="0"/>
              <a:t>, M. and associates (2000) p.82 </a:t>
            </a:r>
            <a:r>
              <a:rPr lang="en-GB" i="1" dirty="0"/>
              <a:t>Learning that lasts: integrating learning development and performance in college and beyond,</a:t>
            </a:r>
            <a:r>
              <a:rPr lang="en-GB" dirty="0"/>
              <a:t> San Francisco: </a:t>
            </a:r>
            <a:r>
              <a:rPr lang="en-GB" dirty="0" err="1"/>
              <a:t>Jossey</a:t>
            </a:r>
            <a:r>
              <a:rPr lang="en-GB" dirty="0"/>
              <a:t>-Bass.</a:t>
            </a:r>
          </a:p>
          <a:p>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r>
              <a:rPr lang="en-GB" dirty="0"/>
              <a:t>Morgan, C., Dunn, L., Parry, S. and O'Reilly, M. (2004) </a:t>
            </a:r>
            <a:r>
              <a:rPr lang="en-GB" i="1" dirty="0"/>
              <a:t>The student assessment handbook: New directions in traditional and online assessment, </a:t>
            </a:r>
            <a:r>
              <a:rPr lang="en-GB" dirty="0"/>
              <a:t>London, Routledge.</a:t>
            </a:r>
          </a:p>
        </p:txBody>
      </p:sp>
    </p:spTree>
    <p:extLst>
      <p:ext uri="{BB962C8B-B14F-4D97-AF65-F5344CB8AC3E}">
        <p14:creationId xmlns:p14="http://schemas.microsoft.com/office/powerpoint/2010/main" val="37316001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6</a:t>
            </a:r>
          </a:p>
        </p:txBody>
      </p:sp>
      <p:sp>
        <p:nvSpPr>
          <p:cNvPr id="3" name="Content Placeholder 2"/>
          <p:cNvSpPr>
            <a:spLocks noGrp="1"/>
          </p:cNvSpPr>
          <p:nvPr>
            <p:ph idx="1"/>
          </p:nvPr>
        </p:nvSpPr>
        <p:spPr/>
        <p:txBody>
          <a:bodyPr/>
          <a:lstStyle/>
          <a:p>
            <a:r>
              <a:rPr lang="en-GB" dirty="0"/>
              <a:t>Newstead, S. E., Franklyn-Stokes, A., &amp; Armstead, P. (1996) Individual differences in student cheating, </a:t>
            </a:r>
            <a:r>
              <a:rPr lang="en-GB" i="1" dirty="0"/>
              <a:t>Journal of Educational Psychology</a:t>
            </a:r>
            <a:r>
              <a:rPr lang="en-GB" dirty="0"/>
              <a:t>, 88(2), 229-241</a:t>
            </a:r>
          </a:p>
          <a:p>
            <a:r>
              <a:rPr lang="en-GB" dirty="0"/>
              <a:t>Nicol, D. J. and Macfarlane-Dick, D. (2006) Formative assessment and self-regulated learning: A model and seven principles of good feedback practice, </a:t>
            </a:r>
            <a:r>
              <a:rPr lang="en-GB" i="1" dirty="0"/>
              <a:t>Studies in Higher Education Vol 31(2), 199-218.</a:t>
            </a:r>
            <a:endParaRPr lang="en-GB" dirty="0"/>
          </a:p>
          <a:p>
            <a:r>
              <a:rPr lang="en-GB" dirty="0"/>
              <a:t>PASS project Bradford </a:t>
            </a:r>
            <a:r>
              <a:rPr lang="en-GB" u="sng" dirty="0">
                <a:hlinkClick r:id="rId2"/>
              </a:rPr>
              <a:t>http://www.pass.brad.ac.uk/</a:t>
            </a:r>
            <a:r>
              <a:rPr lang="en-GB" dirty="0"/>
              <a:t> Accessed November 2013.</a:t>
            </a:r>
          </a:p>
          <a:p>
            <a:r>
              <a:rPr lang="en-GB" dirty="0" err="1"/>
              <a:t>Peelo</a:t>
            </a:r>
            <a:r>
              <a:rPr lang="en-GB" dirty="0"/>
              <a:t>, M. T., &amp; Wareham, T. (Eds.). (2002). </a:t>
            </a:r>
            <a:r>
              <a:rPr lang="en-GB" i="1" dirty="0"/>
              <a:t>Failing students in higher education</a:t>
            </a:r>
            <a:r>
              <a:rPr lang="en-GB" dirty="0"/>
              <a:t>. Society for Research into Higher Education. </a:t>
            </a:r>
          </a:p>
          <a:p>
            <a:r>
              <a:rPr lang="en-GB" dirty="0"/>
              <a:t>Pickford, R. and Brown, S. (2006) </a:t>
            </a:r>
            <a:r>
              <a:rPr lang="en-GB" i="1" dirty="0"/>
              <a:t>Assessing skills and practice,</a:t>
            </a:r>
            <a:r>
              <a:rPr lang="en-GB" dirty="0"/>
              <a:t> London: Routledge. </a:t>
            </a:r>
          </a:p>
        </p:txBody>
      </p:sp>
    </p:spTree>
    <p:extLst>
      <p:ext uri="{BB962C8B-B14F-4D97-AF65-F5344CB8AC3E}">
        <p14:creationId xmlns:p14="http://schemas.microsoft.com/office/powerpoint/2010/main" val="4266960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7</a:t>
            </a:r>
          </a:p>
        </p:txBody>
      </p:sp>
      <p:sp>
        <p:nvSpPr>
          <p:cNvPr id="3" name="Content Placeholder 2"/>
          <p:cNvSpPr>
            <a:spLocks noGrp="1"/>
          </p:cNvSpPr>
          <p:nvPr>
            <p:ph idx="1"/>
          </p:nvPr>
        </p:nvSpPr>
        <p:spPr/>
        <p:txBody>
          <a:bodyPr/>
          <a:lstStyle/>
          <a:p>
            <a:r>
              <a:rPr lang="en-GB" dirty="0"/>
              <a:t>Race P. (2015) </a:t>
            </a:r>
            <a:r>
              <a:rPr lang="en-GB" i="1" dirty="0"/>
              <a:t>The lecturer’s toolkit (4</a:t>
            </a:r>
            <a:r>
              <a:rPr lang="en-GB" i="1" baseline="30000" dirty="0"/>
              <a:t>th</a:t>
            </a:r>
            <a:r>
              <a:rPr lang="en-GB" i="1" dirty="0"/>
              <a:t> edition),</a:t>
            </a:r>
            <a:r>
              <a:rPr lang="en-GB" dirty="0"/>
              <a:t> London: Routledge.</a:t>
            </a:r>
          </a:p>
          <a:p>
            <a:r>
              <a:rPr lang="en-GB" dirty="0"/>
              <a:t>Race, P. (2001) </a:t>
            </a:r>
            <a:r>
              <a:rPr lang="en-GB" i="1" dirty="0"/>
              <a:t>A Briefing on Self, Peer &amp; Group Assessment,</a:t>
            </a:r>
            <a:r>
              <a:rPr lang="en-GB" dirty="0"/>
              <a:t> in LTSN Generic Centre Assessment Series No 9, LTSN York.</a:t>
            </a:r>
          </a:p>
          <a:p>
            <a:r>
              <a:rPr lang="en-GB" dirty="0"/>
              <a:t>Race, P. (2014) </a:t>
            </a:r>
            <a:r>
              <a:rPr lang="en-GB" i="1" dirty="0"/>
              <a:t>Making learning happen: 3</a:t>
            </a:r>
            <a:r>
              <a:rPr lang="en-GB" i="1" baseline="30000" dirty="0"/>
              <a:t>rd</a:t>
            </a:r>
            <a:r>
              <a:rPr lang="en-GB" i="1" dirty="0"/>
              <a:t> edition, </a:t>
            </a:r>
            <a:r>
              <a:rPr lang="en-GB" dirty="0"/>
              <a:t>London: Sage. </a:t>
            </a:r>
          </a:p>
          <a:p>
            <a:r>
              <a:rPr lang="en-GB" dirty="0" err="1"/>
              <a:t>Rotheram</a:t>
            </a:r>
            <a:r>
              <a:rPr lang="en-GB" dirty="0"/>
              <a:t>, B. (2009) </a:t>
            </a:r>
            <a:r>
              <a:rPr lang="en-GB" i="1" dirty="0"/>
              <a:t>Sounds Good,</a:t>
            </a:r>
            <a:r>
              <a:rPr lang="en-GB" dirty="0"/>
              <a:t> JISC project </a:t>
            </a:r>
            <a:r>
              <a:rPr lang="en-GB" u="sng" dirty="0">
                <a:hlinkClick r:id="rId2"/>
              </a:rPr>
              <a:t>http://www.jisc.ac.uk/whatwedo/programmes/usersandinnovation/soundsgood.aspx</a:t>
            </a:r>
            <a:r>
              <a:rPr lang="en-GB" dirty="0"/>
              <a:t> </a:t>
            </a:r>
          </a:p>
          <a:p>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p:txBody>
      </p:sp>
    </p:spTree>
    <p:extLst>
      <p:ext uri="{BB962C8B-B14F-4D97-AF65-F5344CB8AC3E}">
        <p14:creationId xmlns:p14="http://schemas.microsoft.com/office/powerpoint/2010/main" val="8080494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p:txBody>
          <a:bodyPr/>
          <a:lstStyle/>
          <a:p>
            <a:r>
              <a:rPr lang="en-GB" dirty="0"/>
              <a:t>Ryan, J. (2000) </a:t>
            </a:r>
            <a:r>
              <a:rPr lang="en-GB" i="1" dirty="0"/>
              <a:t>A Guide to Teaching International Students,</a:t>
            </a:r>
            <a:r>
              <a:rPr lang="en-GB" dirty="0"/>
              <a:t> Oxford Centre for Staff and Learning Development.</a:t>
            </a:r>
          </a:p>
          <a:p>
            <a:r>
              <a:rPr lang="en-GB" dirty="0"/>
              <a:t>Sadler, D. R. (2010) Beyond feedback: Developing student capability in complex appraisal. </a:t>
            </a:r>
            <a:r>
              <a:rPr lang="en-GB" i="1" dirty="0"/>
              <a:t>Assessment &amp; Evaluation in Higher Education, 35</a:t>
            </a:r>
            <a:r>
              <a:rPr lang="en-GB" dirty="0"/>
              <a:t>(5), 535-550.</a:t>
            </a:r>
          </a:p>
          <a:p>
            <a:r>
              <a:rPr lang="en-GB" dirty="0"/>
              <a:t>Yorke, M. (1999) </a:t>
            </a:r>
            <a:r>
              <a:rPr lang="en-GB" i="1" dirty="0"/>
              <a:t>Leaving Early: Undergraduate Non-completion in Higher Education,</a:t>
            </a:r>
            <a:r>
              <a:rPr lang="en-GB" dirty="0"/>
              <a:t> London: Routledge.</a:t>
            </a:r>
          </a:p>
        </p:txBody>
      </p:sp>
    </p:spTree>
    <p:extLst>
      <p:ext uri="{BB962C8B-B14F-4D97-AF65-F5344CB8AC3E}">
        <p14:creationId xmlns:p14="http://schemas.microsoft.com/office/powerpoint/2010/main" val="2007725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BF6B-3A8E-4AF6-AED9-7603D2C62995}"/>
              </a:ext>
            </a:extLst>
          </p:cNvPr>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So to help us focus on assessment criteria and developing students’ assessment literacy, a game!</a:t>
            </a:r>
          </a:p>
        </p:txBody>
      </p:sp>
      <p:sp>
        <p:nvSpPr>
          <p:cNvPr id="3" name="Content Placeholder 2">
            <a:extLst>
              <a:ext uri="{FF2B5EF4-FFF2-40B4-BE49-F238E27FC236}">
                <a16:creationId xmlns:a16="http://schemas.microsoft.com/office/drawing/2014/main" id="{5E240BED-5E90-4E22-9D98-38FB32CA080A}"/>
              </a:ext>
            </a:extLst>
          </p:cNvPr>
          <p:cNvSpPr>
            <a:spLocks noGrp="1"/>
          </p:cNvSpPr>
          <p:nvPr>
            <p:ph idx="1"/>
          </p:nvPr>
        </p:nvSpPr>
        <p:spPr>
          <a:xfrm>
            <a:off x="468313" y="1700807"/>
            <a:ext cx="8229600" cy="4501555"/>
          </a:xfrm>
        </p:spPr>
        <p:txBody>
          <a:bodyPr/>
          <a:lstStyle/>
          <a:p>
            <a:r>
              <a:rPr lang="en-GB" sz="2800" dirty="0"/>
              <a:t>This game is designed to help you think about how we can explain the importance of taking assessment criteria seriously in assessment to help students really understand what they need to do to succeed;</a:t>
            </a:r>
          </a:p>
          <a:p>
            <a:r>
              <a:rPr lang="en-GB" sz="2800" dirty="0"/>
              <a:t>Biscuits are a metaphor!</a:t>
            </a:r>
          </a:p>
        </p:txBody>
      </p:sp>
    </p:spTree>
    <p:extLst>
      <p:ext uri="{BB962C8B-B14F-4D97-AF65-F5344CB8AC3E}">
        <p14:creationId xmlns:p14="http://schemas.microsoft.com/office/powerpoint/2010/main" val="549020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A262-FB0B-47B6-BC26-1081F74053A1}"/>
              </a:ext>
            </a:extLst>
          </p:cNvPr>
          <p:cNvSpPr>
            <a:spLocks noGrp="1"/>
          </p:cNvSpPr>
          <p:nvPr>
            <p:ph type="title"/>
          </p:nvPr>
        </p:nvSpPr>
        <p:spPr/>
        <p:txBody>
          <a:bodyPr/>
          <a:lstStyle/>
          <a:p>
            <a:r>
              <a:rPr lang="en-GB" sz="3200" dirty="0"/>
              <a:t>Thinking through the issues raised in the biscuit game</a:t>
            </a:r>
          </a:p>
        </p:txBody>
      </p:sp>
      <p:sp>
        <p:nvSpPr>
          <p:cNvPr id="3" name="Content Placeholder 2">
            <a:extLst>
              <a:ext uri="{FF2B5EF4-FFF2-40B4-BE49-F238E27FC236}">
                <a16:creationId xmlns:a16="http://schemas.microsoft.com/office/drawing/2014/main" id="{0D301135-AEEC-4738-A5CF-C6EE8F8396D7}"/>
              </a:ext>
            </a:extLst>
          </p:cNvPr>
          <p:cNvSpPr>
            <a:spLocks noGrp="1"/>
          </p:cNvSpPr>
          <p:nvPr>
            <p:ph idx="1"/>
          </p:nvPr>
        </p:nvSpPr>
        <p:spPr>
          <a:xfrm>
            <a:off x="251520" y="1226119"/>
            <a:ext cx="8446393" cy="4789488"/>
          </a:xfrm>
        </p:spPr>
        <p:txBody>
          <a:bodyPr/>
          <a:lstStyle/>
          <a:p>
            <a:r>
              <a:rPr lang="en-GB" sz="2100" dirty="0"/>
              <a:t>It is often useful to start from individual perspectives at the outset of an assignment and clarify preconceptions;</a:t>
            </a:r>
          </a:p>
          <a:p>
            <a:r>
              <a:rPr lang="en-GB" sz="2100" dirty="0"/>
              <a:t>Assessment is a complex nuanced task with grey areas, and just as agreed definitions of biscuits are not always readily achievable, so also assignments benefit from dialogue to clarify expectations;</a:t>
            </a:r>
          </a:p>
          <a:p>
            <a:r>
              <a:rPr lang="en-GB" sz="2100" dirty="0"/>
              <a:t>Category definitions can sometimes be complicated when setting assignments. It’s helpful in advance of an assessment to agree definitions of what is, for example, a portfolio;</a:t>
            </a:r>
          </a:p>
          <a:p>
            <a:r>
              <a:rPr lang="en-GB" sz="2100" dirty="0"/>
              <a:t>It’s helpful to face the fact that although criteria may be considered to be explicit, the way people grade using criteria can differ substantially;</a:t>
            </a:r>
          </a:p>
          <a:p>
            <a:r>
              <a:rPr lang="en-GB" sz="2100" dirty="0"/>
              <a:t>Assigning grades is an imprecise and inexact activity, and we need to recognise that absolute certainty about grades is not always achievable;</a:t>
            </a:r>
          </a:p>
          <a:p>
            <a:r>
              <a:rPr lang="en-GB" sz="2100" dirty="0"/>
              <a:t>Generic discussion about assessment, and how we grade can help develop assessment literacy.</a:t>
            </a:r>
          </a:p>
          <a:p>
            <a:endParaRPr lang="en-GB" sz="2100" dirty="0"/>
          </a:p>
        </p:txBody>
      </p:sp>
    </p:spTree>
    <p:extLst>
      <p:ext uri="{BB962C8B-B14F-4D97-AF65-F5344CB8AC3E}">
        <p14:creationId xmlns:p14="http://schemas.microsoft.com/office/powerpoint/2010/main" val="2358540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3809</Words>
  <Application>Microsoft Office PowerPoint</Application>
  <PresentationFormat>On-screen Show (4:3)</PresentationFormat>
  <Paragraphs>243</Paragraphs>
  <Slides>46</Slides>
  <Notes>12</Notes>
  <HiddenSlides>0</HiddenSlides>
  <MMClips>0</MMClips>
  <ScaleCrop>false</ScaleCrop>
  <HeadingPairs>
    <vt:vector size="6" baseType="variant">
      <vt:variant>
        <vt:lpstr>Fonts Used</vt:lpstr>
      </vt:variant>
      <vt:variant>
        <vt:i4>7</vt:i4>
      </vt:variant>
      <vt:variant>
        <vt:lpstr>Theme</vt:lpstr>
      </vt:variant>
      <vt:variant>
        <vt:i4>12</vt:i4>
      </vt:variant>
      <vt:variant>
        <vt:lpstr>Slide Titles</vt:lpstr>
      </vt:variant>
      <vt:variant>
        <vt:i4>46</vt:i4>
      </vt:variant>
    </vt:vector>
  </HeadingPairs>
  <TitlesOfParts>
    <vt:vector size="65" baseType="lpstr">
      <vt:lpstr>Arial</vt:lpstr>
      <vt:lpstr>Arial Rounded MT Bold</vt:lpstr>
      <vt:lpstr>Calibri</vt:lpstr>
      <vt:lpstr>Calibri Light</vt:lpstr>
      <vt:lpstr>Comic Sans MS</vt:lpstr>
      <vt:lpstr>Tahoma</vt:lpstr>
      <vt:lpstr>Wingdings</vt:lpstr>
      <vt:lpstr>LeedsMet template</vt:lpstr>
      <vt:lpstr>101_Custom Design</vt:lpstr>
      <vt:lpstr>Office Theme</vt:lpstr>
      <vt:lpstr>1_Office Theme</vt:lpstr>
      <vt:lpstr>13_LeedsMet template</vt:lpstr>
      <vt:lpstr>14_LeedsMet template</vt:lpstr>
      <vt:lpstr>15_LeedsMet template</vt:lpstr>
      <vt:lpstr>16_LeedsMet template</vt:lpstr>
      <vt:lpstr>17_LeedsMet template</vt:lpstr>
      <vt:lpstr>18_LeedsMet template</vt:lpstr>
      <vt:lpstr>19_LeedsMet template</vt:lpstr>
      <vt:lpstr>20_LeedsMet template</vt:lpstr>
      <vt:lpstr>Enhancing assessment and feedback </vt:lpstr>
      <vt:lpstr>The purpose of the sessions today on assessment and feedback</vt:lpstr>
      <vt:lpstr>Enhancing Assessment and Feedback to improve student engagement and achievement</vt:lpstr>
      <vt:lpstr>Underpinning premises</vt:lpstr>
      <vt:lpstr>PowerPoint Presentation</vt:lpstr>
      <vt:lpstr>Using assessment for learning  (Sambell et al, 2012)</vt:lpstr>
      <vt:lpstr>So to help us focus on assessment criteria and developing students’ assessment literacy, a game!</vt:lpstr>
      <vt:lpstr>Thinking through the issues raised in the biscuit game</vt:lpstr>
      <vt:lpstr>Formative and summative assessment</vt:lpstr>
      <vt:lpstr>The importance of dialogic feedback (Sadler)</vt:lpstr>
      <vt:lpstr>Assessment literacy: students do better if they can: </vt:lpstr>
      <vt:lpstr>Students tend to be more convinced about the fairness of the assessment process if</vt:lpstr>
      <vt:lpstr>PowerPoint Presentation</vt:lpstr>
      <vt:lpstr>Helping students better understand what is needed of them</vt:lpstr>
      <vt:lpstr>Assessment for learning: some useful thoughts</vt:lpstr>
      <vt:lpstr>Assessment for learning</vt:lpstr>
      <vt:lpstr>Briefings for students: setting the context</vt:lpstr>
      <vt:lpstr>Briefings activity</vt:lpstr>
      <vt:lpstr>Essential components of an effective assignment brief I would suggest include:</vt:lpstr>
      <vt:lpstr>What are exemplars, and how can we use them productively?</vt:lpstr>
      <vt:lpstr>Exemplars can enable students to:</vt:lpstr>
      <vt:lpstr>What can we do when using exemplars? (see handout)</vt:lpstr>
      <vt:lpstr>Do your international students understand UK assessment approaches?</vt:lpstr>
      <vt:lpstr>Are your students aware of all the processes and procedures we use to ensure fair assessment? </vt:lpstr>
      <vt:lpstr>Fostering student engagement with feedback</vt:lpstr>
      <vt:lpstr>Encouraging students to recognise and use the feedback we provide for them</vt:lpstr>
      <vt:lpstr>Encouraging better use of feedback  (see handout)</vt:lpstr>
      <vt:lpstr>Good feedback:  (after Brown, S. (2015), Assessment, learning and teaching in higher education: global perspectives, London: Palgrave-MacMillan)</vt:lpstr>
      <vt:lpstr>Good feedback:</vt:lpstr>
      <vt:lpstr>Good feedback:</vt:lpstr>
      <vt:lpstr>Good feedback:</vt:lpstr>
      <vt:lpstr>Five things students really hate about poor feedback</vt:lpstr>
      <vt:lpstr>Five things students really hate about poor feedback</vt:lpstr>
      <vt:lpstr>Task: Giving formative feedback prior to submitting summative tasks </vt:lpstr>
      <vt:lpstr>To better engage learners through feedback and assessment we can:</vt:lpstr>
      <vt:lpstr>Making assessment work well</vt:lpstr>
      <vt:lpstr>Planning to implement enhancements in  assessment &amp; feedback in your module/programme</vt:lpstr>
      <vt:lpstr>These and other slides are available on my website at http://sally-brown.net</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2018-04-04T14:59:00Z</dcterms:modified>
</cp:coreProperties>
</file>