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theme/theme3.xml" ContentType="application/vnd.openxmlformats-officedocument.theme+xml"/>
  <Override PartName="/ppt/slideLayouts/slideLayout13.xml" ContentType="application/vnd.openxmlformats-officedocument.presentationml.slideLayout+xml"/>
  <Override PartName="/ppt/theme/theme4.xml" ContentType="application/vnd.openxmlformats-officedocument.theme+xml"/>
  <Override PartName="/ppt/slideLayouts/slideLayout14.xml" ContentType="application/vnd.openxmlformats-officedocument.presentationml.slideLayout+xml"/>
  <Override PartName="/ppt/theme/theme5.xml" ContentType="application/vnd.openxmlformats-officedocument.theme+xml"/>
  <Override PartName="/ppt/slideLayouts/slideLayout15.xml" ContentType="application/vnd.openxmlformats-officedocument.presentationml.slideLayout+xml"/>
  <Override PartName="/ppt/theme/theme6.xml" ContentType="application/vnd.openxmlformats-officedocument.theme+xml"/>
  <Override PartName="/ppt/slideLayouts/slideLayout16.xml" ContentType="application/vnd.openxmlformats-officedocument.presentationml.slideLayout+xml"/>
  <Override PartName="/ppt/theme/theme7.xml" ContentType="application/vnd.openxmlformats-officedocument.theme+xml"/>
  <Override PartName="/ppt/slideLayouts/slideLayout17.xml" ContentType="application/vnd.openxmlformats-officedocument.presentationml.slideLayout+xml"/>
  <Override PartName="/ppt/theme/theme8.xml" ContentType="application/vnd.openxmlformats-officedocument.theme+xml"/>
  <Override PartName="/ppt/slideLayouts/slideLayout18.xml" ContentType="application/vnd.openxmlformats-officedocument.presentationml.slideLayout+xml"/>
  <Override PartName="/ppt/theme/theme9.xml" ContentType="application/vnd.openxmlformats-officedocument.theme+xml"/>
  <Override PartName="/ppt/slideLayouts/slideLayout19.xml" ContentType="application/vnd.openxmlformats-officedocument.presentationml.slideLayout+xml"/>
  <Override PartName="/ppt/theme/theme10.xml" ContentType="application/vnd.openxmlformats-officedocument.theme+xml"/>
  <Override PartName="/ppt/slideLayouts/slideLayout20.xml" ContentType="application/vnd.openxmlformats-officedocument.presentationml.slideLayout+xml"/>
  <Override PartName="/ppt/theme/theme11.xml" ContentType="application/vnd.openxmlformats-officedocument.theme+xml"/>
  <Override PartName="/ppt/slideLayouts/slideLayout21.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 id="2147483806" r:id="rId3"/>
    <p:sldMasterId id="2147483809" r:id="rId4"/>
    <p:sldMasterId id="2147483811" r:id="rId5"/>
    <p:sldMasterId id="2147483813" r:id="rId6"/>
    <p:sldMasterId id="2147483815" r:id="rId7"/>
    <p:sldMasterId id="2147483817" r:id="rId8"/>
    <p:sldMasterId id="2147483819" r:id="rId9"/>
    <p:sldMasterId id="2147483821" r:id="rId10"/>
    <p:sldMasterId id="2147483823" r:id="rId11"/>
    <p:sldMasterId id="2147483825" r:id="rId12"/>
  </p:sldMasterIdLst>
  <p:notesMasterIdLst>
    <p:notesMasterId r:id="rId59"/>
  </p:notesMasterIdLst>
  <p:handoutMasterIdLst>
    <p:handoutMasterId r:id="rId60"/>
  </p:handoutMasterIdLst>
  <p:sldIdLst>
    <p:sldId id="420" r:id="rId13"/>
    <p:sldId id="669" r:id="rId14"/>
    <p:sldId id="805" r:id="rId15"/>
    <p:sldId id="656" r:id="rId16"/>
    <p:sldId id="727" r:id="rId17"/>
    <p:sldId id="662" r:id="rId18"/>
    <p:sldId id="670" r:id="rId19"/>
    <p:sldId id="671" r:id="rId20"/>
    <p:sldId id="705" r:id="rId21"/>
    <p:sldId id="684" r:id="rId22"/>
    <p:sldId id="626" r:id="rId23"/>
    <p:sldId id="710" r:id="rId24"/>
    <p:sldId id="693" r:id="rId25"/>
    <p:sldId id="672" r:id="rId26"/>
    <p:sldId id="664" r:id="rId27"/>
    <p:sldId id="665" r:id="rId28"/>
    <p:sldId id="676" r:id="rId29"/>
    <p:sldId id="673" r:id="rId30"/>
    <p:sldId id="675" r:id="rId31"/>
    <p:sldId id="666" r:id="rId32"/>
    <p:sldId id="667" r:id="rId33"/>
    <p:sldId id="668" r:id="rId34"/>
    <p:sldId id="549" r:id="rId35"/>
    <p:sldId id="714" r:id="rId36"/>
    <p:sldId id="709" r:id="rId37"/>
    <p:sldId id="689" r:id="rId38"/>
    <p:sldId id="688" r:id="rId39"/>
    <p:sldId id="680" r:id="rId40"/>
    <p:sldId id="681" r:id="rId41"/>
    <p:sldId id="682" r:id="rId42"/>
    <p:sldId id="683" r:id="rId43"/>
    <p:sldId id="686" r:id="rId44"/>
    <p:sldId id="685" r:id="rId45"/>
    <p:sldId id="679" r:id="rId46"/>
    <p:sldId id="690" r:id="rId47"/>
    <p:sldId id="635" r:id="rId48"/>
    <p:sldId id="796" r:id="rId49"/>
    <p:sldId id="725" r:id="rId50"/>
    <p:sldId id="797" r:id="rId51"/>
    <p:sldId id="798" r:id="rId52"/>
    <p:sldId id="799" r:id="rId53"/>
    <p:sldId id="800" r:id="rId54"/>
    <p:sldId id="801" r:id="rId55"/>
    <p:sldId id="802" r:id="rId56"/>
    <p:sldId id="803" r:id="rId57"/>
    <p:sldId id="804" r:id="rId58"/>
  </p:sldIdLst>
  <p:sldSz cx="9144000" cy="6858000" type="screen4x3"/>
  <p:notesSz cx="7010400" cy="92964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0066"/>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11" autoAdjust="0"/>
    <p:restoredTop sz="94533" autoAdjust="0"/>
  </p:normalViewPr>
  <p:slideViewPr>
    <p:cSldViewPr>
      <p:cViewPr varScale="1">
        <p:scale>
          <a:sx n="70" d="100"/>
          <a:sy n="70" d="100"/>
        </p:scale>
        <p:origin x="1476" y="66"/>
      </p:cViewPr>
      <p:guideLst>
        <p:guide orient="horz" pos="2160"/>
        <p:guide pos="2880"/>
      </p:guideLst>
    </p:cSldViewPr>
  </p:slideViewPr>
  <p:outlineViewPr>
    <p:cViewPr>
      <p:scale>
        <a:sx n="33" d="100"/>
        <a:sy n="33" d="100"/>
      </p:scale>
      <p:origin x="0" y="-143904"/>
    </p:cViewPr>
  </p:outlineViewPr>
  <p:notesTextViewPr>
    <p:cViewPr>
      <p:scale>
        <a:sx n="100" d="100"/>
        <a:sy n="100" d="100"/>
      </p:scale>
      <p:origin x="0" y="0"/>
    </p:cViewPr>
  </p:notesTextViewPr>
  <p:sorterViewPr>
    <p:cViewPr>
      <p:scale>
        <a:sx n="120" d="100"/>
        <a:sy n="120" d="100"/>
      </p:scale>
      <p:origin x="0" y="0"/>
    </p:cViewPr>
  </p:sorterViewPr>
  <p:notesViewPr>
    <p:cSldViewPr>
      <p:cViewPr varScale="1">
        <p:scale>
          <a:sx n="80" d="100"/>
          <a:sy n="80" d="100"/>
        </p:scale>
        <p:origin x="-2022" y="-10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slide" Target="slides/slide14.xml"/><Relationship Id="rId39" Type="http://schemas.openxmlformats.org/officeDocument/2006/relationships/slide" Target="slides/slide27.xml"/><Relationship Id="rId21" Type="http://schemas.openxmlformats.org/officeDocument/2006/relationships/slide" Target="slides/slide9.xml"/><Relationship Id="rId34" Type="http://schemas.openxmlformats.org/officeDocument/2006/relationships/slide" Target="slides/slide22.xml"/><Relationship Id="rId42" Type="http://schemas.openxmlformats.org/officeDocument/2006/relationships/slide" Target="slides/slide30.xml"/><Relationship Id="rId47" Type="http://schemas.openxmlformats.org/officeDocument/2006/relationships/slide" Target="slides/slide35.xml"/><Relationship Id="rId50" Type="http://schemas.openxmlformats.org/officeDocument/2006/relationships/slide" Target="slides/slide38.xml"/><Relationship Id="rId55" Type="http://schemas.openxmlformats.org/officeDocument/2006/relationships/slide" Target="slides/slide43.xml"/><Relationship Id="rId63" Type="http://schemas.openxmlformats.org/officeDocument/2006/relationships/viewProps" Target="viewProp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4.xml"/><Relationship Id="rId20" Type="http://schemas.openxmlformats.org/officeDocument/2006/relationships/slide" Target="slides/slide8.xml"/><Relationship Id="rId29" Type="http://schemas.openxmlformats.org/officeDocument/2006/relationships/slide" Target="slides/slide17.xml"/><Relationship Id="rId41" Type="http://schemas.openxmlformats.org/officeDocument/2006/relationships/slide" Target="slides/slide29.xml"/><Relationship Id="rId54" Type="http://schemas.openxmlformats.org/officeDocument/2006/relationships/slide" Target="slides/slide42.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2.xml"/><Relationship Id="rId32" Type="http://schemas.openxmlformats.org/officeDocument/2006/relationships/slide" Target="slides/slide20.xml"/><Relationship Id="rId37" Type="http://schemas.openxmlformats.org/officeDocument/2006/relationships/slide" Target="slides/slide25.xml"/><Relationship Id="rId40" Type="http://schemas.openxmlformats.org/officeDocument/2006/relationships/slide" Target="slides/slide28.xml"/><Relationship Id="rId45" Type="http://schemas.openxmlformats.org/officeDocument/2006/relationships/slide" Target="slides/slide33.xml"/><Relationship Id="rId53" Type="http://schemas.openxmlformats.org/officeDocument/2006/relationships/slide" Target="slides/slide41.xml"/><Relationship Id="rId58" Type="http://schemas.openxmlformats.org/officeDocument/2006/relationships/slide" Target="slides/slide46.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slide" Target="slides/slide16.xml"/><Relationship Id="rId36" Type="http://schemas.openxmlformats.org/officeDocument/2006/relationships/slide" Target="slides/slide24.xml"/><Relationship Id="rId49" Type="http://schemas.openxmlformats.org/officeDocument/2006/relationships/slide" Target="slides/slide37.xml"/><Relationship Id="rId57" Type="http://schemas.openxmlformats.org/officeDocument/2006/relationships/slide" Target="slides/slide45.xml"/><Relationship Id="rId61" Type="http://schemas.openxmlformats.org/officeDocument/2006/relationships/commentAuthors" Target="commentAuthors.xml"/><Relationship Id="rId10" Type="http://schemas.openxmlformats.org/officeDocument/2006/relationships/slideMaster" Target="slideMasters/slideMaster10.xml"/><Relationship Id="rId19" Type="http://schemas.openxmlformats.org/officeDocument/2006/relationships/slide" Target="slides/slide7.xml"/><Relationship Id="rId31" Type="http://schemas.openxmlformats.org/officeDocument/2006/relationships/slide" Target="slides/slide19.xml"/><Relationship Id="rId44" Type="http://schemas.openxmlformats.org/officeDocument/2006/relationships/slide" Target="slides/slide32.xml"/><Relationship Id="rId52" Type="http://schemas.openxmlformats.org/officeDocument/2006/relationships/slide" Target="slides/slide40.xml"/><Relationship Id="rId60" Type="http://schemas.openxmlformats.org/officeDocument/2006/relationships/handoutMaster" Target="handoutMasters/handoutMaster1.xml"/><Relationship Id="rId65"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slide" Target="slides/slide18.xml"/><Relationship Id="rId35" Type="http://schemas.openxmlformats.org/officeDocument/2006/relationships/slide" Target="slides/slide23.xml"/><Relationship Id="rId43" Type="http://schemas.openxmlformats.org/officeDocument/2006/relationships/slide" Target="slides/slide31.xml"/><Relationship Id="rId48" Type="http://schemas.openxmlformats.org/officeDocument/2006/relationships/slide" Target="slides/slide36.xml"/><Relationship Id="rId56" Type="http://schemas.openxmlformats.org/officeDocument/2006/relationships/slide" Target="slides/slide44.xml"/><Relationship Id="rId64" Type="http://schemas.openxmlformats.org/officeDocument/2006/relationships/theme" Target="theme/theme1.xml"/><Relationship Id="rId8" Type="http://schemas.openxmlformats.org/officeDocument/2006/relationships/slideMaster" Target="slideMasters/slideMaster8.xml"/><Relationship Id="rId51" Type="http://schemas.openxmlformats.org/officeDocument/2006/relationships/slide" Target="slides/slide39.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slide" Target="slides/slide13.xml"/><Relationship Id="rId33" Type="http://schemas.openxmlformats.org/officeDocument/2006/relationships/slide" Target="slides/slide21.xml"/><Relationship Id="rId38" Type="http://schemas.openxmlformats.org/officeDocument/2006/relationships/slide" Target="slides/slide26.xml"/><Relationship Id="rId46" Type="http://schemas.openxmlformats.org/officeDocument/2006/relationships/slide" Target="slides/slide34.xml"/><Relationship Id="rId5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val="2806566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970938" y="0"/>
            <a:ext cx="3037840" cy="46482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701040" y="4415790"/>
            <a:ext cx="5608320" cy="4183380"/>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8678" name="Rectangle 6"/>
          <p:cNvSpPr>
            <a:spLocks noGrp="1" noChangeArrowheads="1"/>
          </p:cNvSpPr>
          <p:nvPr>
            <p:ph type="ftr" sz="quarter" idx="4"/>
          </p:nvPr>
        </p:nvSpPr>
        <p:spPr bwMode="auto">
          <a:xfrm>
            <a:off x="0"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970938" y="8829967"/>
            <a:ext cx="3037840" cy="464820"/>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val="2495425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val="1311899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36</a:t>
            </a:fld>
            <a:endParaRPr lang="en-US"/>
          </a:p>
        </p:txBody>
      </p:sp>
    </p:spTree>
    <p:extLst>
      <p:ext uri="{BB962C8B-B14F-4D97-AF65-F5344CB8AC3E}">
        <p14:creationId xmlns:p14="http://schemas.microsoft.com/office/powerpoint/2010/main" val="29277898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defTabSz="931774">
              <a:defRPr/>
            </a:pPr>
            <a:fld id="{8A7EB679-7535-4499-998C-2E4C9FDB76DD}" type="slidenum">
              <a:rPr lang="en-US">
                <a:solidFill>
                  <a:srgbClr val="000000"/>
                </a:solidFill>
              </a:rPr>
              <a:pPr defTabSz="931774">
                <a:defRPr/>
              </a:pPr>
              <a:t>38</a:t>
            </a:fld>
            <a:endParaRPr lang="en-US" dirty="0">
              <a:solidFill>
                <a:srgbClr val="000000"/>
              </a:solidFill>
            </a:endParaRPr>
          </a:p>
        </p:txBody>
      </p:sp>
    </p:spTree>
    <p:extLst>
      <p:ext uri="{BB962C8B-B14F-4D97-AF65-F5344CB8AC3E}">
        <p14:creationId xmlns:p14="http://schemas.microsoft.com/office/powerpoint/2010/main" val="14853761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703263"/>
            <a:ext cx="4632325" cy="3473450"/>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defTabSz="931774" fontAlgn="auto">
              <a:spcBef>
                <a:spcPts val="0"/>
              </a:spcBef>
              <a:spcAft>
                <a:spcPts val="0"/>
              </a:spcAft>
              <a:defRPr/>
            </a:pPr>
            <a:fld id="{8A7EB679-7535-4499-998C-2E4C9FDB76DD}" type="slidenum">
              <a:rPr lang="en-US" sz="1800" kern="0">
                <a:solidFill>
                  <a:srgbClr val="000000"/>
                </a:solidFill>
              </a:rPr>
              <a:pPr defTabSz="931774" fontAlgn="auto">
                <a:spcBef>
                  <a:spcPts val="0"/>
                </a:spcBef>
                <a:spcAft>
                  <a:spcPts val="0"/>
                </a:spcAft>
                <a:defRPr/>
              </a:pPr>
              <a:t>39</a:t>
            </a:fld>
            <a:endParaRPr lang="en-US" sz="1800" kern="0">
              <a:solidFill>
                <a:srgbClr val="000000"/>
              </a:solidFill>
            </a:endParaRPr>
          </a:p>
        </p:txBody>
      </p:sp>
    </p:spTree>
    <p:extLst>
      <p:ext uri="{BB962C8B-B14F-4D97-AF65-F5344CB8AC3E}">
        <p14:creationId xmlns:p14="http://schemas.microsoft.com/office/powerpoint/2010/main" val="3338174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4</a:t>
            </a:fld>
            <a:endParaRPr lang="en-US" dirty="0"/>
          </a:p>
        </p:txBody>
      </p:sp>
    </p:spTree>
    <p:extLst>
      <p:ext uri="{BB962C8B-B14F-4D97-AF65-F5344CB8AC3E}">
        <p14:creationId xmlns:p14="http://schemas.microsoft.com/office/powerpoint/2010/main" val="2437472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2750034B-FA1B-4989-9657-9088CB755A55}" type="slidenum">
              <a:rPr lang="en-GB" smtClean="0"/>
              <a:pPr>
                <a:defRPr/>
              </a:pPr>
              <a:t>6</a:t>
            </a:fld>
            <a:endParaRPr lang="en-GB"/>
          </a:p>
        </p:txBody>
      </p:sp>
    </p:spTree>
    <p:extLst>
      <p:ext uri="{BB962C8B-B14F-4D97-AF65-F5344CB8AC3E}">
        <p14:creationId xmlns:p14="http://schemas.microsoft.com/office/powerpoint/2010/main" val="27597306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9</a:t>
            </a:fld>
            <a:endParaRPr lang="en-US" dirty="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a:p>
        </p:txBody>
      </p:sp>
    </p:spTree>
    <p:extLst>
      <p:ext uri="{BB962C8B-B14F-4D97-AF65-F5344CB8AC3E}">
        <p14:creationId xmlns:p14="http://schemas.microsoft.com/office/powerpoint/2010/main" val="13161719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11</a:t>
            </a:fld>
            <a:endParaRPr lang="en-US" dirty="0"/>
          </a:p>
        </p:txBody>
      </p:sp>
    </p:spTree>
    <p:extLst>
      <p:ext uri="{BB962C8B-B14F-4D97-AF65-F5344CB8AC3E}">
        <p14:creationId xmlns:p14="http://schemas.microsoft.com/office/powerpoint/2010/main" val="42794166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B3FB56F1-60F1-488B-A081-8D7FD241E705}" type="slidenum">
              <a:rPr lang="en-GB" smtClean="0"/>
              <a:pPr/>
              <a:t>13</a:t>
            </a:fld>
            <a:endParaRPr lang="en-GB" dirty="0"/>
          </a:p>
        </p:txBody>
      </p:sp>
    </p:spTree>
    <p:extLst>
      <p:ext uri="{BB962C8B-B14F-4D97-AF65-F5344CB8AC3E}">
        <p14:creationId xmlns:p14="http://schemas.microsoft.com/office/powerpoint/2010/main" val="41177192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dirty="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15</a:t>
            </a:fld>
            <a:endParaRPr lang="en-US" dirty="0"/>
          </a:p>
        </p:txBody>
      </p:sp>
    </p:spTree>
    <p:extLst>
      <p:ext uri="{BB962C8B-B14F-4D97-AF65-F5344CB8AC3E}">
        <p14:creationId xmlns:p14="http://schemas.microsoft.com/office/powerpoint/2010/main" val="39582501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dirty="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16</a:t>
            </a:fld>
            <a:endParaRPr lang="en-US" dirty="0"/>
          </a:p>
        </p:txBody>
      </p:sp>
    </p:spTree>
    <p:extLst>
      <p:ext uri="{BB962C8B-B14F-4D97-AF65-F5344CB8AC3E}">
        <p14:creationId xmlns:p14="http://schemas.microsoft.com/office/powerpoint/2010/main" val="19810180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4813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a:p>
        </p:txBody>
      </p:sp>
      <p:sp>
        <p:nvSpPr>
          <p:cNvPr id="4" name="Slide Number Placeholder 3"/>
          <p:cNvSpPr>
            <a:spLocks noGrp="1"/>
          </p:cNvSpPr>
          <p:nvPr>
            <p:ph type="sldNum" sz="quarter" idx="5"/>
          </p:nvPr>
        </p:nvSpPr>
        <p:spPr/>
        <p:txBody>
          <a:bodyPr/>
          <a:lstStyle/>
          <a:p>
            <a:pPr>
              <a:defRPr/>
            </a:pPr>
            <a:fld id="{5D179688-7F9B-411C-9D06-00C1655A9A23}" type="slidenum">
              <a:rPr lang="en-GB" smtClean="0"/>
              <a:pPr>
                <a:defRPr/>
              </a:pPr>
              <a:t>23</a:t>
            </a:fld>
            <a:endParaRPr lang="en-GB"/>
          </a:p>
        </p:txBody>
      </p:sp>
    </p:spTree>
    <p:extLst>
      <p:ext uri="{BB962C8B-B14F-4D97-AF65-F5344CB8AC3E}">
        <p14:creationId xmlns:p14="http://schemas.microsoft.com/office/powerpoint/2010/main" val="22703315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04/04/2018</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04/04/2018</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04/04/2018</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A8C16814-CFB7-4205-9B00-D7AA0B4F04E1}"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04/04/2018</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D74F4153-C958-45CA-9101-9DAC497976E3}"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563145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04/04/2018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6518164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04/04/2018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078159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04/04/2018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7027521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04/04/2018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2255494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04/04/2018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8599201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04/04/2018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638877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04/04/2018</a:t>
            </a:fld>
            <a:endParaRPr lang="en-GB"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04/04/2018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7699392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defTabSz="914400" eaLnBrk="1" fontAlgn="auto" latinLnBrk="0" hangingPunct="1">
              <a:lnSpc>
                <a:spcPct val="100000"/>
              </a:lnSpc>
              <a:spcBef>
                <a:spcPts val="0"/>
              </a:spcBef>
              <a:spcAft>
                <a:spcPts val="0"/>
              </a:spcAft>
              <a:buClrTx/>
              <a:buSzTx/>
              <a:buFontTx/>
              <a:buNone/>
              <a:tabLst/>
              <a:defRPr/>
            </a:pPr>
            <a:fld id="{D419B9B9-35AD-4C4A-A16A-05A32AC7D501}" type="datetime1">
              <a:rPr kumimoji="0" lang="en-GB"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04/04/2018</a:t>
            </a:fld>
            <a:endParaRPr kumimoji="0" lang="en-GB"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458043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04/04/2018</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04/04/2018</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04/04/2018</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04/04/2018</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04/04/2018</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04/04/2018</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04/04/2018</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19.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20.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21.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2.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4.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5.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6.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7.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04/04/2018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04/04/2018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250285590"/>
      </p:ext>
    </p:extLst>
  </p:cSld>
  <p:clrMap bg1="lt1" tx1="dk1" bg2="lt2" tx2="dk2" accent1="accent1" accent2="accent2" accent3="accent3" accent4="accent4" accent5="accent5" accent6="accent6" hlink="hlink" folHlink="folHlink"/>
  <p:sldLayoutIdLst>
    <p:sldLayoutId id="2147483822"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04/04/2018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2740372625"/>
      </p:ext>
    </p:extLst>
  </p:cSld>
  <p:clrMap bg1="lt1" tx1="dk1" bg2="lt2" tx2="dk2" accent1="accent1" accent2="accent2" accent3="accent3" accent4="accent4" accent5="accent5" accent6="accent6" hlink="hlink" folHlink="folHlink"/>
  <p:sldLayoutIdLst>
    <p:sldLayoutId id="2147483824"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04/04/2018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17246278"/>
      </p:ext>
    </p:extLst>
  </p:cSld>
  <p:clrMap bg1="lt1" tx1="dk1" bg2="lt2" tx2="dk2" accent1="accent1" accent2="accent2" accent3="accent3" accent4="accent4" accent5="accent5" accent6="accent6" hlink="hlink" folHlink="folHlink"/>
  <p:sldLayoutIdLst>
    <p:sldLayoutId id="2147483826"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551D434-A24C-44BD-8275-B34813C3838A}" type="datetimeFigureOut">
              <a:rPr lang="en-GB" smtClean="0">
                <a:solidFill>
                  <a:prstClr val="black">
                    <a:tint val="75000"/>
                  </a:prstClr>
                </a:solidFill>
                <a:latin typeface="Calibri"/>
              </a:rPr>
              <a:pPr fontAlgn="auto">
                <a:spcBef>
                  <a:spcPts val="0"/>
                </a:spcBef>
                <a:spcAft>
                  <a:spcPts val="0"/>
                </a:spcAft>
              </a:pPr>
              <a:t>04/04/2018</a:t>
            </a:fld>
            <a:endParaRPr lang="en-GB">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GB">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0D68250A-A216-4130-B0FB-C51F576BA778}" type="slidenum">
              <a:rPr lang="en-GB" smtClean="0">
                <a:solidFill>
                  <a:prstClr val="black">
                    <a:tint val="75000"/>
                  </a:prstClr>
                </a:solidFill>
                <a:latin typeface="Calibri"/>
              </a:rPr>
              <a:pPr fontAlgn="auto">
                <a:spcBef>
                  <a:spcPts val="0"/>
                </a:spcBef>
                <a:spcAft>
                  <a:spcPts val="0"/>
                </a:spcAft>
              </a:pPr>
              <a:t>‹#›</a:t>
            </a:fld>
            <a:endParaRPr lang="en-GB">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C16814-CFB7-4205-9B00-D7AA0B4F04E1}" type="datetimeFigureOut">
              <a:rPr lang="en-GB" smtClean="0"/>
              <a:t>04/04/2018</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4F4153-C958-45CA-9101-9DAC497976E3}" type="slidenum">
              <a:rPr lang="en-GB" smtClean="0"/>
              <a:t>‹#›</a:t>
            </a:fld>
            <a:endParaRPr lang="en-GB"/>
          </a:p>
        </p:txBody>
      </p:sp>
    </p:spTree>
    <p:extLst>
      <p:ext uri="{BB962C8B-B14F-4D97-AF65-F5344CB8AC3E}">
        <p14:creationId xmlns:p14="http://schemas.microsoft.com/office/powerpoint/2010/main" val="3034697320"/>
      </p:ext>
    </p:extLst>
  </p:cSld>
  <p:clrMap bg1="lt1" tx1="dk1" bg2="lt2" tx2="dk2" accent1="accent1" accent2="accent2" accent3="accent3" accent4="accent4" accent5="accent5" accent6="accent6" hlink="hlink" folHlink="folHlink"/>
  <p:sldLayoutIdLst>
    <p:sldLayoutId id="214748381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04/04/2018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4105356220"/>
      </p:ext>
    </p:extLst>
  </p:cSld>
  <p:clrMap bg1="lt1" tx1="dk1" bg2="lt2" tx2="dk2" accent1="accent1" accent2="accent2" accent3="accent3" accent4="accent4" accent5="accent5" accent6="accent6" hlink="hlink" folHlink="folHlink"/>
  <p:sldLayoutIdLst>
    <p:sldLayoutId id="2147483812"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04/04/2018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22336025"/>
      </p:ext>
    </p:extLst>
  </p:cSld>
  <p:clrMap bg1="lt1" tx1="dk1" bg2="lt2" tx2="dk2" accent1="accent1" accent2="accent2" accent3="accent3" accent4="accent4" accent5="accent5" accent6="accent6" hlink="hlink" folHlink="folHlink"/>
  <p:sldLayoutIdLst>
    <p:sldLayoutId id="2147483814"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04/04/2018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3244806412"/>
      </p:ext>
    </p:extLst>
  </p:cSld>
  <p:clrMap bg1="lt1" tx1="dk1" bg2="lt2" tx2="dk2" accent1="accent1" accent2="accent2" accent3="accent3" accent4="accent4" accent5="accent5" accent6="accent6" hlink="hlink" folHlink="folHlink"/>
  <p:sldLayoutIdLst>
    <p:sldLayoutId id="2147483816"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04/04/2018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712205143"/>
      </p:ext>
    </p:extLst>
  </p:cSld>
  <p:clrMap bg1="lt1" tx1="dk1" bg2="lt2" tx2="dk2" accent1="accent1" accent2="accent2" accent3="accent3" accent4="accent4" accent5="accent5" accent6="accent6" hlink="hlink" folHlink="folHlink"/>
  <p:sldLayoutIdLst>
    <p:sldLayoutId id="2147483818"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04/04/2018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598360777"/>
      </p:ext>
    </p:extLst>
  </p:cSld>
  <p:clrMap bg1="lt1" tx1="dk1" bg2="lt2" tx2="dk2" accent1="accent1" accent2="accent2" accent3="accent3" accent4="accent4" accent5="accent5" accent6="accent6" hlink="hlink" folHlink="folHlink"/>
  <p:sldLayoutIdLst>
    <p:sldLayoutId id="2147483820"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2.xml.rels><?xml version="1.0" encoding="UTF-8" standalone="yes"?>
<Relationships xmlns="http://schemas.openxmlformats.org/package/2006/relationships"><Relationship Id="rId2" Type="http://schemas.openxmlformats.org/officeDocument/2006/relationships/hyperlink" Target="http://www.tla.ed.ac.uk/interchange" TargetMode="External"/><Relationship Id="rId1" Type="http://schemas.openxmlformats.org/officeDocument/2006/relationships/slideLayout" Target="../slideLayouts/slideLayout1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4.xml.rels><?xml version="1.0" encoding="UTF-8" standalone="yes"?>
<Relationships xmlns="http://schemas.openxmlformats.org/package/2006/relationships"><Relationship Id="rId2" Type="http://schemas.openxmlformats.org/officeDocument/2006/relationships/hyperlink" Target="http://www.pass.brad.ac.uk/" TargetMode="External"/><Relationship Id="rId1" Type="http://schemas.openxmlformats.org/officeDocument/2006/relationships/slideLayout" Target="../slideLayouts/slideLayout19.xml"/></Relationships>
</file>

<file path=ppt/slides/_rels/slide45.xml.rels><?xml version="1.0" encoding="UTF-8" standalone="yes"?>
<Relationships xmlns="http://schemas.openxmlformats.org/package/2006/relationships"><Relationship Id="rId2" Type="http://schemas.openxmlformats.org/officeDocument/2006/relationships/hyperlink" Target="http://www.jisc.ac.uk/whatwedo/programmes/usersandinnovation/soundsgood.aspx" TargetMode="External"/><Relationship Id="rId1" Type="http://schemas.openxmlformats.org/officeDocument/2006/relationships/slideLayout" Target="../slideLayouts/slideLayout20.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a:r>
              <a:rPr lang="en-GB" dirty="0"/>
              <a:t>Enhancing assessment and feedback</a:t>
            </a:r>
            <a:br>
              <a:rPr lang="en-GB" sz="3200" dirty="0"/>
            </a:br>
            <a:endParaRPr lang="en-GB" sz="3200" dirty="0"/>
          </a:p>
        </p:txBody>
      </p:sp>
      <p:sp>
        <p:nvSpPr>
          <p:cNvPr id="3075" name="Rectangle 3"/>
          <p:cNvSpPr>
            <a:spLocks noGrp="1" noChangeArrowheads="1"/>
          </p:cNvSpPr>
          <p:nvPr>
            <p:ph type="subTitle" idx="1"/>
          </p:nvPr>
        </p:nvSpPr>
        <p:spPr>
          <a:xfrm>
            <a:off x="323528" y="3068960"/>
            <a:ext cx="6912768" cy="3288978"/>
          </a:xfrm>
        </p:spPr>
        <p:txBody>
          <a:bodyPr/>
          <a:lstStyle/>
          <a:p>
            <a:pPr algn="ctr" eaLnBrk="1" hangingPunct="1">
              <a:defRPr/>
            </a:pPr>
            <a:r>
              <a:rPr lang="en-GB" dirty="0"/>
              <a:t>Edinburgh Napier University</a:t>
            </a:r>
          </a:p>
          <a:p>
            <a:pPr algn="ctr" eaLnBrk="1" hangingPunct="1">
              <a:defRPr/>
            </a:pPr>
            <a:r>
              <a:rPr lang="en-GB" sz="2400" dirty="0"/>
              <a:t>School of Nursing, Midwifery and Social Care</a:t>
            </a:r>
          </a:p>
          <a:p>
            <a:pPr algn="ctr" eaLnBrk="1" hangingPunct="1">
              <a:defRPr/>
            </a:pPr>
            <a:r>
              <a:rPr lang="en-GB" sz="1600" dirty="0"/>
              <a:t> 12</a:t>
            </a:r>
            <a:r>
              <a:rPr lang="en-GB" sz="1600" baseline="30000" dirty="0"/>
              <a:t>th</a:t>
            </a:r>
            <a:r>
              <a:rPr lang="en-GB" sz="1600" dirty="0"/>
              <a:t> April 2018</a:t>
            </a:r>
          </a:p>
          <a:p>
            <a:pPr algn="ctr" eaLnBrk="1" hangingPunct="1">
              <a:defRPr/>
            </a:pPr>
            <a:r>
              <a:rPr lang="en-GB" sz="2800" b="1" dirty="0"/>
              <a:t>Sally Brown </a:t>
            </a:r>
            <a:r>
              <a:rPr lang="en-GB" sz="2800" dirty="0"/>
              <a:t>NTF, PFHEA, SFSEDA</a:t>
            </a:r>
            <a:endParaRPr lang="en-GB" sz="2000" b="1" dirty="0"/>
          </a:p>
          <a:p>
            <a:pPr algn="ctr" eaLnBrk="1" hangingPunct="1">
              <a:defRPr/>
            </a:pPr>
            <a:r>
              <a:rPr lang="en-GB" sz="1800" b="1" dirty="0"/>
              <a:t>@</a:t>
            </a:r>
            <a:r>
              <a:rPr lang="en-GB" sz="1800" b="1" dirty="0" err="1"/>
              <a:t>ProfSallyBrown</a:t>
            </a:r>
            <a:r>
              <a:rPr lang="en-GB" sz="1800" dirty="0"/>
              <a:t> 	</a:t>
            </a:r>
            <a:r>
              <a:rPr lang="en-GB" sz="1800" dirty="0">
                <a:hlinkClick r:id="rId3"/>
              </a:rPr>
              <a:t>http://sally-brown.net</a:t>
            </a:r>
            <a:r>
              <a:rPr lang="en-GB" sz="1800" dirty="0"/>
              <a:t> </a:t>
            </a:r>
          </a:p>
          <a:p>
            <a:pPr algn="ctr" eaLnBrk="1" hangingPunct="1">
              <a:defRPr/>
            </a:pPr>
            <a:r>
              <a:rPr lang="en-GB" sz="1800" dirty="0"/>
              <a:t>Emerita Professor, Leeds Beckett University</a:t>
            </a:r>
          </a:p>
          <a:p>
            <a:pPr algn="ctr" eaLnBrk="1" hangingPunct="1">
              <a:defRPr/>
            </a:pPr>
            <a:r>
              <a:rPr lang="en-GB" sz="1800" dirty="0"/>
              <a:t>Visiting Professor: University of Plymouth, University of South Wales, Edge Hill University &amp; Liverpool John Moores University.</a:t>
            </a:r>
          </a:p>
        </p:txBody>
      </p:sp>
      <p:sp>
        <p:nvSpPr>
          <p:cNvPr id="3076" name="Rectangle 5"/>
          <p:cNvSpPr>
            <a:spLocks noChangeArrowheads="1"/>
          </p:cNvSpPr>
          <p:nvPr/>
        </p:nvSpPr>
        <p:spPr bwMode="auto">
          <a:xfrm>
            <a:off x="4000496" y="3214686"/>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The importance of dialogic feedback (Sadler)</a:t>
            </a:r>
          </a:p>
        </p:txBody>
      </p:sp>
      <p:sp>
        <p:nvSpPr>
          <p:cNvPr id="3" name="Content Placeholder 2"/>
          <p:cNvSpPr>
            <a:spLocks noGrp="1"/>
          </p:cNvSpPr>
          <p:nvPr>
            <p:ph idx="1"/>
          </p:nvPr>
        </p:nvSpPr>
        <p:spPr/>
        <p:txBody>
          <a:bodyPr/>
          <a:lstStyle/>
          <a:p>
            <a:pPr marL="0" indent="0">
              <a:buNone/>
            </a:pPr>
            <a:r>
              <a:rPr lang="en-GB" sz="2800" dirty="0"/>
              <a:t>Students need to be exposed to, and gain experience in making judgements about, </a:t>
            </a:r>
            <a:r>
              <a:rPr lang="en-GB" sz="2800" dirty="0">
                <a:solidFill>
                  <a:srgbClr val="7030A0"/>
                </a:solidFill>
              </a:rPr>
              <a:t>a variety of works of different quality</a:t>
            </a:r>
            <a:r>
              <a:rPr lang="en-GB" sz="2800" dirty="0"/>
              <a:t>... They need planned rather than random exposure to exemplars, and experience in </a:t>
            </a:r>
            <a:r>
              <a:rPr lang="en-GB" sz="2800" dirty="0">
                <a:solidFill>
                  <a:srgbClr val="7030A0"/>
                </a:solidFill>
              </a:rPr>
              <a:t>making judgements </a:t>
            </a:r>
            <a:r>
              <a:rPr lang="en-GB" sz="2800" dirty="0"/>
              <a:t>about quality. They need to create </a:t>
            </a:r>
            <a:r>
              <a:rPr lang="en-GB" sz="2800" dirty="0">
                <a:solidFill>
                  <a:srgbClr val="7030A0"/>
                </a:solidFill>
              </a:rPr>
              <a:t>verbalised </a:t>
            </a:r>
            <a:r>
              <a:rPr lang="en-GB" sz="2800" dirty="0"/>
              <a:t>rationales and accounts of how various works could have been done better. Finally, they need to engage in evaluative </a:t>
            </a:r>
            <a:r>
              <a:rPr lang="en-GB" sz="2800" dirty="0">
                <a:solidFill>
                  <a:srgbClr val="7030A0"/>
                </a:solidFill>
              </a:rPr>
              <a:t>conversations</a:t>
            </a:r>
            <a:r>
              <a:rPr lang="en-GB" sz="2800" dirty="0"/>
              <a:t> with teachers and other students. </a:t>
            </a:r>
          </a:p>
          <a:p>
            <a:pPr marL="0" indent="0">
              <a:buNone/>
            </a:pPr>
            <a:endParaRPr lang="en-GB" sz="2800" dirty="0"/>
          </a:p>
        </p:txBody>
      </p:sp>
    </p:spTree>
    <p:extLst>
      <p:ext uri="{BB962C8B-B14F-4D97-AF65-F5344CB8AC3E}">
        <p14:creationId xmlns:p14="http://schemas.microsoft.com/office/powerpoint/2010/main" val="35700731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Assessment literacy: students do better if they can: </a:t>
            </a:r>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sz="2600" dirty="0"/>
              <a:t>Make sense of key terms such as criteria, weightings, and level;</a:t>
            </a:r>
          </a:p>
          <a:p>
            <a:r>
              <a:rPr lang="en-GB" sz="2600" dirty="0"/>
              <a:t>Encounter a variety of assessment methods (e.g. presentations, portfolios, posters, assessed web participation, practicals, vivas etc) and get practice in using them;</a:t>
            </a:r>
          </a:p>
          <a:p>
            <a:r>
              <a:rPr lang="en-GB" sz="2600" dirty="0"/>
              <a:t>Be strategic in their behaviours, putting more work into aspects of an assignment with high weightings, interrogating criteria to find out what is really required and so on;</a:t>
            </a:r>
          </a:p>
          <a:p>
            <a:r>
              <a:rPr lang="en-GB" sz="2600" dirty="0"/>
              <a:t>Gain clarity on how the assessment regulations work in their HEI, including issues concerning submission, resubmission, pass marks, condonement etc.</a:t>
            </a:r>
          </a:p>
        </p:txBody>
      </p:sp>
    </p:spTree>
    <p:extLst>
      <p:ext uri="{BB962C8B-B14F-4D97-AF65-F5344CB8AC3E}">
        <p14:creationId xmlns:p14="http://schemas.microsoft.com/office/powerpoint/2010/main" val="39034593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8CD127-39D5-466F-A74D-BDE92BA2C082}"/>
              </a:ext>
            </a:extLst>
          </p:cNvPr>
          <p:cNvSpPr>
            <a:spLocks noGrp="1"/>
          </p:cNvSpPr>
          <p:nvPr>
            <p:ph type="title"/>
          </p:nvPr>
        </p:nvSpPr>
        <p:spPr/>
        <p:txBody>
          <a:bodyPr/>
          <a:lstStyle/>
          <a:p>
            <a:r>
              <a:rPr lang="en-GB" sz="3200" dirty="0"/>
              <a:t>Students tend to be more convinced about the fairness of the assessment process if</a:t>
            </a:r>
          </a:p>
        </p:txBody>
      </p:sp>
      <p:sp>
        <p:nvSpPr>
          <p:cNvPr id="3" name="Content Placeholder 2">
            <a:extLst>
              <a:ext uri="{FF2B5EF4-FFF2-40B4-BE49-F238E27FC236}">
                <a16:creationId xmlns:a16="http://schemas.microsoft.com/office/drawing/2014/main" id="{3B011CCD-46DC-4709-B00A-6492F4B28559}"/>
              </a:ext>
            </a:extLst>
          </p:cNvPr>
          <p:cNvSpPr>
            <a:spLocks noGrp="1"/>
          </p:cNvSpPr>
          <p:nvPr>
            <p:ph idx="1"/>
          </p:nvPr>
        </p:nvSpPr>
        <p:spPr/>
        <p:txBody>
          <a:bodyPr/>
          <a:lstStyle/>
          <a:p>
            <a:r>
              <a:rPr lang="en-GB" sz="2800" dirty="0"/>
              <a:t>Requirements and procedures are transparent and made readily available to them;</a:t>
            </a:r>
          </a:p>
          <a:p>
            <a:r>
              <a:rPr lang="en-GB" sz="2800" dirty="0"/>
              <a:t>They believe that the tasks they are asked to do are worthwhile and are closely linked to what course documentation indicates they should be able to know and do at the end of the programme i.e. authentic assessment;</a:t>
            </a:r>
          </a:p>
          <a:p>
            <a:r>
              <a:rPr lang="en-GB" sz="2800" dirty="0"/>
              <a:t>They fully understand the ‘rules of the game’.</a:t>
            </a:r>
          </a:p>
        </p:txBody>
      </p:sp>
    </p:spTree>
    <p:extLst>
      <p:ext uri="{BB962C8B-B14F-4D97-AF65-F5344CB8AC3E}">
        <p14:creationId xmlns:p14="http://schemas.microsoft.com/office/powerpoint/2010/main" val="40201125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fiar4.jpg"/>
          <p:cNvPicPr>
            <a:picLocks noChangeAspect="1"/>
          </p:cNvPicPr>
          <p:nvPr/>
        </p:nvPicPr>
        <p:blipFill>
          <a:blip r:embed="rId3" cstate="email">
            <a:lum contrast="10000"/>
          </a:blip>
          <a:stretch>
            <a:fillRect/>
          </a:stretch>
        </p:blipFill>
        <p:spPr>
          <a:xfrm>
            <a:off x="44895" y="273818"/>
            <a:ext cx="9099105" cy="6279382"/>
          </a:xfrm>
          <a:prstGeom prst="rect">
            <a:avLst/>
          </a:prstGeom>
        </p:spPr>
      </p:pic>
    </p:spTree>
    <p:extLst>
      <p:ext uri="{BB962C8B-B14F-4D97-AF65-F5344CB8AC3E}">
        <p14:creationId xmlns:p14="http://schemas.microsoft.com/office/powerpoint/2010/main" val="29716317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48BBE-AD72-432C-97B6-2DE44B6366FC}"/>
              </a:ext>
            </a:extLst>
          </p:cNvPr>
          <p:cNvSpPr>
            <a:spLocks noGrp="1"/>
          </p:cNvSpPr>
          <p:nvPr>
            <p:ph type="title"/>
          </p:nvPr>
        </p:nvSpPr>
        <p:spPr>
          <a:xfrm>
            <a:off x="107504" y="122238"/>
            <a:ext cx="7893496" cy="10747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Helping students better understand what is needed of them</a:t>
            </a:r>
          </a:p>
        </p:txBody>
      </p:sp>
      <p:sp>
        <p:nvSpPr>
          <p:cNvPr id="3" name="Content Placeholder 2">
            <a:extLst>
              <a:ext uri="{FF2B5EF4-FFF2-40B4-BE49-F238E27FC236}">
                <a16:creationId xmlns:a16="http://schemas.microsoft.com/office/drawing/2014/main" id="{9DC2FF15-D780-4B4E-A4CE-FB177D4D1DF2}"/>
              </a:ext>
            </a:extLst>
          </p:cNvPr>
          <p:cNvSpPr>
            <a:spLocks noGrp="1"/>
          </p:cNvSpPr>
          <p:nvPr>
            <p:ph idx="1"/>
          </p:nvPr>
        </p:nvSpPr>
        <p:spPr>
          <a:xfrm>
            <a:off x="468313" y="1196975"/>
            <a:ext cx="8229600" cy="5005388"/>
          </a:xfrm>
        </p:spPr>
        <p:txBody>
          <a:bodyPr/>
          <a:lstStyle/>
          <a:p>
            <a:pPr marL="0" indent="0">
              <a:buNone/>
            </a:pPr>
            <a:r>
              <a:rPr lang="en-GB" sz="2600" dirty="0"/>
              <a:t>This can be achieved in a variety of ways, including:</a:t>
            </a:r>
          </a:p>
          <a:p>
            <a:r>
              <a:rPr lang="en-GB" sz="2600" dirty="0"/>
              <a:t>Using games (like the Biscuit game) can help make students think hard about criteria and required outcomes;</a:t>
            </a:r>
          </a:p>
          <a:p>
            <a:r>
              <a:rPr lang="en-GB" sz="2600" dirty="0"/>
              <a:t>Ensuring that briefings (in the form of documentation, and more importantly, live/ face-to-face briefings, where students can actively interrogate criteria) are useful;</a:t>
            </a:r>
          </a:p>
          <a:p>
            <a:r>
              <a:rPr lang="en-GB" sz="2600" dirty="0"/>
              <a:t>Getting students to self-assess to start a feedback dialogue; </a:t>
            </a:r>
          </a:p>
          <a:p>
            <a:r>
              <a:rPr lang="en-GB" sz="2600" dirty="0"/>
              <a:t>Using exemplars to show students what high quality work in this domain comprises, and what features and aspects are crucial for success.</a:t>
            </a:r>
          </a:p>
        </p:txBody>
      </p:sp>
    </p:spTree>
    <p:extLst>
      <p:ext uri="{BB962C8B-B14F-4D97-AF65-F5344CB8AC3E}">
        <p14:creationId xmlns:p14="http://schemas.microsoft.com/office/powerpoint/2010/main" val="670807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68313" y="-78682"/>
            <a:ext cx="7543800" cy="714473"/>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Assessment </a:t>
            </a:r>
            <a:r>
              <a:rPr lang="en-GB" i="1" dirty="0"/>
              <a:t>for</a:t>
            </a:r>
            <a:r>
              <a:rPr lang="en-GB" dirty="0"/>
              <a:t> learning: some useful thoughts</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300" dirty="0"/>
              <a:t>1. 	Tasks should be </a:t>
            </a:r>
            <a:r>
              <a:rPr lang="en-GB" sz="2300" dirty="0">
                <a:solidFill>
                  <a:schemeClr val="tx2">
                    <a:lumMod val="40000"/>
                    <a:lumOff val="60000"/>
                  </a:schemeClr>
                </a:solidFill>
              </a:rPr>
              <a:t>challenging</a:t>
            </a:r>
            <a:r>
              <a:rPr lang="en-GB" sz="2300" dirty="0"/>
              <a:t>, demanding higher order learning and integration of knowledge learned in both the university and other contexts;</a:t>
            </a:r>
          </a:p>
          <a:p>
            <a:pPr marL="438150" indent="-438150" eaLnBrk="1" hangingPunct="1">
              <a:buFont typeface="Wingdings" pitchFamily="2" charset="2"/>
              <a:buNone/>
              <a:defRPr/>
            </a:pPr>
            <a:r>
              <a:rPr lang="en-GB" sz="2300" dirty="0"/>
              <a:t>2. 	Learning and assessment should be </a:t>
            </a:r>
            <a:r>
              <a:rPr lang="en-GB" sz="2300" dirty="0">
                <a:solidFill>
                  <a:srgbClr val="AD5CFF"/>
                </a:solidFill>
              </a:rPr>
              <a:t>integrated</a:t>
            </a:r>
            <a:r>
              <a:rPr lang="en-GB" sz="2300" dirty="0"/>
              <a:t>, assessment should not come at the end of learning but should be part of the learning process;</a:t>
            </a:r>
          </a:p>
          <a:p>
            <a:pPr marL="438150" indent="-438150" eaLnBrk="1" hangingPunct="1">
              <a:buFont typeface="Wingdings" pitchFamily="2" charset="2"/>
              <a:buNone/>
              <a:defRPr/>
            </a:pPr>
            <a:r>
              <a:rPr lang="en-GB" sz="2300" dirty="0"/>
              <a:t>3. 	Students are involved in self assessment and reflection on their learning, they are involved in </a:t>
            </a:r>
            <a:r>
              <a:rPr lang="en-GB" sz="2300" dirty="0">
                <a:solidFill>
                  <a:srgbClr val="AD5CFF"/>
                </a:solidFill>
              </a:rPr>
              <a:t>judging performance</a:t>
            </a:r>
            <a:r>
              <a:rPr lang="en-GB" sz="2300" dirty="0"/>
              <a:t>;</a:t>
            </a:r>
          </a:p>
          <a:p>
            <a:pPr marL="438150" indent="-438150" eaLnBrk="1" hangingPunct="1">
              <a:buFont typeface="Wingdings" pitchFamily="2" charset="2"/>
              <a:buNone/>
              <a:defRPr/>
            </a:pPr>
            <a:r>
              <a:rPr lang="en-GB" sz="2300" dirty="0"/>
              <a:t>4. 	Assessment should encourage </a:t>
            </a:r>
            <a:r>
              <a:rPr lang="en-GB" sz="2300" dirty="0">
                <a:solidFill>
                  <a:srgbClr val="AD5CFF"/>
                </a:solidFill>
              </a:rPr>
              <a:t>metacognition</a:t>
            </a:r>
            <a:r>
              <a:rPr lang="en-GB" sz="2300" dirty="0"/>
              <a:t>, promoting thinking about the learning process not just the learning outcomes;</a:t>
            </a:r>
          </a:p>
          <a:p>
            <a:pPr marL="438150" indent="-438150" eaLnBrk="1" hangingPunct="1">
              <a:buFont typeface="Wingdings" pitchFamily="2" charset="2"/>
              <a:buNone/>
              <a:defRPr/>
            </a:pPr>
            <a:r>
              <a:rPr lang="en-GB" sz="2300" dirty="0"/>
              <a:t>5. 	Assessment should have a </a:t>
            </a:r>
            <a:r>
              <a:rPr lang="en-GB" sz="2300" dirty="0">
                <a:solidFill>
                  <a:srgbClr val="AD5CFF"/>
                </a:solidFill>
              </a:rPr>
              <a:t>formative </a:t>
            </a:r>
            <a:r>
              <a:rPr lang="en-GB" sz="2300" dirty="0"/>
              <a:t>function, providing ‘feedforward’ for future learning which can be acted upon. There is opportunity and a safe context for students to expose problems with their study and get help; there should be an opportunity for dialogue about students’ work;</a:t>
            </a:r>
          </a:p>
        </p:txBody>
      </p:sp>
    </p:spTree>
    <p:extLst>
      <p:ext uri="{BB962C8B-B14F-4D97-AF65-F5344CB8AC3E}">
        <p14:creationId xmlns:p14="http://schemas.microsoft.com/office/powerpoint/2010/main" val="793489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Assessment for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600" dirty="0"/>
              <a:t>6. 	Assessment expectations should be made </a:t>
            </a:r>
            <a:r>
              <a:rPr lang="en-GB" sz="2600" dirty="0">
                <a:solidFill>
                  <a:schemeClr val="tx2">
                    <a:lumMod val="40000"/>
                    <a:lumOff val="60000"/>
                  </a:schemeClr>
                </a:solidFill>
              </a:rPr>
              <a:t>visible</a:t>
            </a:r>
            <a:r>
              <a:rPr lang="en-GB" sz="2600" dirty="0">
                <a:solidFill>
                  <a:srgbClr val="7030A0"/>
                </a:solidFill>
              </a:rPr>
              <a:t> </a:t>
            </a:r>
            <a:r>
              <a:rPr lang="en-GB" sz="2600" dirty="0"/>
              <a:t>to students as far as possible;</a:t>
            </a:r>
          </a:p>
          <a:p>
            <a:pPr marL="538163" indent="-538163" eaLnBrk="1" hangingPunct="1">
              <a:buFont typeface="Wingdings" pitchFamily="2" charset="2"/>
              <a:buNone/>
              <a:defRPr/>
            </a:pPr>
            <a:r>
              <a:rPr lang="en-GB" sz="2600" dirty="0"/>
              <a:t>7. 	Tasks should involve the </a:t>
            </a:r>
            <a:r>
              <a:rPr lang="en-GB" sz="2600" dirty="0">
                <a:solidFill>
                  <a:schemeClr val="tx2">
                    <a:lumMod val="40000"/>
                    <a:lumOff val="60000"/>
                  </a:schemeClr>
                </a:solidFill>
              </a:rPr>
              <a:t>active engagement </a:t>
            </a:r>
            <a:r>
              <a:rPr lang="en-GB" sz="2600" dirty="0"/>
              <a:t>of students developing the capacity to find things out for themselves and learn independently;</a:t>
            </a:r>
          </a:p>
          <a:p>
            <a:pPr marL="538163" indent="-538163" eaLnBrk="1" hangingPunct="1">
              <a:buFont typeface="Wingdings" pitchFamily="2" charset="2"/>
              <a:buNone/>
              <a:defRPr/>
            </a:pPr>
            <a:r>
              <a:rPr lang="en-GB" sz="2600" dirty="0"/>
              <a:t>8. 	Tasks should be </a:t>
            </a:r>
            <a:r>
              <a:rPr lang="en-GB" sz="2600" dirty="0">
                <a:solidFill>
                  <a:schemeClr val="tx2">
                    <a:lumMod val="40000"/>
                    <a:lumOff val="60000"/>
                  </a:schemeClr>
                </a:solidFill>
              </a:rPr>
              <a:t>authentic</a:t>
            </a:r>
            <a:r>
              <a:rPr lang="en-GB" sz="2600" dirty="0"/>
              <a:t>; worthwhile, relevant and offering students some level of control over their work;</a:t>
            </a:r>
          </a:p>
          <a:p>
            <a:pPr marL="538163" indent="-538163" eaLnBrk="1" hangingPunct="1">
              <a:buFont typeface="Wingdings" pitchFamily="2" charset="2"/>
              <a:buNone/>
              <a:defRPr/>
            </a:pPr>
            <a:r>
              <a:rPr lang="en-GB" sz="2600" dirty="0"/>
              <a:t>9. 	Tasks are </a:t>
            </a:r>
            <a:r>
              <a:rPr lang="en-GB" sz="2600" dirty="0">
                <a:solidFill>
                  <a:schemeClr val="tx2">
                    <a:lumMod val="40000"/>
                    <a:lumOff val="60000"/>
                  </a:schemeClr>
                </a:solidFill>
              </a:rPr>
              <a:t>fit for purpose </a:t>
            </a:r>
            <a:r>
              <a:rPr lang="en-GB" sz="2600" dirty="0"/>
              <a:t>and align with important learning outcomes;</a:t>
            </a:r>
          </a:p>
          <a:p>
            <a:pPr marL="538163" indent="-538163" eaLnBrk="1" hangingPunct="1">
              <a:buFont typeface="Wingdings" pitchFamily="2" charset="2"/>
              <a:buNone/>
              <a:defRPr/>
            </a:pPr>
            <a:r>
              <a:rPr lang="en-GB" sz="2600" dirty="0"/>
              <a:t>10. 	Assessment should be used to </a:t>
            </a:r>
            <a:r>
              <a:rPr lang="en-GB" sz="2600" dirty="0">
                <a:solidFill>
                  <a:schemeClr val="tx2">
                    <a:lumMod val="40000"/>
                    <a:lumOff val="60000"/>
                  </a:schemeClr>
                </a:solidFill>
              </a:rPr>
              <a:t>evaluate teaching </a:t>
            </a:r>
            <a:r>
              <a:rPr lang="en-GB" sz="2600" dirty="0"/>
              <a:t>as well as student learning.</a:t>
            </a:r>
          </a:p>
          <a:p>
            <a:pPr eaLnBrk="1" hangingPunct="1">
              <a:buFont typeface="Wingdings" pitchFamily="2" charset="2"/>
              <a:buNone/>
              <a:defRPr/>
            </a:pPr>
            <a:r>
              <a:rPr lang="en-GB" sz="2600" i="1" dirty="0"/>
              <a:t>(Bloxham and Boyd)</a:t>
            </a:r>
          </a:p>
        </p:txBody>
      </p:sp>
    </p:spTree>
    <p:extLst>
      <p:ext uri="{BB962C8B-B14F-4D97-AF65-F5344CB8AC3E}">
        <p14:creationId xmlns:p14="http://schemas.microsoft.com/office/powerpoint/2010/main" val="1401331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6FC2EF-D432-4FB8-A8CC-B47216B8E04A}"/>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Briefings for students: setting the context</a:t>
            </a:r>
          </a:p>
        </p:txBody>
      </p:sp>
      <p:sp>
        <p:nvSpPr>
          <p:cNvPr id="3" name="Content Placeholder 2">
            <a:extLst>
              <a:ext uri="{FF2B5EF4-FFF2-40B4-BE49-F238E27FC236}">
                <a16:creationId xmlns:a16="http://schemas.microsoft.com/office/drawing/2014/main" id="{1019F8C0-2458-4834-942A-0DA129AE0C7E}"/>
              </a:ext>
            </a:extLst>
          </p:cNvPr>
          <p:cNvSpPr>
            <a:spLocks noGrp="1"/>
          </p:cNvSpPr>
          <p:nvPr>
            <p:ph idx="1"/>
          </p:nvPr>
        </p:nvSpPr>
        <p:spPr>
          <a:xfrm>
            <a:off x="468313" y="1268760"/>
            <a:ext cx="8229600" cy="4933603"/>
          </a:xfrm>
        </p:spPr>
        <p:txBody>
          <a:bodyPr/>
          <a:lstStyle/>
          <a:p>
            <a:r>
              <a:rPr lang="en-GB" dirty="0"/>
              <a:t>Early-stage students are likely to need more reassurance in your briefings in which the tone of your language may be crucial;</a:t>
            </a:r>
          </a:p>
          <a:p>
            <a:r>
              <a:rPr lang="en-GB" dirty="0"/>
              <a:t>We should aim for as much transparency as possible: no student should be having to guess what you are looking for at any stage of their academic careers;</a:t>
            </a:r>
          </a:p>
          <a:p>
            <a:r>
              <a:rPr lang="en-GB" dirty="0"/>
              <a:t>Whenever we use what may be to them an unfamiliar format, briefings should be linked to trial-runs, risk-free rehearsals and Q&amp;A opportunities to clarify any areas of misconceptions; </a:t>
            </a:r>
          </a:p>
          <a:p>
            <a:r>
              <a:rPr lang="en-GB" dirty="0"/>
              <a:t>This is not ‘</a:t>
            </a:r>
            <a:r>
              <a:rPr lang="en-GB" dirty="0" err="1"/>
              <a:t>spoonfeeding</a:t>
            </a:r>
            <a:r>
              <a:rPr lang="en-GB" dirty="0"/>
              <a:t>’ but instead giving them the knives and forks to feed themselves! </a:t>
            </a:r>
          </a:p>
        </p:txBody>
      </p:sp>
    </p:spTree>
    <p:extLst>
      <p:ext uri="{BB962C8B-B14F-4D97-AF65-F5344CB8AC3E}">
        <p14:creationId xmlns:p14="http://schemas.microsoft.com/office/powerpoint/2010/main" val="6821263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8C85ED-5876-483C-A651-2A46B668B23C}"/>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Briefings activity</a:t>
            </a:r>
          </a:p>
        </p:txBody>
      </p:sp>
      <p:sp>
        <p:nvSpPr>
          <p:cNvPr id="3" name="Content Placeholder 2">
            <a:extLst>
              <a:ext uri="{FF2B5EF4-FFF2-40B4-BE49-F238E27FC236}">
                <a16:creationId xmlns:a16="http://schemas.microsoft.com/office/drawing/2014/main" id="{9B09D8E0-2DFB-4D1C-9527-5BC110641EAF}"/>
              </a:ext>
            </a:extLst>
          </p:cNvPr>
          <p:cNvSpPr>
            <a:spLocks noGrp="1"/>
          </p:cNvSpPr>
          <p:nvPr>
            <p:ph idx="1"/>
          </p:nvPr>
        </p:nvSpPr>
        <p:spPr/>
        <p:txBody>
          <a:bodyPr/>
          <a:lstStyle/>
          <a:p>
            <a:pPr marL="0" indent="0">
              <a:buNone/>
            </a:pPr>
            <a:r>
              <a:rPr lang="en-GB" sz="2800" dirty="0"/>
              <a:t>Imagine this is an early assignment for a First-Year undergraduate cohort;</a:t>
            </a:r>
          </a:p>
          <a:p>
            <a:r>
              <a:rPr lang="en-GB" sz="2800" dirty="0"/>
              <a:t>In groups, list some essential components of an effective assignment brief;</a:t>
            </a:r>
          </a:p>
          <a:p>
            <a:r>
              <a:rPr lang="en-GB" sz="2800" dirty="0"/>
              <a:t>Discuss how your briefings would be different if these were Final Year UGs or PG students;</a:t>
            </a:r>
          </a:p>
          <a:p>
            <a:r>
              <a:rPr lang="en-GB" sz="2800" dirty="0"/>
              <a:t>Use this activity to help you build a checklist of what to include in your future briefings.</a:t>
            </a:r>
          </a:p>
        </p:txBody>
      </p:sp>
    </p:spTree>
    <p:extLst>
      <p:ext uri="{BB962C8B-B14F-4D97-AF65-F5344CB8AC3E}">
        <p14:creationId xmlns:p14="http://schemas.microsoft.com/office/powerpoint/2010/main" val="8862414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33257-019D-4E0D-AA0E-69BA404FFB53}"/>
              </a:ext>
            </a:extLst>
          </p:cNvPr>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Essential components of an effective assignment brief I would suggest include:</a:t>
            </a:r>
          </a:p>
        </p:txBody>
      </p:sp>
      <p:sp>
        <p:nvSpPr>
          <p:cNvPr id="3" name="Content Placeholder 2">
            <a:extLst>
              <a:ext uri="{FF2B5EF4-FFF2-40B4-BE49-F238E27FC236}">
                <a16:creationId xmlns:a16="http://schemas.microsoft.com/office/drawing/2014/main" id="{234B8900-D9F0-4238-9CF7-C3EC3BCB6AAB}"/>
              </a:ext>
            </a:extLst>
          </p:cNvPr>
          <p:cNvSpPr>
            <a:spLocks noGrp="1"/>
          </p:cNvSpPr>
          <p:nvPr>
            <p:ph idx="1"/>
          </p:nvPr>
        </p:nvSpPr>
        <p:spPr>
          <a:xfrm>
            <a:off x="251520" y="980729"/>
            <a:ext cx="8568952" cy="5221634"/>
          </a:xfrm>
        </p:spPr>
        <p:txBody>
          <a:bodyPr/>
          <a:lstStyle/>
          <a:p>
            <a:r>
              <a:rPr lang="en-GB" sz="2200" dirty="0">
                <a:solidFill>
                  <a:schemeClr val="tx2">
                    <a:lumMod val="60000"/>
                    <a:lumOff val="40000"/>
                  </a:schemeClr>
                </a:solidFill>
              </a:rPr>
              <a:t>Housekeeping arrangements: </a:t>
            </a:r>
            <a:r>
              <a:rPr lang="en-GB" sz="2200" dirty="0"/>
              <a:t>when does it have to be completed? How must it be submitted? Are you setting limitations around format and layout (e.g. font size, margins, use of figures, tables etc)?</a:t>
            </a:r>
          </a:p>
          <a:p>
            <a:r>
              <a:rPr lang="en-GB" sz="2200" dirty="0">
                <a:solidFill>
                  <a:schemeClr val="tx2">
                    <a:lumMod val="60000"/>
                    <a:lumOff val="40000"/>
                  </a:schemeClr>
                </a:solidFill>
              </a:rPr>
              <a:t>Clarifying the scope of the task</a:t>
            </a:r>
            <a:r>
              <a:rPr lang="en-GB" sz="2200" dirty="0"/>
              <a:t>: how big is the task? How many words? Approximately how much time would you intend an average student to spend on this work? How many and what kinds of references should they use?</a:t>
            </a:r>
          </a:p>
          <a:p>
            <a:r>
              <a:rPr lang="en-GB" sz="2200" dirty="0">
                <a:solidFill>
                  <a:schemeClr val="tx2">
                    <a:lumMod val="60000"/>
                    <a:lumOff val="40000"/>
                  </a:schemeClr>
                </a:solidFill>
              </a:rPr>
              <a:t>Support: </a:t>
            </a:r>
            <a:r>
              <a:rPr lang="en-GB" sz="2200" dirty="0"/>
              <a:t>Where can students go for help? How much and what kind of support can they get? (e.g. checking drafts, proofreading);</a:t>
            </a:r>
          </a:p>
          <a:p>
            <a:r>
              <a:rPr lang="en-GB" sz="2200" dirty="0">
                <a:solidFill>
                  <a:schemeClr val="tx2">
                    <a:lumMod val="60000"/>
                    <a:lumOff val="40000"/>
                  </a:schemeClr>
                </a:solidFill>
              </a:rPr>
              <a:t>Good academic conduct: </a:t>
            </a:r>
            <a:r>
              <a:rPr lang="en-GB" sz="2200" dirty="0"/>
              <a:t>what do they need to know about the appropriate levels of peer support? How might plagiarism regulations impact on them?</a:t>
            </a:r>
          </a:p>
          <a:p>
            <a:r>
              <a:rPr lang="en-GB" sz="2200" dirty="0">
                <a:solidFill>
                  <a:schemeClr val="tx2">
                    <a:lumMod val="60000"/>
                    <a:lumOff val="40000"/>
                  </a:schemeClr>
                </a:solidFill>
              </a:rPr>
              <a:t>Choosing the right medium</a:t>
            </a:r>
            <a:r>
              <a:rPr lang="en-GB" sz="2200" dirty="0"/>
              <a:t>: is an oral or video briefing best? What kinds of documentary detail do they need? Is the briefing a dialogue or monologue?</a:t>
            </a:r>
          </a:p>
          <a:p>
            <a:endParaRPr lang="en-GB" sz="2200" dirty="0"/>
          </a:p>
        </p:txBody>
      </p:sp>
    </p:spTree>
    <p:extLst>
      <p:ext uri="{BB962C8B-B14F-4D97-AF65-F5344CB8AC3E}">
        <p14:creationId xmlns:p14="http://schemas.microsoft.com/office/powerpoint/2010/main" val="2546649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23164E-FF65-43F0-BCEA-8F81BB70EBD2}"/>
              </a:ext>
            </a:extLst>
          </p:cNvPr>
          <p:cNvSpPr>
            <a:spLocks noGrp="1"/>
          </p:cNvSpPr>
          <p:nvPr>
            <p:ph type="title"/>
          </p:nvPr>
        </p:nvSpPr>
        <p:spPr/>
        <p:txBody>
          <a:bodyPr/>
          <a:lstStyle/>
          <a:p>
            <a:r>
              <a:rPr lang="en-GB" sz="3200" dirty="0"/>
              <a:t>The purpose of the sessions today on assessment and feedback</a:t>
            </a:r>
          </a:p>
        </p:txBody>
      </p:sp>
      <p:sp>
        <p:nvSpPr>
          <p:cNvPr id="3" name="Content Placeholder 2">
            <a:extLst>
              <a:ext uri="{FF2B5EF4-FFF2-40B4-BE49-F238E27FC236}">
                <a16:creationId xmlns:a16="http://schemas.microsoft.com/office/drawing/2014/main" id="{9A0CF1F9-72AB-4B78-A046-5BD0F997E20B}"/>
              </a:ext>
            </a:extLst>
          </p:cNvPr>
          <p:cNvSpPr>
            <a:spLocks noGrp="1"/>
          </p:cNvSpPr>
          <p:nvPr>
            <p:ph idx="1"/>
          </p:nvPr>
        </p:nvSpPr>
        <p:spPr/>
        <p:txBody>
          <a:bodyPr/>
          <a:lstStyle/>
          <a:p>
            <a:r>
              <a:rPr lang="en-GB" dirty="0"/>
              <a:t>Edinburgh Napier University is working hard to improve feedback and assessment across the board; </a:t>
            </a:r>
          </a:p>
          <a:p>
            <a:r>
              <a:rPr lang="en-GB" dirty="0"/>
              <a:t>Enhancing assessment and feedback is crucial for student satisfaction and achievement;</a:t>
            </a:r>
          </a:p>
          <a:p>
            <a:r>
              <a:rPr lang="en-GB" dirty="0"/>
              <a:t>ENU NSS results on assessment and feedback are mixed, with some problems around clear marking criteria, marking and assessment fairness, timeliness and effectiveness of feedback and whether students are challenged to achieve their best work;</a:t>
            </a:r>
          </a:p>
          <a:p>
            <a:r>
              <a:rPr lang="en-GB" dirty="0"/>
              <a:t>The session today aims to help staff design good assessments that genuinely are integrated with learning;</a:t>
            </a:r>
          </a:p>
          <a:p>
            <a:r>
              <a:rPr lang="en-GB" dirty="0"/>
              <a:t>We aim to provide dialogic opportunities to improve assessment and feedback because this is proven to work!</a:t>
            </a:r>
          </a:p>
        </p:txBody>
      </p:sp>
    </p:spTree>
    <p:extLst>
      <p:ext uri="{BB962C8B-B14F-4D97-AF65-F5344CB8AC3E}">
        <p14:creationId xmlns:p14="http://schemas.microsoft.com/office/powerpoint/2010/main" val="35308585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49130-5495-4434-B83A-6B38490230A5}"/>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are exemplars, and how can we use them productively?</a:t>
            </a:r>
          </a:p>
        </p:txBody>
      </p:sp>
      <p:sp>
        <p:nvSpPr>
          <p:cNvPr id="3" name="Content Placeholder 2">
            <a:extLst>
              <a:ext uri="{FF2B5EF4-FFF2-40B4-BE49-F238E27FC236}">
                <a16:creationId xmlns:a16="http://schemas.microsoft.com/office/drawing/2014/main" id="{7E2498B1-DED7-4C0D-8905-002711E2407D}"/>
              </a:ext>
            </a:extLst>
          </p:cNvPr>
          <p:cNvSpPr>
            <a:spLocks noGrp="1"/>
          </p:cNvSpPr>
          <p:nvPr>
            <p:ph idx="1"/>
          </p:nvPr>
        </p:nvSpPr>
        <p:spPr>
          <a:xfrm>
            <a:off x="468313" y="1196975"/>
            <a:ext cx="8229600" cy="5005388"/>
          </a:xfrm>
        </p:spPr>
        <p:txBody>
          <a:bodyPr/>
          <a:lstStyle/>
          <a:p>
            <a:r>
              <a:rPr lang="en-GB" dirty="0"/>
              <a:t>Exemplars are not model answers. They are carefully selected examples of authentic student work from previous cohorts (anonymised and with permission) or teacher-constructed examples (based on your extensive experience of the kinds of responses and common mistakes students make). They are chosen to typify and illustrate designated levels of quality or competence. </a:t>
            </a:r>
          </a:p>
          <a:p>
            <a:r>
              <a:rPr lang="en-GB" dirty="0"/>
              <a:t>The concrete nature of exemplars means that they are able to convey messages in a way that nothing else can (Sadler, 2002). Carefully selected examples can not only help students to ‘see’ what the teacher expects with regard to the task in hand (</a:t>
            </a:r>
            <a:r>
              <a:rPr lang="en-GB" dirty="0" err="1"/>
              <a:t>Scoles</a:t>
            </a:r>
            <a:r>
              <a:rPr lang="en-GB" dirty="0"/>
              <a:t> et al, 2013), but also guide their action.</a:t>
            </a:r>
          </a:p>
          <a:p>
            <a:endParaRPr lang="en-GB" dirty="0"/>
          </a:p>
        </p:txBody>
      </p:sp>
    </p:spTree>
    <p:extLst>
      <p:ext uri="{BB962C8B-B14F-4D97-AF65-F5344CB8AC3E}">
        <p14:creationId xmlns:p14="http://schemas.microsoft.com/office/powerpoint/2010/main" val="13866217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33B10-CDEB-4392-BB05-AAD95B87ACEF}"/>
              </a:ext>
            </a:extLst>
          </p:cNvPr>
          <p:cNvSpPr>
            <a:spLocks noGrp="1"/>
          </p:cNvSpPr>
          <p:nvPr>
            <p:ph type="title"/>
          </p:nvPr>
        </p:nvSpPr>
        <p:spPr>
          <a:xfrm>
            <a:off x="457200" y="122239"/>
            <a:ext cx="7543800" cy="71447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Exemplars can enable students to:</a:t>
            </a:r>
          </a:p>
        </p:txBody>
      </p:sp>
      <p:sp>
        <p:nvSpPr>
          <p:cNvPr id="3" name="Content Placeholder 2">
            <a:extLst>
              <a:ext uri="{FF2B5EF4-FFF2-40B4-BE49-F238E27FC236}">
                <a16:creationId xmlns:a16="http://schemas.microsoft.com/office/drawing/2014/main" id="{3EFBD1FF-D448-450B-973C-BEB717F1D8BF}"/>
              </a:ext>
            </a:extLst>
          </p:cNvPr>
          <p:cNvSpPr>
            <a:spLocks noGrp="1"/>
          </p:cNvSpPr>
          <p:nvPr>
            <p:ph idx="1"/>
          </p:nvPr>
        </p:nvSpPr>
        <p:spPr>
          <a:xfrm>
            <a:off x="468313" y="1124744"/>
            <a:ext cx="8229600" cy="5077619"/>
          </a:xfrm>
        </p:spPr>
        <p:txBody>
          <a:bodyPr/>
          <a:lstStyle/>
          <a:p>
            <a:pPr lvl="0"/>
            <a:r>
              <a:rPr lang="en-GB" sz="2600" dirty="0"/>
              <a:t>gain a feel for what the final product looks like in terms of layout, structure and language;</a:t>
            </a:r>
          </a:p>
          <a:p>
            <a:pPr lvl="0"/>
            <a:r>
              <a:rPr lang="en-GB" sz="2600" dirty="0"/>
              <a:t>develop their insights into the nature of academic writing; </a:t>
            </a:r>
          </a:p>
          <a:p>
            <a:pPr lvl="0"/>
            <a:r>
              <a:rPr lang="en-GB" sz="2600" dirty="0"/>
              <a:t>raise awareness of the diverse ways a task might fruitfully (or erroneously) be tackled;</a:t>
            </a:r>
          </a:p>
          <a:p>
            <a:pPr lvl="0"/>
            <a:r>
              <a:rPr lang="en-GB" sz="2600" dirty="0"/>
              <a:t>hone students’ evaluative skills.</a:t>
            </a:r>
          </a:p>
          <a:p>
            <a:r>
              <a:rPr lang="en-GB" sz="2600" dirty="0"/>
              <a:t>Act as powerful learning tools (Sadler, 2010), helping students gain insight into the nature of quality and standards, ideally through close analysis and discussion (Hendry et al, 2016). Students typically find exemplars to be more useful than standalone lists of criteria, grids and rubrics (</a:t>
            </a:r>
            <a:r>
              <a:rPr lang="en-GB" sz="2600" dirty="0" err="1"/>
              <a:t>Hawe</a:t>
            </a:r>
            <a:r>
              <a:rPr lang="en-GB" sz="2600" dirty="0"/>
              <a:t> et al, 2017).</a:t>
            </a:r>
          </a:p>
          <a:p>
            <a:endParaRPr lang="en-GB" sz="2600" dirty="0"/>
          </a:p>
        </p:txBody>
      </p:sp>
    </p:spTree>
    <p:extLst>
      <p:ext uri="{BB962C8B-B14F-4D97-AF65-F5344CB8AC3E}">
        <p14:creationId xmlns:p14="http://schemas.microsoft.com/office/powerpoint/2010/main" val="14158443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76B4F-FB8C-4013-824F-806E231D1455}"/>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can we do when using exemplars? (see handout)</a:t>
            </a:r>
          </a:p>
        </p:txBody>
      </p:sp>
      <p:sp>
        <p:nvSpPr>
          <p:cNvPr id="3" name="Content Placeholder 2">
            <a:extLst>
              <a:ext uri="{FF2B5EF4-FFF2-40B4-BE49-F238E27FC236}">
                <a16:creationId xmlns:a16="http://schemas.microsoft.com/office/drawing/2014/main" id="{C5ECE1A1-1276-4704-A7CE-136C90C02C66}"/>
              </a:ext>
            </a:extLst>
          </p:cNvPr>
          <p:cNvSpPr>
            <a:spLocks noGrp="1"/>
          </p:cNvSpPr>
          <p:nvPr>
            <p:ph idx="1"/>
          </p:nvPr>
        </p:nvSpPr>
        <p:spPr>
          <a:xfrm>
            <a:off x="457200" y="1196975"/>
            <a:ext cx="8229600" cy="4789488"/>
          </a:xfrm>
        </p:spPr>
        <p:txBody>
          <a:bodyPr/>
          <a:lstStyle/>
          <a:p>
            <a:pPr marL="457200" lvl="0" indent="-457200">
              <a:buSzPct val="100000"/>
              <a:buFont typeface="+mj-lt"/>
              <a:buAutoNum type="arabicPeriod"/>
            </a:pPr>
            <a:r>
              <a:rPr lang="en-GB" dirty="0"/>
              <a:t>Choose examples which will help students firmly grasp task requirements; </a:t>
            </a:r>
          </a:p>
          <a:p>
            <a:pPr marL="457200" lvl="0" indent="-457200">
              <a:buSzPct val="100000"/>
              <a:buFont typeface="+mj-lt"/>
              <a:buAutoNum type="arabicPeriod"/>
            </a:pPr>
            <a:r>
              <a:rPr lang="en-GB" dirty="0"/>
              <a:t>Help students practice applying criteria to samples of work; </a:t>
            </a:r>
          </a:p>
          <a:p>
            <a:pPr marL="457200" lvl="0" indent="-457200">
              <a:buSzPct val="100000"/>
              <a:buFont typeface="+mj-lt"/>
              <a:buAutoNum type="arabicPeriod"/>
            </a:pPr>
            <a:r>
              <a:rPr lang="en-GB" dirty="0"/>
              <a:t>Enable students to reflect deeply on, and discuss, what high quality work looks like; </a:t>
            </a:r>
          </a:p>
          <a:p>
            <a:pPr marL="457200" lvl="0" indent="-457200">
              <a:buSzPct val="100000"/>
              <a:buFont typeface="+mj-lt"/>
              <a:buAutoNum type="arabicPeriod"/>
            </a:pPr>
            <a:r>
              <a:rPr lang="en-GB" dirty="0"/>
              <a:t>Choose examples to promote self-efficacy; </a:t>
            </a:r>
          </a:p>
          <a:p>
            <a:pPr marL="457200" lvl="0" indent="-457200">
              <a:buSzPct val="100000"/>
              <a:buFont typeface="+mj-lt"/>
              <a:buAutoNum type="arabicPeriod"/>
            </a:pPr>
            <a:r>
              <a:rPr lang="en-GB" dirty="0"/>
              <a:t>Carefully orchestrate discussion activities to promote understanding of fruitful learning strategies and approaches;</a:t>
            </a:r>
          </a:p>
          <a:p>
            <a:pPr marL="457200" lvl="0" indent="-457200">
              <a:buSzPct val="100000"/>
              <a:buFont typeface="+mj-lt"/>
              <a:buAutoNum type="arabicPeriod"/>
            </a:pPr>
            <a:r>
              <a:rPr lang="en-GB" dirty="0"/>
              <a:t>Use exemplars-based activities to develop students’ skills to monitor their own work while they are producing it; </a:t>
            </a:r>
          </a:p>
          <a:p>
            <a:pPr marL="457200" lvl="0" indent="-457200">
              <a:buSzPct val="100000"/>
              <a:buFont typeface="+mj-lt"/>
              <a:buAutoNum type="arabicPeriod"/>
            </a:pPr>
            <a:r>
              <a:rPr lang="en-GB" dirty="0"/>
              <a:t>Help them rate their work by comparison with their peers.</a:t>
            </a:r>
          </a:p>
        </p:txBody>
      </p:sp>
    </p:spTree>
    <p:extLst>
      <p:ext uri="{BB962C8B-B14F-4D97-AF65-F5344CB8AC3E}">
        <p14:creationId xmlns:p14="http://schemas.microsoft.com/office/powerpoint/2010/main" val="38601990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algn="l" eaLnBrk="0" fontAlgn="base" hangingPunct="0">
              <a:spcAft>
                <a:spcPct val="0"/>
              </a:spcAft>
            </a:pPr>
            <a:r>
              <a:rPr lang="en-GB" sz="3200" b="1" dirty="0">
                <a:solidFill>
                  <a:srgbClr val="330066"/>
                </a:solidFill>
              </a:rPr>
              <a:t>Do your international students understand UK assessment approaches?</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normAutofit/>
          </a:bodyPr>
          <a:lstStyle/>
          <a:p>
            <a:pPr fontAlgn="base">
              <a:spcBef>
                <a:spcPts val="600"/>
              </a:spcBef>
              <a:spcAft>
                <a:spcPct val="0"/>
              </a:spcAft>
              <a:buClr>
                <a:schemeClr val="tx2"/>
              </a:buClr>
              <a:buSzPct val="70000"/>
              <a:buFont typeface="Wingdings" pitchFamily="2" charset="2"/>
              <a:buChar char="l"/>
            </a:pPr>
            <a:r>
              <a:rPr lang="en-GB" sz="2800" b="1" dirty="0"/>
              <a:t>Have you clarified the ground rules on issues like pass marks, criterion-referenced assessment and grading systems?</a:t>
            </a:r>
          </a:p>
          <a:p>
            <a:pPr fontAlgn="base">
              <a:spcBef>
                <a:spcPts val="600"/>
              </a:spcBef>
              <a:spcAft>
                <a:spcPct val="0"/>
              </a:spcAft>
              <a:buClr>
                <a:schemeClr val="tx2"/>
              </a:buClr>
              <a:buSzPct val="70000"/>
              <a:buFont typeface="Wingdings" pitchFamily="2" charset="2"/>
              <a:buChar char="l"/>
            </a:pPr>
            <a:r>
              <a:rPr lang="en-GB" sz="2800" b="1" dirty="0"/>
              <a:t>Have you explained how extensions, condonements, and university assessment regulations work?</a:t>
            </a:r>
          </a:p>
          <a:p>
            <a:pPr fontAlgn="base">
              <a:spcBef>
                <a:spcPts val="600"/>
              </a:spcBef>
              <a:spcAft>
                <a:spcPct val="0"/>
              </a:spcAft>
              <a:buClr>
                <a:schemeClr val="tx2"/>
              </a:buClr>
              <a:buSzPct val="70000"/>
              <a:buFont typeface="Wingdings" pitchFamily="2" charset="2"/>
              <a:buChar char="l"/>
            </a:pPr>
            <a:r>
              <a:rPr lang="en-GB" sz="2800" b="1" dirty="0"/>
              <a:t>Are the assignments built around a curriculum international in scope and content? Are tasks and case studies globally orientated?</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75F704-9624-488B-9AF8-8FCECCB60FA0}"/>
              </a:ext>
            </a:extLst>
          </p:cNvPr>
          <p:cNvSpPr>
            <a:spLocks noGrp="1"/>
          </p:cNvSpPr>
          <p:nvPr>
            <p:ph type="title"/>
          </p:nvPr>
        </p:nvSpPr>
        <p:spPr>
          <a:xfrm>
            <a:off x="457200" y="122238"/>
            <a:ext cx="7543800" cy="1506561"/>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solidFill>
                  <a:srgbClr val="330066"/>
                </a:solidFill>
              </a:rPr>
              <a:t>Are your students aware of all the processes and procedures we use to ensure fair assessment? </a:t>
            </a:r>
          </a:p>
        </p:txBody>
      </p:sp>
      <p:sp>
        <p:nvSpPr>
          <p:cNvPr id="3" name="Content Placeholder 2">
            <a:extLst>
              <a:ext uri="{FF2B5EF4-FFF2-40B4-BE49-F238E27FC236}">
                <a16:creationId xmlns:a16="http://schemas.microsoft.com/office/drawing/2014/main" id="{15BA3D1C-39BB-4F92-B846-5252259E4B0D}"/>
              </a:ext>
            </a:extLst>
          </p:cNvPr>
          <p:cNvSpPr>
            <a:spLocks noGrp="1"/>
          </p:cNvSpPr>
          <p:nvPr>
            <p:ph idx="1"/>
          </p:nvPr>
        </p:nvSpPr>
        <p:spPr>
          <a:xfrm>
            <a:off x="457200" y="1772816"/>
            <a:ext cx="8229600" cy="4213522"/>
          </a:xfrm>
        </p:spPr>
        <p:txBody>
          <a:bodyPr/>
          <a:lstStyle/>
          <a:p>
            <a:r>
              <a:rPr lang="en-GB" sz="2800" dirty="0"/>
              <a:t>Do they know how we require assessors to match grades to achievement of assessment criteria?</a:t>
            </a:r>
          </a:p>
          <a:p>
            <a:r>
              <a:rPr lang="en-GB" sz="2800" dirty="0"/>
              <a:t>Are they familiar with the steps we take to ensure inter-assessor reliability?</a:t>
            </a:r>
          </a:p>
          <a:p>
            <a:r>
              <a:rPr lang="en-GB" sz="2800" dirty="0"/>
              <a:t>Do they understand that moderation processes are in place, for example through exam boards, to ensure that justice is done to each individual?</a:t>
            </a:r>
          </a:p>
          <a:p>
            <a:r>
              <a:rPr lang="en-GB" sz="2800" dirty="0"/>
              <a:t>Do they get to hear about the work of external examiners (or even get to meet them?)?</a:t>
            </a:r>
          </a:p>
          <a:p>
            <a:endParaRPr lang="en-GB" sz="2800" dirty="0"/>
          </a:p>
        </p:txBody>
      </p:sp>
    </p:spTree>
    <p:extLst>
      <p:ext uri="{BB962C8B-B14F-4D97-AF65-F5344CB8AC3E}">
        <p14:creationId xmlns:p14="http://schemas.microsoft.com/office/powerpoint/2010/main" val="23974632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8FC3B-2FE7-43B6-AFC2-509F7791450A}"/>
              </a:ext>
            </a:extLst>
          </p:cNvPr>
          <p:cNvSpPr>
            <a:spLocks noGrp="1"/>
          </p:cNvSpPr>
          <p:nvPr>
            <p:ph type="title"/>
          </p:nvPr>
        </p:nvSpPr>
        <p:spPr>
          <a:xfrm>
            <a:off x="179512" y="122238"/>
            <a:ext cx="7992888" cy="15065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Fostering student engagement with feedback</a:t>
            </a:r>
          </a:p>
        </p:txBody>
      </p:sp>
      <p:sp>
        <p:nvSpPr>
          <p:cNvPr id="3" name="Content Placeholder 2">
            <a:extLst>
              <a:ext uri="{FF2B5EF4-FFF2-40B4-BE49-F238E27FC236}">
                <a16:creationId xmlns:a16="http://schemas.microsoft.com/office/drawing/2014/main" id="{E1EF2456-FC8F-47F8-B759-673CBC6F60F1}"/>
              </a:ext>
            </a:extLst>
          </p:cNvPr>
          <p:cNvSpPr>
            <a:spLocks noGrp="1"/>
          </p:cNvSpPr>
          <p:nvPr>
            <p:ph idx="1"/>
          </p:nvPr>
        </p:nvSpPr>
        <p:spPr>
          <a:xfrm>
            <a:off x="468313" y="1700807"/>
            <a:ext cx="8229600" cy="4501555"/>
          </a:xfrm>
        </p:spPr>
        <p:txBody>
          <a:bodyPr/>
          <a:lstStyle/>
          <a:p>
            <a:r>
              <a:rPr lang="en-GB" sz="2600" dirty="0"/>
              <a:t>Students tend to regard marks like money, and so will put more energy into things that ‘count’ than those they see as options;</a:t>
            </a:r>
          </a:p>
          <a:p>
            <a:r>
              <a:rPr lang="en-GB" sz="2600" dirty="0"/>
              <a:t>Formative feedback, that is developmental and supportive, and given at the right stage so that it guides future performance can be exceptionally powerful in improving achievement and retention;</a:t>
            </a:r>
          </a:p>
          <a:p>
            <a:r>
              <a:rPr lang="en-GB" sz="2600" dirty="0"/>
              <a:t>Feedback and ‘feed-forward’ must be integral to student learning programmes, rather than something that students opt into, so needs to be within live or virtual face-to-face interaction.</a:t>
            </a:r>
          </a:p>
        </p:txBody>
      </p:sp>
    </p:spTree>
    <p:extLst>
      <p:ext uri="{BB962C8B-B14F-4D97-AF65-F5344CB8AC3E}">
        <p14:creationId xmlns:p14="http://schemas.microsoft.com/office/powerpoint/2010/main" val="42453983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a:t>Encouraging students to recognise and use the feedback we provide for them</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dirty="0"/>
              <a:t>Delivery of feedback should not be left to chance, so its best to avoid asking students to pick up marked hard copy assignments from departmental offices;</a:t>
            </a:r>
          </a:p>
          <a:p>
            <a:r>
              <a:rPr lang="en-GB" dirty="0"/>
              <a:t>Electronic submission of assignments has benefits and disadvantages but on balance the former outweigh the latter;</a:t>
            </a:r>
          </a:p>
          <a:p>
            <a:r>
              <a:rPr lang="en-GB" dirty="0"/>
              <a:t>Perhaps require students to guestimate expected marks having read your feedback early in their programmes;</a:t>
            </a:r>
          </a:p>
          <a:p>
            <a:r>
              <a:rPr lang="en-GB" dirty="0"/>
              <a:t>‘Assignment handler’ can deliver feedback electronically and only release marks once students have responded;</a:t>
            </a:r>
          </a:p>
          <a:p>
            <a:r>
              <a:rPr lang="en-GB" dirty="0"/>
              <a:t>Audio files of audio feedback can be highly successful in enabling students to capture ‘live’ oral feedback, and can replace written feedback (e.g. JISC project ‘Sounds good’).</a:t>
            </a:r>
          </a:p>
          <a:p>
            <a:endParaRPr lang="en-GB" dirty="0"/>
          </a:p>
        </p:txBody>
      </p:sp>
    </p:spTree>
    <p:extLst>
      <p:ext uri="{BB962C8B-B14F-4D97-AF65-F5344CB8AC3E}">
        <p14:creationId xmlns:p14="http://schemas.microsoft.com/office/powerpoint/2010/main" val="24487842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076AC-BB2F-4D3B-A0EA-8A4C07AC971A}"/>
              </a:ext>
            </a:extLst>
          </p:cNvPr>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Encouraging better use of feedback </a:t>
            </a:r>
            <a:br>
              <a:rPr lang="en-GB" sz="3200" dirty="0"/>
            </a:br>
            <a:r>
              <a:rPr lang="en-GB" sz="3200" dirty="0"/>
              <a:t>(see handout)</a:t>
            </a:r>
          </a:p>
        </p:txBody>
      </p:sp>
      <p:sp>
        <p:nvSpPr>
          <p:cNvPr id="3" name="Content Placeholder 2">
            <a:extLst>
              <a:ext uri="{FF2B5EF4-FFF2-40B4-BE49-F238E27FC236}">
                <a16:creationId xmlns:a16="http://schemas.microsoft.com/office/drawing/2014/main" id="{06B322A7-D15B-4C43-B87E-373B354875C3}"/>
              </a:ext>
            </a:extLst>
          </p:cNvPr>
          <p:cNvSpPr>
            <a:spLocks noGrp="1"/>
          </p:cNvSpPr>
          <p:nvPr>
            <p:ph idx="1"/>
          </p:nvPr>
        </p:nvSpPr>
        <p:spPr>
          <a:xfrm>
            <a:off x="457200" y="1412875"/>
            <a:ext cx="8363271" cy="4789488"/>
          </a:xfrm>
        </p:spPr>
        <p:txBody>
          <a:bodyPr/>
          <a:lstStyle/>
          <a:p>
            <a:pPr lvl="0"/>
            <a:r>
              <a:rPr lang="en-GB" dirty="0"/>
              <a:t>Emphasise early on the importance to them of formative feedback;</a:t>
            </a:r>
          </a:p>
          <a:p>
            <a:pPr lvl="0"/>
            <a:r>
              <a:rPr lang="en-GB" dirty="0"/>
              <a:t>Consider how best to provide them with feedback. </a:t>
            </a:r>
          </a:p>
          <a:p>
            <a:pPr lvl="0"/>
            <a:r>
              <a:rPr lang="en-GB" dirty="0"/>
              <a:t>Provide them with training on why and how feedback is provided;</a:t>
            </a:r>
          </a:p>
          <a:p>
            <a:pPr lvl="0"/>
            <a:r>
              <a:rPr lang="en-GB" dirty="0"/>
              <a:t>Get students to practise drafting and delivering feedback;</a:t>
            </a:r>
          </a:p>
          <a:p>
            <a:pPr lvl="0"/>
            <a:r>
              <a:rPr lang="en-GB" dirty="0"/>
              <a:t>Get students to focus on comments rather than marks; </a:t>
            </a:r>
          </a:p>
          <a:p>
            <a:pPr lvl="0"/>
            <a:r>
              <a:rPr lang="en-GB" dirty="0"/>
              <a:t>Help students to believe they have the agency to improve their work;</a:t>
            </a:r>
          </a:p>
          <a:p>
            <a:pPr lvl="0"/>
            <a:r>
              <a:rPr lang="en-GB" dirty="0"/>
              <a:t>Encourage students to think of feedback as a trigger to them taking action;</a:t>
            </a:r>
          </a:p>
          <a:p>
            <a:pPr lvl="0"/>
            <a:r>
              <a:rPr lang="en-GB" dirty="0"/>
              <a:t>Give them some examples of helpful feedback as a prompt to discussion. </a:t>
            </a:r>
          </a:p>
        </p:txBody>
      </p:sp>
    </p:spTree>
    <p:extLst>
      <p:ext uri="{BB962C8B-B14F-4D97-AF65-F5344CB8AC3E}">
        <p14:creationId xmlns:p14="http://schemas.microsoft.com/office/powerpoint/2010/main" val="13922130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sz="3200" dirty="0"/>
              <a:t>Good feedback: </a:t>
            </a:r>
            <a:br>
              <a:rPr lang="en-GB" sz="3200" dirty="0"/>
            </a:br>
            <a:r>
              <a:rPr lang="en-GB" sz="1800" dirty="0">
                <a:solidFill>
                  <a:schemeClr val="tx1"/>
                </a:solidFill>
              </a:rPr>
              <a:t>(after Brown, S. (2015), </a:t>
            </a:r>
            <a:r>
              <a:rPr lang="en-GB" sz="1800" i="1" dirty="0">
                <a:solidFill>
                  <a:schemeClr val="tx1"/>
                </a:solidFill>
              </a:rPr>
              <a:t>Assessment, learning and teaching in higher education: global perspectives</a:t>
            </a:r>
            <a:r>
              <a:rPr lang="en-GB" sz="1800" dirty="0">
                <a:solidFill>
                  <a:schemeClr val="tx1"/>
                </a:solidFill>
              </a:rPr>
              <a:t>, London: Palgrave-MacMillan)</a:t>
            </a:r>
          </a:p>
        </p:txBody>
      </p:sp>
      <p:sp>
        <p:nvSpPr>
          <p:cNvPr id="3" name="Content Placeholder 2"/>
          <p:cNvSpPr>
            <a:spLocks noGrp="1"/>
          </p:cNvSpPr>
          <p:nvPr>
            <p:ph idx="1"/>
          </p:nvPr>
        </p:nvSpPr>
        <p:spPr/>
        <p:txBody>
          <a:bodyPr/>
          <a:lstStyle/>
          <a:p>
            <a:pPr lvl="0">
              <a:buSzPct val="100000"/>
              <a:buFont typeface="+mj-lt"/>
              <a:buAutoNum type="arabicPeriod"/>
            </a:pPr>
            <a:r>
              <a:rPr lang="en-GB" sz="2800" dirty="0"/>
              <a:t>Is dialogic, rather than mono-directional, giving students chances to respond to comments from their markers and seek clarification where necessary. </a:t>
            </a:r>
          </a:p>
          <a:p>
            <a:pPr lvl="0">
              <a:buSzPct val="100000"/>
              <a:buFont typeface="+mj-lt"/>
              <a:buAutoNum type="arabicPeriod"/>
            </a:pPr>
            <a:r>
              <a:rPr lang="en-GB" sz="2800" dirty="0"/>
              <a:t>Helps clarify what good work looks like, so students are really clear about goals, criteria and expected standards, and provides opportunities to close the gap between current and desired performance.</a:t>
            </a:r>
          </a:p>
        </p:txBody>
      </p:sp>
    </p:spTree>
    <p:extLst>
      <p:ext uri="{BB962C8B-B14F-4D97-AF65-F5344CB8AC3E}">
        <p14:creationId xmlns:p14="http://schemas.microsoft.com/office/powerpoint/2010/main" val="3519817800"/>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Good feedback:</a:t>
            </a:r>
          </a:p>
        </p:txBody>
      </p:sp>
      <p:sp>
        <p:nvSpPr>
          <p:cNvPr id="3" name="Content Placeholder 2"/>
          <p:cNvSpPr>
            <a:spLocks noGrp="1"/>
          </p:cNvSpPr>
          <p:nvPr>
            <p:ph idx="1"/>
          </p:nvPr>
        </p:nvSpPr>
        <p:spPr/>
        <p:txBody>
          <a:bodyPr/>
          <a:lstStyle/>
          <a:p>
            <a:pPr lvl="0">
              <a:buSzPct val="100000"/>
              <a:buFont typeface="+mj-lt"/>
              <a:buAutoNum type="arabicPeriod" startAt="3"/>
            </a:pPr>
            <a:r>
              <a:rPr lang="en-GB" sz="2800" dirty="0"/>
              <a:t>Actively facilitates students reviewing their own work and reflecting on it, so that they become good judges of the quality of their own work. </a:t>
            </a:r>
          </a:p>
          <a:p>
            <a:pPr>
              <a:buSzPct val="100000"/>
              <a:buFont typeface="+mj-lt"/>
              <a:buAutoNum type="arabicPeriod" startAt="3"/>
            </a:pPr>
            <a:r>
              <a:rPr lang="en-GB" sz="2800" dirty="0"/>
              <a:t>Doesn’t just correct errors and indicate problems, potentially leaving students discouraged and demotivated, but also highlights good work and encourages them to believe they can improve and succeed.</a:t>
            </a:r>
          </a:p>
          <a:p>
            <a:pPr>
              <a:buSzPct val="100000"/>
              <a:buFont typeface="+mj-lt"/>
              <a:buAutoNum type="arabicPeriod" startAt="3"/>
            </a:pPr>
            <a:endParaRPr lang="en-GB" sz="2800" dirty="0"/>
          </a:p>
        </p:txBody>
      </p:sp>
    </p:spTree>
    <p:extLst>
      <p:ext uri="{BB962C8B-B14F-4D97-AF65-F5344CB8AC3E}">
        <p14:creationId xmlns:p14="http://schemas.microsoft.com/office/powerpoint/2010/main" val="4047281787"/>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F99DF-0BCA-4A81-9AB5-9274606A4E07}"/>
              </a:ext>
            </a:extLst>
          </p:cNvPr>
          <p:cNvSpPr>
            <a:spLocks noGrp="1"/>
          </p:cNvSpPr>
          <p:nvPr>
            <p:ph type="title"/>
          </p:nvPr>
        </p:nvSpPr>
        <p:spPr/>
        <p:txBody>
          <a:bodyPr/>
          <a:lstStyle/>
          <a:p>
            <a:r>
              <a:rPr lang="en-GB" dirty="0"/>
              <a:t>Enhancing Assessment and Feedback to improve student engagement and achievement</a:t>
            </a:r>
          </a:p>
        </p:txBody>
      </p:sp>
      <p:sp>
        <p:nvSpPr>
          <p:cNvPr id="3" name="Content Placeholder 2">
            <a:extLst>
              <a:ext uri="{FF2B5EF4-FFF2-40B4-BE49-F238E27FC236}">
                <a16:creationId xmlns:a16="http://schemas.microsoft.com/office/drawing/2014/main" id="{788FEAA1-6AD1-402F-BB22-B960D7D440CB}"/>
              </a:ext>
            </a:extLst>
          </p:cNvPr>
          <p:cNvSpPr>
            <a:spLocks noGrp="1"/>
          </p:cNvSpPr>
          <p:nvPr>
            <p:ph idx="1"/>
          </p:nvPr>
        </p:nvSpPr>
        <p:spPr/>
        <p:txBody>
          <a:bodyPr/>
          <a:lstStyle/>
          <a:p>
            <a:r>
              <a:rPr lang="en-GB" sz="2000" dirty="0"/>
              <a:t>Effective assessment is crucial for student satisfaction and achievement. This session will explore how we can review and revise our assessment approaches so that students have the best possible chance of success, particularly by:</a:t>
            </a:r>
          </a:p>
          <a:p>
            <a:r>
              <a:rPr lang="en-GB" sz="2000" dirty="0"/>
              <a:t>building students' assessment literacy and thereby enabling them better to understand how criteria and assessment practices work;</a:t>
            </a:r>
          </a:p>
          <a:p>
            <a:r>
              <a:rPr lang="en-GB" sz="2000" dirty="0"/>
              <a:t>ensuring that assessment is </a:t>
            </a:r>
            <a:r>
              <a:rPr lang="en-GB" sz="2000" i="1" dirty="0"/>
              <a:t>for</a:t>
            </a:r>
            <a:r>
              <a:rPr lang="en-GB" sz="2000" dirty="0"/>
              <a:t> not just </a:t>
            </a:r>
            <a:r>
              <a:rPr lang="en-GB" sz="2000" i="1" dirty="0"/>
              <a:t>of</a:t>
            </a:r>
            <a:r>
              <a:rPr lang="en-GB" sz="2000" dirty="0"/>
              <a:t> learning;</a:t>
            </a:r>
          </a:p>
          <a:p>
            <a:r>
              <a:rPr lang="en-GB" sz="2000" dirty="0"/>
              <a:t>fostering approaches to feedback that mean students take good note of and use the comments and advice provided by their assessors.</a:t>
            </a:r>
          </a:p>
          <a:p>
            <a:pPr marL="0" indent="0">
              <a:buNone/>
            </a:pPr>
            <a:r>
              <a:rPr lang="en-GB" sz="2000" dirty="0"/>
              <a:t>By the end of the session, participants will have had opportunities to come to grips with typical problematic aspects of assessment and feedback, and to devise strategies to ensure their own practices and approaches are fit-for-purpose and manageable by students and themselves.</a:t>
            </a:r>
          </a:p>
          <a:p>
            <a:endParaRPr lang="en-GB" dirty="0"/>
          </a:p>
        </p:txBody>
      </p:sp>
    </p:spTree>
    <p:extLst>
      <p:ext uri="{BB962C8B-B14F-4D97-AF65-F5344CB8AC3E}">
        <p14:creationId xmlns:p14="http://schemas.microsoft.com/office/powerpoint/2010/main" val="11489657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p:txBody>
          <a:bodyPr/>
          <a:lstStyle/>
          <a:p>
            <a:pPr lvl="0">
              <a:buSzPct val="100000"/>
              <a:buFont typeface="+mj-lt"/>
              <a:buAutoNum type="arabicPeriod" startAt="5"/>
            </a:pPr>
            <a:r>
              <a:rPr lang="en-GB" sz="2800" dirty="0"/>
              <a:t>Delivers high-quality information to students about their achievements to date and how they can improve their future work. Where there are errors, students should be able to see what needs to be done to remediate them, and where they are undershooting in terms of achievement, they should be able to perceive how to make their work even better. </a:t>
            </a:r>
          </a:p>
        </p:txBody>
      </p:sp>
    </p:spTree>
    <p:extLst>
      <p:ext uri="{BB962C8B-B14F-4D97-AF65-F5344CB8AC3E}">
        <p14:creationId xmlns:p14="http://schemas.microsoft.com/office/powerpoint/2010/main" val="158117808"/>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6432"/>
          </a:xfrm>
        </p:spPr>
        <p:txBody>
          <a:bodyPr/>
          <a:lstStyle/>
          <a:p>
            <a:r>
              <a:rPr lang="en-GB" sz="3200" dirty="0"/>
              <a:t>Good</a:t>
            </a:r>
            <a:r>
              <a:rPr lang="en-GB" dirty="0"/>
              <a:t> </a:t>
            </a:r>
            <a:r>
              <a:rPr lang="en-GB" sz="3200" dirty="0"/>
              <a:t>feedback</a:t>
            </a:r>
            <a:r>
              <a:rPr lang="en-GB" dirty="0"/>
              <a:t>:</a:t>
            </a:r>
          </a:p>
        </p:txBody>
      </p:sp>
      <p:sp>
        <p:nvSpPr>
          <p:cNvPr id="3" name="Content Placeholder 2"/>
          <p:cNvSpPr>
            <a:spLocks noGrp="1"/>
          </p:cNvSpPr>
          <p:nvPr>
            <p:ph idx="1"/>
          </p:nvPr>
        </p:nvSpPr>
        <p:spPr>
          <a:xfrm>
            <a:off x="358775" y="1214422"/>
            <a:ext cx="8605838" cy="5166905"/>
          </a:xfrm>
        </p:spPr>
        <p:txBody>
          <a:bodyPr/>
          <a:lstStyle/>
          <a:p>
            <a:pPr>
              <a:buSzPct val="100000"/>
              <a:buFont typeface="+mj-lt"/>
              <a:buAutoNum type="arabicPeriod" startAt="6"/>
            </a:pPr>
            <a:r>
              <a:rPr lang="en-GB" sz="2800" dirty="0"/>
              <a:t>Offers ‘feed-forward’ aiming to ‘increase the value of feedback to the students by focusing comments not only on the past and present … but also on the future – what the student might aim to do, or do differently in the next assignment or assessment if they are to continue to do well or to do better’ (</a:t>
            </a:r>
            <a:r>
              <a:rPr lang="en-GB" sz="2800" dirty="0" err="1"/>
              <a:t>Hounsell</a:t>
            </a:r>
            <a:r>
              <a:rPr lang="en-GB" sz="2800" dirty="0"/>
              <a:t>, 2008, p.5).</a:t>
            </a:r>
          </a:p>
          <a:p>
            <a:pPr lvl="0">
              <a:buSzPct val="100000"/>
              <a:buFont typeface="+mj-lt"/>
              <a:buAutoNum type="arabicPeriod" startAt="6"/>
            </a:pPr>
            <a:r>
              <a:rPr lang="en-GB" sz="2800" dirty="0"/>
              <a:t>Ensures that the mark isn’t the only thing that students take note of when work is returned, but that they are encouraged to read and use the advice given in feedback and apply it to future assignments.</a:t>
            </a:r>
          </a:p>
        </p:txBody>
      </p:sp>
    </p:spTree>
    <p:extLst>
      <p:ext uri="{BB962C8B-B14F-4D97-AF65-F5344CB8AC3E}">
        <p14:creationId xmlns:p14="http://schemas.microsoft.com/office/powerpoint/2010/main" val="2500252987"/>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Five things students really hate about poor feedback</a:t>
            </a:r>
          </a:p>
        </p:txBody>
      </p:sp>
      <p:sp>
        <p:nvSpPr>
          <p:cNvPr id="3" name="Content Placeholder 2"/>
          <p:cNvSpPr>
            <a:spLocks noGrp="1"/>
          </p:cNvSpPr>
          <p:nvPr>
            <p:ph idx="1"/>
          </p:nvPr>
        </p:nvSpPr>
        <p:spPr/>
        <p:txBody>
          <a:bodyPr/>
          <a:lstStyle/>
          <a:p>
            <a:pPr lvl="0"/>
            <a:r>
              <a:rPr lang="en-GB" sz="2800" dirty="0"/>
              <a:t>Poorly written comments that are nigh on impossible to decode, especially when impenetrable acronyms or abbreviations are used, or where handwriting is in an unfamiliar alphabet and is illegible. </a:t>
            </a:r>
          </a:p>
          <a:p>
            <a:pPr lvl="0"/>
            <a:r>
              <a:rPr lang="en-GB" sz="2800" dirty="0"/>
              <a:t>Cursory and derogatory remarks that leave them feeling demoralised ‘Weak argument’, ‘Shoddy work’, ‘Hopeless’, ‘Under-developed’, and so on. </a:t>
            </a:r>
          </a:p>
          <a:p>
            <a:pPr lvl="0"/>
            <a:r>
              <a:rPr lang="en-GB" sz="2800" dirty="0"/>
              <a:t>Value judgements on them as people rather than on the work in hand. </a:t>
            </a:r>
          </a:p>
        </p:txBody>
      </p:sp>
    </p:spTree>
    <p:extLst>
      <p:ext uri="{BB962C8B-B14F-4D97-AF65-F5344CB8AC3E}">
        <p14:creationId xmlns:p14="http://schemas.microsoft.com/office/powerpoint/2010/main" val="39788039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Five things students really hate about poor feedback</a:t>
            </a:r>
          </a:p>
        </p:txBody>
      </p:sp>
      <p:sp>
        <p:nvSpPr>
          <p:cNvPr id="3" name="Content Placeholder 2"/>
          <p:cNvSpPr>
            <a:spLocks noGrp="1"/>
          </p:cNvSpPr>
          <p:nvPr>
            <p:ph idx="1"/>
          </p:nvPr>
        </p:nvSpPr>
        <p:spPr/>
        <p:txBody>
          <a:bodyPr/>
          <a:lstStyle/>
          <a:p>
            <a:pPr lvl="0"/>
            <a:r>
              <a:rPr lang="en-GB" sz="2800" dirty="0"/>
              <a:t>Vague comments which give few hints on how to improve or remediate errors: ‘OK as far as it goes’, ‘Needs greater depth of argument’, ‘Inappropriate methodology used’, ‘Not written at the right level’. </a:t>
            </a:r>
          </a:p>
          <a:p>
            <a:r>
              <a:rPr lang="en-GB" sz="2800" dirty="0"/>
              <a:t>Feedback that arrives so late that there are no opportunities to put into practice any guidance suggested in time for the submission of the next assignment.</a:t>
            </a:r>
          </a:p>
        </p:txBody>
      </p:sp>
    </p:spTree>
    <p:extLst>
      <p:ext uri="{BB962C8B-B14F-4D97-AF65-F5344CB8AC3E}">
        <p14:creationId xmlns:p14="http://schemas.microsoft.com/office/powerpoint/2010/main" val="1043923326"/>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E48B8-2A7E-43DF-A455-B84E4637DA70}"/>
              </a:ext>
            </a:extLst>
          </p:cNvPr>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Task: Giving formative feedback prior to submitting summative tasks </a:t>
            </a:r>
          </a:p>
        </p:txBody>
      </p:sp>
      <p:sp>
        <p:nvSpPr>
          <p:cNvPr id="3" name="Content Placeholder 2">
            <a:extLst>
              <a:ext uri="{FF2B5EF4-FFF2-40B4-BE49-F238E27FC236}">
                <a16:creationId xmlns:a16="http://schemas.microsoft.com/office/drawing/2014/main" id="{E13F9183-0239-40A8-AFA4-43942A92D442}"/>
              </a:ext>
            </a:extLst>
          </p:cNvPr>
          <p:cNvSpPr>
            <a:spLocks noGrp="1"/>
          </p:cNvSpPr>
          <p:nvPr>
            <p:ph idx="1"/>
          </p:nvPr>
        </p:nvSpPr>
        <p:spPr>
          <a:xfrm>
            <a:off x="107504" y="980729"/>
            <a:ext cx="8928991" cy="5221634"/>
          </a:xfrm>
        </p:spPr>
        <p:txBody>
          <a:bodyPr/>
          <a:lstStyle/>
          <a:p>
            <a:pPr marL="0" indent="0">
              <a:buNone/>
            </a:pPr>
            <a:r>
              <a:rPr lang="en-GB" sz="2000" dirty="0"/>
              <a:t>Discuss the examples provided on the handout about how to give early formative feedback and agree 2-3 approaches you would be prepared to adopt:</a:t>
            </a:r>
          </a:p>
          <a:p>
            <a:pPr lvl="0"/>
            <a:r>
              <a:rPr lang="en-GB" sz="2000" dirty="0"/>
              <a:t>Briefing students on assignment requirements in a face-to-face sessions; </a:t>
            </a:r>
          </a:p>
          <a:p>
            <a:pPr lvl="0"/>
            <a:r>
              <a:rPr lang="en-GB" sz="2000" dirty="0"/>
              <a:t>Preparing a set of ‘Frequently Asked Questions’ at the assignment briefing;</a:t>
            </a:r>
          </a:p>
          <a:p>
            <a:pPr lvl="0"/>
            <a:r>
              <a:rPr lang="en-GB" sz="2000" dirty="0"/>
              <a:t>Showing students examples of work of the required standard;</a:t>
            </a:r>
          </a:p>
          <a:p>
            <a:pPr lvl="0"/>
            <a:r>
              <a:rPr lang="en-GB" sz="2000" dirty="0"/>
              <a:t>Letting them see worked examples; </a:t>
            </a:r>
          </a:p>
          <a:p>
            <a:pPr lvl="0"/>
            <a:r>
              <a:rPr lang="en-GB" sz="2000" dirty="0"/>
              <a:t>Asking students to submit draft bibliographies; </a:t>
            </a:r>
          </a:p>
          <a:p>
            <a:pPr lvl="0"/>
            <a:r>
              <a:rPr lang="en-GB" sz="2000" dirty="0"/>
              <a:t>Asking students to bring along drafts to a lecture and encouraging questions;</a:t>
            </a:r>
          </a:p>
          <a:p>
            <a:pPr lvl="0"/>
            <a:r>
              <a:rPr lang="en-GB" sz="2000" dirty="0"/>
              <a:t>Providing opportunities for students to review each other’s drafts in pairs; </a:t>
            </a:r>
          </a:p>
          <a:p>
            <a:pPr lvl="0"/>
            <a:r>
              <a:rPr lang="en-GB" sz="2000" dirty="0"/>
              <a:t>Running quizzes using audience response systems in class time; </a:t>
            </a:r>
          </a:p>
          <a:p>
            <a:pPr lvl="0"/>
            <a:r>
              <a:rPr lang="en-GB" sz="2000" dirty="0"/>
              <a:t>Asking students to submit short work-in-progress for ‘quick and dirty’ comments; </a:t>
            </a:r>
          </a:p>
          <a:p>
            <a:pPr lvl="0"/>
            <a:r>
              <a:rPr lang="en-GB" sz="2000" dirty="0"/>
              <a:t>Posting anonymised examples of submitted drafts with your commentaries;</a:t>
            </a:r>
          </a:p>
          <a:p>
            <a:pPr lvl="0"/>
            <a:r>
              <a:rPr lang="en-GB" sz="2000" dirty="0"/>
              <a:t>Offering shared drop-in ‘surgeries’; </a:t>
            </a:r>
          </a:p>
          <a:p>
            <a:r>
              <a:rPr lang="en-GB" sz="2000" dirty="0"/>
              <a:t>Offering on-line webinars or open chat sessions.</a:t>
            </a:r>
          </a:p>
        </p:txBody>
      </p:sp>
    </p:spTree>
    <p:extLst>
      <p:ext uri="{BB962C8B-B14F-4D97-AF65-F5344CB8AC3E}">
        <p14:creationId xmlns:p14="http://schemas.microsoft.com/office/powerpoint/2010/main" val="29485866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To better engage learners through feedback and assessment we can:</a:t>
            </a:r>
          </a:p>
        </p:txBody>
      </p:sp>
      <p:sp>
        <p:nvSpPr>
          <p:cNvPr id="44035" name="Content Placeholder 2"/>
          <p:cNvSpPr>
            <a:spLocks noGrp="1"/>
          </p:cNvSpPr>
          <p:nvPr>
            <p:ph idx="1"/>
          </p:nvPr>
        </p:nvSpPr>
        <p:spPr>
          <a:xfrm>
            <a:off x="468313" y="1196975"/>
            <a:ext cx="8229600" cy="5005388"/>
          </a:xfrm>
        </p:spPr>
        <p:txBody>
          <a:bodyPr/>
          <a:lstStyle/>
          <a:p>
            <a:pPr>
              <a:lnSpc>
                <a:spcPct val="100000"/>
              </a:lnSpc>
            </a:pPr>
            <a:r>
              <a:rPr lang="en-GB" sz="2400" dirty="0"/>
              <a:t>Make use of real examples and hot-off-the-press data to keep content and tasks current and relevant;</a:t>
            </a:r>
          </a:p>
          <a:p>
            <a:pPr>
              <a:lnSpc>
                <a:spcPct val="100000"/>
              </a:lnSpc>
            </a:pPr>
            <a:r>
              <a:rPr lang="en-GB" dirty="0"/>
              <a:t>Provide c</a:t>
            </a:r>
            <a:r>
              <a:rPr lang="en-GB" sz="2400" dirty="0"/>
              <a:t>hallenges to students’ thinking without letting individuals feel publicly exposed or humiliated;</a:t>
            </a:r>
          </a:p>
          <a:p>
            <a:pPr>
              <a:lnSpc>
                <a:spcPct val="100000"/>
              </a:lnSpc>
            </a:pPr>
            <a:r>
              <a:rPr lang="en-GB" sz="2400" dirty="0"/>
              <a:t>Relate their learning in class to the forthcoming/ongoing assignment (without slavishly teaching to the exam);</a:t>
            </a:r>
          </a:p>
          <a:p>
            <a:r>
              <a:rPr lang="en-GB" sz="2400" dirty="0"/>
              <a:t>Make spaces for dialogue through formative assessment;</a:t>
            </a:r>
            <a:endParaRPr lang="en-GB" dirty="0"/>
          </a:p>
          <a:p>
            <a:r>
              <a:rPr lang="en-GB" dirty="0"/>
              <a:t>Give them real problems to solve and issues with which to engage;</a:t>
            </a:r>
          </a:p>
          <a:p>
            <a:r>
              <a:rPr lang="en-GB" dirty="0"/>
              <a:t>Identify the skills they need to succeed and provide opportunities to rehearse and develop them;</a:t>
            </a:r>
          </a:p>
          <a:p>
            <a:r>
              <a:rPr lang="en-GB" dirty="0"/>
              <a:t>Never compromise on the quality of the demands we make of them.</a:t>
            </a:r>
          </a:p>
          <a:p>
            <a:pPr>
              <a:lnSpc>
                <a:spcPct val="100000"/>
              </a:lnSpc>
            </a:pPr>
            <a:endParaRPr lang="en-GB" sz="2400" dirty="0"/>
          </a:p>
          <a:p>
            <a:pPr>
              <a:lnSpc>
                <a:spcPct val="100000"/>
              </a:lnSpc>
            </a:pPr>
            <a:endParaRPr lang="en-GB" sz="2400" dirty="0"/>
          </a:p>
        </p:txBody>
      </p:sp>
    </p:spTree>
    <p:extLst>
      <p:ext uri="{BB962C8B-B14F-4D97-AF65-F5344CB8AC3E}">
        <p14:creationId xmlns:p14="http://schemas.microsoft.com/office/powerpoint/2010/main" val="39752623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Making assessment work well</a:t>
            </a:r>
          </a:p>
        </p:txBody>
      </p:sp>
      <p:sp>
        <p:nvSpPr>
          <p:cNvPr id="43011" name="Rectangle 3"/>
          <p:cNvSpPr>
            <a:spLocks noGrp="1" noChangeArrowheads="1"/>
          </p:cNvSpPr>
          <p:nvPr>
            <p:ph type="body" idx="1"/>
          </p:nvPr>
        </p:nvSpPr>
        <p:spPr>
          <a:xfrm>
            <a:off x="228600" y="928688"/>
            <a:ext cx="8686800" cy="5197475"/>
          </a:xfrm>
        </p:spPr>
        <p:txBody>
          <a:bodyPr/>
          <a:lstStyle/>
          <a:p>
            <a:pPr eaLnBrk="1" hangingPunct="1"/>
            <a:r>
              <a:rPr lang="en-GB" sz="2800" dirty="0"/>
              <a:t>Intra-tutor and Inter-tutor reliability need to be assured;</a:t>
            </a:r>
          </a:p>
          <a:p>
            <a:pPr eaLnBrk="1" hangingPunct="1"/>
            <a:r>
              <a:rPr lang="en-GB" sz="2800" dirty="0"/>
              <a:t>Practices and processes need to be transparently fair to all students;</a:t>
            </a:r>
          </a:p>
          <a:p>
            <a:pPr eaLnBrk="1" hangingPunct="1"/>
            <a:r>
              <a:rPr lang="en-GB" sz="2800" dirty="0"/>
              <a:t>Cheats and plagiarisers need to be deterred/punished;</a:t>
            </a:r>
          </a:p>
          <a:p>
            <a:pPr eaLnBrk="1" hangingPunct="1"/>
            <a:r>
              <a:rPr lang="en-GB" sz="2800" dirty="0"/>
              <a:t>Assessment needs to be manageable for both staff and students;</a:t>
            </a:r>
          </a:p>
          <a:p>
            <a:pPr eaLnBrk="1" hangingPunct="1"/>
            <a:r>
              <a:rPr lang="en-GB" sz="2800" dirty="0"/>
              <a:t>Assignments should assess what has been taught/learned, not what it is easy to assess.</a:t>
            </a:r>
            <a:endParaRPr lang="en-GB" dirty="0"/>
          </a:p>
        </p:txBody>
      </p:sp>
    </p:spTree>
    <p:extLst>
      <p:ext uri="{BB962C8B-B14F-4D97-AF65-F5344CB8AC3E}">
        <p14:creationId xmlns:p14="http://schemas.microsoft.com/office/powerpoint/2010/main" val="40856675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C373F-F05F-4656-A89A-3B7B4079BCBC}"/>
              </a:ext>
            </a:extLst>
          </p:cNvPr>
          <p:cNvSpPr>
            <a:spLocks noGrp="1"/>
          </p:cNvSpPr>
          <p:nvPr>
            <p:ph type="title"/>
          </p:nvPr>
        </p:nvSpPr>
        <p:spPr>
          <a:xfrm>
            <a:off x="179512" y="122238"/>
            <a:ext cx="8229600" cy="1074737"/>
          </a:xfrm>
        </p:spPr>
        <p:txBody>
          <a:bodyPr/>
          <a:lstStyle/>
          <a:p>
            <a:r>
              <a:rPr lang="en-GB" dirty="0"/>
              <a:t>Planning to implement enhancements in </a:t>
            </a:r>
            <a:br>
              <a:rPr lang="en-GB" dirty="0"/>
            </a:br>
            <a:r>
              <a:rPr lang="en-GB" dirty="0"/>
              <a:t>assessment &amp; feedback in your module/programme</a:t>
            </a:r>
          </a:p>
        </p:txBody>
      </p:sp>
      <p:sp>
        <p:nvSpPr>
          <p:cNvPr id="3" name="Content Placeholder 2">
            <a:extLst>
              <a:ext uri="{FF2B5EF4-FFF2-40B4-BE49-F238E27FC236}">
                <a16:creationId xmlns:a16="http://schemas.microsoft.com/office/drawing/2014/main" id="{7830A020-CA5E-48DF-B1F7-9DD681CBE559}"/>
              </a:ext>
            </a:extLst>
          </p:cNvPr>
          <p:cNvSpPr>
            <a:spLocks noGrp="1"/>
          </p:cNvSpPr>
          <p:nvPr>
            <p:ph idx="1"/>
          </p:nvPr>
        </p:nvSpPr>
        <p:spPr/>
        <p:txBody>
          <a:bodyPr/>
          <a:lstStyle/>
          <a:p>
            <a:r>
              <a:rPr lang="en-GB" sz="2800" dirty="0"/>
              <a:t>As an individual, are there changes you would like to make to your assessment practices?</a:t>
            </a:r>
          </a:p>
          <a:p>
            <a:r>
              <a:rPr lang="en-GB" sz="2800" dirty="0"/>
              <a:t>Thinking about the teams you work with, are there ways in which you could use ideas from today’s session to help make your assessment more authentic?</a:t>
            </a:r>
          </a:p>
          <a:p>
            <a:r>
              <a:rPr lang="en-GB" sz="2800" dirty="0"/>
              <a:t>How could your influence impact more widely on colleagues across the university?</a:t>
            </a:r>
          </a:p>
          <a:p>
            <a:endParaRPr lang="en-GB" sz="2800" dirty="0"/>
          </a:p>
        </p:txBody>
      </p:sp>
    </p:spTree>
    <p:extLst>
      <p:ext uri="{BB962C8B-B14F-4D97-AF65-F5344CB8AC3E}">
        <p14:creationId xmlns:p14="http://schemas.microsoft.com/office/powerpoint/2010/main" val="33848118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t>These and other slides are available on my website at http://sally-brown.net</a:t>
            </a:r>
          </a:p>
        </p:txBody>
      </p:sp>
      <p:pic>
        <p:nvPicPr>
          <p:cNvPr id="4" name="Picture 3">
            <a:extLst>
              <a:ext uri="{FF2B5EF4-FFF2-40B4-BE49-F238E27FC236}">
                <a16:creationId xmlns:a16="http://schemas.microsoft.com/office/drawing/2014/main" id="{539E53D9-CC1C-430C-9C8A-48731967602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5400000">
            <a:off x="2115149" y="2141435"/>
            <a:ext cx="5253202" cy="3939901"/>
          </a:xfrm>
          <a:prstGeom prst="rect">
            <a:avLst/>
          </a:prstGeom>
        </p:spPr>
      </p:pic>
    </p:spTree>
    <p:extLst>
      <p:ext uri="{BB962C8B-B14F-4D97-AF65-F5344CB8AC3E}">
        <p14:creationId xmlns:p14="http://schemas.microsoft.com/office/powerpoint/2010/main" val="36888284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46049" y="88784"/>
            <a:ext cx="7554951" cy="800100"/>
          </a:xfrm>
          <a:noFill/>
        </p:spPr>
        <p:txBody>
          <a:bodyPr anchor="ctr"/>
          <a:lstStyle/>
          <a:p>
            <a:pPr eaLnBrk="1" hangingPunct="1"/>
            <a:r>
              <a:rPr lang="en-GB" sz="3200" dirty="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r>
              <a:rPr lang="en-GB" dirty="0"/>
              <a:t>Assessment Reform Group (1999) </a:t>
            </a:r>
            <a:r>
              <a:rPr lang="en-GB" i="1" dirty="0"/>
              <a:t>Assessment for Learning: Beyond the black box, </a:t>
            </a:r>
            <a:r>
              <a:rPr lang="en-GB" dirty="0"/>
              <a:t>Cambridge UK, University of Cambridge School of Education. </a:t>
            </a:r>
          </a:p>
          <a:p>
            <a:r>
              <a:rPr lang="en-GB" dirty="0"/>
              <a:t>Bain, K. (2004) </a:t>
            </a:r>
            <a:r>
              <a:rPr lang="en-GB" i="1" dirty="0"/>
              <a:t>What the best College Teachers do</a:t>
            </a:r>
            <a:r>
              <a:rPr lang="en-GB" dirty="0"/>
              <a:t>, Cambridge: Harvard University Press.</a:t>
            </a:r>
          </a:p>
          <a:p>
            <a:r>
              <a:rPr lang="en-GB" dirty="0"/>
              <a:t>Biggs, J. and Tang, C. (2011) </a:t>
            </a:r>
            <a:r>
              <a:rPr lang="en-GB" i="1" dirty="0"/>
              <a:t>Teaching for Quality Learning at University, </a:t>
            </a:r>
            <a:r>
              <a:rPr lang="en-GB" dirty="0"/>
              <a:t>Maidenhead: Open University Press.</a:t>
            </a:r>
          </a:p>
          <a:p>
            <a:r>
              <a:rPr lang="en-GB" dirty="0" err="1"/>
              <a:t>Bloxham</a:t>
            </a:r>
            <a:r>
              <a:rPr lang="en-GB" dirty="0"/>
              <a:t>, S. and Boyd, P. (2007) </a:t>
            </a:r>
            <a:r>
              <a:rPr lang="en-GB" i="1" dirty="0"/>
              <a:t>Developing effective assessment in higher education: a practical guide</a:t>
            </a:r>
            <a:r>
              <a:rPr lang="en-GB" dirty="0"/>
              <a:t>, Maidenhead, Open University Press.</a:t>
            </a:r>
          </a:p>
          <a:p>
            <a:r>
              <a:rPr lang="en-GB" dirty="0" err="1"/>
              <a:t>Boud</a:t>
            </a:r>
            <a:r>
              <a:rPr lang="en-GB" dirty="0"/>
              <a:t>, D. (1995) </a:t>
            </a:r>
            <a:r>
              <a:rPr lang="en-GB" i="1" dirty="0"/>
              <a:t>Enhancing learning through self-assessment,</a:t>
            </a:r>
            <a:r>
              <a:rPr lang="en-GB" dirty="0"/>
              <a:t> London: Routledge.</a:t>
            </a:r>
          </a:p>
          <a:p>
            <a:r>
              <a:rPr lang="en-GB" dirty="0" err="1"/>
              <a:t>Boud</a:t>
            </a:r>
            <a:r>
              <a:rPr lang="en-GB" dirty="0"/>
              <a:t>, D. and Associates (2010) </a:t>
            </a:r>
            <a:r>
              <a:rPr lang="en-GB" i="1" dirty="0"/>
              <a:t>Assessment 2020: seven propositions for assessment reform in higher education </a:t>
            </a:r>
            <a:r>
              <a:rPr lang="en-GB" dirty="0"/>
              <a:t>Sydney: Australian Learning and Teaching Council.</a:t>
            </a:r>
            <a:endParaRPr lang="en-GB" sz="2000" dirty="0"/>
          </a:p>
        </p:txBody>
      </p:sp>
    </p:spTree>
    <p:extLst>
      <p:ext uri="{BB962C8B-B14F-4D97-AF65-F5344CB8AC3E}">
        <p14:creationId xmlns:p14="http://schemas.microsoft.com/office/powerpoint/2010/main" val="7411795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a:t>Underpinning premises</a:t>
            </a:r>
          </a:p>
        </p:txBody>
      </p:sp>
      <p:sp>
        <p:nvSpPr>
          <p:cNvPr id="43011" name="Rectangle 3"/>
          <p:cNvSpPr>
            <a:spLocks noGrp="1" noChangeArrowheads="1"/>
          </p:cNvSpPr>
          <p:nvPr>
            <p:ph type="body" idx="1"/>
          </p:nvPr>
        </p:nvSpPr>
        <p:spPr>
          <a:xfrm>
            <a:off x="285720" y="1196752"/>
            <a:ext cx="8629680" cy="4929411"/>
          </a:xfrm>
        </p:spPr>
        <p:txBody>
          <a:bodyPr/>
          <a:lstStyle/>
          <a:p>
            <a:pPr eaLnBrk="1" hangingPunct="1"/>
            <a:r>
              <a:rPr lang="en-US" sz="2600" dirty="0"/>
              <a:t>Assessment can be a powerful means of focusing student effort and enhancing achievement if it is well designed and constructively aligned (Biggs and Tang, 2011);</a:t>
            </a:r>
          </a:p>
          <a:p>
            <a:pPr eaLnBrk="1" hangingPunct="1"/>
            <a:r>
              <a:rPr lang="en-US" sz="2600" dirty="0"/>
              <a:t>We need to deploy a diverse range of tactics to our assessment and feedback to ensure that they work to enhance and extend student learning;</a:t>
            </a:r>
          </a:p>
          <a:p>
            <a:pPr eaLnBrk="1" hangingPunct="1"/>
            <a:r>
              <a:rPr lang="en-US" sz="2600" dirty="0"/>
              <a:t>Students need to achieve assessment literacy to ensure they understand and can benefit from our assessment systems;</a:t>
            </a:r>
          </a:p>
          <a:p>
            <a:pPr eaLnBrk="1" hangingPunct="1"/>
            <a:r>
              <a:rPr lang="en-US" sz="2600" dirty="0"/>
              <a:t>Assessment needs to be manageable for staff and students if it is going to engage students in learning activities. </a:t>
            </a:r>
          </a:p>
        </p:txBody>
      </p:sp>
    </p:spTree>
    <p:extLst>
      <p:ext uri="{BB962C8B-B14F-4D97-AF65-F5344CB8AC3E}">
        <p14:creationId xmlns:p14="http://schemas.microsoft.com/office/powerpoint/2010/main" val="30545097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43176"/>
          </a:xfrm>
        </p:spPr>
        <p:txBody>
          <a:bodyPr/>
          <a:lstStyle/>
          <a:p>
            <a:r>
              <a:rPr lang="en-GB" dirty="0"/>
              <a:t>Useful references: 2</a:t>
            </a:r>
          </a:p>
        </p:txBody>
      </p:sp>
      <p:sp>
        <p:nvSpPr>
          <p:cNvPr id="3" name="Content Placeholder 2"/>
          <p:cNvSpPr>
            <a:spLocks noGrp="1"/>
          </p:cNvSpPr>
          <p:nvPr>
            <p:ph idx="1"/>
          </p:nvPr>
        </p:nvSpPr>
        <p:spPr>
          <a:xfrm>
            <a:off x="468313" y="1012371"/>
            <a:ext cx="8229600" cy="5189992"/>
          </a:xfrm>
        </p:spPr>
        <p:txBody>
          <a:bodyPr/>
          <a:lstStyle/>
          <a:p>
            <a:r>
              <a:rPr lang="en-GB" dirty="0"/>
              <a:t>Brown, S. (2014) </a:t>
            </a:r>
            <a:r>
              <a:rPr lang="en-GB" i="1" dirty="0"/>
              <a:t>Learning, teaching and assessment in higher education: global perspectives</a:t>
            </a:r>
            <a:r>
              <a:rPr lang="en-GB" dirty="0"/>
              <a:t>. London: Palgrave Macmillan.</a:t>
            </a:r>
          </a:p>
          <a:p>
            <a:r>
              <a:rPr lang="en-GB" dirty="0"/>
              <a:t>Brown, S. and </a:t>
            </a:r>
            <a:r>
              <a:rPr lang="en-GB" dirty="0" err="1"/>
              <a:t>Glasner</a:t>
            </a:r>
            <a:r>
              <a:rPr lang="en-GB" dirty="0"/>
              <a:t>, A. (eds.) (1999) </a:t>
            </a:r>
            <a:r>
              <a:rPr lang="en-GB" i="1" dirty="0"/>
              <a:t>Assessment Matters in Higher Education, Choosing and Using Diverse Approaches</a:t>
            </a:r>
            <a:r>
              <a:rPr lang="en-GB" dirty="0"/>
              <a:t>, Maidenhead: Open University Press.</a:t>
            </a:r>
          </a:p>
          <a:p>
            <a:r>
              <a:rPr lang="en-GB" dirty="0"/>
              <a:t>Brown, S. and Knight, P. (1994) </a:t>
            </a:r>
            <a:r>
              <a:rPr lang="en-GB" i="1" dirty="0"/>
              <a:t>Assessing Learners in Higher Education</a:t>
            </a:r>
            <a:r>
              <a:rPr lang="en-GB" dirty="0"/>
              <a:t>, London: </a:t>
            </a:r>
            <a:r>
              <a:rPr lang="en-GB" dirty="0" err="1"/>
              <a:t>Kogan</a:t>
            </a:r>
            <a:r>
              <a:rPr lang="en-GB" dirty="0"/>
              <a:t> Page.</a:t>
            </a:r>
          </a:p>
          <a:p>
            <a:r>
              <a:rPr lang="en-US" dirty="0"/>
              <a:t>Brown, S. and Race, P. (2012) </a:t>
            </a:r>
            <a:r>
              <a:rPr lang="en-GB" i="1" dirty="0"/>
              <a:t>Using effective assessment to promote learning </a:t>
            </a:r>
            <a:r>
              <a:rPr lang="en-GB" dirty="0"/>
              <a:t>in Hunt, L. and Chambers, D. (2012) </a:t>
            </a:r>
            <a:r>
              <a:rPr lang="en-GB" i="1" dirty="0"/>
              <a:t>University Teaching in Focus, Victoria, Australia, Acer Press. P74-91</a:t>
            </a:r>
            <a:endParaRPr lang="en-GB" dirty="0"/>
          </a:p>
          <a:p>
            <a:r>
              <a:rPr lang="en-GB" dirty="0"/>
              <a:t>Brown, S. Rust, C. &amp; Gibbs, G. (1994) </a:t>
            </a:r>
            <a:r>
              <a:rPr lang="en-GB" i="1" dirty="0"/>
              <a:t>Strategies for Diversifying Assessment,</a:t>
            </a:r>
            <a:r>
              <a:rPr lang="en-GB" dirty="0"/>
              <a:t> Oxford: Oxford Centre for Staff Development. </a:t>
            </a:r>
          </a:p>
        </p:txBody>
      </p:sp>
    </p:spTree>
    <p:extLst>
      <p:ext uri="{BB962C8B-B14F-4D97-AF65-F5344CB8AC3E}">
        <p14:creationId xmlns:p14="http://schemas.microsoft.com/office/powerpoint/2010/main" val="306665714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8491"/>
          </a:xfrm>
        </p:spPr>
        <p:txBody>
          <a:bodyPr/>
          <a:lstStyle/>
          <a:p>
            <a:r>
              <a:rPr lang="en-GB" dirty="0"/>
              <a:t>Useful references: 3</a:t>
            </a:r>
          </a:p>
        </p:txBody>
      </p:sp>
      <p:sp>
        <p:nvSpPr>
          <p:cNvPr id="3" name="Content Placeholder 2"/>
          <p:cNvSpPr>
            <a:spLocks noGrp="1"/>
          </p:cNvSpPr>
          <p:nvPr>
            <p:ph idx="1"/>
          </p:nvPr>
        </p:nvSpPr>
        <p:spPr>
          <a:xfrm>
            <a:off x="468313" y="930729"/>
            <a:ext cx="8229600" cy="5271634"/>
          </a:xfrm>
        </p:spPr>
        <p:txBody>
          <a:bodyPr/>
          <a:lstStyle/>
          <a:p>
            <a:r>
              <a:rPr lang="en-US" dirty="0"/>
              <a:t>Carless, D., </a:t>
            </a:r>
            <a:r>
              <a:rPr lang="en-US" dirty="0" err="1"/>
              <a:t>Joughin</a:t>
            </a:r>
            <a:r>
              <a:rPr lang="en-US" dirty="0"/>
              <a:t>, G., </a:t>
            </a:r>
            <a:r>
              <a:rPr lang="en-US" dirty="0" err="1"/>
              <a:t>Ngar</a:t>
            </a:r>
            <a:r>
              <a:rPr lang="en-US" dirty="0"/>
              <a:t>-Fun Liu </a:t>
            </a:r>
            <a:r>
              <a:rPr lang="en-US" i="1" dirty="0"/>
              <a:t>et al</a:t>
            </a:r>
            <a:r>
              <a:rPr lang="en-US" dirty="0"/>
              <a:t> (2006) </a:t>
            </a:r>
            <a:r>
              <a:rPr lang="en-US" i="1" dirty="0"/>
              <a:t>How Assessment supports learning: Learning orientated assessment in action </a:t>
            </a:r>
            <a:r>
              <a:rPr lang="en-US" dirty="0"/>
              <a:t>Hong Kong: Hong Kong University Press.</a:t>
            </a:r>
            <a:endParaRPr lang="en-GB" dirty="0"/>
          </a:p>
          <a:p>
            <a:r>
              <a:rPr lang="en-GB" dirty="0"/>
              <a:t>Carroll, J. and Ryan, J. (2005) </a:t>
            </a:r>
            <a:r>
              <a:rPr lang="en-GB" i="1" dirty="0"/>
              <a:t>Teaching International students: improving learning for all. </a:t>
            </a:r>
            <a:r>
              <a:rPr lang="en-GB" dirty="0"/>
              <a:t>London: Routledge SEDA series.</a:t>
            </a:r>
          </a:p>
          <a:p>
            <a:r>
              <a:rPr lang="en-GB" dirty="0"/>
              <a:t>Crooks, T. (1988) </a:t>
            </a:r>
            <a:r>
              <a:rPr lang="en-GB" i="1" dirty="0"/>
              <a:t>Assessing student performance, </a:t>
            </a:r>
            <a:r>
              <a:rPr lang="en-GB" dirty="0"/>
              <a:t>HERDSA Green Guide No 8 HERDSA (reprinted 1994).</a:t>
            </a:r>
          </a:p>
          <a:p>
            <a:r>
              <a:rPr lang="en-GB" dirty="0" err="1"/>
              <a:t>Crosling</a:t>
            </a:r>
            <a:r>
              <a:rPr lang="en-GB" dirty="0"/>
              <a:t>, G., Thomas, L. and </a:t>
            </a:r>
            <a:r>
              <a:rPr lang="en-GB" dirty="0" err="1"/>
              <a:t>Heagney</a:t>
            </a:r>
            <a:r>
              <a:rPr lang="en-GB" dirty="0"/>
              <a:t>, M. (2008) </a:t>
            </a:r>
            <a:r>
              <a:rPr lang="en-GB" i="1" dirty="0"/>
              <a:t>Improving student retention in Higher Education,</a:t>
            </a:r>
            <a:r>
              <a:rPr lang="en-GB" dirty="0"/>
              <a:t> London and New York: Routledge. </a:t>
            </a:r>
          </a:p>
          <a:p>
            <a:r>
              <a:rPr lang="en-GB" dirty="0" err="1"/>
              <a:t>Falchikov</a:t>
            </a:r>
            <a:r>
              <a:rPr lang="en-GB" dirty="0"/>
              <a:t>, N. (2004) </a:t>
            </a:r>
            <a:r>
              <a:rPr lang="en-GB" i="1" dirty="0"/>
              <a:t>Improving Assessment through Student Involvement: Practical Solutions for Aiding Learning in Higher and Further Education,</a:t>
            </a:r>
            <a:r>
              <a:rPr lang="en-GB" dirty="0"/>
              <a:t> London: Routledge.</a:t>
            </a:r>
          </a:p>
        </p:txBody>
      </p:sp>
    </p:spTree>
    <p:extLst>
      <p:ext uri="{BB962C8B-B14F-4D97-AF65-F5344CB8AC3E}">
        <p14:creationId xmlns:p14="http://schemas.microsoft.com/office/powerpoint/2010/main" val="350111500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4</a:t>
            </a:r>
          </a:p>
        </p:txBody>
      </p:sp>
      <p:sp>
        <p:nvSpPr>
          <p:cNvPr id="3" name="Content Placeholder 2"/>
          <p:cNvSpPr>
            <a:spLocks noGrp="1"/>
          </p:cNvSpPr>
          <p:nvPr>
            <p:ph idx="1"/>
          </p:nvPr>
        </p:nvSpPr>
        <p:spPr/>
        <p:txBody>
          <a:bodyPr/>
          <a:lstStyle/>
          <a:p>
            <a:r>
              <a:rPr lang="en-GB" dirty="0"/>
              <a:t>Gibbs, G. (1999) </a:t>
            </a:r>
            <a:r>
              <a:rPr lang="en-GB" i="1" dirty="0"/>
              <a:t>Using assessment strategically to change the way students learn</a:t>
            </a:r>
            <a:r>
              <a:rPr lang="en-GB" dirty="0"/>
              <a:t>, in Brown S. &amp; </a:t>
            </a:r>
            <a:r>
              <a:rPr lang="en-GB" dirty="0" err="1"/>
              <a:t>Glasner</a:t>
            </a:r>
            <a:r>
              <a:rPr lang="en-GB" dirty="0"/>
              <a:t>, A. (eds.), </a:t>
            </a:r>
            <a:r>
              <a:rPr lang="en-GB" i="1" dirty="0"/>
              <a:t>Assessment Matters in Higher Education: Choosing and Using Diverse Approaches, </a:t>
            </a:r>
            <a:r>
              <a:rPr lang="en-GB" dirty="0"/>
              <a:t>Maidenhead: SRHE/Open University Press.</a:t>
            </a:r>
          </a:p>
          <a:p>
            <a:r>
              <a:rPr lang="en-GB" dirty="0"/>
              <a:t>Higher Education Academy (2012) </a:t>
            </a:r>
            <a:r>
              <a:rPr lang="en-GB" i="1" dirty="0"/>
              <a:t>A marked improvement; transforming assessment in higher education</a:t>
            </a:r>
            <a:r>
              <a:rPr lang="en-GB" dirty="0"/>
              <a:t>, York: HEA.</a:t>
            </a:r>
          </a:p>
          <a:p>
            <a:r>
              <a:rPr lang="en-GB" dirty="0" err="1"/>
              <a:t>Hounsell</a:t>
            </a:r>
            <a:r>
              <a:rPr lang="en-GB" dirty="0"/>
              <a:t>, D. (2008). The trouble with feedback: New challenges, emerging strategies, </a:t>
            </a:r>
            <a:r>
              <a:rPr lang="en-GB" i="1" dirty="0"/>
              <a:t>Interchange, Spring</a:t>
            </a:r>
            <a:r>
              <a:rPr lang="en-GB" dirty="0"/>
              <a:t>, Accessed at </a:t>
            </a:r>
            <a:r>
              <a:rPr lang="en-GB" u="sng" dirty="0">
                <a:hlinkClick r:id="rId2"/>
              </a:rPr>
              <a:t>www.tla.ed.ac.uk/interchange</a:t>
            </a:r>
            <a:r>
              <a:rPr lang="en-GB" dirty="0"/>
              <a:t>.</a:t>
            </a:r>
          </a:p>
          <a:p>
            <a:r>
              <a:rPr lang="en-GB" dirty="0"/>
              <a:t>Knight, P. and Yorke, M. (2003) </a:t>
            </a:r>
            <a:r>
              <a:rPr lang="en-GB" i="1" dirty="0"/>
              <a:t>Assessment, learning and employability</a:t>
            </a:r>
            <a:r>
              <a:rPr lang="en-GB" dirty="0"/>
              <a:t> Maidenhead, UK: SRHE/Open University Press.</a:t>
            </a:r>
          </a:p>
        </p:txBody>
      </p:sp>
    </p:spTree>
    <p:extLst>
      <p:ext uri="{BB962C8B-B14F-4D97-AF65-F5344CB8AC3E}">
        <p14:creationId xmlns:p14="http://schemas.microsoft.com/office/powerpoint/2010/main" val="36528548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5</a:t>
            </a:r>
          </a:p>
        </p:txBody>
      </p:sp>
      <p:sp>
        <p:nvSpPr>
          <p:cNvPr id="3" name="Content Placeholder 2"/>
          <p:cNvSpPr>
            <a:spLocks noGrp="1"/>
          </p:cNvSpPr>
          <p:nvPr>
            <p:ph idx="1"/>
          </p:nvPr>
        </p:nvSpPr>
        <p:spPr/>
        <p:txBody>
          <a:bodyPr/>
          <a:lstStyle/>
          <a:p>
            <a:r>
              <a:rPr lang="en-GB" dirty="0"/>
              <a:t>McDowell, L. and Brown, S. (1998) </a:t>
            </a:r>
            <a:r>
              <a:rPr lang="en-GB" i="1" dirty="0"/>
              <a:t>Assessing students: cheating and plagiarism</a:t>
            </a:r>
            <a:r>
              <a:rPr lang="en-GB" dirty="0"/>
              <a:t>, Newcastle: Red Guide 10/11 University of Northumbria.</a:t>
            </a:r>
          </a:p>
          <a:p>
            <a:r>
              <a:rPr lang="en-GB" dirty="0" err="1"/>
              <a:t>Mentkowski</a:t>
            </a:r>
            <a:r>
              <a:rPr lang="en-GB" dirty="0"/>
              <a:t>, M. and associates (2000) p.82 </a:t>
            </a:r>
            <a:r>
              <a:rPr lang="en-GB" i="1" dirty="0"/>
              <a:t>Learning that lasts: integrating learning development and performance in college and beyond,</a:t>
            </a:r>
            <a:r>
              <a:rPr lang="en-GB" dirty="0"/>
              <a:t> San Francisco: </a:t>
            </a:r>
            <a:r>
              <a:rPr lang="en-GB" dirty="0" err="1"/>
              <a:t>Jossey</a:t>
            </a:r>
            <a:r>
              <a:rPr lang="en-GB" dirty="0"/>
              <a:t>-Bass.</a:t>
            </a:r>
          </a:p>
          <a:p>
            <a:r>
              <a:rPr lang="en-GB" dirty="0"/>
              <a:t>Meyer, J.H.F. and Land, R. (2003) ‘Threshold Concepts and Troublesome Knowledge 1 – Linkages to Ways of Thinking and Practising within the Disciplines’ in C. Rust (ed.) </a:t>
            </a:r>
            <a:r>
              <a:rPr lang="en-GB" i="1" dirty="0"/>
              <a:t>Improving Student Learning </a:t>
            </a:r>
            <a:r>
              <a:rPr lang="en-GB" dirty="0"/>
              <a:t>–</a:t>
            </a:r>
            <a:r>
              <a:rPr lang="en-GB" i="1" dirty="0"/>
              <a:t> Ten years on</a:t>
            </a:r>
            <a:r>
              <a:rPr lang="en-GB" dirty="0"/>
              <a:t>. Oxford: OCSLD.</a:t>
            </a:r>
          </a:p>
          <a:p>
            <a:r>
              <a:rPr lang="en-GB" dirty="0"/>
              <a:t>Morgan, C., Dunn, L., Parry, S. and O'Reilly, M. (2004) </a:t>
            </a:r>
            <a:r>
              <a:rPr lang="en-GB" i="1" dirty="0"/>
              <a:t>The student assessment handbook: New directions in traditional and online assessment, </a:t>
            </a:r>
            <a:r>
              <a:rPr lang="en-GB" dirty="0"/>
              <a:t>London, Routledge.</a:t>
            </a:r>
          </a:p>
        </p:txBody>
      </p:sp>
    </p:spTree>
    <p:extLst>
      <p:ext uri="{BB962C8B-B14F-4D97-AF65-F5344CB8AC3E}">
        <p14:creationId xmlns:p14="http://schemas.microsoft.com/office/powerpoint/2010/main" val="373160018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6</a:t>
            </a:r>
          </a:p>
        </p:txBody>
      </p:sp>
      <p:sp>
        <p:nvSpPr>
          <p:cNvPr id="3" name="Content Placeholder 2"/>
          <p:cNvSpPr>
            <a:spLocks noGrp="1"/>
          </p:cNvSpPr>
          <p:nvPr>
            <p:ph idx="1"/>
          </p:nvPr>
        </p:nvSpPr>
        <p:spPr/>
        <p:txBody>
          <a:bodyPr/>
          <a:lstStyle/>
          <a:p>
            <a:r>
              <a:rPr lang="en-GB" dirty="0"/>
              <a:t>Newstead, S. E., Franklyn-Stokes, A., &amp; Armstead, P. (1996) Individual differences in student cheating, </a:t>
            </a:r>
            <a:r>
              <a:rPr lang="en-GB" i="1" dirty="0"/>
              <a:t>Journal of Educational Psychology</a:t>
            </a:r>
            <a:r>
              <a:rPr lang="en-GB" dirty="0"/>
              <a:t>, 88(2), 229-241</a:t>
            </a:r>
          </a:p>
          <a:p>
            <a:r>
              <a:rPr lang="en-GB" dirty="0"/>
              <a:t>Nicol, D. J. and Macfarlane-Dick, D. (2006) Formative assessment and self-regulated learning: A model and seven principles of good feedback practice, </a:t>
            </a:r>
            <a:r>
              <a:rPr lang="en-GB" i="1" dirty="0"/>
              <a:t>Studies in Higher Education Vol 31(2), 199-218.</a:t>
            </a:r>
            <a:endParaRPr lang="en-GB" dirty="0"/>
          </a:p>
          <a:p>
            <a:r>
              <a:rPr lang="en-GB" dirty="0"/>
              <a:t>PASS project Bradford </a:t>
            </a:r>
            <a:r>
              <a:rPr lang="en-GB" u="sng" dirty="0">
                <a:hlinkClick r:id="rId2"/>
              </a:rPr>
              <a:t>http://www.pass.brad.ac.uk/</a:t>
            </a:r>
            <a:r>
              <a:rPr lang="en-GB" dirty="0"/>
              <a:t> Accessed November 2013.</a:t>
            </a:r>
          </a:p>
          <a:p>
            <a:r>
              <a:rPr lang="en-GB" dirty="0" err="1"/>
              <a:t>Peelo</a:t>
            </a:r>
            <a:r>
              <a:rPr lang="en-GB" dirty="0"/>
              <a:t>, M. T., &amp; Wareham, T. (Eds.). (2002). </a:t>
            </a:r>
            <a:r>
              <a:rPr lang="en-GB" i="1" dirty="0"/>
              <a:t>Failing students in higher education</a:t>
            </a:r>
            <a:r>
              <a:rPr lang="en-GB" dirty="0"/>
              <a:t>. Society for Research into Higher Education. </a:t>
            </a:r>
          </a:p>
          <a:p>
            <a:r>
              <a:rPr lang="en-GB" dirty="0"/>
              <a:t>Pickford, R. and Brown, S. (2006) </a:t>
            </a:r>
            <a:r>
              <a:rPr lang="en-GB" i="1" dirty="0"/>
              <a:t>Assessing skills and practice,</a:t>
            </a:r>
            <a:r>
              <a:rPr lang="en-GB" dirty="0"/>
              <a:t> London: Routledge. </a:t>
            </a:r>
          </a:p>
        </p:txBody>
      </p:sp>
    </p:spTree>
    <p:extLst>
      <p:ext uri="{BB962C8B-B14F-4D97-AF65-F5344CB8AC3E}">
        <p14:creationId xmlns:p14="http://schemas.microsoft.com/office/powerpoint/2010/main" val="42669604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7</a:t>
            </a:r>
          </a:p>
        </p:txBody>
      </p:sp>
      <p:sp>
        <p:nvSpPr>
          <p:cNvPr id="3" name="Content Placeholder 2"/>
          <p:cNvSpPr>
            <a:spLocks noGrp="1"/>
          </p:cNvSpPr>
          <p:nvPr>
            <p:ph idx="1"/>
          </p:nvPr>
        </p:nvSpPr>
        <p:spPr/>
        <p:txBody>
          <a:bodyPr/>
          <a:lstStyle/>
          <a:p>
            <a:r>
              <a:rPr lang="en-GB" dirty="0"/>
              <a:t>Race P. (2015) </a:t>
            </a:r>
            <a:r>
              <a:rPr lang="en-GB" i="1" dirty="0"/>
              <a:t>The lecturer’s toolkit (4</a:t>
            </a:r>
            <a:r>
              <a:rPr lang="en-GB" i="1" baseline="30000" dirty="0"/>
              <a:t>th</a:t>
            </a:r>
            <a:r>
              <a:rPr lang="en-GB" i="1" dirty="0"/>
              <a:t> edition),</a:t>
            </a:r>
            <a:r>
              <a:rPr lang="en-GB" dirty="0"/>
              <a:t> London: Routledge.</a:t>
            </a:r>
          </a:p>
          <a:p>
            <a:r>
              <a:rPr lang="en-GB" dirty="0"/>
              <a:t>Race, P. (2001) </a:t>
            </a:r>
            <a:r>
              <a:rPr lang="en-GB" i="1" dirty="0"/>
              <a:t>A Briefing on Self, Peer &amp; Group Assessment,</a:t>
            </a:r>
            <a:r>
              <a:rPr lang="en-GB" dirty="0"/>
              <a:t> in LTSN Generic Centre Assessment Series No 9, LTSN York.</a:t>
            </a:r>
          </a:p>
          <a:p>
            <a:r>
              <a:rPr lang="en-GB" dirty="0"/>
              <a:t>Race, P. (2014) </a:t>
            </a:r>
            <a:r>
              <a:rPr lang="en-GB" i="1" dirty="0"/>
              <a:t>Making learning happen: 3</a:t>
            </a:r>
            <a:r>
              <a:rPr lang="en-GB" i="1" baseline="30000" dirty="0"/>
              <a:t>rd</a:t>
            </a:r>
            <a:r>
              <a:rPr lang="en-GB" i="1" dirty="0"/>
              <a:t> edition, </a:t>
            </a:r>
            <a:r>
              <a:rPr lang="en-GB" dirty="0"/>
              <a:t>London: Sage. </a:t>
            </a:r>
          </a:p>
          <a:p>
            <a:r>
              <a:rPr lang="en-GB" dirty="0" err="1"/>
              <a:t>Rotheram</a:t>
            </a:r>
            <a:r>
              <a:rPr lang="en-GB" dirty="0"/>
              <a:t>, B. (2009) </a:t>
            </a:r>
            <a:r>
              <a:rPr lang="en-GB" i="1" dirty="0"/>
              <a:t>Sounds Good,</a:t>
            </a:r>
            <a:r>
              <a:rPr lang="en-GB" dirty="0"/>
              <a:t> JISC project </a:t>
            </a:r>
            <a:r>
              <a:rPr lang="en-GB" u="sng" dirty="0">
                <a:hlinkClick r:id="rId2"/>
              </a:rPr>
              <a:t>http://www.jisc.ac.uk/whatwedo/programmes/usersandinnovation/soundsgood.aspx</a:t>
            </a:r>
            <a:r>
              <a:rPr lang="en-GB" dirty="0"/>
              <a:t> </a:t>
            </a:r>
          </a:p>
          <a:p>
            <a:r>
              <a:rPr lang="en-GB" dirty="0"/>
              <a:t>Rust, C., Price, M. and O’Donovan, B. (2003) Improving students’ learning by developing their understanding of assessment criteria and processes</a:t>
            </a:r>
            <a:r>
              <a:rPr lang="en-GB" i="1" dirty="0"/>
              <a:t>, Assessment and Evaluation in Higher Education. 28 (2), 147-164.</a:t>
            </a:r>
            <a:endParaRPr lang="en-GB" dirty="0"/>
          </a:p>
        </p:txBody>
      </p:sp>
    </p:spTree>
    <p:extLst>
      <p:ext uri="{BB962C8B-B14F-4D97-AF65-F5344CB8AC3E}">
        <p14:creationId xmlns:p14="http://schemas.microsoft.com/office/powerpoint/2010/main" val="8080494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Useful references: 8</a:t>
            </a:r>
          </a:p>
        </p:txBody>
      </p:sp>
      <p:sp>
        <p:nvSpPr>
          <p:cNvPr id="3" name="Content Placeholder 2"/>
          <p:cNvSpPr>
            <a:spLocks noGrp="1"/>
          </p:cNvSpPr>
          <p:nvPr>
            <p:ph idx="1"/>
          </p:nvPr>
        </p:nvSpPr>
        <p:spPr/>
        <p:txBody>
          <a:bodyPr/>
          <a:lstStyle/>
          <a:p>
            <a:r>
              <a:rPr lang="en-GB" dirty="0"/>
              <a:t>Ryan, J. (2000) </a:t>
            </a:r>
            <a:r>
              <a:rPr lang="en-GB" i="1" dirty="0"/>
              <a:t>A Guide to Teaching International Students,</a:t>
            </a:r>
            <a:r>
              <a:rPr lang="en-GB" dirty="0"/>
              <a:t> Oxford Centre for Staff and Learning Development.</a:t>
            </a:r>
          </a:p>
          <a:p>
            <a:r>
              <a:rPr lang="en-GB" dirty="0"/>
              <a:t>Sadler, D. R. (2010) Beyond feedback: Developing student capability in complex appraisal. </a:t>
            </a:r>
            <a:r>
              <a:rPr lang="en-GB" i="1" dirty="0"/>
              <a:t>Assessment &amp; Evaluation in Higher Education, 35</a:t>
            </a:r>
            <a:r>
              <a:rPr lang="en-GB" dirty="0"/>
              <a:t>(5), 535-550.</a:t>
            </a:r>
          </a:p>
          <a:p>
            <a:r>
              <a:rPr lang="en-GB" dirty="0"/>
              <a:t>Yorke, M. (1999) </a:t>
            </a:r>
            <a:r>
              <a:rPr lang="en-GB" i="1" dirty="0"/>
              <a:t>Leaving Early: Undergraduate Non-completion in Higher Education,</a:t>
            </a:r>
            <a:r>
              <a:rPr lang="en-GB" dirty="0"/>
              <a:t> London: Routledge.</a:t>
            </a:r>
          </a:p>
        </p:txBody>
      </p:sp>
    </p:spTree>
    <p:extLst>
      <p:ext uri="{BB962C8B-B14F-4D97-AF65-F5344CB8AC3E}">
        <p14:creationId xmlns:p14="http://schemas.microsoft.com/office/powerpoint/2010/main" val="2007725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502551" y="0"/>
            <a:ext cx="9487224" cy="7125511"/>
          </a:xfrm>
          <a:prstGeom prst="rect">
            <a:avLst/>
          </a:prstGeom>
        </p:spPr>
      </p:pic>
      <p:sp>
        <p:nvSpPr>
          <p:cNvPr id="7" name="Text Box 21">
            <a:extLst>
              <a:ext uri="{FF2B5EF4-FFF2-40B4-BE49-F238E27FC236}">
                <a16:creationId xmlns:a16="http://schemas.microsoft.com/office/drawing/2014/main" id="{3A8712D1-17CC-42D5-BCC3-CE0C97A6A646}"/>
              </a:ext>
            </a:extLst>
          </p:cNvPr>
          <p:cNvSpPr txBox="1">
            <a:spLocks noChangeArrowheads="1"/>
          </p:cNvSpPr>
          <p:nvPr/>
        </p:nvSpPr>
        <p:spPr bwMode="auto">
          <a:xfrm>
            <a:off x="6661583" y="122238"/>
            <a:ext cx="3325812"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GB" sz="2800" b="1" i="0" u="none" strike="noStrike" kern="1200" cap="none" spc="0" normalizeH="0" baseline="0" noProof="0" dirty="0">
                <a:ln>
                  <a:noFill/>
                </a:ln>
                <a:solidFill>
                  <a:srgbClr val="3366FF"/>
                </a:solidFill>
                <a:effectLst/>
                <a:uLnTx/>
                <a:uFillTx/>
                <a:latin typeface="Tahoma" charset="0"/>
                <a:ea typeface="+mn-ea"/>
                <a:cs typeface="+mn-cs"/>
              </a:rPr>
              <a:t>A4L the Northumbria model</a:t>
            </a:r>
            <a:endParaRPr kumimoji="0" lang="en-GB" sz="2400" b="0" i="0" u="none" strike="noStrike" kern="1200" cap="none" spc="0" normalizeH="0" baseline="0" noProof="0" dirty="0">
              <a:ln>
                <a:noFill/>
              </a:ln>
              <a:solidFill>
                <a:srgbClr val="3366FF"/>
              </a:solidFill>
              <a:effectLst/>
              <a:uLnTx/>
              <a:uFillTx/>
              <a:latin typeface="Tahoma" charset="0"/>
              <a:ea typeface="+mn-ea"/>
              <a:cs typeface="+mn-cs"/>
            </a:endParaRPr>
          </a:p>
        </p:txBody>
      </p:sp>
    </p:spTree>
    <p:extLst>
      <p:ext uri="{BB962C8B-B14F-4D97-AF65-F5344CB8AC3E}">
        <p14:creationId xmlns:p14="http://schemas.microsoft.com/office/powerpoint/2010/main" val="20039458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Using assessment </a:t>
            </a:r>
            <a:r>
              <a:rPr lang="en-GB" sz="3200" i="1" dirty="0"/>
              <a:t>for</a:t>
            </a:r>
            <a:r>
              <a:rPr lang="en-GB" sz="3200" dirty="0"/>
              <a:t> learning </a:t>
            </a:r>
            <a:br>
              <a:rPr lang="en-GB" sz="3200" dirty="0"/>
            </a:br>
            <a:r>
              <a:rPr lang="en-GB" sz="3200" dirty="0"/>
              <a:t>(Sambell et al, 2012)</a:t>
            </a:r>
          </a:p>
        </p:txBody>
      </p:sp>
      <p:sp>
        <p:nvSpPr>
          <p:cNvPr id="22531" name="Content Placeholder 2"/>
          <p:cNvSpPr>
            <a:spLocks noGrp="1"/>
          </p:cNvSpPr>
          <p:nvPr>
            <p:ph idx="1"/>
          </p:nvPr>
        </p:nvSpPr>
        <p:spPr/>
        <p:txBody>
          <a:bodyPr/>
          <a:lstStyle/>
          <a:p>
            <a:pPr eaLnBrk="1" hangingPunct="1"/>
            <a:r>
              <a:rPr lang="en-US" sz="2800" b="1" dirty="0"/>
              <a:t>Assessment that is meaningful to students can provide them with a framework for activity;</a:t>
            </a:r>
          </a:p>
          <a:p>
            <a:pPr eaLnBrk="1" hangingPunct="1"/>
            <a:r>
              <a:rPr lang="en-US" sz="2800" b="1" dirty="0"/>
              <a:t>“Students can escape bad teaching but they can’t escape bad assessment” (</a:t>
            </a:r>
            <a:r>
              <a:rPr lang="en-US" sz="2800" b="1" dirty="0" err="1"/>
              <a:t>Boud</a:t>
            </a:r>
            <a:r>
              <a:rPr lang="en-US" sz="2800" b="1" dirty="0"/>
              <a:t>, 1995);</a:t>
            </a:r>
          </a:p>
          <a:p>
            <a:pPr eaLnBrk="1" hangingPunct="1"/>
            <a:r>
              <a:rPr lang="en-US" sz="2800" b="1" dirty="0"/>
              <a:t>Where assessment is fully part of the learning process and integrated within it, the act of being assessed can help students to make sense of their learning;</a:t>
            </a:r>
          </a:p>
          <a:p>
            <a:pPr eaLnBrk="1" hangingPunct="1"/>
            <a:r>
              <a:rPr lang="en-GB" sz="2800" b="1" dirty="0"/>
              <a:t>Assessment should be formative, informative, developmental and remediable.</a:t>
            </a:r>
          </a:p>
          <a:p>
            <a:pPr eaLnBrk="1" hangingPunct="1"/>
            <a:endParaRPr lang="en-US" sz="2800" dirty="0"/>
          </a:p>
        </p:txBody>
      </p:sp>
    </p:spTree>
    <p:extLst>
      <p:ext uri="{BB962C8B-B14F-4D97-AF65-F5344CB8AC3E}">
        <p14:creationId xmlns:p14="http://schemas.microsoft.com/office/powerpoint/2010/main" val="28252703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ABF6B-3A8E-4AF6-AED9-7603D2C62995}"/>
              </a:ext>
            </a:extLst>
          </p:cNvPr>
          <p:cNvSpPr>
            <a:spLocks noGrp="1"/>
          </p:cNvSpPr>
          <p:nvPr>
            <p:ph type="title"/>
          </p:nvPr>
        </p:nvSpPr>
        <p:spPr>
          <a:xfrm>
            <a:off x="457200" y="122238"/>
            <a:ext cx="7543800" cy="143455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So to help us focus on assessment criteria and developing students’ assessment literacy, a game!</a:t>
            </a:r>
          </a:p>
        </p:txBody>
      </p:sp>
      <p:sp>
        <p:nvSpPr>
          <p:cNvPr id="3" name="Content Placeholder 2">
            <a:extLst>
              <a:ext uri="{FF2B5EF4-FFF2-40B4-BE49-F238E27FC236}">
                <a16:creationId xmlns:a16="http://schemas.microsoft.com/office/drawing/2014/main" id="{5E240BED-5E90-4E22-9D98-38FB32CA080A}"/>
              </a:ext>
            </a:extLst>
          </p:cNvPr>
          <p:cNvSpPr>
            <a:spLocks noGrp="1"/>
          </p:cNvSpPr>
          <p:nvPr>
            <p:ph idx="1"/>
          </p:nvPr>
        </p:nvSpPr>
        <p:spPr>
          <a:xfrm>
            <a:off x="468313" y="1700807"/>
            <a:ext cx="8229600" cy="4501555"/>
          </a:xfrm>
        </p:spPr>
        <p:txBody>
          <a:bodyPr/>
          <a:lstStyle/>
          <a:p>
            <a:r>
              <a:rPr lang="en-GB" sz="2800" dirty="0"/>
              <a:t>This game is designed to help you think about how we can explain the importance of taking assessment criteria seriously in assessment to help students really understand what they need to do to succeed;</a:t>
            </a:r>
          </a:p>
          <a:p>
            <a:r>
              <a:rPr lang="en-GB" sz="2800" dirty="0"/>
              <a:t>Biscuits are a metaphor!</a:t>
            </a:r>
          </a:p>
        </p:txBody>
      </p:sp>
    </p:spTree>
    <p:extLst>
      <p:ext uri="{BB962C8B-B14F-4D97-AF65-F5344CB8AC3E}">
        <p14:creationId xmlns:p14="http://schemas.microsoft.com/office/powerpoint/2010/main" val="549020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0A262-FB0B-47B6-BC26-1081F74053A1}"/>
              </a:ext>
            </a:extLst>
          </p:cNvPr>
          <p:cNvSpPr>
            <a:spLocks noGrp="1"/>
          </p:cNvSpPr>
          <p:nvPr>
            <p:ph type="title"/>
          </p:nvPr>
        </p:nvSpPr>
        <p:spPr/>
        <p:txBody>
          <a:bodyPr/>
          <a:lstStyle/>
          <a:p>
            <a:r>
              <a:rPr lang="en-GB" sz="3200" dirty="0"/>
              <a:t>Thinking through the issues raised in the biscuit game</a:t>
            </a:r>
          </a:p>
        </p:txBody>
      </p:sp>
      <p:sp>
        <p:nvSpPr>
          <p:cNvPr id="3" name="Content Placeholder 2">
            <a:extLst>
              <a:ext uri="{FF2B5EF4-FFF2-40B4-BE49-F238E27FC236}">
                <a16:creationId xmlns:a16="http://schemas.microsoft.com/office/drawing/2014/main" id="{0D301135-AEEC-4738-A5CF-C6EE8F8396D7}"/>
              </a:ext>
            </a:extLst>
          </p:cNvPr>
          <p:cNvSpPr>
            <a:spLocks noGrp="1"/>
          </p:cNvSpPr>
          <p:nvPr>
            <p:ph idx="1"/>
          </p:nvPr>
        </p:nvSpPr>
        <p:spPr>
          <a:xfrm>
            <a:off x="251520" y="1226119"/>
            <a:ext cx="8446393" cy="4789488"/>
          </a:xfrm>
        </p:spPr>
        <p:txBody>
          <a:bodyPr/>
          <a:lstStyle/>
          <a:p>
            <a:r>
              <a:rPr lang="en-GB" sz="2100" dirty="0"/>
              <a:t>It is often useful to start from individual perspectives at the outset of an assignment and clarify preconceptions;</a:t>
            </a:r>
          </a:p>
          <a:p>
            <a:r>
              <a:rPr lang="en-GB" sz="2100" dirty="0"/>
              <a:t>Assessment is a complex nuanced task with grey areas, and just as agreed definitions of biscuits are not always readily achievable, so also assignments benefit from dialogue to clarify expectations;</a:t>
            </a:r>
          </a:p>
          <a:p>
            <a:r>
              <a:rPr lang="en-GB" sz="2100" dirty="0"/>
              <a:t>Category definitions can sometimes be complicated when setting assignments. It’s helpful in advance of an assessment to agree definitions of what is, for example, a portfolio;</a:t>
            </a:r>
          </a:p>
          <a:p>
            <a:r>
              <a:rPr lang="en-GB" sz="2100" dirty="0"/>
              <a:t>It’s helpful to face the fact that although criteria may be considered to be explicit, the way people grade using criteria can differ substantially;</a:t>
            </a:r>
          </a:p>
          <a:p>
            <a:r>
              <a:rPr lang="en-GB" sz="2100" dirty="0"/>
              <a:t>Assigning grades is an imprecise and inexact activity, and we need to recognise that absolute certainty about grades is not always achievable;</a:t>
            </a:r>
          </a:p>
          <a:p>
            <a:r>
              <a:rPr lang="en-GB" sz="2100" dirty="0"/>
              <a:t>Generic discussion about assessment, and how we grade can help develop assessment literacy.</a:t>
            </a:r>
          </a:p>
          <a:p>
            <a:endParaRPr lang="en-GB" sz="2100" dirty="0"/>
          </a:p>
        </p:txBody>
      </p:sp>
    </p:spTree>
    <p:extLst>
      <p:ext uri="{BB962C8B-B14F-4D97-AF65-F5344CB8AC3E}">
        <p14:creationId xmlns:p14="http://schemas.microsoft.com/office/powerpoint/2010/main" val="2358540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Formative and summative assessment</a:t>
            </a:r>
          </a:p>
        </p:txBody>
      </p:sp>
      <p:sp>
        <p:nvSpPr>
          <p:cNvPr id="17411" name="Rectangle 3"/>
          <p:cNvSpPr>
            <a:spLocks noGrp="1" noChangeArrowheads="1"/>
          </p:cNvSpPr>
          <p:nvPr>
            <p:ph type="body" idx="1"/>
          </p:nvPr>
        </p:nvSpPr>
        <p:spPr>
          <a:xfrm>
            <a:off x="468313" y="1916113"/>
            <a:ext cx="8229600" cy="4286250"/>
          </a:xfrm>
        </p:spPr>
        <p:txBody>
          <a:bodyPr/>
          <a:lstStyle/>
          <a:p>
            <a:r>
              <a:rPr lang="en-US" sz="2800" dirty="0"/>
              <a:t>Formative assessment is primarily concerned with feedback aimed at prompting improvement, is often continuous and usually involves words.</a:t>
            </a:r>
          </a:p>
          <a:p>
            <a:r>
              <a:rPr lang="en-US" sz="2800" dirty="0"/>
              <a:t>Summative assessment is concerned with making evaluative judgments, is often end point and involves numbers.</a:t>
            </a:r>
          </a:p>
          <a:p>
            <a:endParaRPr lang="en-GB" sz="2800" dirty="0"/>
          </a:p>
        </p:txBody>
      </p:sp>
    </p:spTree>
    <p:extLst>
      <p:ext uri="{BB962C8B-B14F-4D97-AF65-F5344CB8AC3E}">
        <p14:creationId xmlns:p14="http://schemas.microsoft.com/office/powerpoint/2010/main" val="3018198228"/>
      </p:ext>
    </p:extLst>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8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9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20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1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14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1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0</TotalTime>
  <Words>3809</Words>
  <Application>Microsoft Office PowerPoint</Application>
  <PresentationFormat>On-screen Show (4:3)</PresentationFormat>
  <Paragraphs>243</Paragraphs>
  <Slides>46</Slides>
  <Notes>12</Notes>
  <HiddenSlides>0</HiddenSlides>
  <MMClips>0</MMClips>
  <ScaleCrop>false</ScaleCrop>
  <HeadingPairs>
    <vt:vector size="6" baseType="variant">
      <vt:variant>
        <vt:lpstr>Fonts Used</vt:lpstr>
      </vt:variant>
      <vt:variant>
        <vt:i4>7</vt:i4>
      </vt:variant>
      <vt:variant>
        <vt:lpstr>Theme</vt:lpstr>
      </vt:variant>
      <vt:variant>
        <vt:i4>12</vt:i4>
      </vt:variant>
      <vt:variant>
        <vt:lpstr>Slide Titles</vt:lpstr>
      </vt:variant>
      <vt:variant>
        <vt:i4>46</vt:i4>
      </vt:variant>
    </vt:vector>
  </HeadingPairs>
  <TitlesOfParts>
    <vt:vector size="65" baseType="lpstr">
      <vt:lpstr>Arial</vt:lpstr>
      <vt:lpstr>Arial Rounded MT Bold</vt:lpstr>
      <vt:lpstr>Calibri</vt:lpstr>
      <vt:lpstr>Calibri Light</vt:lpstr>
      <vt:lpstr>Comic Sans MS</vt:lpstr>
      <vt:lpstr>Tahoma</vt:lpstr>
      <vt:lpstr>Wingdings</vt:lpstr>
      <vt:lpstr>LeedsMet template</vt:lpstr>
      <vt:lpstr>101_Custom Design</vt:lpstr>
      <vt:lpstr>Office Theme</vt:lpstr>
      <vt:lpstr>1_Office Theme</vt:lpstr>
      <vt:lpstr>13_LeedsMet template</vt:lpstr>
      <vt:lpstr>14_LeedsMet template</vt:lpstr>
      <vt:lpstr>15_LeedsMet template</vt:lpstr>
      <vt:lpstr>16_LeedsMet template</vt:lpstr>
      <vt:lpstr>17_LeedsMet template</vt:lpstr>
      <vt:lpstr>18_LeedsMet template</vt:lpstr>
      <vt:lpstr>19_LeedsMet template</vt:lpstr>
      <vt:lpstr>20_LeedsMet template</vt:lpstr>
      <vt:lpstr>Enhancing assessment and feedback </vt:lpstr>
      <vt:lpstr>The purpose of the sessions today on assessment and feedback</vt:lpstr>
      <vt:lpstr>Enhancing Assessment and Feedback to improve student engagement and achievement</vt:lpstr>
      <vt:lpstr>Underpinning premises</vt:lpstr>
      <vt:lpstr>PowerPoint Presentation</vt:lpstr>
      <vt:lpstr>Using assessment for learning  (Sambell et al, 2012)</vt:lpstr>
      <vt:lpstr>So to help us focus on assessment criteria and developing students’ assessment literacy, a game!</vt:lpstr>
      <vt:lpstr>Thinking through the issues raised in the biscuit game</vt:lpstr>
      <vt:lpstr>Formative and summative assessment</vt:lpstr>
      <vt:lpstr>The importance of dialogic feedback (Sadler)</vt:lpstr>
      <vt:lpstr>Assessment literacy: students do better if they can: </vt:lpstr>
      <vt:lpstr>Students tend to be more convinced about the fairness of the assessment process if</vt:lpstr>
      <vt:lpstr>PowerPoint Presentation</vt:lpstr>
      <vt:lpstr>Helping students better understand what is needed of them</vt:lpstr>
      <vt:lpstr>Assessment for learning: some useful thoughts</vt:lpstr>
      <vt:lpstr>Assessment for learning</vt:lpstr>
      <vt:lpstr>Briefings for students: setting the context</vt:lpstr>
      <vt:lpstr>Briefings activity</vt:lpstr>
      <vt:lpstr>Essential components of an effective assignment brief I would suggest include:</vt:lpstr>
      <vt:lpstr>What are exemplars, and how can we use them productively?</vt:lpstr>
      <vt:lpstr>Exemplars can enable students to:</vt:lpstr>
      <vt:lpstr>What can we do when using exemplars? (see handout)</vt:lpstr>
      <vt:lpstr>Do your international students understand UK assessment approaches?</vt:lpstr>
      <vt:lpstr>Are your students aware of all the processes and procedures we use to ensure fair assessment? </vt:lpstr>
      <vt:lpstr>Fostering student engagement with feedback</vt:lpstr>
      <vt:lpstr>Encouraging students to recognise and use the feedback we provide for them</vt:lpstr>
      <vt:lpstr>Encouraging better use of feedback  (see handout)</vt:lpstr>
      <vt:lpstr>Good feedback:  (after Brown, S. (2015), Assessment, learning and teaching in higher education: global perspectives, London: Palgrave-MacMillan)</vt:lpstr>
      <vt:lpstr>Good feedback:</vt:lpstr>
      <vt:lpstr>Good feedback:</vt:lpstr>
      <vt:lpstr>Good feedback:</vt:lpstr>
      <vt:lpstr>Five things students really hate about poor feedback</vt:lpstr>
      <vt:lpstr>Five things students really hate about poor feedback</vt:lpstr>
      <vt:lpstr>Task: Giving formative feedback prior to submitting summative tasks </vt:lpstr>
      <vt:lpstr>To better engage learners through feedback and assessment we can:</vt:lpstr>
      <vt:lpstr>Making assessment work well</vt:lpstr>
      <vt:lpstr>Planning to implement enhancements in  assessment &amp; feedback in your module/programme</vt:lpstr>
      <vt:lpstr>These and other slides are available on my website at http://sally-brown.net</vt:lpstr>
      <vt:lpstr>Useful references: 1</vt:lpstr>
      <vt:lpstr>Useful references: 2</vt:lpstr>
      <vt:lpstr>Useful references: 3</vt:lpstr>
      <vt:lpstr>Useful references: 4</vt:lpstr>
      <vt:lpstr>Useful references: 5</vt:lpstr>
      <vt:lpstr>Useful references: 6</vt:lpstr>
      <vt:lpstr>Useful references: 7</vt:lpstr>
      <vt:lpstr>Useful references: 8</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2018-04-04T14:59:00Z</dcterms:modified>
</cp:coreProperties>
</file>