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 id="2147483815" r:id="rId7"/>
    <p:sldMasterId id="2147483817" r:id="rId8"/>
    <p:sldMasterId id="2147483819" r:id="rId9"/>
    <p:sldMasterId id="2147483821" r:id="rId10"/>
    <p:sldMasterId id="2147483823" r:id="rId11"/>
    <p:sldMasterId id="2147483825" r:id="rId12"/>
  </p:sldMasterIdLst>
  <p:notesMasterIdLst>
    <p:notesMasterId r:id="rId59"/>
  </p:notesMasterIdLst>
  <p:handoutMasterIdLst>
    <p:handoutMasterId r:id="rId60"/>
  </p:handoutMasterIdLst>
  <p:sldIdLst>
    <p:sldId id="420" r:id="rId13"/>
    <p:sldId id="669" r:id="rId14"/>
    <p:sldId id="805" r:id="rId15"/>
    <p:sldId id="656" r:id="rId16"/>
    <p:sldId id="727" r:id="rId17"/>
    <p:sldId id="662" r:id="rId18"/>
    <p:sldId id="670" r:id="rId19"/>
    <p:sldId id="671" r:id="rId20"/>
    <p:sldId id="705" r:id="rId21"/>
    <p:sldId id="684" r:id="rId22"/>
    <p:sldId id="626" r:id="rId23"/>
    <p:sldId id="710" r:id="rId24"/>
    <p:sldId id="693" r:id="rId25"/>
    <p:sldId id="672" r:id="rId26"/>
    <p:sldId id="664" r:id="rId27"/>
    <p:sldId id="665" r:id="rId28"/>
    <p:sldId id="676" r:id="rId29"/>
    <p:sldId id="673" r:id="rId30"/>
    <p:sldId id="675" r:id="rId31"/>
    <p:sldId id="666" r:id="rId32"/>
    <p:sldId id="667" r:id="rId33"/>
    <p:sldId id="668" r:id="rId34"/>
    <p:sldId id="549" r:id="rId35"/>
    <p:sldId id="714" r:id="rId36"/>
    <p:sldId id="709" r:id="rId37"/>
    <p:sldId id="689" r:id="rId38"/>
    <p:sldId id="688" r:id="rId39"/>
    <p:sldId id="680" r:id="rId40"/>
    <p:sldId id="681" r:id="rId41"/>
    <p:sldId id="682" r:id="rId42"/>
    <p:sldId id="683" r:id="rId43"/>
    <p:sldId id="686" r:id="rId44"/>
    <p:sldId id="685" r:id="rId45"/>
    <p:sldId id="679" r:id="rId46"/>
    <p:sldId id="690" r:id="rId47"/>
    <p:sldId id="635" r:id="rId48"/>
    <p:sldId id="796" r:id="rId49"/>
    <p:sldId id="725" r:id="rId50"/>
    <p:sldId id="797" r:id="rId51"/>
    <p:sldId id="798" r:id="rId52"/>
    <p:sldId id="799" r:id="rId53"/>
    <p:sldId id="800" r:id="rId54"/>
    <p:sldId id="801" r:id="rId55"/>
    <p:sldId id="802" r:id="rId56"/>
    <p:sldId id="803" r:id="rId57"/>
    <p:sldId id="804" r:id="rId58"/>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70" d="100"/>
          <a:sy n="70" d="100"/>
        </p:scale>
        <p:origin x="1476"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61" Type="http://schemas.openxmlformats.org/officeDocument/2006/relationships/commentAuthors" Target="commentAuthors.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9.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36</a:t>
            </a:fld>
            <a:endParaRPr lang="en-US"/>
          </a:p>
        </p:txBody>
      </p:sp>
    </p:spTree>
    <p:extLst>
      <p:ext uri="{BB962C8B-B14F-4D97-AF65-F5344CB8AC3E}">
        <p14:creationId xmlns:p14="http://schemas.microsoft.com/office/powerpoint/2010/main" val="2927789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defTabSz="931774">
              <a:defRPr/>
            </a:pPr>
            <a:fld id="{8A7EB679-7535-4499-998C-2E4C9FDB76DD}" type="slidenum">
              <a:rPr lang="en-US">
                <a:solidFill>
                  <a:srgbClr val="000000"/>
                </a:solidFill>
              </a:rPr>
              <a:pPr defTabSz="931774">
                <a:defRPr/>
              </a:pPr>
              <a:t>38</a:t>
            </a:fld>
            <a:endParaRPr lang="en-US" dirty="0">
              <a:solidFill>
                <a:srgbClr val="000000"/>
              </a:solidFill>
            </a:endParaRPr>
          </a:p>
        </p:txBody>
      </p:sp>
    </p:spTree>
    <p:extLst>
      <p:ext uri="{BB962C8B-B14F-4D97-AF65-F5344CB8AC3E}">
        <p14:creationId xmlns:p14="http://schemas.microsoft.com/office/powerpoint/2010/main" val="1485376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39</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4</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6</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9</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13</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15</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16</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23</a:t>
            </a:fld>
            <a:endParaRPr lang="en-GB"/>
          </a:p>
        </p:txBody>
      </p:sp>
    </p:spTree>
    <p:extLst>
      <p:ext uri="{BB962C8B-B14F-4D97-AF65-F5344CB8AC3E}">
        <p14:creationId xmlns:p14="http://schemas.microsoft.com/office/powerpoint/2010/main" val="227033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04/04/2018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04/04/2018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04/04/2018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04/04/2018</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04/04/2018</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04/04/2018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04/04/2018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04/04/2018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04/04/2018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04/04/2018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04/04/2018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04/04/2018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04/04/2018</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04/04/2018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dirty="0"/>
              <a:t>Enhancing assessment and feedback</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dirty="0"/>
              <a:t>Edinburgh Napier University</a:t>
            </a:r>
          </a:p>
          <a:p>
            <a:pPr algn="ctr" eaLnBrk="1" hangingPunct="1">
              <a:defRPr/>
            </a:pPr>
            <a:r>
              <a:rPr lang="en-GB" sz="2400" dirty="0"/>
              <a:t>School of Nursing, Midwifery and Social Care</a:t>
            </a:r>
          </a:p>
          <a:p>
            <a:pPr algn="ctr" eaLnBrk="1" hangingPunct="1">
              <a:defRPr/>
            </a:pPr>
            <a:r>
              <a:rPr lang="en-GB" sz="1600" dirty="0"/>
              <a:t> 12</a:t>
            </a:r>
            <a:r>
              <a:rPr lang="en-GB" sz="1600" baseline="30000" dirty="0"/>
              <a:t>th</a:t>
            </a:r>
            <a:r>
              <a:rPr lang="en-GB" sz="1600" dirty="0"/>
              <a:t> April 2018</a:t>
            </a:r>
          </a:p>
          <a:p>
            <a:pPr algn="ctr" eaLnBrk="1" hangingPunct="1">
              <a:defRPr/>
            </a:pPr>
            <a:r>
              <a:rPr lang="en-GB" sz="2800" b="1" dirty="0"/>
              <a:t>Sally Brown </a:t>
            </a:r>
            <a:r>
              <a:rPr lang="en-GB" sz="2800" dirty="0"/>
              <a:t>NTF, PFHEA, SFSEDA</a:t>
            </a:r>
            <a:endParaRPr lang="en-GB" sz="2000" b="1" dirty="0"/>
          </a:p>
          <a:p>
            <a:pPr algn="ctr" eaLnBrk="1" hangingPunct="1">
              <a:defRPr/>
            </a:pPr>
            <a:r>
              <a:rPr lang="en-GB" sz="1800" b="1" dirty="0"/>
              <a:t>@</a:t>
            </a:r>
            <a:r>
              <a:rPr lang="en-GB" sz="1800" b="1" dirty="0" err="1"/>
              <a:t>ProfSallyBrown</a:t>
            </a:r>
            <a:r>
              <a:rPr lang="en-GB" sz="1800" dirty="0"/>
              <a:t> 	</a:t>
            </a:r>
            <a:r>
              <a:rPr lang="en-GB" sz="1800" dirty="0">
                <a:hlinkClick r:id="rId3"/>
              </a:rPr>
              <a:t>http://sally-brown.net</a:t>
            </a:r>
            <a:r>
              <a:rPr lang="en-GB" sz="1800" dirty="0"/>
              <a:t> </a:t>
            </a:r>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sz="2800" dirty="0"/>
              <a:t>Imagine this is an early assignment for a First-Year undergraduate cohort;</a:t>
            </a:r>
          </a:p>
          <a:p>
            <a:r>
              <a:rPr lang="en-GB" sz="2800" dirty="0"/>
              <a:t>In groups, list some essential components of an effective assignment brief;</a:t>
            </a:r>
          </a:p>
          <a:p>
            <a:r>
              <a:rPr lang="en-GB" sz="2800" dirty="0"/>
              <a:t>Discuss how your briefings would be different if these were Final Year UGs or PG students;</a:t>
            </a:r>
          </a:p>
          <a:p>
            <a:r>
              <a:rPr lang="en-GB" sz="2800" dirty="0"/>
              <a:t>Use this activity to help you build a checklist of what to include in your future briefings.</a:t>
            </a:r>
          </a:p>
        </p:txBody>
      </p:sp>
    </p:spTree>
    <p:extLst>
      <p:ext uri="{BB962C8B-B14F-4D97-AF65-F5344CB8AC3E}">
        <p14:creationId xmlns:p14="http://schemas.microsoft.com/office/powerpoint/2010/main" val="886241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r>
              <a:rPr lang="en-GB" dirty="0"/>
              <a:t>Edinburgh Napier University is working hard to improve feedback and assessment across the board; </a:t>
            </a:r>
          </a:p>
          <a:p>
            <a:r>
              <a:rPr lang="en-GB" dirty="0"/>
              <a:t>Enhancing assessment and feedback is crucial for student satisfaction and achievement;</a:t>
            </a:r>
          </a:p>
          <a:p>
            <a:r>
              <a:rPr lang="en-GB" dirty="0"/>
              <a:t>ENU NSS results on assessment and feedback are mixed, with some problems around clear marking criteria, marking and assessment fairness, timeliness and effectiveness of feedback and whether students are challenged to achieve their best work;</a:t>
            </a:r>
          </a:p>
          <a:p>
            <a:r>
              <a:rPr lang="en-GB" dirty="0"/>
              <a:t>The session today aims to help staff design good assessments that genuinely are integrated with learning;</a:t>
            </a:r>
          </a:p>
          <a:p>
            <a:r>
              <a:rPr lang="en-GB" dirty="0"/>
              <a:t>We aim to provide dialogic opportunities to improve assessment and feedback because this is proven to work!</a:t>
            </a:r>
          </a:p>
        </p:txBody>
      </p:sp>
    </p:spTree>
    <p:extLst>
      <p:ext uri="{BB962C8B-B14F-4D97-AF65-F5344CB8AC3E}">
        <p14:creationId xmlns:p14="http://schemas.microsoft.com/office/powerpoint/2010/main" val="353085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(see handout)</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br>
              <a:rPr lang="en-GB" sz="3200" dirty="0"/>
            </a:br>
            <a:r>
              <a:rPr lang="en-GB" sz="3200" dirty="0"/>
              <a:t>(see handout)</a:t>
            </a: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99DF-0BCA-4A81-9AB5-9274606A4E07}"/>
              </a:ext>
            </a:extLst>
          </p:cNvPr>
          <p:cNvSpPr>
            <a:spLocks noGrp="1"/>
          </p:cNvSpPr>
          <p:nvPr>
            <p:ph type="title"/>
          </p:nvPr>
        </p:nvSpPr>
        <p:spPr/>
        <p:txBody>
          <a:bodyPr/>
          <a:lstStyle/>
          <a:p>
            <a:r>
              <a:rPr lang="en-GB" dirty="0"/>
              <a:t>Enhancing Assessment and Feedback to improve student engagement and achievement</a:t>
            </a:r>
          </a:p>
        </p:txBody>
      </p:sp>
      <p:sp>
        <p:nvSpPr>
          <p:cNvPr id="3" name="Content Placeholder 2">
            <a:extLst>
              <a:ext uri="{FF2B5EF4-FFF2-40B4-BE49-F238E27FC236}">
                <a16:creationId xmlns:a16="http://schemas.microsoft.com/office/drawing/2014/main" id="{788FEAA1-6AD1-402F-BB22-B960D7D440CB}"/>
              </a:ext>
            </a:extLst>
          </p:cNvPr>
          <p:cNvSpPr>
            <a:spLocks noGrp="1"/>
          </p:cNvSpPr>
          <p:nvPr>
            <p:ph idx="1"/>
          </p:nvPr>
        </p:nvSpPr>
        <p:spPr/>
        <p:txBody>
          <a:bodyPr/>
          <a:lstStyle/>
          <a:p>
            <a:r>
              <a:rPr lang="en-GB" sz="2000" dirty="0"/>
              <a:t>Effective assessment is crucial for student satisfaction and achievement. This session will explore how we can review and revise our assessment approaches so that students have the best possible chance of success, particularly by:</a:t>
            </a:r>
          </a:p>
          <a:p>
            <a:r>
              <a:rPr lang="en-GB" sz="2000" dirty="0"/>
              <a:t>building students' assessment literacy and thereby enabling them better to understand how criteria and assessment practices work;</a:t>
            </a:r>
          </a:p>
          <a:p>
            <a:r>
              <a:rPr lang="en-GB" sz="2000" dirty="0"/>
              <a:t>ensuring that assessment is </a:t>
            </a:r>
            <a:r>
              <a:rPr lang="en-GB" sz="2000" i="1" dirty="0"/>
              <a:t>for</a:t>
            </a:r>
            <a:r>
              <a:rPr lang="en-GB" sz="2000" dirty="0"/>
              <a:t> not just </a:t>
            </a:r>
            <a:r>
              <a:rPr lang="en-GB" sz="2000" i="1" dirty="0"/>
              <a:t>of</a:t>
            </a:r>
            <a:r>
              <a:rPr lang="en-GB" sz="2000" dirty="0"/>
              <a:t> learning;</a:t>
            </a:r>
          </a:p>
          <a:p>
            <a:r>
              <a:rPr lang="en-GB" sz="2000" dirty="0"/>
              <a:t>fostering approaches to feedback that mean students take good note of and use the comments and advice provided by their assessors.</a:t>
            </a:r>
          </a:p>
          <a:p>
            <a:pPr marL="0" indent="0">
              <a:buNone/>
            </a:pPr>
            <a:r>
              <a:rPr lang="en-GB" sz="2000" dirty="0"/>
              <a:t>By the end of the session, participants will have had opportunities to come to grips with typical problematic aspects of assessment and feedback, and to devise strategies to ensure their own practices and approaches are fit-for-purpose and manageable by students and themselves.</a:t>
            </a:r>
          </a:p>
          <a:p>
            <a:endParaRPr lang="en-GB" dirty="0"/>
          </a:p>
        </p:txBody>
      </p:sp>
    </p:spTree>
    <p:extLst>
      <p:ext uri="{BB962C8B-B14F-4D97-AF65-F5344CB8AC3E}">
        <p14:creationId xmlns:p14="http://schemas.microsoft.com/office/powerpoint/2010/main" val="1148965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48B8-2A7E-43DF-A455-B84E4637DA70}"/>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Task: Giving formative feedback prior to submitting summative tasks </a:t>
            </a:r>
          </a:p>
        </p:txBody>
      </p:sp>
      <p:sp>
        <p:nvSpPr>
          <p:cNvPr id="3" name="Content Placeholder 2">
            <a:extLst>
              <a:ext uri="{FF2B5EF4-FFF2-40B4-BE49-F238E27FC236}">
                <a16:creationId xmlns:a16="http://schemas.microsoft.com/office/drawing/2014/main" id="{E13F9183-0239-40A8-AFA4-43942A92D442}"/>
              </a:ext>
            </a:extLst>
          </p:cNvPr>
          <p:cNvSpPr>
            <a:spLocks noGrp="1"/>
          </p:cNvSpPr>
          <p:nvPr>
            <p:ph idx="1"/>
          </p:nvPr>
        </p:nvSpPr>
        <p:spPr>
          <a:xfrm>
            <a:off x="107504" y="980729"/>
            <a:ext cx="8928991" cy="5221634"/>
          </a:xfrm>
        </p:spPr>
        <p:txBody>
          <a:bodyPr/>
          <a:lstStyle/>
          <a:p>
            <a:pPr marL="0" indent="0">
              <a:buNone/>
            </a:pPr>
            <a:r>
              <a:rPr lang="en-GB" sz="2000" dirty="0"/>
              <a:t>Discuss the examples provided on the handout about how to give early formative feedback and agree 2-3 approaches you would be prepared to adopt:</a:t>
            </a:r>
          </a:p>
          <a:p>
            <a:pPr lvl="0"/>
            <a:r>
              <a:rPr lang="en-GB" sz="2000" dirty="0"/>
              <a:t>Briefing students on assignment requirements in a face-to-face sessions; </a:t>
            </a:r>
          </a:p>
          <a:p>
            <a:pPr lvl="0"/>
            <a:r>
              <a:rPr lang="en-GB" sz="2000" dirty="0"/>
              <a:t>Preparing a set of ‘Frequently Asked Questions’ at the assignment briefing;</a:t>
            </a:r>
          </a:p>
          <a:p>
            <a:pPr lvl="0"/>
            <a:r>
              <a:rPr lang="en-GB" sz="2000" dirty="0"/>
              <a:t>Showing students examples of work of the required standard;</a:t>
            </a:r>
          </a:p>
          <a:p>
            <a:pPr lvl="0"/>
            <a:r>
              <a:rPr lang="en-GB" sz="2000" dirty="0"/>
              <a:t>Letting them see worked examples; </a:t>
            </a:r>
          </a:p>
          <a:p>
            <a:pPr lvl="0"/>
            <a:r>
              <a:rPr lang="en-GB" sz="2000" dirty="0"/>
              <a:t>Asking students to submit draft bibliographies; </a:t>
            </a:r>
          </a:p>
          <a:p>
            <a:pPr lvl="0"/>
            <a:r>
              <a:rPr lang="en-GB" sz="2000" dirty="0"/>
              <a:t>Asking students to bring along drafts to a lecture and encouraging questions;</a:t>
            </a:r>
          </a:p>
          <a:p>
            <a:pPr lvl="0"/>
            <a:r>
              <a:rPr lang="en-GB" sz="2000" dirty="0"/>
              <a:t>Providing opportunities for students to review each other’s drafts in pairs; </a:t>
            </a:r>
          </a:p>
          <a:p>
            <a:pPr lvl="0"/>
            <a:r>
              <a:rPr lang="en-GB" sz="2000" dirty="0"/>
              <a:t>Running quizzes using audience response systems in class time; </a:t>
            </a:r>
          </a:p>
          <a:p>
            <a:pPr lvl="0"/>
            <a:r>
              <a:rPr lang="en-GB" sz="2000" dirty="0"/>
              <a:t>Asking students to submit short work-in-progress for ‘quick and dirty’ comments; </a:t>
            </a:r>
          </a:p>
          <a:p>
            <a:pPr lvl="0"/>
            <a:r>
              <a:rPr lang="en-GB" sz="2000" dirty="0"/>
              <a:t>Posting anonymised examples of submitted drafts with your commentaries;</a:t>
            </a:r>
          </a:p>
          <a:p>
            <a:pPr lvl="0"/>
            <a:r>
              <a:rPr lang="en-GB" sz="2000" dirty="0"/>
              <a:t>Offering shared drop-in ‘surgeries’; </a:t>
            </a:r>
          </a:p>
          <a:p>
            <a:r>
              <a:rPr lang="en-GB" sz="2000" dirty="0"/>
              <a:t>Offering on-line webinars or open chat sessions.</a:t>
            </a:r>
          </a:p>
        </p:txBody>
      </p:sp>
    </p:spTree>
    <p:extLst>
      <p:ext uri="{BB962C8B-B14F-4D97-AF65-F5344CB8AC3E}">
        <p14:creationId xmlns:p14="http://schemas.microsoft.com/office/powerpoint/2010/main" val="2948586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36888284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43176"/>
          </a:xfrm>
        </p:spPr>
        <p:txBody>
          <a:bodyPr/>
          <a:lstStyle/>
          <a:p>
            <a:r>
              <a:rPr lang="en-GB" dirty="0"/>
              <a:t>Useful references: 2</a:t>
            </a:r>
          </a:p>
        </p:txBody>
      </p:sp>
      <p:sp>
        <p:nvSpPr>
          <p:cNvPr id="3" name="Content Placeholder 2"/>
          <p:cNvSpPr>
            <a:spLocks noGrp="1"/>
          </p:cNvSpPr>
          <p:nvPr>
            <p:ph idx="1"/>
          </p:nvPr>
        </p:nvSpPr>
        <p:spPr>
          <a:xfrm>
            <a:off x="468313" y="1012371"/>
            <a:ext cx="8229600" cy="5189992"/>
          </a:xfrm>
        </p:spPr>
        <p:txBody>
          <a:bodyPr/>
          <a:lstStyle/>
          <a:p>
            <a:r>
              <a:rPr lang="en-GB" dirty="0"/>
              <a:t>Brown, S. (2014) </a:t>
            </a:r>
            <a:r>
              <a:rPr lang="en-GB" i="1" dirty="0"/>
              <a:t>Learning, teaching and assessment in higher education: global perspectives</a:t>
            </a:r>
            <a:r>
              <a:rPr lang="en-GB" dirty="0"/>
              <a:t>. London: Palgrave Macmillan.</a:t>
            </a:r>
          </a:p>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a:t>
            </a:r>
            <a:r>
              <a:rPr lang="en-GB" dirty="0" err="1"/>
              <a:t>Kogan</a:t>
            </a:r>
            <a:r>
              <a:rPr lang="en-GB" dirty="0"/>
              <a:t>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p:txBody>
      </p:sp>
    </p:spTree>
    <p:extLst>
      <p:ext uri="{BB962C8B-B14F-4D97-AF65-F5344CB8AC3E}">
        <p14:creationId xmlns:p14="http://schemas.microsoft.com/office/powerpoint/2010/main" val="3066657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3</a:t>
            </a:r>
          </a:p>
        </p:txBody>
      </p:sp>
      <p:sp>
        <p:nvSpPr>
          <p:cNvPr id="3" name="Content Placeholder 2"/>
          <p:cNvSpPr>
            <a:spLocks noGrp="1"/>
          </p:cNvSpPr>
          <p:nvPr>
            <p:ph idx="1"/>
          </p:nvPr>
        </p:nvSpPr>
        <p:spPr>
          <a:xfrm>
            <a:off x="468313" y="930729"/>
            <a:ext cx="8229600" cy="5271634"/>
          </a:xfrm>
        </p:spPr>
        <p:txBody>
          <a:bodyPr/>
          <a:lstStyle/>
          <a:p>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r>
              <a:rPr lang="en-GB" dirty="0"/>
              <a:t>Carroll, J. and Ryan, J. (2005) </a:t>
            </a:r>
            <a:r>
              <a:rPr lang="en-GB" i="1" dirty="0"/>
              <a:t>Teaching International students: improving learning for all. </a:t>
            </a:r>
            <a:r>
              <a:rPr lang="en-GB" dirty="0"/>
              <a:t>London: Routledge SEDA series.</a:t>
            </a:r>
          </a:p>
          <a:p>
            <a:r>
              <a:rPr lang="en-GB" dirty="0"/>
              <a:t>Crooks, T. (1988) </a:t>
            </a:r>
            <a:r>
              <a:rPr lang="en-GB" i="1" dirty="0"/>
              <a:t>Assessing student performance, </a:t>
            </a:r>
            <a:r>
              <a:rPr lang="en-GB" dirty="0"/>
              <a:t>HERDSA Green Guide No 8 HERDSA (reprinted 1994).</a:t>
            </a:r>
          </a:p>
          <a:p>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3501115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4</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November 2013.</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p:txBody>
          <a:bodyPr/>
          <a:lstStyle/>
          <a:p>
            <a:r>
              <a:rPr lang="en-GB" dirty="0"/>
              <a:t>Race P. (2015) </a:t>
            </a:r>
            <a:r>
              <a:rPr lang="en-GB" i="1" dirty="0"/>
              <a:t>The lecturer’s toolkit (4</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Ryan, J. (2000) </a:t>
            </a:r>
            <a:r>
              <a:rPr lang="en-GB" i="1" dirty="0"/>
              <a:t>A Guide to Teaching International Students,</a:t>
            </a:r>
            <a:r>
              <a:rPr lang="en-GB" dirty="0"/>
              <a:t> Oxford Centre for Staff and Learning Development.</a:t>
            </a:r>
          </a:p>
          <a:p>
            <a:r>
              <a:rPr lang="en-GB" dirty="0"/>
              <a:t>Sadler, D. R. (2010) Beyond feedback: Developing student capability in complex appraisal. </a:t>
            </a:r>
            <a:r>
              <a:rPr lang="en-GB" i="1" dirty="0"/>
              <a:t>Assessment &amp; Evaluation in Higher Education, 35</a:t>
            </a:r>
            <a:r>
              <a:rPr lang="en-GB" dirty="0"/>
              <a:t>(5), 535-550.</a:t>
            </a:r>
          </a:p>
          <a:p>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235854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3809</Words>
  <Application>Microsoft Office PowerPoint</Application>
  <PresentationFormat>On-screen Show (4:3)</PresentationFormat>
  <Paragraphs>243</Paragraphs>
  <Slides>46</Slides>
  <Notes>12</Notes>
  <HiddenSlides>0</HiddenSlides>
  <MMClips>0</MMClips>
  <ScaleCrop>false</ScaleCrop>
  <HeadingPairs>
    <vt:vector size="6" baseType="variant">
      <vt:variant>
        <vt:lpstr>Fonts Used</vt:lpstr>
      </vt:variant>
      <vt:variant>
        <vt:i4>7</vt:i4>
      </vt:variant>
      <vt:variant>
        <vt:lpstr>Theme</vt:lpstr>
      </vt:variant>
      <vt:variant>
        <vt:i4>12</vt:i4>
      </vt:variant>
      <vt:variant>
        <vt:lpstr>Slide Titles</vt:lpstr>
      </vt:variant>
      <vt:variant>
        <vt:i4>46</vt:i4>
      </vt:variant>
    </vt:vector>
  </HeadingPairs>
  <TitlesOfParts>
    <vt:vector size="65" baseType="lpstr">
      <vt:lpstr>Arial</vt:lpstr>
      <vt:lpstr>Arial Rounded MT Bold</vt:lpstr>
      <vt:lpstr>Calibri</vt:lpstr>
      <vt:lpstr>Calibri Light</vt:lpstr>
      <vt:lpstr>Comic Sans MS</vt:lpstr>
      <vt:lpstr>Tahoma</vt:lpstr>
      <vt:lpstr>Wingdings</vt:lpstr>
      <vt:lpstr>LeedsMet template</vt:lpstr>
      <vt:lpstr>101_Custom Design</vt:lpstr>
      <vt:lpstr>Office Theme</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Enhancing assessment and feedback </vt:lpstr>
      <vt:lpstr>The purpose of the sessions today on assessment and feedback</vt:lpstr>
      <vt:lpstr>Enhancing Assessment and Feedback to improve student engagement and achievement</vt:lpstr>
      <vt:lpstr>Underpinning premises</vt:lpstr>
      <vt:lpstr>PowerPoint Presentation</vt:lpstr>
      <vt:lpstr>Using assessment for learning  (Sambell et al, 2012)</vt:lpstr>
      <vt:lpstr>So to help us focus on assessment criteria and developing students’ assessment literacy, a game!</vt:lpstr>
      <vt:lpstr>Thinking through the issues raised in the biscuit game</vt:lpstr>
      <vt:lpstr>Formative and summative assessment</vt:lpstr>
      <vt:lpstr>The importance of dialogic feedback (Sadler)</vt:lpstr>
      <vt:lpstr>Assessment literacy: students do better if they can: </vt:lpstr>
      <vt:lpstr>Students tend to be more convinced about the fairness of the assessment process if</vt:lpstr>
      <vt:lpstr>PowerPoint Presentation</vt:lpstr>
      <vt:lpstr>Helping students better understand what is needed of them</vt:lpstr>
      <vt:lpstr>Assessment for learning: some useful thoughts</vt:lpstr>
      <vt:lpstr>Assessment for learning</vt:lpstr>
      <vt:lpstr>Briefings for students: setting the context</vt:lpstr>
      <vt:lpstr>Briefings activity</vt:lpstr>
      <vt:lpstr>Essential components of an effective assignment brief I would suggest include:</vt:lpstr>
      <vt:lpstr>What are exemplars, and how can we use them productively?</vt:lpstr>
      <vt:lpstr>Exemplars can enable students to:</vt:lpstr>
      <vt:lpstr>What can we do when using exemplars? (see handout)</vt:lpstr>
      <vt:lpstr>Do your international students understand UK assessment approaches?</vt:lpstr>
      <vt:lpstr>Are your students aware of all the processes and procedures we use to ensure fair assessment? </vt:lpstr>
      <vt:lpstr>Fostering student engagement with feedback</vt:lpstr>
      <vt:lpstr>Encouraging students to recognise and use the feedback we provide for them</vt:lpstr>
      <vt:lpstr>Encouraging better use of feedback  (see handout)</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Task: Giving formative feedback prior to submitting summative tasks </vt:lpstr>
      <vt:lpstr>To better engage learners through feedback and assessment we can:</vt:lpstr>
      <vt:lpstr>Making assessment work well</vt:lpstr>
      <vt:lpstr>Planning to implement enhancements in  assessment &amp; feedback in your module/programme</vt:lpstr>
      <vt:lpstr>These and other slides are available on my website at http://sally-brown.net</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2018-04-04T14:59:00Z</dcterms:modified>
</cp:coreProperties>
</file>