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35"/>
  </p:notesMasterIdLst>
  <p:handoutMasterIdLst>
    <p:handoutMasterId r:id="rId36"/>
  </p:handoutMasterIdLst>
  <p:sldIdLst>
    <p:sldId id="261" r:id="rId2"/>
    <p:sldId id="585" r:id="rId3"/>
    <p:sldId id="587" r:id="rId4"/>
    <p:sldId id="588" r:id="rId5"/>
    <p:sldId id="599" r:id="rId6"/>
    <p:sldId id="600" r:id="rId7"/>
    <p:sldId id="602" r:id="rId8"/>
    <p:sldId id="589" r:id="rId9"/>
    <p:sldId id="590" r:id="rId10"/>
    <p:sldId id="586" r:id="rId11"/>
    <p:sldId id="580" r:id="rId12"/>
    <p:sldId id="582" r:id="rId13"/>
    <p:sldId id="531" r:id="rId14"/>
    <p:sldId id="532" r:id="rId15"/>
    <p:sldId id="601" r:id="rId16"/>
    <p:sldId id="523" r:id="rId17"/>
    <p:sldId id="538" r:id="rId18"/>
    <p:sldId id="544" r:id="rId19"/>
    <p:sldId id="591" r:id="rId20"/>
    <p:sldId id="592" r:id="rId21"/>
    <p:sldId id="593" r:id="rId22"/>
    <p:sldId id="594" r:id="rId23"/>
    <p:sldId id="595" r:id="rId24"/>
    <p:sldId id="596" r:id="rId25"/>
    <p:sldId id="597" r:id="rId26"/>
    <p:sldId id="604" r:id="rId27"/>
    <p:sldId id="605" r:id="rId28"/>
    <p:sldId id="606" r:id="rId29"/>
    <p:sldId id="598" r:id="rId30"/>
    <p:sldId id="603" r:id="rId31"/>
    <p:sldId id="527" r:id="rId32"/>
    <p:sldId id="528" r:id="rId33"/>
    <p:sldId id="533" r:id="rId34"/>
  </p:sldIdLst>
  <p:sldSz cx="9144000" cy="6858000" type="screen4x3"/>
  <p:notesSz cx="6854825" cy="9317038"/>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99" autoAdjust="0"/>
    <p:restoredTop sz="95663" autoAdjust="0"/>
  </p:normalViewPr>
  <p:slideViewPr>
    <p:cSldViewPr showGuides="1">
      <p:cViewPr varScale="1">
        <p:scale>
          <a:sx n="63" d="100"/>
          <a:sy n="63" d="100"/>
        </p:scale>
        <p:origin x="1410" y="78"/>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82054"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82054"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2054"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098550" y="698500"/>
            <a:ext cx="4657725" cy="34940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85163" y="4426115"/>
            <a:ext cx="5484500" cy="41922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82054"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www.teachingandlearning.ie/wp-content/uploads/2017/03/Authentic-assessment-insight-web-ready.pdf"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500034" y="642918"/>
            <a:ext cx="6624637" cy="2928958"/>
          </a:xfrm>
        </p:spPr>
        <p:txBody>
          <a:bodyPr/>
          <a:lstStyle/>
          <a:p>
            <a:pPr algn="ctr" eaLnBrk="1" hangingPunct="1">
              <a:spcBef>
                <a:spcPts val="600"/>
              </a:spcBef>
            </a:pPr>
            <a:r>
              <a:rPr lang="en-GB" sz="3600" dirty="0"/>
              <a:t>An exploration of how assessment and feedback are viewed, practised and managed across diverse nations</a:t>
            </a:r>
            <a:br>
              <a:rPr lang="en-GB" sz="2400" dirty="0">
                <a:latin typeface="Calibri" panose="020F0502020204030204" pitchFamily="34" charset="0"/>
                <a:cs typeface="Calibri" panose="020F0502020204030204" pitchFamily="34" charset="0"/>
              </a:rPr>
            </a:br>
            <a:endParaRPr lang="en-GB" sz="1800" dirty="0">
              <a:latin typeface="Calibri" panose="020F0502020204030204" pitchFamily="34" charset="0"/>
              <a:cs typeface="Calibri" panose="020F0502020204030204" pitchFamily="34" charset="0"/>
            </a:endParaRPr>
          </a:p>
        </p:txBody>
      </p:sp>
      <p:sp>
        <p:nvSpPr>
          <p:cNvPr id="15362" name="Rectangle 3"/>
          <p:cNvSpPr>
            <a:spLocks noGrp="1" noChangeArrowheads="1"/>
          </p:cNvSpPr>
          <p:nvPr>
            <p:ph type="subTitle" idx="1"/>
          </p:nvPr>
        </p:nvSpPr>
        <p:spPr>
          <a:xfrm>
            <a:off x="357158" y="3573016"/>
            <a:ext cx="6878667" cy="2664296"/>
          </a:xfrm>
        </p:spPr>
        <p:txBody>
          <a:bodyPr/>
          <a:lstStyle/>
          <a:p>
            <a:pPr algn="ctr" eaLnBrk="1" hangingPunct="1"/>
            <a:r>
              <a:rPr lang="en-GB" sz="2400" dirty="0">
                <a:latin typeface="Calibri" panose="020F0502020204030204" pitchFamily="34" charset="0"/>
                <a:cs typeface="Calibri" panose="020F0502020204030204" pitchFamily="34" charset="0"/>
              </a:rPr>
              <a:t>Kay Sambell, Edinburgh Napier University </a:t>
            </a:r>
          </a:p>
          <a:p>
            <a:pPr algn="ctr" eaLnBrk="1" hangingPunct="1"/>
            <a:r>
              <a:rPr lang="en-GB" sz="2400" dirty="0">
                <a:latin typeface="Calibri" panose="020F0502020204030204" pitchFamily="34" charset="0"/>
                <a:cs typeface="Calibri" panose="020F0502020204030204" pitchFamily="34" charset="0"/>
              </a:rPr>
              <a:t>Sally Brown, Independent consultant</a:t>
            </a:r>
          </a:p>
          <a:p>
            <a:pPr algn="ctr" eaLnBrk="1" hangingPunct="1"/>
            <a:r>
              <a:rPr lang="en-GB" sz="2400" dirty="0">
                <a:latin typeface="Calibri" panose="020F0502020204030204" pitchFamily="34" charset="0"/>
                <a:cs typeface="Calibri" panose="020F0502020204030204" pitchFamily="34" charset="0"/>
                <a:hlinkClick r:id="rId3"/>
              </a:rPr>
              <a:t>http://sally-</a:t>
            </a:r>
            <a:r>
              <a:rPr lang="en-GB" sz="2400" dirty="0" err="1">
                <a:latin typeface="Calibri" panose="020F0502020204030204" pitchFamily="34" charset="0"/>
                <a:cs typeface="Calibri" panose="020F0502020204030204" pitchFamily="34" charset="0"/>
                <a:hlinkClick r:id="rId3"/>
              </a:rPr>
              <a:t>brown.net</a:t>
            </a:r>
            <a:endParaRPr lang="en-GB" sz="2400" dirty="0">
              <a:latin typeface="Calibri" panose="020F0502020204030204" pitchFamily="34" charset="0"/>
              <a:cs typeface="Calibri" panose="020F0502020204030204" pitchFamily="34" charset="0"/>
            </a:endParaRPr>
          </a:p>
          <a:p>
            <a:pPr algn="ctr" eaLnBrk="1" hangingPunct="1"/>
            <a:r>
              <a:rPr lang="en-GB" sz="1600" dirty="0">
                <a:latin typeface="Calibri" panose="020F0502020204030204" pitchFamily="34" charset="0"/>
                <a:cs typeface="Calibri" panose="020F0502020204030204" pitchFamily="34" charset="0"/>
              </a:rPr>
              <a:t>Twitter @</a:t>
            </a:r>
            <a:r>
              <a:rPr lang="en-GB" sz="1600" dirty="0" err="1">
                <a:latin typeface="Calibri" panose="020F0502020204030204" pitchFamily="34" charset="0"/>
                <a:cs typeface="Calibri" panose="020F0502020204030204" pitchFamily="34" charset="0"/>
              </a:rPr>
              <a:t>ProfSallyBrown</a:t>
            </a:r>
            <a:endParaRPr lang="en-GB" sz="1600" dirty="0">
              <a:latin typeface="Calibri" panose="020F0502020204030204" pitchFamily="34" charset="0"/>
              <a:cs typeface="Calibri" panose="020F0502020204030204" pitchFamily="34" charset="0"/>
            </a:endParaRPr>
          </a:p>
          <a:p>
            <a:pPr algn="ctr" eaLnBrk="1" hangingPunct="1"/>
            <a:endParaRPr lang="en-GB" sz="2400" b="0" dirty="0">
              <a:latin typeface="Calibri" panose="020F0502020204030204" pitchFamily="34" charset="0"/>
              <a:cs typeface="Calibri" panose="020F0502020204030204" pitchFamily="34" charset="0"/>
            </a:endParaRPr>
          </a:p>
          <a:p>
            <a:pPr algn="ctr" eaLnBrk="1" hangingPunct="1"/>
            <a:endParaRPr lang="en-GB" sz="800" b="0" dirty="0">
              <a:latin typeface="Calibri" panose="020F0502020204030204" pitchFamily="34" charset="0"/>
              <a:cs typeface="Calibri" panose="020F0502020204030204" pitchFamily="34" charset="0"/>
            </a:endParaRPr>
          </a:p>
          <a:p>
            <a:pPr algn="ctr" eaLnBrk="1" hangingPunct="1"/>
            <a:r>
              <a:rPr lang="en-GB" sz="800" dirty="0">
                <a:latin typeface="Calibri" panose="020F0502020204030204" pitchFamily="34" charset="0"/>
                <a:cs typeface="Calibri" panose="020F0502020204030204" pitchFamily="34" charset="0"/>
              </a:rPr>
              <a:t> </a:t>
            </a:r>
          </a:p>
        </p:txBody>
      </p:sp>
    </p:spTree>
  </p:cSld>
  <p:clrMapOvr>
    <a:masterClrMapping/>
  </p:clrMapOvr>
  <p:transition advTm="5206"/>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FBB2A-3C2A-4C97-91AA-4BA064CA87AF}"/>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Is it achievable? David </a:t>
            </a:r>
            <a:r>
              <a:rPr lang="en-GB" sz="3600" dirty="0" err="1"/>
              <a:t>Boud</a:t>
            </a:r>
            <a:r>
              <a:rPr lang="en-GB" sz="3600" dirty="0"/>
              <a:t> doesn’t think so!</a:t>
            </a:r>
          </a:p>
        </p:txBody>
      </p:sp>
      <p:sp>
        <p:nvSpPr>
          <p:cNvPr id="3" name="Content Placeholder 2">
            <a:extLst>
              <a:ext uri="{FF2B5EF4-FFF2-40B4-BE49-F238E27FC236}">
                <a16:creationId xmlns:a16="http://schemas.microsoft.com/office/drawing/2014/main" id="{46208339-14C8-4623-B9E9-67DC9EA2C303}"/>
              </a:ext>
            </a:extLst>
          </p:cNvPr>
          <p:cNvSpPr>
            <a:spLocks noGrp="1"/>
          </p:cNvSpPr>
          <p:nvPr>
            <p:ph idx="1"/>
          </p:nvPr>
        </p:nvSpPr>
        <p:spPr>
          <a:xfrm>
            <a:off x="179512" y="1412776"/>
            <a:ext cx="8640960" cy="4789488"/>
          </a:xfrm>
        </p:spPr>
        <p:txBody>
          <a:bodyPr/>
          <a:lstStyle/>
          <a:p>
            <a:pPr marL="0" indent="0">
              <a:buNone/>
            </a:pPr>
            <a:r>
              <a:rPr lang="en-GB" dirty="0"/>
              <a:t>“It is a very brave undertaking that you have embarked on. I have presented seminars and workshops on assessment in many countries and while I can usually pick up a sense of a national flavour (e.g. obsession with MCQs, overdependence on Bloom’s taxonomy, absence of intermediate summative assessments, inappropriate use of norm-referencing, etc.) I would be hard pushed to systematically document it without being subject to considerable criticism. The reason for this is that they all are in a state of flux. There is huge interchange of ideas internationally and in every one of the countries I have visited, there is considerable cross-fertilisation and clear use of practices that you or I would be familiar with from the UK or Australia. Anything someone from those countries would say as being typical would be subject to dispute and claims of stereotyping”.</a:t>
            </a:r>
          </a:p>
          <a:p>
            <a:endParaRPr lang="en-GB" dirty="0"/>
          </a:p>
        </p:txBody>
      </p:sp>
    </p:spTree>
    <p:extLst>
      <p:ext uri="{BB962C8B-B14F-4D97-AF65-F5344CB8AC3E}">
        <p14:creationId xmlns:p14="http://schemas.microsoft.com/office/powerpoint/2010/main" val="20320067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875506"/>
          </a:xfrm>
        </p:spPr>
        <p:txBody>
          <a:bodyPr/>
          <a:lstStyle/>
          <a:p>
            <a:r>
              <a:rPr lang="en-GB" sz="2800" dirty="0"/>
              <a:t>Assessment practices vary hugely globally and this can perplex students. There are variations in:</a:t>
            </a:r>
          </a:p>
        </p:txBody>
      </p:sp>
      <p:sp>
        <p:nvSpPr>
          <p:cNvPr id="3" name="Content Placeholder 2"/>
          <p:cNvSpPr>
            <a:spLocks noGrp="1"/>
          </p:cNvSpPr>
          <p:nvPr>
            <p:ph idx="1"/>
          </p:nvPr>
        </p:nvSpPr>
        <p:spPr>
          <a:xfrm>
            <a:off x="179512" y="1124744"/>
            <a:ext cx="8856984" cy="5204619"/>
          </a:xfrm>
        </p:spPr>
        <p:txBody>
          <a:bodyPr/>
          <a:lstStyle/>
          <a:p>
            <a:r>
              <a:rPr lang="en-GB" dirty="0"/>
              <a:t>Expectations on whether a correct answer is sought can be highly variable (Ryan);</a:t>
            </a:r>
          </a:p>
          <a:p>
            <a:r>
              <a:rPr lang="en-GB" dirty="0"/>
              <a:t>Methodologies and approaches to assessment; </a:t>
            </a:r>
          </a:p>
          <a:p>
            <a:pPr lvl="1"/>
            <a:r>
              <a:rPr lang="en-GB" b="1" dirty="0"/>
              <a:t>In N Europe/Scandinavia there is wider use of oral exams than in many other nations;</a:t>
            </a:r>
          </a:p>
          <a:p>
            <a:pPr lvl="1"/>
            <a:r>
              <a:rPr lang="en-GB" b="1" dirty="0"/>
              <a:t>There are huge variations in the amount of computer-supported assessment across nations;</a:t>
            </a:r>
          </a:p>
          <a:p>
            <a:pPr lvl="1"/>
            <a:r>
              <a:rPr lang="en-GB" b="1" dirty="0"/>
              <a:t>The expected word count of assignments and duration of exams is highly variable;</a:t>
            </a:r>
          </a:p>
          <a:p>
            <a:r>
              <a:rPr lang="en-GB" dirty="0"/>
              <a:t>Pass marks, which are by no means standardised (40%-80% in our experience); </a:t>
            </a:r>
          </a:p>
          <a:p>
            <a:r>
              <a:rPr lang="en-GB" dirty="0"/>
              <a:t>The level of support provided on pre-submission drafts. </a:t>
            </a:r>
          </a:p>
        </p:txBody>
      </p:sp>
    </p:spTree>
    <p:extLst>
      <p:ext uri="{BB962C8B-B14F-4D97-AF65-F5344CB8AC3E}">
        <p14:creationId xmlns:p14="http://schemas.microsoft.com/office/powerpoint/2010/main" val="34805332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What do we expect our students to do in assignments?</a:t>
            </a:r>
          </a:p>
        </p:txBody>
      </p:sp>
      <p:sp>
        <p:nvSpPr>
          <p:cNvPr id="3" name="Content Placeholder 2"/>
          <p:cNvSpPr>
            <a:spLocks noGrp="1"/>
          </p:cNvSpPr>
          <p:nvPr>
            <p:ph idx="1"/>
          </p:nvPr>
        </p:nvSpPr>
        <p:spPr/>
        <p:txBody>
          <a:bodyPr/>
          <a:lstStyle/>
          <a:p>
            <a:r>
              <a:rPr lang="en-GB" dirty="0"/>
              <a:t>For some students, argument and debate may be unfamiliar and profoundly uncomfortable if they are used to contexts where consensus is key; </a:t>
            </a:r>
          </a:p>
          <a:p>
            <a:r>
              <a:rPr lang="en-GB" dirty="0"/>
              <a:t>If your home nation is one where dissent is highly unpopular/ dangerous, asking students to take a personal (and perhaps controversial) position on an issue can be very frightening;</a:t>
            </a:r>
          </a:p>
          <a:p>
            <a:r>
              <a:rPr lang="en-GB" dirty="0"/>
              <a:t>In Europe and some other nations, learning is seen as a partnership with high expectations of both partners, whereas for some students there is an expectations that teaching is active and learning is passive. However, just like in dancing, we need activity/agency by both partners!</a:t>
            </a:r>
          </a:p>
        </p:txBody>
      </p:sp>
    </p:spTree>
    <p:extLst>
      <p:ext uri="{BB962C8B-B14F-4D97-AF65-F5344CB8AC3E}">
        <p14:creationId xmlns:p14="http://schemas.microsoft.com/office/powerpoint/2010/main" val="34914168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2800" dirty="0"/>
              <a:t>In some nations, assessment is solely about judging outputs, but others purposes can include:</a:t>
            </a:r>
          </a:p>
        </p:txBody>
      </p:sp>
      <p:sp>
        <p:nvSpPr>
          <p:cNvPr id="3" name="Content Placeholder 2"/>
          <p:cNvSpPr>
            <a:spLocks noGrp="1"/>
          </p:cNvSpPr>
          <p:nvPr>
            <p:ph idx="1"/>
          </p:nvPr>
        </p:nvSpPr>
        <p:spPr/>
        <p:txBody>
          <a:bodyPr/>
          <a:lstStyle/>
          <a:p>
            <a:pPr lvl="0"/>
            <a:r>
              <a:rPr lang="en-US" sz="2600" dirty="0"/>
              <a:t>Determining readiness to progress to the next level of study;</a:t>
            </a:r>
            <a:endParaRPr lang="en-GB" sz="2600" dirty="0"/>
          </a:p>
          <a:p>
            <a:pPr lvl="0"/>
            <a:r>
              <a:rPr lang="en-US" sz="2600" dirty="0"/>
              <a:t>Deciding with what grade or classification students will graduate;</a:t>
            </a:r>
            <a:endParaRPr lang="en-GB" sz="2600" dirty="0"/>
          </a:p>
          <a:p>
            <a:pPr lvl="0"/>
            <a:r>
              <a:rPr lang="en-US" sz="2600" dirty="0"/>
              <a:t>Enabling a judgment to be made about whether a student is fit to </a:t>
            </a:r>
            <a:r>
              <a:rPr lang="en-US" sz="2600" dirty="0" err="1"/>
              <a:t>practise</a:t>
            </a:r>
            <a:r>
              <a:rPr lang="en-US" sz="2600" dirty="0"/>
              <a:t> in a clinical or other professional setting;</a:t>
            </a:r>
            <a:endParaRPr lang="en-GB" sz="2600" dirty="0"/>
          </a:p>
          <a:p>
            <a:pPr lvl="0"/>
            <a:r>
              <a:rPr lang="en-US" sz="2600" dirty="0"/>
              <a:t>Determining </a:t>
            </a:r>
            <a:r>
              <a:rPr lang="en-GB" sz="2600" dirty="0"/>
              <a:t>whether professional requirements have been satisfied</a:t>
            </a:r>
            <a:r>
              <a:rPr lang="en-US" sz="2600" dirty="0"/>
              <a:t> sufficiently to achieve professional accreditation;</a:t>
            </a:r>
            <a:endParaRPr lang="en-GB" sz="2600" dirty="0"/>
          </a:p>
          <a:p>
            <a:pPr lvl="0"/>
            <a:r>
              <a:rPr lang="en-US" sz="2600" dirty="0"/>
              <a:t>Providing statistics for internal and external agencies. </a:t>
            </a:r>
            <a:endParaRPr lang="en-GB" sz="2600" dirty="0"/>
          </a:p>
          <a:p>
            <a:endParaRPr lang="en-GB" sz="2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What is being assessed?</a:t>
            </a:r>
          </a:p>
        </p:txBody>
      </p:sp>
      <p:sp>
        <p:nvSpPr>
          <p:cNvPr id="3" name="Content Placeholder 2"/>
          <p:cNvSpPr>
            <a:spLocks noGrp="1"/>
          </p:cNvSpPr>
          <p:nvPr>
            <p:ph idx="1"/>
          </p:nvPr>
        </p:nvSpPr>
        <p:spPr>
          <a:xfrm>
            <a:off x="468313" y="1357298"/>
            <a:ext cx="8229600" cy="4972065"/>
          </a:xfrm>
        </p:spPr>
        <p:txBody>
          <a:bodyPr/>
          <a:lstStyle/>
          <a:p>
            <a:pPr>
              <a:buNone/>
            </a:pPr>
            <a:r>
              <a:rPr lang="en-GB" dirty="0"/>
              <a:t>In some nations accurately demonstrating the learning off by heart of tutor-delivered content is most highly prized, whereas elsewhere, use of that information in context is the prime expectation. As </a:t>
            </a:r>
            <a:r>
              <a:rPr lang="en-GB" dirty="0" err="1"/>
              <a:t>Beetham</a:t>
            </a:r>
            <a:r>
              <a:rPr lang="en-GB" dirty="0"/>
              <a:t> (2010) proposes: </a:t>
            </a:r>
          </a:p>
          <a:p>
            <a:pPr>
              <a:buNone/>
            </a:pPr>
            <a:r>
              <a:rPr lang="en-GB" dirty="0"/>
              <a:t>‘When the focus is on accuracy of reproduction, learners will be given opportunities to practise the required concept or skill until they can reproduce it exactly as taught. When the focus is on internalisation, learners will be given opportunities to integrate a concept or skill with their existing beliefs and capabilities, to reflect on what it means to them, and to make sense of it in a variety of ways’ (Beetham, 2010, p.33)</a:t>
            </a:r>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D2BB8-AB76-46FC-939A-735BF4BFE224}"/>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Variations in approaches based on cultural factors</a:t>
            </a:r>
          </a:p>
        </p:txBody>
      </p:sp>
      <p:sp>
        <p:nvSpPr>
          <p:cNvPr id="3" name="Content Placeholder 2">
            <a:extLst>
              <a:ext uri="{FF2B5EF4-FFF2-40B4-BE49-F238E27FC236}">
                <a16:creationId xmlns:a16="http://schemas.microsoft.com/office/drawing/2014/main" id="{9275C5D8-26C5-4EFD-96A7-F4B8832A1ADA}"/>
              </a:ext>
            </a:extLst>
          </p:cNvPr>
          <p:cNvSpPr>
            <a:spLocks noGrp="1"/>
          </p:cNvSpPr>
          <p:nvPr>
            <p:ph idx="1"/>
          </p:nvPr>
        </p:nvSpPr>
        <p:spPr/>
        <p:txBody>
          <a:bodyPr/>
          <a:lstStyle/>
          <a:p>
            <a:pPr>
              <a:buNone/>
            </a:pPr>
            <a:r>
              <a:rPr lang="en-GB" dirty="0"/>
              <a:t>These can centre on the extent to which historical texts and previously accumulated knowledge is respected and how much students are expected to have their own ideas, how far authority figures, including teachers are respected (or not) and in particular, how far it is acceptable to be overtly critical of authoritative texts or figures and whether a ‘correct’ answer is sought and the extent to which alternative responses are acceptable. </a:t>
            </a:r>
          </a:p>
          <a:p>
            <a:pPr>
              <a:buNone/>
            </a:pPr>
            <a:r>
              <a:rPr lang="en-GB" dirty="0"/>
              <a:t>(Ryan 2000)</a:t>
            </a:r>
          </a:p>
          <a:p>
            <a:endParaRPr lang="en-GB" dirty="0"/>
          </a:p>
        </p:txBody>
      </p:sp>
    </p:spTree>
    <p:extLst>
      <p:ext uri="{BB962C8B-B14F-4D97-AF65-F5344CB8AC3E}">
        <p14:creationId xmlns:p14="http://schemas.microsoft.com/office/powerpoint/2010/main" val="15156447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There are considerable variations in expectations concerning feedback on:</a:t>
            </a:r>
          </a:p>
        </p:txBody>
      </p:sp>
      <p:sp>
        <p:nvSpPr>
          <p:cNvPr id="3" name="Content Placeholder 2"/>
          <p:cNvSpPr>
            <a:spLocks noGrp="1"/>
          </p:cNvSpPr>
          <p:nvPr>
            <p:ph idx="1"/>
          </p:nvPr>
        </p:nvSpPr>
        <p:spPr>
          <a:xfrm>
            <a:off x="468313" y="1569493"/>
            <a:ext cx="8229600" cy="4759870"/>
          </a:xfrm>
        </p:spPr>
        <p:txBody>
          <a:bodyPr/>
          <a:lstStyle/>
          <a:p>
            <a:r>
              <a:rPr lang="en-GB" sz="2600" dirty="0"/>
              <a:t>Type (oral, written, in-person, face-to-face?);</a:t>
            </a:r>
          </a:p>
          <a:p>
            <a:r>
              <a:rPr lang="en-GB" sz="2600" dirty="0"/>
              <a:t>Volume (just ticks, or detailed and extensive developmental comments?)</a:t>
            </a:r>
          </a:p>
          <a:p>
            <a:r>
              <a:rPr lang="en-GB" sz="2600" dirty="0"/>
              <a:t>Timing (within a set period, or eventually?)</a:t>
            </a:r>
          </a:p>
          <a:p>
            <a:r>
              <a:rPr lang="en-GB" sz="2600" dirty="0"/>
              <a:t>Purpose of feedback (corrections, comments on effort, advice for improvement, pointers towards helpful resources?)</a:t>
            </a:r>
          </a:p>
          <a:p>
            <a:r>
              <a:rPr lang="en-GB" sz="2600" dirty="0"/>
              <a:t>Explicitness of criteria and the amount of support students can expect if they are struggling with work. </a:t>
            </a:r>
          </a:p>
          <a:p>
            <a:endParaRPr lang="en-GB" sz="2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49238"/>
            <a:ext cx="7488832"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Are there shared concepts of student support? </a:t>
            </a:r>
          </a:p>
        </p:txBody>
      </p:sp>
      <p:sp>
        <p:nvSpPr>
          <p:cNvPr id="3" name="Content Placeholder 2"/>
          <p:cNvSpPr>
            <a:spLocks noGrp="1"/>
          </p:cNvSpPr>
          <p:nvPr>
            <p:ph idx="1"/>
          </p:nvPr>
        </p:nvSpPr>
        <p:spPr>
          <a:xfrm>
            <a:off x="468313" y="1323975"/>
            <a:ext cx="8229600" cy="5005388"/>
          </a:xfrm>
        </p:spPr>
        <p:txBody>
          <a:bodyPr/>
          <a:lstStyle/>
          <a:p>
            <a:pPr marL="0" indent="0">
              <a:buNone/>
            </a:pPr>
            <a:r>
              <a:rPr lang="en-GB" dirty="0"/>
              <a:t>In some nations assessors are expected to: </a:t>
            </a:r>
          </a:p>
          <a:p>
            <a:r>
              <a:rPr lang="en-GB" dirty="0"/>
              <a:t>Adopt a close, caring and nurturing approach to students where the teacher's role is akin to that of a parent;</a:t>
            </a:r>
          </a:p>
          <a:p>
            <a:r>
              <a:rPr lang="en-GB" dirty="0"/>
              <a:t>Proof-read or copy edit student work;</a:t>
            </a:r>
          </a:p>
          <a:p>
            <a:r>
              <a:rPr lang="en-GB" dirty="0"/>
              <a:t>Regularly stay after taught sessions for 30-60 minutes to answer questions and offer guidance on assignments;</a:t>
            </a:r>
          </a:p>
          <a:p>
            <a:pPr marL="0" indent="0">
              <a:buNone/>
            </a:pPr>
            <a:r>
              <a:rPr lang="en-GB" dirty="0"/>
              <a:t>But elsewhere students are treated as fully independent, autonomous adults, capable of making their own decisions on how much and how hard to study, and academics’ contact with students in largely in classrooms with little contact on an individual level.</a:t>
            </a:r>
          </a:p>
          <a:p>
            <a:pPr marL="0" indent="0">
              <a:buNone/>
            </a:pPr>
            <a:r>
              <a:rPr lang="en-GB" dirty="0"/>
              <a:t> </a:t>
            </a:r>
          </a:p>
          <a:p>
            <a:endParaRPr lang="en-GB" sz="2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Pedagogic terminological confusions</a:t>
            </a:r>
          </a:p>
        </p:txBody>
      </p:sp>
      <p:sp>
        <p:nvSpPr>
          <p:cNvPr id="3" name="Content Placeholder 2"/>
          <p:cNvSpPr>
            <a:spLocks noGrp="1"/>
          </p:cNvSpPr>
          <p:nvPr>
            <p:ph idx="1"/>
          </p:nvPr>
        </p:nvSpPr>
        <p:spPr>
          <a:xfrm>
            <a:off x="214282" y="1357298"/>
            <a:ext cx="8643997" cy="4972065"/>
          </a:xfrm>
        </p:spPr>
        <p:txBody>
          <a:bodyPr/>
          <a:lstStyle/>
          <a:p>
            <a:r>
              <a:rPr lang="en-GB" sz="2000" dirty="0"/>
              <a:t>In the UK ‘assessment’ encompasses the act of marking, grading and giving feedback on assignments but in the US it means the comments students give on our teaching and vice versa with significant international variation;</a:t>
            </a:r>
          </a:p>
          <a:p>
            <a:r>
              <a:rPr lang="en-GB" sz="2000" dirty="0"/>
              <a:t>‘Faculty’ in the UK is an organisational term to describe groups of subjects or departments,, but in the US the term means academic teachers;</a:t>
            </a:r>
          </a:p>
          <a:p>
            <a:r>
              <a:rPr lang="en-GB" sz="2000" dirty="0"/>
              <a:t>‘Course’, ‘module’, ‘program’ and ‘programme’ have diverse definitions;</a:t>
            </a:r>
          </a:p>
          <a:p>
            <a:r>
              <a:rPr lang="en-GB" sz="2000" dirty="0"/>
              <a:t>The term ‘instructor’ is used in the US for teaching staff, but in the UK these are technicians;</a:t>
            </a:r>
          </a:p>
          <a:p>
            <a:r>
              <a:rPr lang="en-GB" sz="2000" dirty="0"/>
              <a:t>‘Professor’ in the UK is a status only reached after extensive application processes, but is more widely used elsewhere;</a:t>
            </a:r>
          </a:p>
          <a:p>
            <a:r>
              <a:rPr lang="en-GB" sz="2000" dirty="0"/>
              <a:t>University staff in the UK are all ‘employees’, but in the US it means professional and clerical administrators;</a:t>
            </a:r>
          </a:p>
          <a:p>
            <a:r>
              <a:rPr lang="en-GB" sz="2000" dirty="0"/>
              <a:t> What in the US are termed ‘Administrators’ are called Senior Managers in the UK.</a:t>
            </a:r>
          </a:p>
          <a:p>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CA1A0-F4CE-45C0-AA77-77919BCDAED7}"/>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So what have we discovered so far?</a:t>
            </a:r>
          </a:p>
        </p:txBody>
      </p:sp>
      <p:sp>
        <p:nvSpPr>
          <p:cNvPr id="3" name="Content Placeholder 2">
            <a:extLst>
              <a:ext uri="{FF2B5EF4-FFF2-40B4-BE49-F238E27FC236}">
                <a16:creationId xmlns:a16="http://schemas.microsoft.com/office/drawing/2014/main" id="{189C02AA-4B81-47E3-9B17-CC37727AFFEB}"/>
              </a:ext>
            </a:extLst>
          </p:cNvPr>
          <p:cNvSpPr>
            <a:spLocks noGrp="1"/>
          </p:cNvSpPr>
          <p:nvPr>
            <p:ph idx="1"/>
          </p:nvPr>
        </p:nvSpPr>
        <p:spPr/>
        <p:txBody>
          <a:bodyPr/>
          <a:lstStyle/>
          <a:p>
            <a:r>
              <a:rPr lang="en-GB" dirty="0"/>
              <a:t>Apart from David Boud advising us that our project is non-viable, we have had useful advice from colleagues in the USA, Denmark, Ireland, Hong Kong and Italy;</a:t>
            </a:r>
          </a:p>
          <a:p>
            <a:r>
              <a:rPr lang="en-GB" dirty="0"/>
              <a:t>So far people are telling us that whatever the dominant pattern, there are also always exceptions and outliers;</a:t>
            </a:r>
          </a:p>
          <a:p>
            <a:r>
              <a:rPr lang="en-GB" dirty="0"/>
              <a:t>We’ve had two strong responses to date from Ireland and the US telling us about national initiatives to enhance assessment;</a:t>
            </a:r>
          </a:p>
          <a:p>
            <a:r>
              <a:rPr lang="en-GB" dirty="0"/>
              <a:t>In a number of countries we are hearing there is an impetus towards assessment </a:t>
            </a:r>
            <a:r>
              <a:rPr lang="en-GB" i="1" dirty="0"/>
              <a:t>for</a:t>
            </a:r>
            <a:r>
              <a:rPr lang="en-GB" dirty="0"/>
              <a:t> and </a:t>
            </a:r>
            <a:r>
              <a:rPr lang="en-GB" i="1" dirty="0"/>
              <a:t>as</a:t>
            </a:r>
            <a:r>
              <a:rPr lang="en-GB" dirty="0"/>
              <a:t> assessment rather than just </a:t>
            </a:r>
            <a:r>
              <a:rPr lang="en-GB" i="1" dirty="0"/>
              <a:t>of </a:t>
            </a:r>
            <a:r>
              <a:rPr lang="en-GB" dirty="0"/>
              <a:t>content,</a:t>
            </a:r>
            <a:r>
              <a:rPr lang="en-GB" i="1" dirty="0"/>
              <a:t> </a:t>
            </a:r>
            <a:r>
              <a:rPr lang="en-GB" dirty="0"/>
              <a:t>and a notable desire to improve feedback.</a:t>
            </a:r>
          </a:p>
          <a:p>
            <a:endParaRPr lang="en-GB" dirty="0"/>
          </a:p>
        </p:txBody>
      </p:sp>
    </p:spTree>
    <p:extLst>
      <p:ext uri="{BB962C8B-B14F-4D97-AF65-F5344CB8AC3E}">
        <p14:creationId xmlns:p14="http://schemas.microsoft.com/office/powerpoint/2010/main" val="2028617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619EF-5948-4CD6-B257-4A65A5BFDD4E}"/>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Our current project</a:t>
            </a:r>
          </a:p>
        </p:txBody>
      </p:sp>
      <p:sp>
        <p:nvSpPr>
          <p:cNvPr id="3" name="Content Placeholder 2">
            <a:extLst>
              <a:ext uri="{FF2B5EF4-FFF2-40B4-BE49-F238E27FC236}">
                <a16:creationId xmlns:a16="http://schemas.microsoft.com/office/drawing/2014/main" id="{2DCBB157-254A-4A61-A1D9-30E962089796}"/>
              </a:ext>
            </a:extLst>
          </p:cNvPr>
          <p:cNvSpPr>
            <a:spLocks noGrp="1"/>
          </p:cNvSpPr>
          <p:nvPr>
            <p:ph idx="1"/>
          </p:nvPr>
        </p:nvSpPr>
        <p:spPr/>
        <p:txBody>
          <a:bodyPr/>
          <a:lstStyle/>
          <a:p>
            <a:r>
              <a:rPr lang="en-GB" dirty="0"/>
              <a:t>This is an unfunded, informal study using serendipitous sampling wherein we want to check out our hunches about international variations in assessment design and practice;</a:t>
            </a:r>
          </a:p>
          <a:p>
            <a:r>
              <a:rPr lang="en-GB" dirty="0"/>
              <a:t>We are drawing on literature in the field (Jude Carroll, Jeanette Ryan, Betty Leask, David </a:t>
            </a:r>
            <a:r>
              <a:rPr lang="en-GB" dirty="0" err="1"/>
              <a:t>Killick</a:t>
            </a:r>
            <a:r>
              <a:rPr lang="en-GB" dirty="0"/>
              <a:t>, Elspeth Jones and others) but also using our networks to get inside information from experts in different nations who can help us find “common practice” and point us towards excellence;</a:t>
            </a:r>
          </a:p>
          <a:p>
            <a:r>
              <a:rPr lang="en-GB" dirty="0"/>
              <a:t>Ultimately, we may be editing a book with chapters from at least a dozen authors from different countries.</a:t>
            </a:r>
          </a:p>
        </p:txBody>
      </p:sp>
    </p:spTree>
    <p:extLst>
      <p:ext uri="{BB962C8B-B14F-4D97-AF65-F5344CB8AC3E}">
        <p14:creationId xmlns:p14="http://schemas.microsoft.com/office/powerpoint/2010/main" val="477026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B3A90-24C2-4B5C-AFBA-687502861BAE}"/>
              </a:ext>
            </a:extLst>
          </p:cNvPr>
          <p:cNvSpPr>
            <a:spLocks noGrp="1"/>
          </p:cNvSpPr>
          <p:nvPr>
            <p:ph type="title"/>
          </p:nvPr>
        </p:nvSpPr>
        <p:spPr>
          <a:xfrm>
            <a:off x="251520" y="249238"/>
            <a:ext cx="7749480"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Geraldine O’Neill in Ireland tells us:</a:t>
            </a:r>
          </a:p>
        </p:txBody>
      </p:sp>
      <p:sp>
        <p:nvSpPr>
          <p:cNvPr id="3" name="Content Placeholder 2">
            <a:extLst>
              <a:ext uri="{FF2B5EF4-FFF2-40B4-BE49-F238E27FC236}">
                <a16:creationId xmlns:a16="http://schemas.microsoft.com/office/drawing/2014/main" id="{8E05D7FB-17A7-4861-B7DE-C5470F0F4408}"/>
              </a:ext>
            </a:extLst>
          </p:cNvPr>
          <p:cNvSpPr>
            <a:spLocks noGrp="1"/>
          </p:cNvSpPr>
          <p:nvPr>
            <p:ph idx="1"/>
          </p:nvPr>
        </p:nvSpPr>
        <p:spPr/>
        <p:txBody>
          <a:bodyPr/>
          <a:lstStyle/>
          <a:p>
            <a:r>
              <a:rPr lang="en-IE" dirty="0"/>
              <a:t>In Ireland there is a strong emphasis of assessment for achievement (measurement purposes) (Assessment OF Learning). However in more recent years in our Higher education system, Assessment For Learning (including feedback to students and staff) and Assessment AS Learning (developing students’ self-regulatory skills) has become more prevalent in national policies and projects. </a:t>
            </a:r>
          </a:p>
          <a:p>
            <a:r>
              <a:rPr lang="en-IE" dirty="0"/>
              <a:t>As part of the recent National Enhancement theme on Assessment (2016-2018), which in particular emphasised students as partners, a set of principles (National Forum (2017e) were developed to emphasise a way forward in Irish Assessment and Feedback practices.</a:t>
            </a:r>
            <a:endParaRPr lang="en-GB" dirty="0"/>
          </a:p>
        </p:txBody>
      </p:sp>
    </p:spTree>
    <p:extLst>
      <p:ext uri="{BB962C8B-B14F-4D97-AF65-F5344CB8AC3E}">
        <p14:creationId xmlns:p14="http://schemas.microsoft.com/office/powerpoint/2010/main" val="21462241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154E6-4357-4793-A038-8055CF97DDFF}"/>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Early headlines from Ireland</a:t>
            </a:r>
          </a:p>
        </p:txBody>
      </p:sp>
      <p:sp>
        <p:nvSpPr>
          <p:cNvPr id="3" name="Content Placeholder 2">
            <a:extLst>
              <a:ext uri="{FF2B5EF4-FFF2-40B4-BE49-F238E27FC236}">
                <a16:creationId xmlns:a16="http://schemas.microsoft.com/office/drawing/2014/main" id="{A5FBA4C8-65D2-4103-8CC4-C9BA71F5116F}"/>
              </a:ext>
            </a:extLst>
          </p:cNvPr>
          <p:cNvSpPr>
            <a:spLocks noGrp="1"/>
          </p:cNvSpPr>
          <p:nvPr>
            <p:ph idx="1"/>
          </p:nvPr>
        </p:nvSpPr>
        <p:spPr/>
        <p:txBody>
          <a:bodyPr/>
          <a:lstStyle/>
          <a:p>
            <a:r>
              <a:rPr lang="en-IE" sz="2000" dirty="0"/>
              <a:t>The Irish higher education context has huge variation in relation to assessment and feedback approaches. The QA systems across these can vary and there is different emphasis in approaches assessment and feedback approaches. For example, traditionally the Universities have had more autonomy and flexibility in their individual regulatory practice than the IT sector.</a:t>
            </a:r>
            <a:endParaRPr lang="en-GB" sz="2000" dirty="0"/>
          </a:p>
          <a:p>
            <a:pPr lvl="0"/>
            <a:r>
              <a:rPr lang="en-IE" sz="2000" dirty="0"/>
              <a:t>‘Examination is the most common assessment method, although its popularity and weighting differs between fields, programmes and stages of programme’ ; </a:t>
            </a:r>
            <a:endParaRPr lang="en-GB" sz="2000" dirty="0"/>
          </a:p>
          <a:p>
            <a:pPr lvl="0"/>
            <a:r>
              <a:rPr lang="en-IE" sz="2000" dirty="0"/>
              <a:t>‘Other assessment methods also differ between fields; some fields focus mainly on a few assessment methods while others have a more balanced range of methods’;</a:t>
            </a:r>
          </a:p>
          <a:p>
            <a:pPr lvl="0"/>
            <a:r>
              <a:rPr lang="en-IE" sz="2000" dirty="0"/>
              <a:t>Work based assessments are on the increase, due to National policies that emphasise employability skills.</a:t>
            </a:r>
            <a:endParaRPr lang="en-GB" sz="2000" dirty="0"/>
          </a:p>
          <a:p>
            <a:endParaRPr lang="en-GB" dirty="0"/>
          </a:p>
        </p:txBody>
      </p:sp>
    </p:spTree>
    <p:extLst>
      <p:ext uri="{BB962C8B-B14F-4D97-AF65-F5344CB8AC3E}">
        <p14:creationId xmlns:p14="http://schemas.microsoft.com/office/powerpoint/2010/main" val="7969183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A991B-8B39-4931-BF05-D5F7D69E9AF7}"/>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Maggie Jensen, a Dane working in the UK, tells us major differences include:</a:t>
            </a:r>
          </a:p>
        </p:txBody>
      </p:sp>
      <p:sp>
        <p:nvSpPr>
          <p:cNvPr id="3" name="Content Placeholder 2">
            <a:extLst>
              <a:ext uri="{FF2B5EF4-FFF2-40B4-BE49-F238E27FC236}">
                <a16:creationId xmlns:a16="http://schemas.microsoft.com/office/drawing/2014/main" id="{5FDA00BA-8356-46EB-A528-13C075697736}"/>
              </a:ext>
            </a:extLst>
          </p:cNvPr>
          <p:cNvSpPr>
            <a:spLocks noGrp="1"/>
          </p:cNvSpPr>
          <p:nvPr>
            <p:ph idx="1"/>
          </p:nvPr>
        </p:nvSpPr>
        <p:spPr>
          <a:xfrm>
            <a:off x="323528" y="1412776"/>
            <a:ext cx="8496943" cy="4916587"/>
          </a:xfrm>
        </p:spPr>
        <p:txBody>
          <a:bodyPr/>
          <a:lstStyle/>
          <a:p>
            <a:r>
              <a:rPr lang="en-GB" dirty="0"/>
              <a:t>The focus on group and project work, PBL and even group assessment (even at undergraduate level where one some courses students can choose to write their dissertations in groups, ‘my sister did this when she completed her midwifery course’). </a:t>
            </a:r>
          </a:p>
          <a:p>
            <a:r>
              <a:rPr lang="en-GB" dirty="0"/>
              <a:t>Widespread adoption of electronic or online assessment. At college / FE and HE level students are responsible for having a laptop so they can sit their exams in big exam venues: students have to agree to plug their laptops into a central secure examination network which is locked down so they can’t access the internet.</a:t>
            </a:r>
          </a:p>
          <a:p>
            <a:r>
              <a:rPr lang="en-GB" dirty="0"/>
              <a:t>A very strong oral assessment tradition, even with very large cohorts of students.</a:t>
            </a:r>
          </a:p>
          <a:p>
            <a:endParaRPr lang="en-GB" dirty="0"/>
          </a:p>
          <a:p>
            <a:endParaRPr lang="en-GB" dirty="0"/>
          </a:p>
          <a:p>
            <a:endParaRPr lang="en-GB" dirty="0"/>
          </a:p>
        </p:txBody>
      </p:sp>
    </p:spTree>
    <p:extLst>
      <p:ext uri="{BB962C8B-B14F-4D97-AF65-F5344CB8AC3E}">
        <p14:creationId xmlns:p14="http://schemas.microsoft.com/office/powerpoint/2010/main" val="21422032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BF8EB-6A80-4181-9915-DF9A02BC8CAB}"/>
              </a:ext>
            </a:extLst>
          </p:cNvPr>
          <p:cNvSpPr>
            <a:spLocks noGrp="1"/>
          </p:cNvSpPr>
          <p:nvPr>
            <p:ph type="title"/>
          </p:nvPr>
        </p:nvSpPr>
        <p:spPr>
          <a:xfrm>
            <a:off x="395536" y="249238"/>
            <a:ext cx="7605464" cy="1074737"/>
          </a:xfrm>
        </p:spPr>
        <p:txBody>
          <a:bodyPr/>
          <a:lstStyle/>
          <a:p>
            <a:r>
              <a:rPr lang="en-GB" sz="3200" dirty="0"/>
              <a:t>Initial learning from the US: </a:t>
            </a:r>
            <a:r>
              <a:rPr lang="en-GB" sz="3200" dirty="0" err="1"/>
              <a:t>Keston</a:t>
            </a:r>
            <a:r>
              <a:rPr lang="en-GB" sz="3200" dirty="0"/>
              <a:t> Fulcher, James Madison University tells us:</a:t>
            </a:r>
          </a:p>
        </p:txBody>
      </p:sp>
      <p:sp>
        <p:nvSpPr>
          <p:cNvPr id="3" name="Content Placeholder 2">
            <a:extLst>
              <a:ext uri="{FF2B5EF4-FFF2-40B4-BE49-F238E27FC236}">
                <a16:creationId xmlns:a16="http://schemas.microsoft.com/office/drawing/2014/main" id="{CF3BB941-6547-4CB5-9F74-CED453AEA319}"/>
              </a:ext>
            </a:extLst>
          </p:cNvPr>
          <p:cNvSpPr>
            <a:spLocks noGrp="1"/>
          </p:cNvSpPr>
          <p:nvPr>
            <p:ph idx="1"/>
          </p:nvPr>
        </p:nvSpPr>
        <p:spPr/>
        <p:txBody>
          <a:bodyPr/>
          <a:lstStyle/>
          <a:p>
            <a:pPr marL="0" indent="0">
              <a:buNone/>
            </a:pPr>
            <a:r>
              <a:rPr lang="en-GB" dirty="0"/>
              <a:t>The dominant driver for assessment in the US is the federal government via regional accreditation, followed by disciplinary accreditors. The spirit of accreditation is often accountability and improvement, although many institutions consider the accreditors' implementation of standards and their own response to accreditation as being "minimum compliance.“ From the accreditors' perspective, assessment is required at the program and institutional levels. Institutional-level assessment relates to what all students at an institution should learn. At the individual class level, assessment is also common but less regulated than at the program and institutional levels. </a:t>
            </a:r>
          </a:p>
          <a:p>
            <a:pPr marL="0" indent="0">
              <a:buNone/>
            </a:pPr>
            <a:r>
              <a:rPr lang="en-GB" dirty="0"/>
              <a:t> </a:t>
            </a:r>
          </a:p>
          <a:p>
            <a:endParaRPr lang="en-GB" dirty="0"/>
          </a:p>
        </p:txBody>
      </p:sp>
    </p:spTree>
    <p:extLst>
      <p:ext uri="{BB962C8B-B14F-4D97-AF65-F5344CB8AC3E}">
        <p14:creationId xmlns:p14="http://schemas.microsoft.com/office/powerpoint/2010/main" val="4130058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9FF6A-6BEC-4D69-8A74-C8A31182169B}"/>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More from </a:t>
            </a:r>
            <a:r>
              <a:rPr lang="en-GB" sz="3600" dirty="0" err="1"/>
              <a:t>Keston</a:t>
            </a:r>
            <a:endParaRPr lang="en-GB" sz="3600" dirty="0"/>
          </a:p>
        </p:txBody>
      </p:sp>
      <p:sp>
        <p:nvSpPr>
          <p:cNvPr id="3" name="Content Placeholder 2">
            <a:extLst>
              <a:ext uri="{FF2B5EF4-FFF2-40B4-BE49-F238E27FC236}">
                <a16:creationId xmlns:a16="http://schemas.microsoft.com/office/drawing/2014/main" id="{462BD6B3-42F5-442B-9EDF-EB21F4F9DE87}"/>
              </a:ext>
            </a:extLst>
          </p:cNvPr>
          <p:cNvSpPr>
            <a:spLocks noGrp="1"/>
          </p:cNvSpPr>
          <p:nvPr>
            <p:ph idx="1"/>
          </p:nvPr>
        </p:nvSpPr>
        <p:spPr/>
        <p:txBody>
          <a:bodyPr/>
          <a:lstStyle/>
          <a:p>
            <a:r>
              <a:rPr lang="en-GB" dirty="0"/>
              <a:t>Over the years, institutions have begun using a wider variety of assessment methods to evaluate student work. Selected-response assessment, such as multiple choice tests, are still widely used but performance assessment methods such as rubrics and portfolios have gained popularity. Indirect measures such as surveys are often used as complementary tools alongside the aforementioned direct measures (e.g., multiple choice tests/rubrics). </a:t>
            </a:r>
          </a:p>
          <a:p>
            <a:r>
              <a:rPr lang="en-GB" dirty="0"/>
              <a:t>Self and peer assessment are rare, group assessment is widely used in Business degrees but it’s variable in other disciplines, oral assessment is common, students are not often actively engaged in feedback dialogues.</a:t>
            </a:r>
          </a:p>
          <a:p>
            <a:endParaRPr lang="en-GB" dirty="0"/>
          </a:p>
        </p:txBody>
      </p:sp>
    </p:spTree>
    <p:extLst>
      <p:ext uri="{BB962C8B-B14F-4D97-AF65-F5344CB8AC3E}">
        <p14:creationId xmlns:p14="http://schemas.microsoft.com/office/powerpoint/2010/main" val="21315877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AEAF9-901A-4148-8CB3-32A6F48097A1}"/>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err="1"/>
              <a:t>Keston</a:t>
            </a:r>
            <a:r>
              <a:rPr lang="en-GB" sz="3600" dirty="0"/>
              <a:t> highlights some challenges:</a:t>
            </a:r>
          </a:p>
        </p:txBody>
      </p:sp>
      <p:sp>
        <p:nvSpPr>
          <p:cNvPr id="3" name="Content Placeholder 2">
            <a:extLst>
              <a:ext uri="{FF2B5EF4-FFF2-40B4-BE49-F238E27FC236}">
                <a16:creationId xmlns:a16="http://schemas.microsoft.com/office/drawing/2014/main" id="{7E89D48C-6A52-4277-899F-C67FFA1EBD94}"/>
              </a:ext>
            </a:extLst>
          </p:cNvPr>
          <p:cNvSpPr>
            <a:spLocks noGrp="1"/>
          </p:cNvSpPr>
          <p:nvPr>
            <p:ph idx="1"/>
          </p:nvPr>
        </p:nvSpPr>
        <p:spPr>
          <a:xfrm>
            <a:off x="468313" y="1323975"/>
            <a:ext cx="8229600" cy="5005388"/>
          </a:xfrm>
        </p:spPr>
        <p:txBody>
          <a:bodyPr/>
          <a:lstStyle/>
          <a:p>
            <a:pPr>
              <a:spcBef>
                <a:spcPts val="600"/>
              </a:spcBef>
            </a:pPr>
            <a:r>
              <a:rPr lang="en-GB" sz="2000" dirty="0">
                <a:solidFill>
                  <a:srgbClr val="7030A0"/>
                </a:solidFill>
              </a:rPr>
              <a:t>Lack of integrating assessment into learning improvement efforts</a:t>
            </a:r>
            <a:r>
              <a:rPr lang="en-GB" sz="2000" dirty="0"/>
              <a:t>. Many assessment professionals in the United States trumpet assessment's value in improving student learning. Nevertheless, in practice assessment is conducted in a perfunctory way, often isolated from the curricular and pedagogical interventions that might bring about learning improvement.</a:t>
            </a:r>
          </a:p>
          <a:p>
            <a:pPr>
              <a:spcBef>
                <a:spcPts val="600"/>
              </a:spcBef>
            </a:pPr>
            <a:r>
              <a:rPr lang="en-GB" sz="2000" dirty="0">
                <a:solidFill>
                  <a:srgbClr val="7030A0"/>
                </a:solidFill>
              </a:rPr>
              <a:t>Lack of methodological expertise within institutions.</a:t>
            </a:r>
            <a:r>
              <a:rPr lang="en-GB" sz="2000" dirty="0"/>
              <a:t> Making evidence-supported claims regarding student learning requires meaningful data. Meaningful data are only obtained via well-designed and well-implemented instruments and data collection processes. U.S. institutions often do not meet these necessary conditions.</a:t>
            </a:r>
          </a:p>
          <a:p>
            <a:pPr>
              <a:spcBef>
                <a:spcPts val="600"/>
              </a:spcBef>
            </a:pPr>
            <a:r>
              <a:rPr lang="en-GB" sz="2000" dirty="0">
                <a:solidFill>
                  <a:srgbClr val="7030A0"/>
                </a:solidFill>
              </a:rPr>
              <a:t>Lack of faculty training with respect to teaching and assessment.</a:t>
            </a:r>
            <a:r>
              <a:rPr lang="en-GB" sz="2000" dirty="0"/>
              <a:t> In the U.S. faculty are typically well trained as researchers in their perspective disciplines. However, regarding teaching and related activities, faculty often are much less prepared. This lack of background serves as a barrier to programs and institutions meaningfully using assessment.</a:t>
            </a:r>
          </a:p>
          <a:p>
            <a:pPr>
              <a:spcBef>
                <a:spcPts val="600"/>
              </a:spcBef>
            </a:pPr>
            <a:endParaRPr lang="en-GB" sz="2000" dirty="0"/>
          </a:p>
        </p:txBody>
      </p:sp>
    </p:spTree>
    <p:extLst>
      <p:ext uri="{BB962C8B-B14F-4D97-AF65-F5344CB8AC3E}">
        <p14:creationId xmlns:p14="http://schemas.microsoft.com/office/powerpoint/2010/main" val="985753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23FE3-6DC0-4AB3-BB6B-17C49FEAA203}"/>
              </a:ext>
            </a:extLst>
          </p:cNvPr>
          <p:cNvSpPr>
            <a:spLocks noGrp="1"/>
          </p:cNvSpPr>
          <p:nvPr>
            <p:ph type="title"/>
          </p:nvPr>
        </p:nvSpPr>
        <p:spPr/>
        <p:txBody>
          <a:bodyPr/>
          <a:lstStyle/>
          <a:p>
            <a:r>
              <a:rPr lang="en-GB" dirty="0"/>
              <a:t>Anna </a:t>
            </a:r>
            <a:r>
              <a:rPr lang="en-GB" dirty="0" err="1"/>
              <a:t>Serbati</a:t>
            </a:r>
            <a:r>
              <a:rPr lang="en-GB" dirty="0"/>
              <a:t> and Valentina </a:t>
            </a:r>
            <a:r>
              <a:rPr lang="en-GB" dirty="0" err="1"/>
              <a:t>Grion</a:t>
            </a:r>
            <a:r>
              <a:rPr lang="en-GB" dirty="0"/>
              <a:t> of Padua University tell us:</a:t>
            </a:r>
          </a:p>
        </p:txBody>
      </p:sp>
      <p:sp>
        <p:nvSpPr>
          <p:cNvPr id="3" name="Content Placeholder 2">
            <a:extLst>
              <a:ext uri="{FF2B5EF4-FFF2-40B4-BE49-F238E27FC236}">
                <a16:creationId xmlns:a16="http://schemas.microsoft.com/office/drawing/2014/main" id="{6318FBEC-F363-4C85-91A0-C49B6B56E8A3}"/>
              </a:ext>
            </a:extLst>
          </p:cNvPr>
          <p:cNvSpPr>
            <a:spLocks noGrp="1"/>
          </p:cNvSpPr>
          <p:nvPr>
            <p:ph idx="1"/>
          </p:nvPr>
        </p:nvSpPr>
        <p:spPr/>
        <p:txBody>
          <a:bodyPr/>
          <a:lstStyle/>
          <a:p>
            <a:r>
              <a:rPr lang="en-GB" dirty="0"/>
              <a:t>The dominant paradigm in Italy is still a quite traditional one, based on a transmission teaching model, therefore assessment often comes at the end of the process for summative purposes (neo-positivist).It’s mainly managed by teachers</a:t>
            </a:r>
          </a:p>
          <a:p>
            <a:r>
              <a:rPr lang="en-US" dirty="0"/>
              <a:t>Each professor has full autonomy in preparing assignments [not as part of an institutional or national arrangement]</a:t>
            </a:r>
            <a:endParaRPr lang="en-GB" dirty="0"/>
          </a:p>
          <a:p>
            <a:r>
              <a:rPr lang="it-IT" dirty="0"/>
              <a:t> </a:t>
            </a:r>
            <a:r>
              <a:rPr lang="en-US" dirty="0"/>
              <a:t>Often assessment is bolted on learning and comes at the end of the process, however there are emerging experiences of more integrated approaches. Summative assessment is dominant.</a:t>
            </a:r>
          </a:p>
          <a:p>
            <a:r>
              <a:rPr lang="en-US" dirty="0"/>
              <a:t>External scrutiny (e.g. by external examiners) is not required. </a:t>
            </a:r>
            <a:endParaRPr lang="en-GB"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26384087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F12CC-86A9-4429-9794-5927EFEE0D38}"/>
              </a:ext>
            </a:extLst>
          </p:cNvPr>
          <p:cNvSpPr>
            <a:spLocks noGrp="1"/>
          </p:cNvSpPr>
          <p:nvPr>
            <p:ph type="title"/>
          </p:nvPr>
        </p:nvSpPr>
        <p:spPr/>
        <p:txBody>
          <a:bodyPr/>
          <a:lstStyle/>
          <a:p>
            <a:r>
              <a:rPr lang="en-GB" dirty="0"/>
              <a:t>More from Padua</a:t>
            </a:r>
          </a:p>
        </p:txBody>
      </p:sp>
      <p:sp>
        <p:nvSpPr>
          <p:cNvPr id="3" name="Content Placeholder 2">
            <a:extLst>
              <a:ext uri="{FF2B5EF4-FFF2-40B4-BE49-F238E27FC236}">
                <a16:creationId xmlns:a16="http://schemas.microsoft.com/office/drawing/2014/main" id="{ADBF08E8-0C50-4B81-BF5C-3A7F7B316D13}"/>
              </a:ext>
            </a:extLst>
          </p:cNvPr>
          <p:cNvSpPr>
            <a:spLocks noGrp="1"/>
          </p:cNvSpPr>
          <p:nvPr>
            <p:ph idx="1"/>
          </p:nvPr>
        </p:nvSpPr>
        <p:spPr>
          <a:xfrm>
            <a:off x="179512" y="1539875"/>
            <a:ext cx="8784976" cy="4789488"/>
          </a:xfrm>
        </p:spPr>
        <p:txBody>
          <a:bodyPr/>
          <a:lstStyle/>
          <a:p>
            <a:r>
              <a:rPr lang="en-US" dirty="0"/>
              <a:t>Assessment is organized at module level, although current quality assurance regulations are requiring professors to build more integrated assessment tasks and to assure consistency all over the programme.</a:t>
            </a:r>
            <a:endParaRPr lang="en-GB" dirty="0"/>
          </a:p>
          <a:p>
            <a:r>
              <a:rPr lang="en-GB" dirty="0"/>
              <a:t>Assignments that foster employability are sometimes used </a:t>
            </a:r>
            <a:r>
              <a:rPr lang="en-US" dirty="0"/>
              <a:t>especially in faculties more linked to the </a:t>
            </a:r>
            <a:r>
              <a:rPr lang="en-US" dirty="0" err="1"/>
              <a:t>labour</a:t>
            </a:r>
            <a:r>
              <a:rPr lang="en-US" dirty="0"/>
              <a:t> work such as engineering and economics (i.e. project work, simulations)</a:t>
            </a:r>
            <a:endParaRPr lang="en-GB" dirty="0"/>
          </a:p>
          <a:p>
            <a:r>
              <a:rPr lang="en-US" dirty="0"/>
              <a:t> Oral examinations are often used; professors often think that the students should demonstrate an ability to discuss and defend a topic using appropriate language. But very few academics use self and peer assessment, which are rather new in our context and assessment of groups is rarely used.</a:t>
            </a:r>
          </a:p>
          <a:p>
            <a:endParaRPr lang="en-GB" dirty="0"/>
          </a:p>
          <a:p>
            <a:pPr marL="0" indent="0">
              <a:buNone/>
            </a:pPr>
            <a:r>
              <a:rPr lang="en-US" dirty="0"/>
              <a:t> </a:t>
            </a:r>
            <a:endParaRPr lang="en-GB" dirty="0"/>
          </a:p>
          <a:p>
            <a:endParaRPr lang="en-GB" dirty="0"/>
          </a:p>
          <a:p>
            <a:endParaRPr lang="en-GB" dirty="0"/>
          </a:p>
          <a:p>
            <a:endParaRPr lang="en-GB" dirty="0"/>
          </a:p>
        </p:txBody>
      </p:sp>
    </p:spTree>
    <p:extLst>
      <p:ext uri="{BB962C8B-B14F-4D97-AF65-F5344CB8AC3E}">
        <p14:creationId xmlns:p14="http://schemas.microsoft.com/office/powerpoint/2010/main" val="32890717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C604F-29CF-4E86-80FC-17D02FEEB6B8}"/>
              </a:ext>
            </a:extLst>
          </p:cNvPr>
          <p:cNvSpPr>
            <a:spLocks noGrp="1"/>
          </p:cNvSpPr>
          <p:nvPr>
            <p:ph type="title"/>
          </p:nvPr>
        </p:nvSpPr>
        <p:spPr/>
        <p:txBody>
          <a:bodyPr/>
          <a:lstStyle/>
          <a:p>
            <a:r>
              <a:rPr lang="en-GB" dirty="0"/>
              <a:t>Italian responses on feedback and support</a:t>
            </a:r>
          </a:p>
        </p:txBody>
      </p:sp>
      <p:sp>
        <p:nvSpPr>
          <p:cNvPr id="3" name="Content Placeholder 2">
            <a:extLst>
              <a:ext uri="{FF2B5EF4-FFF2-40B4-BE49-F238E27FC236}">
                <a16:creationId xmlns:a16="http://schemas.microsoft.com/office/drawing/2014/main" id="{06A169B7-7EED-4883-B32E-F37F0EE31148}"/>
              </a:ext>
            </a:extLst>
          </p:cNvPr>
          <p:cNvSpPr>
            <a:spLocks noGrp="1"/>
          </p:cNvSpPr>
          <p:nvPr>
            <p:ph idx="1"/>
          </p:nvPr>
        </p:nvSpPr>
        <p:spPr/>
        <p:txBody>
          <a:bodyPr/>
          <a:lstStyle/>
          <a:p>
            <a:r>
              <a:rPr lang="it-IT" dirty="0"/>
              <a:t>Very few colleagues think of feedback as a device of assessment. </a:t>
            </a:r>
            <a:r>
              <a:rPr lang="en-US" dirty="0"/>
              <a:t>In Italy, academics are not obliged, as in UK, to give feedback to students as part of assessment processes.</a:t>
            </a:r>
          </a:p>
          <a:p>
            <a:r>
              <a:rPr lang="en-US" dirty="0"/>
              <a:t>If and when these feedback practices are used, it generally happens ….without a real intentionality to improve learning through feedback.</a:t>
            </a:r>
          </a:p>
          <a:p>
            <a:r>
              <a:rPr lang="en-US" dirty="0"/>
              <a:t>There are not structured practices of supporting students’ engagement and achievement through assessment practices. Assignment briefs are rarely applied.</a:t>
            </a:r>
          </a:p>
          <a:p>
            <a:r>
              <a:rPr lang="en-US" dirty="0"/>
              <a:t>Enabling students to review a range of different </a:t>
            </a:r>
            <a:r>
              <a:rPr lang="en-US"/>
              <a:t>quality work is </a:t>
            </a:r>
            <a:r>
              <a:rPr lang="en-US" dirty="0"/>
              <a:t>not a common practice.</a:t>
            </a:r>
            <a:endParaRPr lang="en-GB" dirty="0"/>
          </a:p>
        </p:txBody>
      </p:sp>
    </p:spTree>
    <p:extLst>
      <p:ext uri="{BB962C8B-B14F-4D97-AF65-F5344CB8AC3E}">
        <p14:creationId xmlns:p14="http://schemas.microsoft.com/office/powerpoint/2010/main" val="19876288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199C9-7807-4311-BB01-720949FA32E9}"/>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So what’s next for us?</a:t>
            </a:r>
          </a:p>
        </p:txBody>
      </p:sp>
      <p:sp>
        <p:nvSpPr>
          <p:cNvPr id="3" name="Content Placeholder 2">
            <a:extLst>
              <a:ext uri="{FF2B5EF4-FFF2-40B4-BE49-F238E27FC236}">
                <a16:creationId xmlns:a16="http://schemas.microsoft.com/office/drawing/2014/main" id="{6E46F5D5-4D04-4375-9F6D-2BDA605125B3}"/>
              </a:ext>
            </a:extLst>
          </p:cNvPr>
          <p:cNvSpPr>
            <a:spLocks noGrp="1"/>
          </p:cNvSpPr>
          <p:nvPr>
            <p:ph idx="1"/>
          </p:nvPr>
        </p:nvSpPr>
        <p:spPr/>
        <p:txBody>
          <a:bodyPr/>
          <a:lstStyle/>
          <a:p>
            <a:pPr marL="0" indent="0">
              <a:buNone/>
            </a:pPr>
            <a:r>
              <a:rPr lang="en-GB" dirty="0"/>
              <a:t>We would appreciate your help with our endeavours to explore international practice so please let us have:</a:t>
            </a:r>
          </a:p>
          <a:p>
            <a:r>
              <a:rPr lang="en-GB" dirty="0"/>
              <a:t>Contact details for people in other nations who understand assessment processes and practices and hence are likely to know not only what is standard practice in their own nation but also how international practice differs;</a:t>
            </a:r>
          </a:p>
          <a:p>
            <a:r>
              <a:rPr lang="en-GB" dirty="0"/>
              <a:t>Examples from your own experiences of assessment or feedback surprises you have encountered;</a:t>
            </a:r>
          </a:p>
          <a:p>
            <a:r>
              <a:rPr lang="en-GB" dirty="0"/>
              <a:t>Any good anecdotes or eccentric regulations you can share.</a:t>
            </a:r>
          </a:p>
        </p:txBody>
      </p:sp>
    </p:spTree>
    <p:extLst>
      <p:ext uri="{BB962C8B-B14F-4D97-AF65-F5344CB8AC3E}">
        <p14:creationId xmlns:p14="http://schemas.microsoft.com/office/powerpoint/2010/main" val="3148740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87F76-BEB2-4BFA-9245-57A8DDB25E2E}"/>
              </a:ext>
            </a:extLst>
          </p:cNvPr>
          <p:cNvSpPr>
            <a:spLocks noGrp="1"/>
          </p:cNvSpPr>
          <p:nvPr>
            <p:ph type="title"/>
          </p:nvPr>
        </p:nvSpPr>
        <p:spPr>
          <a:xfrm>
            <a:off x="107504" y="249238"/>
            <a:ext cx="7893496"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We have between us worked on assessment in many countries including:</a:t>
            </a:r>
          </a:p>
        </p:txBody>
      </p:sp>
      <p:sp>
        <p:nvSpPr>
          <p:cNvPr id="3" name="Content Placeholder 2">
            <a:extLst>
              <a:ext uri="{FF2B5EF4-FFF2-40B4-BE49-F238E27FC236}">
                <a16:creationId xmlns:a16="http://schemas.microsoft.com/office/drawing/2014/main" id="{EBA85414-2F2C-40B8-BB0D-AA1166235476}"/>
              </a:ext>
            </a:extLst>
          </p:cNvPr>
          <p:cNvSpPr>
            <a:spLocks noGrp="1"/>
          </p:cNvSpPr>
          <p:nvPr>
            <p:ph idx="1"/>
          </p:nvPr>
        </p:nvSpPr>
        <p:spPr/>
        <p:txBody>
          <a:bodyPr/>
          <a:lstStyle/>
          <a:p>
            <a:pPr marL="0" indent="0">
              <a:buNone/>
            </a:pPr>
            <a:r>
              <a:rPr lang="en-GB" sz="2800" dirty="0"/>
              <a:t>Norway, Sweden, Denmark, the Netherlands, Belgium, Spain, Greece, Portugal, Ireland, Italy, Germany, Hungary, Scotland, Australia, New Zealand, Singapore, Hong Kong, Malaysia, Japan, Canada, U.S., South Africa and Chile.</a:t>
            </a:r>
          </a:p>
          <a:p>
            <a:pPr marL="0" indent="0">
              <a:buNone/>
            </a:pPr>
            <a:r>
              <a:rPr lang="en-GB" sz="2800" dirty="0"/>
              <a:t>And we are working with contacts in the USA on a US/UK assessment summit in June 2018.</a:t>
            </a:r>
          </a:p>
        </p:txBody>
      </p:sp>
    </p:spTree>
    <p:extLst>
      <p:ext uri="{BB962C8B-B14F-4D97-AF65-F5344CB8AC3E}">
        <p14:creationId xmlns:p14="http://schemas.microsoft.com/office/powerpoint/2010/main" val="17740764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98594-E4B5-4FB7-89D7-6CF0EDF09D27}"/>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And David </a:t>
            </a:r>
            <a:r>
              <a:rPr lang="en-GB" sz="3600" dirty="0" err="1"/>
              <a:t>Boud</a:t>
            </a:r>
            <a:r>
              <a:rPr lang="en-GB" sz="3600" dirty="0"/>
              <a:t> helps us keep a sense of perspective</a:t>
            </a:r>
          </a:p>
        </p:txBody>
      </p:sp>
      <p:sp>
        <p:nvSpPr>
          <p:cNvPr id="3" name="Content Placeholder 2">
            <a:extLst>
              <a:ext uri="{FF2B5EF4-FFF2-40B4-BE49-F238E27FC236}">
                <a16:creationId xmlns:a16="http://schemas.microsoft.com/office/drawing/2014/main" id="{2ECFEEBA-EFC3-47B5-9790-5701F82C49D1}"/>
              </a:ext>
            </a:extLst>
          </p:cNvPr>
          <p:cNvSpPr>
            <a:spLocks noGrp="1"/>
          </p:cNvSpPr>
          <p:nvPr>
            <p:ph idx="1"/>
          </p:nvPr>
        </p:nvSpPr>
        <p:spPr/>
        <p:txBody>
          <a:bodyPr/>
          <a:lstStyle/>
          <a:p>
            <a:pPr marL="0" indent="0">
              <a:buNone/>
            </a:pPr>
            <a:r>
              <a:rPr lang="en-GB" sz="2800" dirty="0"/>
              <a:t>“If this sounds like a pouring of cold water on your project, it is to some extent. There may be a way of doing what you want, but I think you need to be cautious of ideas like typical or characteristic and not claim to make inferences about a country. That said, if I can be of any help, do let me know.”</a:t>
            </a:r>
          </a:p>
        </p:txBody>
      </p:sp>
    </p:spTree>
    <p:extLst>
      <p:ext uri="{BB962C8B-B14F-4D97-AF65-F5344CB8AC3E}">
        <p14:creationId xmlns:p14="http://schemas.microsoft.com/office/powerpoint/2010/main" val="14883469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73149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References and further reading (1)</a:t>
            </a:r>
          </a:p>
        </p:txBody>
      </p:sp>
      <p:sp>
        <p:nvSpPr>
          <p:cNvPr id="3" name="Content Placeholder 2"/>
          <p:cNvSpPr>
            <a:spLocks noGrp="1"/>
          </p:cNvSpPr>
          <p:nvPr>
            <p:ph idx="1"/>
          </p:nvPr>
        </p:nvSpPr>
        <p:spPr>
          <a:xfrm>
            <a:off x="442123" y="1034256"/>
            <a:ext cx="8229600" cy="4789488"/>
          </a:xfrm>
        </p:spPr>
        <p:txBody>
          <a:bodyPr/>
          <a:lstStyle/>
          <a:p>
            <a:pPr marL="723900" indent="-723900">
              <a:buNone/>
            </a:pPr>
            <a:r>
              <a:rPr lang="en-US" sz="2100" dirty="0"/>
              <a:t>Beetham, H. (2010) </a:t>
            </a:r>
            <a:r>
              <a:rPr lang="en-US" sz="2100" i="1" dirty="0"/>
              <a:t>Active learning in Technology-Rich Contexts</a:t>
            </a:r>
            <a:r>
              <a:rPr lang="en-US" sz="2100" dirty="0"/>
              <a:t>, in Beetham, H. and Sharpe, R. </a:t>
            </a:r>
            <a:r>
              <a:rPr lang="en-US" sz="2100" i="1" dirty="0"/>
              <a:t>Rethinking Pedagogy for a Digital age: designing for 21</a:t>
            </a:r>
            <a:r>
              <a:rPr lang="en-US" sz="2100" i="1" baseline="30000" dirty="0"/>
              <a:t>st</a:t>
            </a:r>
            <a:r>
              <a:rPr lang="en-US" sz="2100" i="1" dirty="0"/>
              <a:t> Century learning, </a:t>
            </a:r>
            <a:r>
              <a:rPr lang="en-US" sz="2100" dirty="0"/>
              <a:t>Abingdon: Routledge.</a:t>
            </a:r>
            <a:endParaRPr lang="en-GB" sz="2100" dirty="0"/>
          </a:p>
          <a:p>
            <a:pPr marL="723900" indent="-723900">
              <a:buNone/>
            </a:pPr>
            <a:r>
              <a:rPr lang="en-US" sz="2100" dirty="0"/>
              <a:t>Brown, S. (2014) </a:t>
            </a:r>
            <a:r>
              <a:rPr lang="en-US" sz="2100" i="1" dirty="0"/>
              <a:t>Learning, Teaching and Assessment in Higher Education: Global perspectives</a:t>
            </a:r>
            <a:r>
              <a:rPr lang="en-US" sz="2100" dirty="0"/>
              <a:t>, Basingstoke: Palgrave Macmillan</a:t>
            </a:r>
            <a:endParaRPr lang="en-GB" sz="2100" dirty="0"/>
          </a:p>
          <a:p>
            <a:pPr marL="723900" indent="-723900">
              <a:buNone/>
            </a:pPr>
            <a:r>
              <a:rPr lang="en-GB" sz="2100" dirty="0"/>
              <a:t>Carroll, J. and Ryan, J. (2005) </a:t>
            </a:r>
            <a:r>
              <a:rPr lang="en-GB" sz="2100" i="1" dirty="0"/>
              <a:t>Teaching International students: improving learning for all,</a:t>
            </a:r>
            <a:r>
              <a:rPr lang="en-GB" sz="2100" dirty="0"/>
              <a:t> London: Routledge SEDA series.</a:t>
            </a:r>
          </a:p>
          <a:p>
            <a:pPr marL="723900" indent="-723900">
              <a:buNone/>
            </a:pPr>
            <a:r>
              <a:rPr lang="en-GB" sz="2100" dirty="0"/>
              <a:t>Flint, N. R. and Johnson, B. (2011) </a:t>
            </a:r>
            <a:r>
              <a:rPr lang="en-GB" sz="2100" i="1" dirty="0"/>
              <a:t>Towards fairer university assessment: addressing the concerns of students, </a:t>
            </a:r>
            <a:r>
              <a:rPr lang="en-GB" sz="2100" dirty="0"/>
              <a:t>London: Routledge.</a:t>
            </a:r>
          </a:p>
          <a:p>
            <a:pPr marL="723900" indent="-723900">
              <a:buNone/>
            </a:pPr>
            <a:r>
              <a:rPr lang="en-GB" sz="2100" dirty="0"/>
              <a:t>Grace, S. and </a:t>
            </a:r>
            <a:r>
              <a:rPr lang="en-GB" sz="2100" dirty="0" err="1"/>
              <a:t>Gravestock</a:t>
            </a:r>
            <a:r>
              <a:rPr lang="en-GB" sz="2100" dirty="0"/>
              <a:t>, P. (2009) </a:t>
            </a:r>
            <a:r>
              <a:rPr lang="en-GB" sz="2100" i="1" dirty="0"/>
              <a:t>Inclusion and Diversity: meeting the needs of all students</a:t>
            </a:r>
            <a:r>
              <a:rPr lang="en-GB" sz="2100" dirty="0"/>
              <a:t>. </a:t>
            </a:r>
            <a:r>
              <a:rPr lang="en-GB" sz="2100" i="1" dirty="0"/>
              <a:t>Key guides for effective teaching in Higher Education, </a:t>
            </a:r>
            <a:r>
              <a:rPr lang="en-GB" sz="2100" dirty="0"/>
              <a:t>Abingdon: Routledge.</a:t>
            </a:r>
          </a:p>
          <a:p>
            <a:pPr marL="723900" indent="-723900">
              <a:buNone/>
            </a:pPr>
            <a:r>
              <a:rPr lang="en-GB" sz="2100" dirty="0" err="1"/>
              <a:t>Humfrey</a:t>
            </a:r>
            <a:r>
              <a:rPr lang="en-GB" sz="2100" dirty="0"/>
              <a:t>, C. (1999) </a:t>
            </a:r>
            <a:r>
              <a:rPr lang="en-GB" sz="2100" i="1" dirty="0"/>
              <a:t>Managing International students,</a:t>
            </a:r>
            <a:r>
              <a:rPr lang="en-GB" sz="2100" dirty="0"/>
              <a:t> Open University Press, Buckingham.</a:t>
            </a:r>
          </a:p>
          <a:p>
            <a:pPr marL="0" indent="0">
              <a:buNone/>
            </a:pPr>
            <a:r>
              <a:rPr lang="en-GB" sz="2100" dirty="0"/>
              <a:t>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65948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References and further reading (2)</a:t>
            </a:r>
          </a:p>
        </p:txBody>
      </p:sp>
      <p:sp>
        <p:nvSpPr>
          <p:cNvPr id="3" name="Content Placeholder 2"/>
          <p:cNvSpPr>
            <a:spLocks noGrp="1"/>
          </p:cNvSpPr>
          <p:nvPr>
            <p:ph idx="1"/>
          </p:nvPr>
        </p:nvSpPr>
        <p:spPr>
          <a:xfrm>
            <a:off x="457200" y="908721"/>
            <a:ext cx="8229600" cy="4789488"/>
          </a:xfrm>
        </p:spPr>
        <p:txBody>
          <a:bodyPr/>
          <a:lstStyle/>
          <a:p>
            <a:pPr marL="355600" indent="-355600">
              <a:buNone/>
            </a:pPr>
            <a:r>
              <a:rPr lang="en-GB" sz="2100" dirty="0"/>
              <a:t>Hunt, L. and Chalmers, D. (</a:t>
            </a:r>
            <a:r>
              <a:rPr lang="en-GB" sz="2100" dirty="0" err="1"/>
              <a:t>eds</a:t>
            </a:r>
            <a:r>
              <a:rPr lang="en-GB" sz="2100" dirty="0"/>
              <a:t>) (2012) </a:t>
            </a:r>
            <a:r>
              <a:rPr lang="en-GB" sz="2100" i="1" dirty="0"/>
              <a:t>University Teaching in Focus: a learner-centred approach</a:t>
            </a:r>
            <a:r>
              <a:rPr lang="en-GB" sz="2100" dirty="0"/>
              <a:t>, Melbourne: ACER press and Abingdon: Routledge.</a:t>
            </a:r>
          </a:p>
          <a:p>
            <a:pPr marL="355600" indent="-355600">
              <a:buNone/>
            </a:pPr>
            <a:r>
              <a:rPr lang="en-GB" sz="2100" dirty="0"/>
              <a:t>Jones, E. and Brown, S. (</a:t>
            </a:r>
            <a:r>
              <a:rPr lang="en-GB" sz="2100" dirty="0" err="1"/>
              <a:t>Eds</a:t>
            </a:r>
            <a:r>
              <a:rPr lang="en-GB" sz="2100" dirty="0"/>
              <a:t>) (2008) </a:t>
            </a:r>
            <a:r>
              <a:rPr lang="en-GB" sz="2100" i="1" dirty="0"/>
              <a:t>Internationalising Higher Education</a:t>
            </a:r>
            <a:r>
              <a:rPr lang="en-GB" sz="2100" dirty="0"/>
              <a:t>, London: Routledge.</a:t>
            </a:r>
          </a:p>
          <a:p>
            <a:pPr marL="355600" indent="-355600">
              <a:buNone/>
            </a:pPr>
            <a:r>
              <a:rPr lang="en-GB" sz="2100" dirty="0"/>
              <a:t>Jones, E. and </a:t>
            </a:r>
            <a:r>
              <a:rPr lang="en-GB" sz="2100" dirty="0" err="1"/>
              <a:t>Killick</a:t>
            </a:r>
            <a:r>
              <a:rPr lang="en-GB" sz="2100" dirty="0"/>
              <a:t>, D. (2007) </a:t>
            </a:r>
            <a:r>
              <a:rPr lang="en-GB" sz="2100" i="1" dirty="0"/>
              <a:t>Internationalisation of the curriculum</a:t>
            </a:r>
            <a:r>
              <a:rPr lang="en-GB" sz="2100" dirty="0"/>
              <a:t>, in Jones, E. and Brown, S. (Eds.) (2008) </a:t>
            </a:r>
            <a:r>
              <a:rPr lang="en-GB" sz="2100" i="1" dirty="0"/>
              <a:t>Internationalising Higher Education</a:t>
            </a:r>
            <a:r>
              <a:rPr lang="en-GB" sz="2100" dirty="0"/>
              <a:t>, Abingdon: Routledge.</a:t>
            </a:r>
          </a:p>
          <a:p>
            <a:pPr marL="355600" indent="-355600">
              <a:buNone/>
            </a:pPr>
            <a:r>
              <a:rPr lang="en-GB" sz="2100" dirty="0"/>
              <a:t>Leask, B. (2007) </a:t>
            </a:r>
            <a:r>
              <a:rPr lang="en-GB" sz="2100" i="1" dirty="0"/>
              <a:t>Diversity on campus-an institutional approach: A case study from Australia</a:t>
            </a:r>
            <a:r>
              <a:rPr lang="en-GB" sz="2100" dirty="0"/>
              <a:t> (Doctoral dissertation, European Association for International Education (EAIE)). </a:t>
            </a:r>
          </a:p>
          <a:p>
            <a:pPr marL="355600" indent="-355600">
              <a:buNone/>
            </a:pPr>
            <a:r>
              <a:rPr lang="en-GB" sz="2100" dirty="0"/>
              <a:t>McNamara, D. and Harris, R. (1997</a:t>
            </a:r>
            <a:r>
              <a:rPr lang="en-GB" sz="2100" i="1" dirty="0"/>
              <a:t>) Overseas students in Higher Education: issues in teaching and learning, </a:t>
            </a:r>
            <a:r>
              <a:rPr lang="en-GB" sz="2100" dirty="0"/>
              <a:t>London: Routledge. </a:t>
            </a:r>
          </a:p>
          <a:p>
            <a:pPr marL="355600" indent="-355600">
              <a:buNone/>
            </a:pPr>
            <a:r>
              <a:rPr lang="en-US" sz="2100" dirty="0"/>
              <a:t>O’Neill, G. (</a:t>
            </a:r>
            <a:r>
              <a:rPr lang="en-IE" sz="2100" dirty="0"/>
              <a:t>2017) National Forum </a:t>
            </a:r>
            <a:r>
              <a:rPr lang="en-IE" sz="2100" i="1" u="sng" dirty="0">
                <a:hlinkClick r:id="rId2"/>
              </a:rPr>
              <a:t>Authentic Assessment in Irish Higher Education.</a:t>
            </a:r>
            <a:r>
              <a:rPr lang="en-IE" sz="2100" dirty="0"/>
              <a:t> Dublin.</a:t>
            </a:r>
            <a:endParaRPr lang="en-GB" sz="21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73149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References and further reading (3)</a:t>
            </a:r>
          </a:p>
        </p:txBody>
      </p:sp>
      <p:sp>
        <p:nvSpPr>
          <p:cNvPr id="3" name="Content Placeholder 2"/>
          <p:cNvSpPr>
            <a:spLocks noGrp="1"/>
          </p:cNvSpPr>
          <p:nvPr>
            <p:ph idx="1"/>
          </p:nvPr>
        </p:nvSpPr>
        <p:spPr>
          <a:xfrm>
            <a:off x="0" y="980729"/>
            <a:ext cx="8518401" cy="5348634"/>
          </a:xfrm>
        </p:spPr>
        <p:txBody>
          <a:bodyPr/>
          <a:lstStyle/>
          <a:p>
            <a:pPr marL="627063" indent="-354013">
              <a:buNone/>
            </a:pPr>
            <a:r>
              <a:rPr lang="en-GB" sz="2100" dirty="0"/>
              <a:t>OECD (1999) in Hunt, D. and Chalmers, L. (</a:t>
            </a:r>
            <a:r>
              <a:rPr lang="en-GB" sz="2100" dirty="0" err="1"/>
              <a:t>eds</a:t>
            </a:r>
            <a:r>
              <a:rPr lang="en-GB" sz="2100" dirty="0"/>
              <a:t>) (2012) </a:t>
            </a:r>
            <a:r>
              <a:rPr lang="en-GB" sz="2100" i="1" dirty="0"/>
              <a:t>University Teaching in Focus: a learning-centred approach,</a:t>
            </a:r>
            <a:r>
              <a:rPr lang="en-US" sz="2100" dirty="0"/>
              <a:t> Australia: ACER Press, and London: Routledge.</a:t>
            </a:r>
          </a:p>
          <a:p>
            <a:pPr marL="627063" indent="-354013">
              <a:buNone/>
            </a:pPr>
            <a:r>
              <a:rPr lang="en-GB" sz="2100" dirty="0"/>
              <a:t>OECD (2014) Testing student and university performance globally: OECD’s AHELO http://www.oecd.org/edu/skills-beyond-school/testingstudentanduniversityperformancegloballyoecdsahelo.htm</a:t>
            </a:r>
          </a:p>
          <a:p>
            <a:pPr marL="627063" indent="-354013">
              <a:buNone/>
            </a:pPr>
            <a:r>
              <a:rPr lang="en-GB" sz="2100" dirty="0"/>
              <a:t>Ryan, J. (2000) </a:t>
            </a:r>
            <a:r>
              <a:rPr lang="en-GB" sz="2100" i="1" dirty="0"/>
              <a:t>A Guide to Teaching International Students,</a:t>
            </a:r>
            <a:r>
              <a:rPr lang="en-GB" sz="2100" dirty="0"/>
              <a:t> Oxford: Oxford Centre for Staff and Learning Development.</a:t>
            </a:r>
          </a:p>
          <a:p>
            <a:pPr marL="627063" indent="-354013">
              <a:buNone/>
            </a:pPr>
            <a:r>
              <a:rPr lang="en-GB" sz="2100" dirty="0" err="1"/>
              <a:t>Trowler</a:t>
            </a:r>
            <a:r>
              <a:rPr lang="en-GB" sz="2100" dirty="0"/>
              <a:t>, P., Saunders, M. and Bamber, V. (eds.), (2012) </a:t>
            </a:r>
            <a:r>
              <a:rPr lang="en-GB" sz="2100" i="1" dirty="0"/>
              <a:t>Tribes and territories in the 21st century: Rethinking the significance of disciplines in higher education</a:t>
            </a:r>
            <a:r>
              <a:rPr lang="en-GB" sz="2100" dirty="0"/>
              <a:t>. London: Routledge. </a:t>
            </a:r>
          </a:p>
          <a:p>
            <a:pPr marL="627063" indent="-354013">
              <a:buNone/>
            </a:pPr>
            <a:r>
              <a:rPr lang="en-GB" sz="2100" dirty="0" err="1"/>
              <a:t>Wisker</a:t>
            </a:r>
            <a:r>
              <a:rPr lang="en-GB" sz="2100" dirty="0"/>
              <a:t>, G. (2001) </a:t>
            </a:r>
            <a:r>
              <a:rPr lang="en-GB" sz="2100" i="1" dirty="0"/>
              <a:t>Good practice working with international students</a:t>
            </a:r>
            <a:r>
              <a:rPr lang="en-GB" sz="2100" dirty="0"/>
              <a:t>, Birmingham: SEDA paper 110, the Staff and Educational Development Association.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AEEFA-EEB4-4459-A22D-A4C704B94837}"/>
              </a:ext>
            </a:extLst>
          </p:cNvPr>
          <p:cNvSpPr>
            <a:spLocks noGrp="1"/>
          </p:cNvSpPr>
          <p:nvPr>
            <p:ph type="title"/>
          </p:nvPr>
        </p:nvSpPr>
        <p:spPr>
          <a:xfrm>
            <a:off x="179512" y="249238"/>
            <a:ext cx="7821488"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The literature and our own experiences suggests there are differences between:</a:t>
            </a:r>
          </a:p>
        </p:txBody>
      </p:sp>
      <p:sp>
        <p:nvSpPr>
          <p:cNvPr id="3" name="Content Placeholder 2">
            <a:extLst>
              <a:ext uri="{FF2B5EF4-FFF2-40B4-BE49-F238E27FC236}">
                <a16:creationId xmlns:a16="http://schemas.microsoft.com/office/drawing/2014/main" id="{A7157002-4EC9-427C-B991-247F1FCFAFDD}"/>
              </a:ext>
            </a:extLst>
          </p:cNvPr>
          <p:cNvSpPr>
            <a:spLocks noGrp="1"/>
          </p:cNvSpPr>
          <p:nvPr>
            <p:ph idx="1"/>
          </p:nvPr>
        </p:nvSpPr>
        <p:spPr>
          <a:xfrm>
            <a:off x="468312" y="1539875"/>
            <a:ext cx="8424167" cy="4789488"/>
          </a:xfrm>
        </p:spPr>
        <p:txBody>
          <a:bodyPr/>
          <a:lstStyle/>
          <a:p>
            <a:r>
              <a:rPr lang="en-GB" sz="2000" dirty="0">
                <a:solidFill>
                  <a:srgbClr val="7030A0"/>
                </a:solidFill>
              </a:rPr>
              <a:t>Why we assess </a:t>
            </a:r>
            <a:r>
              <a:rPr lang="en-GB" sz="2000" dirty="0"/>
              <a:t>(purpose in some nations is primarily to test what has been taught but elsewhere assessment is seen as central to learning (A4L));</a:t>
            </a:r>
          </a:p>
          <a:p>
            <a:r>
              <a:rPr lang="en-GB" sz="2000" dirty="0">
                <a:solidFill>
                  <a:srgbClr val="7030A0"/>
                </a:solidFill>
              </a:rPr>
              <a:t>What we assess </a:t>
            </a:r>
            <a:r>
              <a:rPr lang="en-GB" sz="2000" dirty="0"/>
              <a:t>(product, process, theory, practice, knowledge/subject content, skills/competences, employability);</a:t>
            </a:r>
          </a:p>
          <a:p>
            <a:r>
              <a:rPr lang="en-GB" sz="2000" dirty="0">
                <a:solidFill>
                  <a:srgbClr val="7030A0"/>
                </a:solidFill>
              </a:rPr>
              <a:t>How we assess</a:t>
            </a:r>
            <a:r>
              <a:rPr lang="en-GB" sz="2000" dirty="0"/>
              <a:t>: some countries use a vast array of methods and approaches but often exams, essays, reports and MCQs predominate;</a:t>
            </a:r>
          </a:p>
          <a:p>
            <a:r>
              <a:rPr lang="en-GB" sz="2000" dirty="0">
                <a:solidFill>
                  <a:srgbClr val="7030A0"/>
                </a:solidFill>
              </a:rPr>
              <a:t>Who assesses</a:t>
            </a:r>
            <a:r>
              <a:rPr lang="en-GB" sz="2000" dirty="0"/>
              <a:t>: in many nations assessment is only undertaken by academics, often fairly junior ones, not always trained, but elsewhere peer and self assessment are not uncommon, employers, practice managers and placement supervisors get involved;</a:t>
            </a:r>
          </a:p>
          <a:p>
            <a:r>
              <a:rPr lang="en-GB" sz="2000" dirty="0">
                <a:solidFill>
                  <a:srgbClr val="7030A0"/>
                </a:solidFill>
              </a:rPr>
              <a:t>When assessment takes place</a:t>
            </a:r>
            <a:r>
              <a:rPr lang="en-GB" sz="2000" dirty="0"/>
              <a:t>: usually endpoint, but occasionally at a time best suited to the students’ needs.</a:t>
            </a:r>
          </a:p>
        </p:txBody>
      </p:sp>
    </p:spTree>
    <p:extLst>
      <p:ext uri="{BB962C8B-B14F-4D97-AF65-F5344CB8AC3E}">
        <p14:creationId xmlns:p14="http://schemas.microsoft.com/office/powerpoint/2010/main" val="1289722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1C6C3A-4F03-4B2E-9525-2557E8212508}"/>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Task: what are your experiences of international assessment surprises?</a:t>
            </a:r>
          </a:p>
        </p:txBody>
      </p:sp>
      <p:sp>
        <p:nvSpPr>
          <p:cNvPr id="3" name="Content Placeholder 2">
            <a:extLst>
              <a:ext uri="{FF2B5EF4-FFF2-40B4-BE49-F238E27FC236}">
                <a16:creationId xmlns:a16="http://schemas.microsoft.com/office/drawing/2014/main" id="{9AEBF45F-EDDD-486B-9C7C-CED449F0E725}"/>
              </a:ext>
            </a:extLst>
          </p:cNvPr>
          <p:cNvSpPr>
            <a:spLocks noGrp="1"/>
          </p:cNvSpPr>
          <p:nvPr>
            <p:ph idx="1"/>
          </p:nvPr>
        </p:nvSpPr>
        <p:spPr/>
        <p:txBody>
          <a:bodyPr/>
          <a:lstStyle/>
          <a:p>
            <a:r>
              <a:rPr lang="en-GB" dirty="0"/>
              <a:t>These could be issues that have arisen when you are working in a nation other than the one in which you lived and studied yourself, where you have been truly surprised (pleasantly or otherwise) by divergences;</a:t>
            </a:r>
          </a:p>
          <a:p>
            <a:r>
              <a:rPr lang="en-GB" dirty="0"/>
              <a:t>Or they could be issues you’ve encountered with international students or colleagues who have found UK practices astonishing, troubling or remarkable different from back home.</a:t>
            </a:r>
          </a:p>
          <a:p>
            <a:pPr marL="0" indent="0">
              <a:buNone/>
            </a:pPr>
            <a:r>
              <a:rPr lang="en-GB" dirty="0"/>
              <a:t>What we’ve found is that we don’t always know what we don’t know!</a:t>
            </a:r>
          </a:p>
          <a:p>
            <a:endParaRPr lang="en-GB" dirty="0"/>
          </a:p>
        </p:txBody>
      </p:sp>
    </p:spTree>
    <p:extLst>
      <p:ext uri="{BB962C8B-B14F-4D97-AF65-F5344CB8AC3E}">
        <p14:creationId xmlns:p14="http://schemas.microsoft.com/office/powerpoint/2010/main" val="855944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63FCE-CDA5-49F6-A927-E23E684A5CE1}"/>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Some surprises from our own experiences:</a:t>
            </a:r>
          </a:p>
        </p:txBody>
      </p:sp>
      <p:sp>
        <p:nvSpPr>
          <p:cNvPr id="3" name="Content Placeholder 2">
            <a:extLst>
              <a:ext uri="{FF2B5EF4-FFF2-40B4-BE49-F238E27FC236}">
                <a16:creationId xmlns:a16="http://schemas.microsoft.com/office/drawing/2014/main" id="{64C806A5-BCED-40CE-A479-E7A9772943FE}"/>
              </a:ext>
            </a:extLst>
          </p:cNvPr>
          <p:cNvSpPr>
            <a:spLocks noGrp="1"/>
          </p:cNvSpPr>
          <p:nvPr>
            <p:ph idx="1"/>
          </p:nvPr>
        </p:nvSpPr>
        <p:spPr>
          <a:xfrm>
            <a:off x="468312" y="1539875"/>
            <a:ext cx="8424167" cy="4789488"/>
          </a:xfrm>
        </p:spPr>
        <p:txBody>
          <a:bodyPr/>
          <a:lstStyle/>
          <a:p>
            <a:r>
              <a:rPr lang="en-GB" dirty="0">
                <a:solidFill>
                  <a:srgbClr val="7030A0"/>
                </a:solidFill>
              </a:rPr>
              <a:t>Eccentric exam regulations </a:t>
            </a:r>
            <a:r>
              <a:rPr lang="en-GB" dirty="0"/>
              <a:t>e.g. in Singapore in the nineties you couldn’t sit exams in clothes of the opposite gender and barbers were on standby to cut your hair if invigilators considered it too long. At the University of Canterbury in new Zealand, you were forbidden from sitting exams in Wellington boots. And exam duration can vary (1hr-9hrs)</a:t>
            </a:r>
          </a:p>
          <a:p>
            <a:r>
              <a:rPr lang="en-GB" dirty="0">
                <a:solidFill>
                  <a:srgbClr val="7030A0"/>
                </a:solidFill>
              </a:rPr>
              <a:t>Cultural problems</a:t>
            </a:r>
            <a:r>
              <a:rPr lang="en-GB" dirty="0"/>
              <a:t>: e.g. around acceptability of eye contact in presentations, propensity to seek clarification about tasks, expected levels of formality in interactions with students, timing of exams (e.g. not late in the day during Ramadan);</a:t>
            </a:r>
          </a:p>
          <a:p>
            <a:r>
              <a:rPr lang="en-GB" dirty="0">
                <a:solidFill>
                  <a:srgbClr val="7030A0"/>
                </a:solidFill>
              </a:rPr>
              <a:t>Linguistic misunderstandings</a:t>
            </a:r>
            <a:r>
              <a:rPr lang="en-GB" dirty="0"/>
              <a:t>: e.g. what do ‘assessment’ and ‘evaluation’ mean in different nations? What is a rubric? What does ‘external scrutiny’ mean?</a:t>
            </a:r>
          </a:p>
        </p:txBody>
      </p:sp>
    </p:spTree>
    <p:extLst>
      <p:ext uri="{BB962C8B-B14F-4D97-AF65-F5344CB8AC3E}">
        <p14:creationId xmlns:p14="http://schemas.microsoft.com/office/powerpoint/2010/main" val="3400280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C1BD1-632D-41F1-8B4A-3711AF7E3E96}"/>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And what do the numbers / grades / letters mean? </a:t>
            </a:r>
          </a:p>
        </p:txBody>
      </p:sp>
      <p:sp>
        <p:nvSpPr>
          <p:cNvPr id="3" name="Content Placeholder 2">
            <a:extLst>
              <a:ext uri="{FF2B5EF4-FFF2-40B4-BE49-F238E27FC236}">
                <a16:creationId xmlns:a16="http://schemas.microsoft.com/office/drawing/2014/main" id="{0BD66DC1-2C37-4962-8B96-4B8305171B1E}"/>
              </a:ext>
            </a:extLst>
          </p:cNvPr>
          <p:cNvSpPr>
            <a:spLocks noGrp="1"/>
          </p:cNvSpPr>
          <p:nvPr>
            <p:ph idx="1"/>
          </p:nvPr>
        </p:nvSpPr>
        <p:spPr/>
        <p:txBody>
          <a:bodyPr/>
          <a:lstStyle/>
          <a:p>
            <a:r>
              <a:rPr lang="en-GB" dirty="0"/>
              <a:t>US students being confronted with marks like B+ which in the UK seem fine to us but are ghastly for them as they mess up their Grade Point Averages;</a:t>
            </a:r>
          </a:p>
          <a:p>
            <a:r>
              <a:rPr lang="en-GB" dirty="0"/>
              <a:t>Assessors and students from outside the UK being horrified by our 40% pass marks (“you mean you can become a Doctor having got more than half of everything wrong!”);</a:t>
            </a:r>
          </a:p>
          <a:p>
            <a:r>
              <a:rPr lang="en-GB" dirty="0"/>
              <a:t>Our failure to use the full range of marks (although this is as much a disciplinary as national issue) which means students have no idea what our numbers/ grades mean.</a:t>
            </a:r>
          </a:p>
          <a:p>
            <a:endParaRPr lang="en-GB" dirty="0"/>
          </a:p>
        </p:txBody>
      </p:sp>
    </p:spTree>
    <p:extLst>
      <p:ext uri="{BB962C8B-B14F-4D97-AF65-F5344CB8AC3E}">
        <p14:creationId xmlns:p14="http://schemas.microsoft.com/office/powerpoint/2010/main" val="2949115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2A0C6-A20E-432F-90A9-1CA00F065511}"/>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Exploring international assessment and feedback, our questions:</a:t>
            </a:r>
          </a:p>
        </p:txBody>
      </p:sp>
      <p:sp>
        <p:nvSpPr>
          <p:cNvPr id="3" name="Content Placeholder 2">
            <a:extLst>
              <a:ext uri="{FF2B5EF4-FFF2-40B4-BE49-F238E27FC236}">
                <a16:creationId xmlns:a16="http://schemas.microsoft.com/office/drawing/2014/main" id="{C4AD769B-4A97-40DA-8C97-1ECC9D0E53BF}"/>
              </a:ext>
            </a:extLst>
          </p:cNvPr>
          <p:cNvSpPr>
            <a:spLocks noGrp="1"/>
          </p:cNvSpPr>
          <p:nvPr>
            <p:ph idx="1"/>
          </p:nvPr>
        </p:nvSpPr>
        <p:spPr/>
        <p:txBody>
          <a:bodyPr/>
          <a:lstStyle/>
          <a:p>
            <a:pPr marL="0" indent="0">
              <a:buNone/>
            </a:pPr>
            <a:r>
              <a:rPr lang="en-GB" dirty="0"/>
              <a:t>We are exploring at this stage features of assessment systems, feedback and expectations around support for assessment in different nations and we particularly want to know:</a:t>
            </a:r>
          </a:p>
          <a:p>
            <a:pPr lvl="0"/>
            <a:r>
              <a:rPr lang="en-GB" dirty="0"/>
              <a:t>What are the dominant paradigms for assessment in your nation?</a:t>
            </a:r>
          </a:p>
          <a:p>
            <a:pPr lvl="0"/>
            <a:r>
              <a:rPr lang="en-GB" dirty="0"/>
              <a:t>What are the key challenges and issues you face?</a:t>
            </a:r>
          </a:p>
          <a:p>
            <a:pPr lvl="0"/>
            <a:r>
              <a:rPr lang="en-GB" dirty="0"/>
              <a:t>Can you give examples of good practice both for the dominant forms that are done well in your nation, and innovative approaches you know are in use? </a:t>
            </a:r>
          </a:p>
          <a:p>
            <a:pPr lvl="0"/>
            <a:r>
              <a:rPr lang="en-GB" dirty="0"/>
              <a:t>What surprises you (or your students) about assessment and feedback practices you/they have encountered outside your nation? </a:t>
            </a:r>
          </a:p>
          <a:p>
            <a:endParaRPr lang="en-GB" dirty="0"/>
          </a:p>
        </p:txBody>
      </p:sp>
    </p:spTree>
    <p:extLst>
      <p:ext uri="{BB962C8B-B14F-4D97-AF65-F5344CB8AC3E}">
        <p14:creationId xmlns:p14="http://schemas.microsoft.com/office/powerpoint/2010/main" val="3902973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51028-2772-4434-884C-A8B3EF704054}"/>
              </a:ext>
            </a:extLst>
          </p:cNvPr>
          <p:cNvSpPr>
            <a:spLocks noGrp="1"/>
          </p:cNvSpPr>
          <p:nvPr>
            <p:ph type="title"/>
          </p:nvPr>
        </p:nvSpPr>
        <p:spPr>
          <a:xfrm>
            <a:off x="457200" y="249239"/>
            <a:ext cx="7543800" cy="731490"/>
          </a:xfrm>
        </p:spPr>
        <p:txBody>
          <a:bodyPr/>
          <a:lstStyle/>
          <a:p>
            <a:r>
              <a:rPr lang="en-GB" sz="2800" dirty="0"/>
              <a:t>Questions (see hexagon handout) We are asking “to what extent do you…”</a:t>
            </a:r>
          </a:p>
        </p:txBody>
      </p:sp>
      <p:sp>
        <p:nvSpPr>
          <p:cNvPr id="3" name="Content Placeholder 2">
            <a:extLst>
              <a:ext uri="{FF2B5EF4-FFF2-40B4-BE49-F238E27FC236}">
                <a16:creationId xmlns:a16="http://schemas.microsoft.com/office/drawing/2014/main" id="{8C7D7615-A2D7-422B-9250-41318C767AD8}"/>
              </a:ext>
            </a:extLst>
          </p:cNvPr>
          <p:cNvSpPr>
            <a:spLocks noGrp="1"/>
          </p:cNvSpPr>
          <p:nvPr>
            <p:ph idx="1"/>
          </p:nvPr>
        </p:nvSpPr>
        <p:spPr>
          <a:xfrm>
            <a:off x="179512" y="980730"/>
            <a:ext cx="8640960" cy="5348634"/>
          </a:xfrm>
        </p:spPr>
        <p:txBody>
          <a:bodyPr/>
          <a:lstStyle/>
          <a:p>
            <a:pPr marL="0" lvl="0" indent="0">
              <a:buNone/>
            </a:pPr>
            <a:r>
              <a:rPr lang="en-US" sz="1800" dirty="0">
                <a:solidFill>
                  <a:srgbClr val="00B050"/>
                </a:solidFill>
              </a:rPr>
              <a:t>Design your own assignments, or are these regionally/nationally mandated? Regard assessment as integrated with learning, or is it bolted on? Use formative as well as summative assessment? Organize assignments at a module or programme level? Allow resubmissions of assignments after they have been assessed/failed? Build in assignments that foster employability?</a:t>
            </a:r>
            <a:r>
              <a:rPr lang="en-GB" sz="1800" dirty="0">
                <a:solidFill>
                  <a:srgbClr val="00B050"/>
                </a:solidFill>
              </a:rPr>
              <a:t> </a:t>
            </a:r>
            <a:r>
              <a:rPr lang="en-US" sz="1800" dirty="0">
                <a:solidFill>
                  <a:srgbClr val="00B050"/>
                </a:solidFill>
              </a:rPr>
              <a:t>Use a diverse variety of assessment methods e.g. portfolios, posters, case studies or do you mainly use unseen exams, essays and reports? Use oral assessment e.g. </a:t>
            </a:r>
            <a:r>
              <a:rPr lang="en-US" sz="1800" dirty="0" err="1">
                <a:solidFill>
                  <a:srgbClr val="00B050"/>
                </a:solidFill>
              </a:rPr>
              <a:t>Vivas</a:t>
            </a:r>
            <a:r>
              <a:rPr lang="en-US" sz="1800" dirty="0">
                <a:solidFill>
                  <a:srgbClr val="00B050"/>
                </a:solidFill>
              </a:rPr>
              <a:t> or assessed presentations or interviews? Involve students in their own and each other’s assessment? (self and peer assessment?)</a:t>
            </a:r>
            <a:r>
              <a:rPr lang="en-GB" sz="1800" dirty="0">
                <a:solidFill>
                  <a:srgbClr val="00B050"/>
                </a:solidFill>
              </a:rPr>
              <a:t> Assess </a:t>
            </a:r>
            <a:r>
              <a:rPr lang="en-US" sz="1800" dirty="0">
                <a:solidFill>
                  <a:srgbClr val="00B050"/>
                </a:solidFill>
              </a:rPr>
              <a:t>students in groups?</a:t>
            </a:r>
            <a:r>
              <a:rPr lang="en-GB" sz="1800" dirty="0">
                <a:solidFill>
                  <a:srgbClr val="00B050"/>
                </a:solidFill>
              </a:rPr>
              <a:t> </a:t>
            </a:r>
            <a:r>
              <a:rPr lang="en-US" sz="1800" dirty="0">
                <a:solidFill>
                  <a:srgbClr val="00B050"/>
                </a:solidFill>
              </a:rPr>
              <a:t>Use MCQs or other forms of computer-based assessment? Require external scrutiny in the form of external examining/moderating?</a:t>
            </a:r>
            <a:r>
              <a:rPr lang="en-GB" sz="1800" dirty="0">
                <a:solidFill>
                  <a:srgbClr val="00B050"/>
                </a:solidFill>
              </a:rPr>
              <a:t> </a:t>
            </a:r>
            <a:r>
              <a:rPr lang="en-US" sz="1800" dirty="0">
                <a:solidFill>
                  <a:srgbClr val="00B050"/>
                </a:solidFill>
              </a:rPr>
              <a:t>Use oral FB or is it all written or are there other methods?</a:t>
            </a:r>
            <a:endParaRPr lang="en-GB" sz="1800" dirty="0">
              <a:solidFill>
                <a:srgbClr val="00B050"/>
              </a:solidFill>
            </a:endParaRPr>
          </a:p>
          <a:p>
            <a:pPr marL="0" lvl="0" indent="0">
              <a:buNone/>
            </a:pPr>
            <a:r>
              <a:rPr lang="en-US" sz="1800" dirty="0">
                <a:solidFill>
                  <a:srgbClr val="0070C0"/>
                </a:solidFill>
              </a:rPr>
              <a:t>Actively engage students in using FB?</a:t>
            </a:r>
            <a:r>
              <a:rPr lang="en-GB" sz="1800" dirty="0">
                <a:solidFill>
                  <a:srgbClr val="0070C0"/>
                </a:solidFill>
              </a:rPr>
              <a:t> </a:t>
            </a:r>
            <a:r>
              <a:rPr lang="en-US" sz="1800" dirty="0">
                <a:solidFill>
                  <a:srgbClr val="0070C0"/>
                </a:solidFill>
              </a:rPr>
              <a:t>Use dialogic FB, or is it all in one direction? Offer FB on drafts pre-submission?</a:t>
            </a:r>
            <a:r>
              <a:rPr lang="en-GB" sz="1800" dirty="0">
                <a:solidFill>
                  <a:srgbClr val="0070C0"/>
                </a:solidFill>
              </a:rPr>
              <a:t> E</a:t>
            </a:r>
            <a:r>
              <a:rPr lang="en-US" sz="1800" dirty="0" err="1">
                <a:solidFill>
                  <a:srgbClr val="0070C0"/>
                </a:solidFill>
              </a:rPr>
              <a:t>nable</a:t>
            </a:r>
            <a:r>
              <a:rPr lang="en-US" sz="1800" dirty="0">
                <a:solidFill>
                  <a:srgbClr val="0070C0"/>
                </a:solidFill>
              </a:rPr>
              <a:t> students to benefit from peer feedback? Provide students with FB on their self-assessments?</a:t>
            </a:r>
            <a:endParaRPr lang="en-GB" sz="1800" dirty="0">
              <a:solidFill>
                <a:srgbClr val="0070C0"/>
              </a:solidFill>
            </a:endParaRPr>
          </a:p>
          <a:p>
            <a:pPr marL="0" indent="0">
              <a:buNone/>
            </a:pPr>
            <a:r>
              <a:rPr lang="en-US" sz="1800" dirty="0">
                <a:solidFill>
                  <a:srgbClr val="7030A0"/>
                </a:solidFill>
              </a:rPr>
              <a:t>See yourself in loco parentis with responsibility for student success? </a:t>
            </a:r>
            <a:r>
              <a:rPr lang="en-GB" sz="1800" dirty="0">
                <a:solidFill>
                  <a:srgbClr val="7030A0"/>
                </a:solidFill>
              </a:rPr>
              <a:t>Enable students to submit elements incrementally? Provide opportunities for students to clarify what’s expected in assessments (e.g. share assessment criteria) Give students opportunities to discuss assignment briefs, see exemplars of previous students’ work? Get students to review a range of different quality work to help them tune into the assessment criteria, task expectations etc.?</a:t>
            </a:r>
          </a:p>
          <a:p>
            <a:pPr marL="0" indent="0">
              <a:buNone/>
            </a:pPr>
            <a:endParaRPr lang="en-GB" sz="1800" dirty="0"/>
          </a:p>
        </p:txBody>
      </p:sp>
    </p:spTree>
    <p:extLst>
      <p:ext uri="{BB962C8B-B14F-4D97-AF65-F5344CB8AC3E}">
        <p14:creationId xmlns:p14="http://schemas.microsoft.com/office/powerpoint/2010/main" val="11882226"/>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3615</Words>
  <Application>Microsoft Office PowerPoint</Application>
  <PresentationFormat>On-screen Show (4:3)</PresentationFormat>
  <Paragraphs>166</Paragraphs>
  <Slides>33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Wingdings</vt:lpstr>
      <vt:lpstr>LeedsMet template</vt:lpstr>
      <vt:lpstr>An exploration of how assessment and feedback are viewed, practised and managed across diverse nations </vt:lpstr>
      <vt:lpstr>Our current project</vt:lpstr>
      <vt:lpstr>We have between us worked on assessment in many countries including:</vt:lpstr>
      <vt:lpstr>The literature and our own experiences suggests there are differences between:</vt:lpstr>
      <vt:lpstr>Task: what are your experiences of international assessment surprises?</vt:lpstr>
      <vt:lpstr>Some surprises from our own experiences:</vt:lpstr>
      <vt:lpstr>And what do the numbers / grades / letters mean? </vt:lpstr>
      <vt:lpstr>Exploring international assessment and feedback, our questions:</vt:lpstr>
      <vt:lpstr>Questions (see hexagon handout) We are asking “to what extent do you…”</vt:lpstr>
      <vt:lpstr>Is it achievable? David Boud doesn’t think so!</vt:lpstr>
      <vt:lpstr>Assessment practices vary hugely globally and this can perplex students. There are variations in:</vt:lpstr>
      <vt:lpstr>What do we expect our students to do in assignments?</vt:lpstr>
      <vt:lpstr>In some nations, assessment is solely about judging outputs, but others purposes can include:</vt:lpstr>
      <vt:lpstr>What is being assessed?</vt:lpstr>
      <vt:lpstr>Variations in approaches based on cultural factors</vt:lpstr>
      <vt:lpstr>There are considerable variations in expectations concerning feedback on:</vt:lpstr>
      <vt:lpstr>Are there shared concepts of student support? </vt:lpstr>
      <vt:lpstr>Pedagogic terminological confusions</vt:lpstr>
      <vt:lpstr>So what have we discovered so far?</vt:lpstr>
      <vt:lpstr>Geraldine O’Neill in Ireland tells us:</vt:lpstr>
      <vt:lpstr>Early headlines from Ireland</vt:lpstr>
      <vt:lpstr>Maggie Jensen, a Dane working in the UK, tells us major differences include:</vt:lpstr>
      <vt:lpstr>Initial learning from the US: Keston Fulcher, James Madison University tells us:</vt:lpstr>
      <vt:lpstr>More from Keston</vt:lpstr>
      <vt:lpstr>Keston highlights some challenges:</vt:lpstr>
      <vt:lpstr>Anna Serbati and Valentina Grion of Padua University tell us:</vt:lpstr>
      <vt:lpstr>More from Padua</vt:lpstr>
      <vt:lpstr>Italian responses on feedback and support</vt:lpstr>
      <vt:lpstr>So what’s next for us?</vt:lpstr>
      <vt:lpstr>And David Boud helps us keep a sense of perspective</vt:lpstr>
      <vt:lpstr>References and further reading (1)</vt:lpstr>
      <vt:lpstr>References and further reading (2)</vt:lpstr>
      <vt:lpstr>References and further reading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2018-03-19T10:17:31Z</dcterms:modified>
</cp:coreProperties>
</file>