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 id="2147483864" r:id="rId2"/>
    <p:sldMasterId id="2147483852" r:id="rId3"/>
  </p:sldMasterIdLst>
  <p:notesMasterIdLst>
    <p:notesMasterId r:id="rId50"/>
  </p:notesMasterIdLst>
  <p:handoutMasterIdLst>
    <p:handoutMasterId r:id="rId51"/>
  </p:handoutMasterIdLst>
  <p:sldIdLst>
    <p:sldId id="333" r:id="rId4"/>
    <p:sldId id="288" r:id="rId5"/>
    <p:sldId id="277" r:id="rId6"/>
    <p:sldId id="284" r:id="rId7"/>
    <p:sldId id="282" r:id="rId8"/>
    <p:sldId id="339" r:id="rId9"/>
    <p:sldId id="292" r:id="rId10"/>
    <p:sldId id="340" r:id="rId11"/>
    <p:sldId id="345" r:id="rId12"/>
    <p:sldId id="342" r:id="rId13"/>
    <p:sldId id="344" r:id="rId14"/>
    <p:sldId id="260" r:id="rId15"/>
    <p:sldId id="285" r:id="rId16"/>
    <p:sldId id="294" r:id="rId17"/>
    <p:sldId id="295" r:id="rId18"/>
    <p:sldId id="296" r:id="rId19"/>
    <p:sldId id="305" r:id="rId20"/>
    <p:sldId id="297" r:id="rId21"/>
    <p:sldId id="298" r:id="rId22"/>
    <p:sldId id="300" r:id="rId23"/>
    <p:sldId id="302" r:id="rId24"/>
    <p:sldId id="303" r:id="rId25"/>
    <p:sldId id="304" r:id="rId26"/>
    <p:sldId id="306" r:id="rId27"/>
    <p:sldId id="307" r:id="rId28"/>
    <p:sldId id="308" r:id="rId29"/>
    <p:sldId id="334" r:id="rId30"/>
    <p:sldId id="335" r:id="rId31"/>
    <p:sldId id="317" r:id="rId32"/>
    <p:sldId id="318" r:id="rId33"/>
    <p:sldId id="319" r:id="rId34"/>
    <p:sldId id="320" r:id="rId35"/>
    <p:sldId id="321" r:id="rId36"/>
    <p:sldId id="322" r:id="rId37"/>
    <p:sldId id="325" r:id="rId38"/>
    <p:sldId id="336" r:id="rId39"/>
    <p:sldId id="327" r:id="rId40"/>
    <p:sldId id="281" r:id="rId41"/>
    <p:sldId id="264" r:id="rId42"/>
    <p:sldId id="269" r:id="rId43"/>
    <p:sldId id="271" r:id="rId44"/>
    <p:sldId id="283" r:id="rId45"/>
    <p:sldId id="331" r:id="rId46"/>
    <p:sldId id="273" r:id="rId47"/>
    <p:sldId id="337" r:id="rId48"/>
    <p:sldId id="338" r:id="rId49"/>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66" autoAdjust="0"/>
    <p:restoredTop sz="94660" autoAdjust="0"/>
  </p:normalViewPr>
  <p:slideViewPr>
    <p:cSldViewPr>
      <p:cViewPr varScale="1">
        <p:scale>
          <a:sx n="63" d="100"/>
          <a:sy n="63" d="100"/>
        </p:scale>
        <p:origin x="1614" y="78"/>
      </p:cViewPr>
      <p:guideLst>
        <p:guide orient="horz" pos="2160"/>
        <p:guide pos="2880"/>
      </p:guideLst>
    </p:cSldViewPr>
  </p:slideViewPr>
  <p:outlineViewPr>
    <p:cViewPr>
      <p:scale>
        <a:sx n="33" d="100"/>
        <a:sy n="33" d="100"/>
      </p:scale>
      <p:origin x="0" y="20172"/>
    </p:cViewPr>
  </p:outlineViewPr>
  <p:notesTextViewPr>
    <p:cViewPr>
      <p:scale>
        <a:sx n="100" d="100"/>
        <a:sy n="100" d="100"/>
      </p:scale>
      <p:origin x="0" y="0"/>
    </p:cViewPr>
  </p:notesTextViewPr>
  <p:sorterViewPr>
    <p:cViewPr>
      <p:scale>
        <a:sx n="160" d="100"/>
        <a:sy n="160" d="100"/>
      </p:scale>
      <p:origin x="0" y="-529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handoutMaster" Target="handoutMasters/handoutMaster1.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extLst>
      <p:ext uri="{BB962C8B-B14F-4D97-AF65-F5344CB8AC3E}">
        <p14:creationId xmlns:p14="http://schemas.microsoft.com/office/powerpoint/2010/main" val="29341640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extLst>
      <p:ext uri="{BB962C8B-B14F-4D97-AF65-F5344CB8AC3E}">
        <p14:creationId xmlns:p14="http://schemas.microsoft.com/office/powerpoint/2010/main" val="40837204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246761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40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41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44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pPr>
              <a:defRPr/>
            </a:pPr>
            <a:fld id="{63D9633F-E755-4926-8DBB-3FCC422FBA99}" type="datetime1">
              <a:rPr lang="en-GB" altLang="en-US" smtClean="0"/>
              <a:pPr>
                <a:defRPr/>
              </a:pPr>
              <a:t>02/03/2018</a:t>
            </a:fld>
            <a:endParaRPr lang="en-GB" altLang="en-US"/>
          </a:p>
        </p:txBody>
      </p:sp>
      <p:sp>
        <p:nvSpPr>
          <p:cNvPr id="5" name="Footer Placeholder 4"/>
          <p:cNvSpPr>
            <a:spLocks noGrp="1"/>
          </p:cNvSpPr>
          <p:nvPr>
            <p:ph type="ftr" sz="quarter" idx="11"/>
          </p:nvPr>
        </p:nvSpPr>
        <p:spPr/>
        <p:txBody>
          <a:bodyPr/>
          <a:lstStyle/>
          <a:p>
            <a:pPr>
              <a:defRPr/>
            </a:pPr>
            <a:endParaRPr lang="en-GB" altLang="en-US"/>
          </a:p>
        </p:txBody>
      </p:sp>
      <p:sp>
        <p:nvSpPr>
          <p:cNvPr id="6" name="Slide Number Placeholder 5"/>
          <p:cNvSpPr>
            <a:spLocks noGrp="1"/>
          </p:cNvSpPr>
          <p:nvPr>
            <p:ph type="sldNum" sz="quarter" idx="12"/>
          </p:nvPr>
        </p:nvSpPr>
        <p:spPr/>
        <p:txBody>
          <a:bodyPr/>
          <a:lstStyle/>
          <a:p>
            <a:fld id="{0ADA835F-3096-40FD-823B-257157ADDB1E}" type="slidenum">
              <a:rPr lang="en-GB" smtClean="0"/>
              <a:t>‹#›</a:t>
            </a:fld>
            <a:endParaRPr lang="en-GB"/>
          </a:p>
        </p:txBody>
      </p:sp>
    </p:spTree>
    <p:extLst>
      <p:ext uri="{BB962C8B-B14F-4D97-AF65-F5344CB8AC3E}">
        <p14:creationId xmlns:p14="http://schemas.microsoft.com/office/powerpoint/2010/main" val="3167749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fld id="{E643C548-0A8C-44EA-940D-233EA10EC73A}" type="datetime1">
              <a:rPr lang="en-GB" smtClean="0"/>
              <a:pPr>
                <a:defRPr/>
              </a:pPr>
              <a:t>02/03/2018</a:t>
            </a:fld>
            <a:endParaRPr lang="en-GB" altLang="en-US"/>
          </a:p>
        </p:txBody>
      </p:sp>
      <p:sp>
        <p:nvSpPr>
          <p:cNvPr id="5" name="Footer Placeholder 4"/>
          <p:cNvSpPr>
            <a:spLocks noGrp="1"/>
          </p:cNvSpPr>
          <p:nvPr>
            <p:ph type="ftr" sz="quarter" idx="11"/>
          </p:nvPr>
        </p:nvSpPr>
        <p:spPr/>
        <p:txBody>
          <a:bodyPr/>
          <a:lstStyle/>
          <a:p>
            <a:pPr>
              <a:defRPr/>
            </a:pPr>
            <a:endParaRPr lang="en-GB" altLang="en-US"/>
          </a:p>
        </p:txBody>
      </p:sp>
      <p:sp>
        <p:nvSpPr>
          <p:cNvPr id="6" name="Slide Number Placeholder 5"/>
          <p:cNvSpPr>
            <a:spLocks noGrp="1"/>
          </p:cNvSpPr>
          <p:nvPr>
            <p:ph type="sldNum" sz="quarter" idx="12"/>
          </p:nvPr>
        </p:nvSpPr>
        <p:spPr/>
        <p:txBody>
          <a:bodyPr/>
          <a:lstStyle/>
          <a:p>
            <a:pPr>
              <a:defRPr/>
            </a:pPr>
            <a:r>
              <a:rPr lang="en-GB" altLang="en-US"/>
              <a:t>Slide # </a:t>
            </a:r>
            <a:fld id="{C1080FEA-3905-408B-99CC-92275CD5BA9E}" type="slidenum">
              <a:rPr lang="en-GB" altLang="en-US" smtClean="0"/>
              <a:pPr>
                <a:defRPr/>
              </a:pPr>
              <a:t>‹#›</a:t>
            </a:fld>
            <a:endParaRPr lang="en-GB" altLang="en-US"/>
          </a:p>
        </p:txBody>
      </p:sp>
    </p:spTree>
    <p:extLst>
      <p:ext uri="{BB962C8B-B14F-4D97-AF65-F5344CB8AC3E}">
        <p14:creationId xmlns:p14="http://schemas.microsoft.com/office/powerpoint/2010/main" val="3804454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a:defRPr/>
            </a:pPr>
            <a:fld id="{1C28F95D-4321-4DE4-B73D-9C48AD9F510A}" type="datetime1">
              <a:rPr lang="en-GB" smtClean="0"/>
              <a:pPr>
                <a:defRPr/>
              </a:pPr>
              <a:t>02/03/2018</a:t>
            </a:fld>
            <a:endParaRPr lang="en-GB" altLang="en-US"/>
          </a:p>
        </p:txBody>
      </p:sp>
      <p:sp>
        <p:nvSpPr>
          <p:cNvPr id="5" name="Footer Placeholder 4"/>
          <p:cNvSpPr>
            <a:spLocks noGrp="1"/>
          </p:cNvSpPr>
          <p:nvPr>
            <p:ph type="ftr" sz="quarter" idx="11"/>
          </p:nvPr>
        </p:nvSpPr>
        <p:spPr/>
        <p:txBody>
          <a:bodyPr/>
          <a:lstStyle/>
          <a:p>
            <a:pPr>
              <a:defRPr/>
            </a:pPr>
            <a:endParaRPr lang="en-GB" altLang="en-US"/>
          </a:p>
        </p:txBody>
      </p:sp>
      <p:sp>
        <p:nvSpPr>
          <p:cNvPr id="6" name="Slide Number Placeholder 5"/>
          <p:cNvSpPr>
            <a:spLocks noGrp="1"/>
          </p:cNvSpPr>
          <p:nvPr>
            <p:ph type="sldNum" sz="quarter" idx="12"/>
          </p:nvPr>
        </p:nvSpPr>
        <p:spPr/>
        <p:txBody>
          <a:bodyPr/>
          <a:lstStyle/>
          <a:p>
            <a:pPr>
              <a:defRPr/>
            </a:pPr>
            <a:r>
              <a:rPr lang="en-GB" altLang="en-US"/>
              <a:t>Slide # </a:t>
            </a:r>
            <a:fld id="{D5AC0A05-C15F-4B40-B07B-C2CF9A9DB374}" type="slidenum">
              <a:rPr lang="en-GB" altLang="en-US" smtClean="0"/>
              <a:pPr>
                <a:defRPr/>
              </a:pPr>
              <a:t>‹#›</a:t>
            </a:fld>
            <a:endParaRPr lang="en-GB" altLang="en-US"/>
          </a:p>
        </p:txBody>
      </p:sp>
    </p:spTree>
    <p:extLst>
      <p:ext uri="{BB962C8B-B14F-4D97-AF65-F5344CB8AC3E}">
        <p14:creationId xmlns:p14="http://schemas.microsoft.com/office/powerpoint/2010/main" val="3731760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B5CB5A4-39F8-4B7B-A2DE-2A9784AE9D5D}" type="datetimeFigureOut">
              <a:rPr lang="en-GB" smtClean="0"/>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21123706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5CB5A4-39F8-4B7B-A2DE-2A9784AE9D5D}" type="datetimeFigureOut">
              <a:rPr lang="en-GB" smtClean="0"/>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3930652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5CB5A4-39F8-4B7B-A2DE-2A9784AE9D5D}" type="datetimeFigureOut">
              <a:rPr lang="en-GB" smtClean="0"/>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38837608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B5CB5A4-39F8-4B7B-A2DE-2A9784AE9D5D}" type="datetimeFigureOut">
              <a:rPr lang="en-GB" smtClean="0"/>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1415588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B5CB5A4-39F8-4B7B-A2DE-2A9784AE9D5D}" type="datetimeFigureOut">
              <a:rPr lang="en-GB" smtClean="0"/>
              <a:t>02/03/2018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33034189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B5CB5A4-39F8-4B7B-A2DE-2A9784AE9D5D}" type="datetimeFigureOut">
              <a:rPr lang="en-GB" smtClean="0"/>
              <a:t>02/03/2018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2406425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5CB5A4-39F8-4B7B-A2DE-2A9784AE9D5D}" type="datetimeFigureOut">
              <a:rPr lang="en-GB" smtClean="0"/>
              <a:t>02/03/2018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14117759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5CB5A4-39F8-4B7B-A2DE-2A9784AE9D5D}" type="datetimeFigureOut">
              <a:rPr lang="en-GB" smtClean="0"/>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1585526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6707088" cy="936104"/>
          </a:xfrm>
        </p:spPr>
        <p:txBody>
          <a:bodyPr>
            <a:normAutofit/>
          </a:bodyPr>
          <a:lstStyle>
            <a:lvl1pPr>
              <a:defRPr sz="3200"/>
            </a:lvl1pPr>
          </a:lstStyle>
          <a:p>
            <a:r>
              <a:rPr lang="en-US" dirty="0"/>
              <a:t>Click to edit Master title style</a:t>
            </a:r>
            <a:endParaRPr lang="en-GB" dirty="0"/>
          </a:p>
        </p:txBody>
      </p:sp>
      <p:sp>
        <p:nvSpPr>
          <p:cNvPr id="3" name="Content Placeholder 2"/>
          <p:cNvSpPr>
            <a:spLocks noGrp="1"/>
          </p:cNvSpPr>
          <p:nvPr>
            <p:ph idx="1"/>
          </p:nvPr>
        </p:nvSpPr>
        <p:spPr>
          <a:xfrm>
            <a:off x="457200" y="1772816"/>
            <a:ext cx="8229600" cy="4353347"/>
          </a:xfrm>
        </p:spPr>
        <p:txBody>
          <a:bodyPr/>
          <a:lstStyle>
            <a:lvl1pPr>
              <a:defRPr sz="2400"/>
            </a:lvl1pPr>
            <a:lvl2pPr>
              <a:defRPr sz="20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55FF6C2A-F2BD-44EE-9C0D-1D12C9A33A0A}" type="datetimeFigureOut">
              <a:rPr lang="en-GB" smtClean="0"/>
              <a:t>02/03/2018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ADA835F-3096-40FD-823B-257157ADDB1E}" type="slidenum">
              <a:rPr lang="en-GB" smtClean="0"/>
              <a:t>‹#›</a:t>
            </a:fld>
            <a:endParaRPr lang="en-GB"/>
          </a:p>
        </p:txBody>
      </p:sp>
    </p:spTree>
    <p:extLst>
      <p:ext uri="{BB962C8B-B14F-4D97-AF65-F5344CB8AC3E}">
        <p14:creationId xmlns:p14="http://schemas.microsoft.com/office/powerpoint/2010/main" val="1785864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5CB5A4-39F8-4B7B-A2DE-2A9784AE9D5D}" type="datetimeFigureOut">
              <a:rPr lang="en-GB" smtClean="0"/>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3722611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5CB5A4-39F8-4B7B-A2DE-2A9784AE9D5D}" type="datetimeFigureOut">
              <a:rPr lang="en-GB" smtClean="0"/>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23469119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B5CB5A4-39F8-4B7B-A2DE-2A9784AE9D5D}" type="datetimeFigureOut">
              <a:rPr lang="en-GB" smtClean="0"/>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2E8AA3-D4B4-4D4B-B132-551D2E6FBE67}" type="slidenum">
              <a:rPr lang="en-GB" smtClean="0"/>
              <a:t>‹#›</a:t>
            </a:fld>
            <a:endParaRPr lang="en-GB"/>
          </a:p>
        </p:txBody>
      </p:sp>
    </p:spTree>
    <p:extLst>
      <p:ext uri="{BB962C8B-B14F-4D97-AF65-F5344CB8AC3E}">
        <p14:creationId xmlns:p14="http://schemas.microsoft.com/office/powerpoint/2010/main" val="38025230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BCC2B10-E0FF-430B-9601-7287BB89781C}" type="datetimeFigureOut">
              <a:rPr lang="en-GB" smtClean="0"/>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12656737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CC2B10-E0FF-430B-9601-7287BB89781C}" type="datetimeFigureOut">
              <a:rPr lang="en-GB" smtClean="0"/>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36378111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CC2B10-E0FF-430B-9601-7287BB89781C}" type="datetimeFigureOut">
              <a:rPr lang="en-GB" smtClean="0"/>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11553243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BCC2B10-E0FF-430B-9601-7287BB89781C}" type="datetimeFigureOut">
              <a:rPr lang="en-GB" smtClean="0"/>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15425599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BCC2B10-E0FF-430B-9601-7287BB89781C}" type="datetimeFigureOut">
              <a:rPr lang="en-GB" smtClean="0"/>
              <a:t>02/03/2018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4016515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BCC2B10-E0FF-430B-9601-7287BB89781C}" type="datetimeFigureOut">
              <a:rPr lang="en-GB" smtClean="0"/>
              <a:t>02/03/2018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17418758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CC2B10-E0FF-430B-9601-7287BB89781C}" type="datetimeFigureOut">
              <a:rPr lang="en-GB" smtClean="0"/>
              <a:t>02/03/2018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204239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F57BBF2F-5ECF-4F05-ACA2-307442E36DC6}" type="datetime1">
              <a:rPr lang="en-GB" smtClean="0"/>
              <a:pPr>
                <a:defRPr/>
              </a:pPr>
              <a:t>02/03/2018</a:t>
            </a:fld>
            <a:endParaRPr lang="en-GB" altLang="en-US"/>
          </a:p>
        </p:txBody>
      </p:sp>
      <p:sp>
        <p:nvSpPr>
          <p:cNvPr id="5" name="Footer Placeholder 4"/>
          <p:cNvSpPr>
            <a:spLocks noGrp="1"/>
          </p:cNvSpPr>
          <p:nvPr>
            <p:ph type="ftr" sz="quarter" idx="11"/>
          </p:nvPr>
        </p:nvSpPr>
        <p:spPr/>
        <p:txBody>
          <a:bodyPr/>
          <a:lstStyle/>
          <a:p>
            <a:pPr>
              <a:defRPr/>
            </a:pPr>
            <a:endParaRPr lang="en-GB" altLang="en-US"/>
          </a:p>
        </p:txBody>
      </p:sp>
      <p:sp>
        <p:nvSpPr>
          <p:cNvPr id="6" name="Slide Number Placeholder 5"/>
          <p:cNvSpPr>
            <a:spLocks noGrp="1"/>
          </p:cNvSpPr>
          <p:nvPr>
            <p:ph type="sldNum" sz="quarter" idx="12"/>
          </p:nvPr>
        </p:nvSpPr>
        <p:spPr/>
        <p:txBody>
          <a:bodyPr/>
          <a:lstStyle/>
          <a:p>
            <a:pPr>
              <a:defRPr/>
            </a:pPr>
            <a:r>
              <a:rPr lang="en-GB" altLang="en-US"/>
              <a:t>Slide # </a:t>
            </a:r>
            <a:fld id="{6F69672C-5292-476D-9569-47A701CF6898}" type="slidenum">
              <a:rPr lang="en-GB" altLang="en-US" smtClean="0"/>
              <a:pPr>
                <a:defRPr/>
              </a:pPr>
              <a:t>‹#›</a:t>
            </a:fld>
            <a:endParaRPr lang="en-GB" altLang="en-US"/>
          </a:p>
        </p:txBody>
      </p:sp>
    </p:spTree>
    <p:extLst>
      <p:ext uri="{BB962C8B-B14F-4D97-AF65-F5344CB8AC3E}">
        <p14:creationId xmlns:p14="http://schemas.microsoft.com/office/powerpoint/2010/main" val="32902771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CC2B10-E0FF-430B-9601-7287BB89781C}" type="datetimeFigureOut">
              <a:rPr lang="en-GB" smtClean="0"/>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23227675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CC2B10-E0FF-430B-9601-7287BB89781C}" type="datetimeFigureOut">
              <a:rPr lang="en-GB" smtClean="0"/>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291395719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CC2B10-E0FF-430B-9601-7287BB89781C}" type="datetimeFigureOut">
              <a:rPr lang="en-GB" smtClean="0"/>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121603027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CC2B10-E0FF-430B-9601-7287BB89781C}" type="datetimeFigureOut">
              <a:rPr lang="en-GB" smtClean="0"/>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C9182DA-28D1-43F3-B7DA-07663D2C73A9}" type="slidenum">
              <a:rPr lang="en-GB" smtClean="0"/>
              <a:t>‹#›</a:t>
            </a:fld>
            <a:endParaRPr lang="en-GB"/>
          </a:p>
        </p:txBody>
      </p:sp>
    </p:spTree>
    <p:extLst>
      <p:ext uri="{BB962C8B-B14F-4D97-AF65-F5344CB8AC3E}">
        <p14:creationId xmlns:p14="http://schemas.microsoft.com/office/powerpoint/2010/main" val="2833820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pPr>
              <a:defRPr/>
            </a:pPr>
            <a:fld id="{7E464600-29F0-4EED-B78C-888191B4B614}" type="datetime1">
              <a:rPr lang="en-GB" smtClean="0"/>
              <a:pPr>
                <a:defRPr/>
              </a:pPr>
              <a:t>02/03/2018</a:t>
            </a:fld>
            <a:endParaRPr lang="en-GB" altLang="en-US"/>
          </a:p>
        </p:txBody>
      </p:sp>
      <p:sp>
        <p:nvSpPr>
          <p:cNvPr id="6" name="Footer Placeholder 5"/>
          <p:cNvSpPr>
            <a:spLocks noGrp="1"/>
          </p:cNvSpPr>
          <p:nvPr>
            <p:ph type="ftr" sz="quarter" idx="11"/>
          </p:nvPr>
        </p:nvSpPr>
        <p:spPr/>
        <p:txBody>
          <a:bodyPr/>
          <a:lstStyle/>
          <a:p>
            <a:pPr>
              <a:defRPr/>
            </a:pPr>
            <a:endParaRPr lang="en-GB" altLang="en-US"/>
          </a:p>
        </p:txBody>
      </p:sp>
      <p:sp>
        <p:nvSpPr>
          <p:cNvPr id="7" name="Slide Number Placeholder 6"/>
          <p:cNvSpPr>
            <a:spLocks noGrp="1"/>
          </p:cNvSpPr>
          <p:nvPr>
            <p:ph type="sldNum" sz="quarter" idx="12"/>
          </p:nvPr>
        </p:nvSpPr>
        <p:spPr/>
        <p:txBody>
          <a:bodyPr/>
          <a:lstStyle/>
          <a:p>
            <a:pPr>
              <a:defRPr/>
            </a:pPr>
            <a:r>
              <a:rPr lang="en-GB" altLang="en-US"/>
              <a:t>Slide # </a:t>
            </a:r>
            <a:fld id="{63B1A5E0-FDB2-456C-9801-312FB613C7E1}" type="slidenum">
              <a:rPr lang="en-GB" altLang="en-US" smtClean="0"/>
              <a:pPr>
                <a:defRPr/>
              </a:pPr>
              <a:t>‹#›</a:t>
            </a:fld>
            <a:endParaRPr lang="en-GB" altLang="en-US"/>
          </a:p>
        </p:txBody>
      </p:sp>
    </p:spTree>
    <p:extLst>
      <p:ext uri="{BB962C8B-B14F-4D97-AF65-F5344CB8AC3E}">
        <p14:creationId xmlns:p14="http://schemas.microsoft.com/office/powerpoint/2010/main" val="1998089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pPr>
              <a:defRPr/>
            </a:pPr>
            <a:fld id="{AC1F5C29-1D10-4EDD-972B-BED87C838FB8}" type="datetime1">
              <a:rPr lang="en-GB" smtClean="0"/>
              <a:pPr>
                <a:defRPr/>
              </a:pPr>
              <a:t>02/03/2018</a:t>
            </a:fld>
            <a:endParaRPr lang="en-GB" altLang="en-US"/>
          </a:p>
        </p:txBody>
      </p:sp>
      <p:sp>
        <p:nvSpPr>
          <p:cNvPr id="8" name="Footer Placeholder 7"/>
          <p:cNvSpPr>
            <a:spLocks noGrp="1"/>
          </p:cNvSpPr>
          <p:nvPr>
            <p:ph type="ftr" sz="quarter" idx="11"/>
          </p:nvPr>
        </p:nvSpPr>
        <p:spPr/>
        <p:txBody>
          <a:bodyPr/>
          <a:lstStyle/>
          <a:p>
            <a:pPr>
              <a:defRPr/>
            </a:pPr>
            <a:endParaRPr lang="en-GB" altLang="en-US"/>
          </a:p>
        </p:txBody>
      </p:sp>
      <p:sp>
        <p:nvSpPr>
          <p:cNvPr id="9" name="Slide Number Placeholder 8"/>
          <p:cNvSpPr>
            <a:spLocks noGrp="1"/>
          </p:cNvSpPr>
          <p:nvPr>
            <p:ph type="sldNum" sz="quarter" idx="12"/>
          </p:nvPr>
        </p:nvSpPr>
        <p:spPr/>
        <p:txBody>
          <a:bodyPr/>
          <a:lstStyle/>
          <a:p>
            <a:pPr>
              <a:defRPr/>
            </a:pPr>
            <a:r>
              <a:rPr lang="en-GB" altLang="en-US"/>
              <a:t>Slide # </a:t>
            </a:r>
            <a:fld id="{56F004A1-2F8F-4653-8228-5BA0A90AFC55}" type="slidenum">
              <a:rPr lang="en-GB" altLang="en-US" smtClean="0"/>
              <a:pPr>
                <a:defRPr/>
              </a:pPr>
              <a:t>‹#›</a:t>
            </a:fld>
            <a:endParaRPr lang="en-GB" altLang="en-US"/>
          </a:p>
        </p:txBody>
      </p:sp>
    </p:spTree>
    <p:extLst>
      <p:ext uri="{BB962C8B-B14F-4D97-AF65-F5344CB8AC3E}">
        <p14:creationId xmlns:p14="http://schemas.microsoft.com/office/powerpoint/2010/main" val="1712130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pPr>
              <a:defRPr/>
            </a:pPr>
            <a:fld id="{413CE30E-1821-4743-A204-C86C0A126E56}" type="datetime1">
              <a:rPr lang="en-GB" smtClean="0"/>
              <a:pPr>
                <a:defRPr/>
              </a:pPr>
              <a:t>02/03/2018</a:t>
            </a:fld>
            <a:endParaRPr lang="en-GB" altLang="en-US"/>
          </a:p>
        </p:txBody>
      </p:sp>
      <p:sp>
        <p:nvSpPr>
          <p:cNvPr id="4" name="Footer Placeholder 3"/>
          <p:cNvSpPr>
            <a:spLocks noGrp="1"/>
          </p:cNvSpPr>
          <p:nvPr>
            <p:ph type="ftr" sz="quarter" idx="11"/>
          </p:nvPr>
        </p:nvSpPr>
        <p:spPr/>
        <p:txBody>
          <a:bodyPr/>
          <a:lstStyle/>
          <a:p>
            <a:pPr>
              <a:defRPr/>
            </a:pPr>
            <a:endParaRPr lang="en-GB" altLang="en-US"/>
          </a:p>
        </p:txBody>
      </p:sp>
      <p:sp>
        <p:nvSpPr>
          <p:cNvPr id="5" name="Slide Number Placeholder 4"/>
          <p:cNvSpPr>
            <a:spLocks noGrp="1"/>
          </p:cNvSpPr>
          <p:nvPr>
            <p:ph type="sldNum" sz="quarter" idx="12"/>
          </p:nvPr>
        </p:nvSpPr>
        <p:spPr/>
        <p:txBody>
          <a:bodyPr/>
          <a:lstStyle/>
          <a:p>
            <a:pPr>
              <a:defRPr/>
            </a:pPr>
            <a:r>
              <a:rPr lang="en-GB" altLang="en-US"/>
              <a:t>Slide # </a:t>
            </a:r>
            <a:fld id="{8C4BA80C-CB35-4D92-A4D8-44994E169BCD}" type="slidenum">
              <a:rPr lang="en-GB" altLang="en-US" smtClean="0"/>
              <a:pPr>
                <a:defRPr/>
              </a:pPr>
              <a:t>‹#›</a:t>
            </a:fld>
            <a:endParaRPr lang="en-GB" altLang="en-US"/>
          </a:p>
        </p:txBody>
      </p:sp>
    </p:spTree>
    <p:extLst>
      <p:ext uri="{BB962C8B-B14F-4D97-AF65-F5344CB8AC3E}">
        <p14:creationId xmlns:p14="http://schemas.microsoft.com/office/powerpoint/2010/main" val="346815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189FE33-FCAE-46C8-BE40-9C2E54205630}" type="datetime1">
              <a:rPr lang="en-GB" smtClean="0"/>
              <a:pPr>
                <a:defRPr/>
              </a:pPr>
              <a:t>02/03/2018</a:t>
            </a:fld>
            <a:endParaRPr lang="en-GB" altLang="en-US"/>
          </a:p>
        </p:txBody>
      </p:sp>
      <p:sp>
        <p:nvSpPr>
          <p:cNvPr id="3" name="Footer Placeholder 2"/>
          <p:cNvSpPr>
            <a:spLocks noGrp="1"/>
          </p:cNvSpPr>
          <p:nvPr>
            <p:ph type="ftr" sz="quarter" idx="11"/>
          </p:nvPr>
        </p:nvSpPr>
        <p:spPr/>
        <p:txBody>
          <a:bodyPr/>
          <a:lstStyle/>
          <a:p>
            <a:pPr>
              <a:defRPr/>
            </a:pPr>
            <a:endParaRPr lang="en-GB" altLang="en-US"/>
          </a:p>
        </p:txBody>
      </p:sp>
      <p:sp>
        <p:nvSpPr>
          <p:cNvPr id="4" name="Slide Number Placeholder 3"/>
          <p:cNvSpPr>
            <a:spLocks noGrp="1"/>
          </p:cNvSpPr>
          <p:nvPr>
            <p:ph type="sldNum" sz="quarter" idx="12"/>
          </p:nvPr>
        </p:nvSpPr>
        <p:spPr/>
        <p:txBody>
          <a:bodyPr/>
          <a:lstStyle/>
          <a:p>
            <a:pPr>
              <a:defRPr/>
            </a:pPr>
            <a:r>
              <a:rPr lang="en-GB" altLang="en-US"/>
              <a:t>Slide # </a:t>
            </a:r>
            <a:fld id="{06E12D05-EE66-460B-B554-076EDD886C5B}" type="slidenum">
              <a:rPr lang="en-GB" altLang="en-US" smtClean="0"/>
              <a:pPr>
                <a:defRPr/>
              </a:pPr>
              <a:t>‹#›</a:t>
            </a:fld>
            <a:endParaRPr lang="en-GB" altLang="en-US"/>
          </a:p>
        </p:txBody>
      </p:sp>
    </p:spTree>
    <p:extLst>
      <p:ext uri="{BB962C8B-B14F-4D97-AF65-F5344CB8AC3E}">
        <p14:creationId xmlns:p14="http://schemas.microsoft.com/office/powerpoint/2010/main" val="33032831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C2AAB79C-9719-4513-AB46-A8AF94E8F316}" type="datetime1">
              <a:rPr lang="en-GB" smtClean="0"/>
              <a:pPr>
                <a:defRPr/>
              </a:pPr>
              <a:t>02/03/2018</a:t>
            </a:fld>
            <a:endParaRPr lang="en-GB" altLang="en-US"/>
          </a:p>
        </p:txBody>
      </p:sp>
      <p:sp>
        <p:nvSpPr>
          <p:cNvPr id="6" name="Footer Placeholder 5"/>
          <p:cNvSpPr>
            <a:spLocks noGrp="1"/>
          </p:cNvSpPr>
          <p:nvPr>
            <p:ph type="ftr" sz="quarter" idx="11"/>
          </p:nvPr>
        </p:nvSpPr>
        <p:spPr/>
        <p:txBody>
          <a:bodyPr/>
          <a:lstStyle/>
          <a:p>
            <a:pPr>
              <a:defRPr/>
            </a:pPr>
            <a:endParaRPr lang="en-GB" altLang="en-US"/>
          </a:p>
        </p:txBody>
      </p:sp>
      <p:sp>
        <p:nvSpPr>
          <p:cNvPr id="7" name="Slide Number Placeholder 6"/>
          <p:cNvSpPr>
            <a:spLocks noGrp="1"/>
          </p:cNvSpPr>
          <p:nvPr>
            <p:ph type="sldNum" sz="quarter" idx="12"/>
          </p:nvPr>
        </p:nvSpPr>
        <p:spPr/>
        <p:txBody>
          <a:bodyPr/>
          <a:lstStyle/>
          <a:p>
            <a:pPr>
              <a:defRPr/>
            </a:pPr>
            <a:r>
              <a:rPr lang="en-GB" altLang="en-US"/>
              <a:t>Slide # </a:t>
            </a:r>
            <a:fld id="{D07CF970-EEE5-4686-96B2-37F5E25AC977}" type="slidenum">
              <a:rPr lang="en-GB" altLang="en-US" smtClean="0"/>
              <a:pPr>
                <a:defRPr/>
              </a:pPr>
              <a:t>‹#›</a:t>
            </a:fld>
            <a:endParaRPr lang="en-GB" altLang="en-US"/>
          </a:p>
        </p:txBody>
      </p:sp>
    </p:spTree>
    <p:extLst>
      <p:ext uri="{BB962C8B-B14F-4D97-AF65-F5344CB8AC3E}">
        <p14:creationId xmlns:p14="http://schemas.microsoft.com/office/powerpoint/2010/main" val="3566591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690E956-EB6A-4886-A7AB-5261AFAC6853}" type="datetime1">
              <a:rPr lang="en-GB" smtClean="0"/>
              <a:pPr>
                <a:defRPr/>
              </a:pPr>
              <a:t>02/03/2018</a:t>
            </a:fld>
            <a:endParaRPr lang="en-GB" altLang="en-US"/>
          </a:p>
        </p:txBody>
      </p:sp>
      <p:sp>
        <p:nvSpPr>
          <p:cNvPr id="6" name="Footer Placeholder 5"/>
          <p:cNvSpPr>
            <a:spLocks noGrp="1"/>
          </p:cNvSpPr>
          <p:nvPr>
            <p:ph type="ftr" sz="quarter" idx="11"/>
          </p:nvPr>
        </p:nvSpPr>
        <p:spPr/>
        <p:txBody>
          <a:bodyPr/>
          <a:lstStyle/>
          <a:p>
            <a:pPr>
              <a:defRPr/>
            </a:pPr>
            <a:endParaRPr lang="en-GB" altLang="en-US"/>
          </a:p>
        </p:txBody>
      </p:sp>
      <p:sp>
        <p:nvSpPr>
          <p:cNvPr id="7" name="Slide Number Placeholder 6"/>
          <p:cNvSpPr>
            <a:spLocks noGrp="1"/>
          </p:cNvSpPr>
          <p:nvPr>
            <p:ph type="sldNum" sz="quarter" idx="12"/>
          </p:nvPr>
        </p:nvSpPr>
        <p:spPr/>
        <p:txBody>
          <a:bodyPr/>
          <a:lstStyle/>
          <a:p>
            <a:pPr>
              <a:defRPr/>
            </a:pPr>
            <a:r>
              <a:rPr lang="en-GB" altLang="en-US"/>
              <a:t>Slide # </a:t>
            </a:r>
            <a:fld id="{92513FC6-2A67-43B8-9DD3-90AE1ACD09F5}" type="slidenum">
              <a:rPr lang="en-GB" altLang="en-US" smtClean="0"/>
              <a:pPr>
                <a:defRPr/>
              </a:pPr>
              <a:t>‹#›</a:t>
            </a:fld>
            <a:endParaRPr lang="en-GB" altLang="en-US"/>
          </a:p>
        </p:txBody>
      </p:sp>
    </p:spTree>
    <p:extLst>
      <p:ext uri="{BB962C8B-B14F-4D97-AF65-F5344CB8AC3E}">
        <p14:creationId xmlns:p14="http://schemas.microsoft.com/office/powerpoint/2010/main" val="2064601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B8B5191-4640-40FC-BD40-F5C22B8DF1D9}" type="datetime1">
              <a:rPr lang="en-GB" smtClean="0"/>
              <a:pPr>
                <a:defRPr/>
              </a:pPr>
              <a:t>02/03/2018</a:t>
            </a:fld>
            <a:endParaRPr lang="en-GB"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GB" altLang="en-US"/>
              <a:t>Slide # </a:t>
            </a:r>
            <a:fld id="{D71641FD-AA2F-4A5A-993E-3D77ABB4BE1E}" type="slidenum">
              <a:rPr lang="en-GB" altLang="en-US" smtClean="0"/>
              <a:pPr>
                <a:defRPr/>
              </a:pPr>
              <a:t>‹#›</a:t>
            </a:fld>
            <a:endParaRPr lang="en-GB" altLang="en-US"/>
          </a:p>
        </p:txBody>
      </p:sp>
    </p:spTree>
    <p:extLst>
      <p:ext uri="{BB962C8B-B14F-4D97-AF65-F5344CB8AC3E}">
        <p14:creationId xmlns:p14="http://schemas.microsoft.com/office/powerpoint/2010/main" val="2987960530"/>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5CB5A4-39F8-4B7B-A2DE-2A9784AE9D5D}" type="datetimeFigureOut">
              <a:rPr lang="en-GB" smtClean="0"/>
              <a:t>02/03/2018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2E8AA3-D4B4-4D4B-B132-551D2E6FBE67}" type="slidenum">
              <a:rPr lang="en-GB" smtClean="0"/>
              <a:t>‹#›</a:t>
            </a:fld>
            <a:endParaRPr lang="en-GB"/>
          </a:p>
        </p:txBody>
      </p:sp>
    </p:spTree>
    <p:extLst>
      <p:ext uri="{BB962C8B-B14F-4D97-AF65-F5344CB8AC3E}">
        <p14:creationId xmlns:p14="http://schemas.microsoft.com/office/powerpoint/2010/main" val="3852993403"/>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CC2B10-E0FF-430B-9601-7287BB89781C}" type="datetimeFigureOut">
              <a:rPr lang="en-GB" smtClean="0"/>
              <a:t>02/03/2018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9182DA-28D1-43F3-B7DA-07663D2C73A9}" type="slidenum">
              <a:rPr lang="en-GB" smtClean="0"/>
              <a:t>‹#›</a:t>
            </a:fld>
            <a:endParaRPr lang="en-GB"/>
          </a:p>
        </p:txBody>
      </p:sp>
    </p:spTree>
    <p:extLst>
      <p:ext uri="{BB962C8B-B14F-4D97-AF65-F5344CB8AC3E}">
        <p14:creationId xmlns:p14="http://schemas.microsoft.com/office/powerpoint/2010/main" val="1275471133"/>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ntfs@heacademy.ac.uk"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heacademy.ac.uk/awards#section-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heacademy.ac.uk/individuals/national-teaching-fellowship-scheme/NTF"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ntfs@heacademy.ac.uk"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155700" y="2420888"/>
            <a:ext cx="6840760" cy="2736304"/>
          </a:xfrm>
        </p:spPr>
        <p:txBody>
          <a:bodyPr>
            <a:normAutofit fontScale="90000"/>
          </a:bodyPr>
          <a:lstStyle/>
          <a:p>
            <a:pPr algn="ctr" eaLnBrk="1" hangingPunct="1"/>
            <a:r>
              <a:rPr lang="en-GB" sz="4900" b="1" dirty="0"/>
              <a:t>Thinking about applying for a National Teaching Fellowship?</a:t>
            </a:r>
            <a:br>
              <a:rPr lang="en-GB" sz="4900" b="1" dirty="0"/>
            </a:br>
            <a:br>
              <a:rPr lang="en-GB" sz="3200" dirty="0"/>
            </a:br>
            <a:r>
              <a:rPr lang="en-GB" sz="2400" dirty="0"/>
              <a:t>A series of workshops run by the </a:t>
            </a:r>
            <a:r>
              <a:rPr lang="en-GB" sz="2400" dirty="0">
                <a:solidFill>
                  <a:srgbClr val="0070C0"/>
                </a:solidFill>
              </a:rPr>
              <a:t>Association of National Teaching Fellows</a:t>
            </a:r>
            <a:r>
              <a:rPr lang="en-GB" sz="2400" dirty="0"/>
              <a:t> in association with the HEA, March 2018</a:t>
            </a:r>
          </a:p>
        </p:txBody>
      </p:sp>
      <p:sp>
        <p:nvSpPr>
          <p:cNvPr id="4099" name="Rectangle 3"/>
          <p:cNvSpPr>
            <a:spLocks noGrp="1" noChangeArrowheads="1"/>
          </p:cNvSpPr>
          <p:nvPr>
            <p:ph type="subTitle" idx="1"/>
          </p:nvPr>
        </p:nvSpPr>
        <p:spPr/>
        <p:txBody>
          <a:bodyPr/>
          <a:lstStyle/>
          <a:p>
            <a:pPr eaLnBrk="1" hangingPunct="1"/>
            <a:br>
              <a:rPr lang="en-GB" dirty="0"/>
            </a:br>
            <a:endParaRPr lang="en-GB" dirty="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65018"/>
            <a:ext cx="8892480" cy="1593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60216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737305"/>
            <a:ext cx="6707088" cy="797589"/>
          </a:xfrm>
          <a:noFill/>
          <a:ln w="9525">
            <a:noFill/>
            <a:miter lim="800000"/>
            <a:headEnd/>
            <a:tailEnd/>
          </a:ln>
        </p:spPr>
        <p:txBody>
          <a:bodyPr vert="horz" wrap="square" lIns="91440" tIns="45720" rIns="91440" bIns="45720" numCol="1" anchor="b" anchorCtr="0" compatLnSpc="1">
            <a:prstTxWarp prst="textNoShape">
              <a:avLst/>
            </a:prstTxWarp>
            <a:normAutofit fontScale="90000"/>
          </a:bodyPr>
          <a:lstStyle/>
          <a:p>
            <a:r>
              <a:rPr lang="en-GB" dirty="0"/>
              <a:t>From Helen May: common misconceptions about NTF applications:</a:t>
            </a:r>
            <a:endParaRPr lang="en-GB" sz="3200" dirty="0"/>
          </a:p>
        </p:txBody>
      </p:sp>
      <p:sp>
        <p:nvSpPr>
          <p:cNvPr id="3" name="Content Placeholder 2"/>
          <p:cNvSpPr>
            <a:spLocks noGrp="1"/>
          </p:cNvSpPr>
          <p:nvPr>
            <p:ph idx="1"/>
          </p:nvPr>
        </p:nvSpPr>
        <p:spPr>
          <a:xfrm>
            <a:off x="323528" y="1700808"/>
            <a:ext cx="8363272" cy="4525963"/>
          </a:xfrm>
        </p:spPr>
        <p:txBody>
          <a:bodyPr>
            <a:normAutofit fontScale="92500" lnSpcReduction="20000"/>
          </a:bodyPr>
          <a:lstStyle/>
          <a:p>
            <a:pPr lvl="0"/>
            <a:r>
              <a:rPr lang="en-GB" b="1" dirty="0"/>
              <a:t>NTF is only for experienced professionals (No, it is open to staff at all stages of their career including early career)</a:t>
            </a:r>
          </a:p>
          <a:p>
            <a:pPr lvl="0"/>
            <a:r>
              <a:rPr lang="en-GB" b="1" dirty="0"/>
              <a:t>To be successful you need to have published (you can evidence impact without having done so)</a:t>
            </a:r>
          </a:p>
          <a:p>
            <a:pPr lvl="0"/>
            <a:r>
              <a:rPr lang="en-GB" b="1" dirty="0"/>
              <a:t>An NTF needs to evidence that their practice is innovative or creative (No, some practices are indeed innovative in a particular context but assessing outstanding impact, doesn’t depend on an individual being innovative or indeed creative)</a:t>
            </a:r>
          </a:p>
          <a:p>
            <a:pPr lvl="0"/>
            <a:r>
              <a:rPr lang="en-GB" b="1" dirty="0"/>
              <a:t>It is easier to get an NTF if you are using technology enhanced learning (No, some nominees are using TEL but others are not and having TEL doesn’t enhance a nominee’s chance of being successful)</a:t>
            </a:r>
          </a:p>
          <a:p>
            <a:r>
              <a:rPr lang="en-GB" b="1" dirty="0"/>
              <a:t>NTF need to have had international reach and impact (No, nominees can evidence high impact locally to be successful and this can be backed by the institutional support statement from the VC). </a:t>
            </a:r>
            <a:endParaRPr lang="en-GB" sz="2400" b="1"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9817" y="198816"/>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2251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37305"/>
            <a:ext cx="7678688" cy="797589"/>
          </a:xfrm>
          <a:noFill/>
          <a:ln w="9525">
            <a:noFill/>
            <a:miter lim="800000"/>
            <a:headEnd/>
            <a:tailEnd/>
          </a:ln>
        </p:spPr>
        <p:txBody>
          <a:bodyPr vert="horz" wrap="square" lIns="91440" tIns="45720" rIns="91440" bIns="45720" numCol="1" anchor="b" anchorCtr="0" compatLnSpc="1">
            <a:prstTxWarp prst="textNoShape">
              <a:avLst/>
            </a:prstTxWarp>
            <a:normAutofit fontScale="90000"/>
          </a:bodyPr>
          <a:lstStyle/>
          <a:p>
            <a:r>
              <a:rPr lang="en-GB" dirty="0"/>
              <a:t>Question: can applicants whose HEI is </a:t>
            </a:r>
            <a:br>
              <a:rPr lang="en-GB" dirty="0"/>
            </a:br>
            <a:r>
              <a:rPr lang="en-GB" dirty="0"/>
              <a:t>not submitting candidates this year submit themselves? Answer from Helen May:</a:t>
            </a:r>
          </a:p>
        </p:txBody>
      </p:sp>
      <p:sp>
        <p:nvSpPr>
          <p:cNvPr id="3" name="Content Placeholder 2"/>
          <p:cNvSpPr>
            <a:spLocks noGrp="1"/>
          </p:cNvSpPr>
          <p:nvPr>
            <p:ph idx="1"/>
          </p:nvPr>
        </p:nvSpPr>
        <p:spPr>
          <a:xfrm>
            <a:off x="323528" y="1700808"/>
            <a:ext cx="8363272" cy="4525963"/>
          </a:xfrm>
        </p:spPr>
        <p:txBody>
          <a:bodyPr>
            <a:normAutofit/>
          </a:bodyPr>
          <a:lstStyle/>
          <a:p>
            <a:pPr marL="0" indent="0">
              <a:buNone/>
            </a:pPr>
            <a:r>
              <a:rPr lang="en-GB" b="1" dirty="0"/>
              <a:t>Yes, by representing themselves. They would still need a signed and completed statement of support from their institution VC/Principal. This is required and taken into account in the review process and acts as verification of the nominee’s claim.  For those institutions, who subscribe to the HEA this is a benefit of subscription. For non-subscribing institutions, the fee of £1500 should be covered, ideally from the institution. Any queries related to charging should be sent by email to </a:t>
            </a:r>
            <a:r>
              <a:rPr lang="en-GB" b="1" u="sng" dirty="0">
                <a:hlinkClick r:id="rId2"/>
              </a:rPr>
              <a:t>ntfs@heacademy.ac.uk</a:t>
            </a:r>
            <a:r>
              <a:rPr lang="en-GB" b="1" dirty="0"/>
              <a:t>.</a:t>
            </a:r>
          </a:p>
          <a:p>
            <a:pPr marL="0" indent="0">
              <a:buNone/>
            </a:pPr>
            <a:endParaRPr lang="en-GB" sz="2400" b="1"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9817" y="198816"/>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3467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1"/>
          <p:cNvSpPr>
            <a:spLocks noGrp="1"/>
          </p:cNvSpPr>
          <p:nvPr>
            <p:ph type="title"/>
          </p:nvPr>
        </p:nvSpPr>
        <p:spPr>
          <a:xfrm>
            <a:off x="467544" y="620688"/>
            <a:ext cx="8229600" cy="86895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the benefits to individuals?</a:t>
            </a:r>
          </a:p>
        </p:txBody>
      </p:sp>
      <p:sp>
        <p:nvSpPr>
          <p:cNvPr id="6147" name="Content Placeholder 2"/>
          <p:cNvSpPr>
            <a:spLocks noGrp="1"/>
          </p:cNvSpPr>
          <p:nvPr>
            <p:ph idx="1"/>
          </p:nvPr>
        </p:nvSpPr>
        <p:spPr>
          <a:xfrm>
            <a:off x="395536" y="1772816"/>
            <a:ext cx="8291264" cy="435334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t>It is widely recognised in HE in the UK and internationally as an accolade that is difficult to achieve and is a mark of quality as awards are made each year from a large number of nominations.</a:t>
            </a:r>
          </a:p>
          <a:p>
            <a:r>
              <a:rPr lang="en-GB" sz="2400" b="1" dirty="0"/>
              <a:t>It opens doors: many NTFs find they can use the award as a springboard to progress their careers.</a:t>
            </a:r>
          </a:p>
          <a:p>
            <a:r>
              <a:rPr lang="en-GB" sz="2400" b="1" dirty="0"/>
              <a:t>You join a national community of like-minded professionals who are passionate about teaching.</a:t>
            </a:r>
          </a:p>
          <a:p>
            <a:r>
              <a:rPr lang="en-US" sz="2400" b="1" dirty="0">
                <a:solidFill>
                  <a:srgbClr val="FF0000"/>
                </a:solidFill>
              </a:rPr>
              <a:t>The ANTF network is a fantastically supportive community of learning and their annual symposia are enjoyable networking events.</a:t>
            </a: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7" y="188638"/>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726401"/>
            <a:ext cx="8229600" cy="83039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the benefits for institutions?</a:t>
            </a:r>
          </a:p>
        </p:txBody>
      </p:sp>
      <p:sp>
        <p:nvSpPr>
          <p:cNvPr id="3" name="Content Placeholder 2"/>
          <p:cNvSpPr>
            <a:spLocks noGrp="1"/>
          </p:cNvSpPr>
          <p:nvPr>
            <p:ph idx="1"/>
          </p:nvPr>
        </p:nvSpPr>
        <p:spPr>
          <a:xfrm>
            <a:off x="395536" y="1628800"/>
            <a:ext cx="8500715" cy="4680520"/>
          </a:xfrm>
        </p:spPr>
        <p:txBody>
          <a:bodyPr>
            <a:noAutofit/>
          </a:bodyPr>
          <a:lstStyle/>
          <a:p>
            <a:r>
              <a:rPr lang="en-GB" sz="2000" b="1" dirty="0"/>
              <a:t>The scheme is increasingly used as a model to develop and extend university-wide schemes, aiming to raise the status of teaching and instil pride in the profession and student learning, and enhance universities’ reputations.</a:t>
            </a:r>
          </a:p>
          <a:p>
            <a:r>
              <a:rPr lang="en-GB" sz="2000" b="1" dirty="0"/>
              <a:t>It can be a focal point for discussions about professional development – past awards have enabled NTFs to capitalise on their status and bid for extra funding for research and projects to enhance learning and teaching, and achievement can also be used in evidence of institutional excellence e.g. for TEF.</a:t>
            </a:r>
          </a:p>
          <a:p>
            <a:r>
              <a:rPr lang="en-GB" sz="2000" b="1" dirty="0"/>
              <a:t>It can enable staff to cross boundaries, collaborating with colleagues in other disciplines and forging links with universities nationally and internationally.</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8485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1"/>
            <a:ext cx="7632848" cy="936105"/>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sz="3200" dirty="0"/>
              <a:t>Career stage, sustained impact and equal opportunities</a:t>
            </a:r>
          </a:p>
        </p:txBody>
      </p:sp>
      <p:sp>
        <p:nvSpPr>
          <p:cNvPr id="3" name="Content Placeholder 2"/>
          <p:cNvSpPr>
            <a:spLocks noGrp="1"/>
          </p:cNvSpPr>
          <p:nvPr>
            <p:ph idx="1"/>
          </p:nvPr>
        </p:nvSpPr>
        <p:spPr>
          <a:xfrm>
            <a:off x="323528" y="1916832"/>
            <a:ext cx="8374385" cy="4608512"/>
          </a:xfrm>
        </p:spPr>
        <p:txBody>
          <a:bodyPr>
            <a:noAutofit/>
          </a:bodyPr>
          <a:lstStyle/>
          <a:p>
            <a:r>
              <a:rPr lang="en-GB" sz="2000" b="1" dirty="0"/>
              <a:t>Eligible institutions are strongly encouraged to nominate individuals at </a:t>
            </a:r>
            <a:r>
              <a:rPr lang="en-GB" sz="2000" b="1" dirty="0">
                <a:solidFill>
                  <a:srgbClr val="00B050"/>
                </a:solidFill>
              </a:rPr>
              <a:t>any stage of their career </a:t>
            </a:r>
            <a:r>
              <a:rPr lang="en-GB" sz="2000" b="1" dirty="0"/>
              <a:t>who undertake any role(s) which clearly contribute to the enhancement of the student learning experience. </a:t>
            </a:r>
          </a:p>
          <a:p>
            <a:r>
              <a:rPr lang="en-GB" sz="2000" b="1" dirty="0"/>
              <a:t>Nominees should demonstrate impact on student learning over a </a:t>
            </a:r>
            <a:r>
              <a:rPr lang="en-GB" sz="2000" b="1" dirty="0">
                <a:solidFill>
                  <a:srgbClr val="00B050"/>
                </a:solidFill>
              </a:rPr>
              <a:t>sustained period</a:t>
            </a:r>
            <a:r>
              <a:rPr lang="en-GB" sz="2000" b="1" dirty="0"/>
              <a:t>. </a:t>
            </a:r>
          </a:p>
          <a:p>
            <a:r>
              <a:rPr lang="en-GB" sz="2000" b="1" dirty="0"/>
              <a:t>The HEA is committed to equality of opportunity. In this process it ensures that no nominee is treated less favourably than others on the grounds of gender, race, nationality, ethnic or national origin, religious or political beliefs, disability, marital status, social background, family circumstances, sexual orientation, gender reassignment, spent criminal convictions, age, or for any other unlawful reason. The HEA and the funders </a:t>
            </a:r>
            <a:r>
              <a:rPr lang="en-GB" sz="2000" b="1" dirty="0">
                <a:solidFill>
                  <a:srgbClr val="00B050"/>
                </a:solidFill>
              </a:rPr>
              <a:t>expect institutions to ensure their own processes to identify nominees are grounded in appropriate equality and diversity good practice.</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46071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7920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Important to note:</a:t>
            </a:r>
          </a:p>
        </p:txBody>
      </p:sp>
      <p:sp>
        <p:nvSpPr>
          <p:cNvPr id="3" name="Content Placeholder 2"/>
          <p:cNvSpPr>
            <a:spLocks noGrp="1"/>
          </p:cNvSpPr>
          <p:nvPr>
            <p:ph idx="1"/>
          </p:nvPr>
        </p:nvSpPr>
        <p:spPr>
          <a:xfrm>
            <a:off x="323528" y="1628800"/>
            <a:ext cx="8363272" cy="4497363"/>
          </a:xfrm>
        </p:spPr>
        <p:txBody>
          <a:bodyPr>
            <a:normAutofit/>
          </a:bodyPr>
          <a:lstStyle/>
          <a:p>
            <a:r>
              <a:rPr lang="en-GB" sz="2000" b="1" dirty="0"/>
              <a:t>Nominations are made by a central contact at the institution (NTFS institutional contact) through an online system hosted by the HEA’s Virtual Learning Environment (VLE).</a:t>
            </a:r>
          </a:p>
          <a:p>
            <a:r>
              <a:rPr lang="en-GB" sz="2000" b="1" dirty="0"/>
              <a:t>The NTFS institutional contact will have been </a:t>
            </a:r>
            <a:r>
              <a:rPr lang="en-GB" sz="2000" b="1" dirty="0">
                <a:solidFill>
                  <a:srgbClr val="00B050"/>
                </a:solidFill>
              </a:rPr>
              <a:t>issued with a username and password</a:t>
            </a:r>
            <a:r>
              <a:rPr lang="en-GB" sz="2000" b="1" dirty="0"/>
              <a:t> for this system. Full instructions will be provided. </a:t>
            </a:r>
          </a:p>
          <a:p>
            <a:pPr marL="0" indent="0">
              <a:buNone/>
            </a:pPr>
            <a:r>
              <a:rPr lang="en-GB" sz="2000" b="1" dirty="0">
                <a:solidFill>
                  <a:srgbClr val="FF0000"/>
                </a:solidFill>
              </a:rPr>
              <a:t>ANTF advice: institutional contacts need to familiarise yourselves with the portal soon!</a:t>
            </a:r>
            <a:endParaRPr lang="en-GB" sz="2000" b="1"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30751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53668"/>
            <a:ext cx="8229600" cy="1091156"/>
          </a:xfrm>
          <a:noFill/>
          <a:ln w="9525">
            <a:noFill/>
            <a:miter lim="800000"/>
            <a:headEnd/>
            <a:tailEnd/>
          </a:ln>
        </p:spPr>
        <p:txBody>
          <a:bodyPr vert="horz" wrap="square" lIns="91440" tIns="45720" rIns="91440" bIns="45720" numCol="1" anchor="b" anchorCtr="0" compatLnSpc="1">
            <a:prstTxWarp prst="textNoShape">
              <a:avLst/>
            </a:prstTxWarp>
            <a:normAutofit/>
          </a:bodyPr>
          <a:lstStyle/>
          <a:p>
            <a:r>
              <a:rPr lang="en-GB" sz="3200" dirty="0"/>
              <a:t>Nomination documents should comprise as separate documents:</a:t>
            </a:r>
          </a:p>
        </p:txBody>
      </p:sp>
      <p:sp>
        <p:nvSpPr>
          <p:cNvPr id="3" name="Content Placeholder 2"/>
          <p:cNvSpPr>
            <a:spLocks noGrp="1"/>
          </p:cNvSpPr>
          <p:nvPr>
            <p:ph idx="1"/>
          </p:nvPr>
        </p:nvSpPr>
        <p:spPr>
          <a:xfrm>
            <a:off x="323528" y="1988840"/>
            <a:ext cx="8363272" cy="4137323"/>
          </a:xfrm>
        </p:spPr>
        <p:txBody>
          <a:bodyPr>
            <a:normAutofit/>
          </a:bodyPr>
          <a:lstStyle/>
          <a:p>
            <a:r>
              <a:rPr lang="en-GB" sz="2000" b="1" dirty="0"/>
              <a:t>Claim for National Teaching Fellowship: a statement </a:t>
            </a:r>
            <a:r>
              <a:rPr lang="en-GB" sz="2000" b="1" dirty="0">
                <a:solidFill>
                  <a:srgbClr val="00B050"/>
                </a:solidFill>
              </a:rPr>
              <a:t>written by the individual </a:t>
            </a:r>
            <a:r>
              <a:rPr lang="en-GB" sz="2000" b="1" dirty="0"/>
              <a:t>of how they demonstrate impact relevant to each of the three award criteria (maximum 4500 words). </a:t>
            </a:r>
          </a:p>
          <a:p>
            <a:r>
              <a:rPr lang="en-GB" sz="2000" b="1" dirty="0"/>
              <a:t>Signed Statement of Support from the institution’s Vice-Chancellor or equivalent, this document should be submitted as a Word document, however can also be submitted as a scanned PDF to include the signature (maximum 1000 words). </a:t>
            </a:r>
          </a:p>
          <a:p>
            <a:r>
              <a:rPr lang="en-GB" sz="2000" b="1" dirty="0"/>
              <a:t>Nomination Form available via the HEA website.</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6" y="193281"/>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5070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7543800" cy="792088"/>
          </a:xfrm>
          <a:noFill/>
          <a:ln w="9525">
            <a:noFill/>
            <a:miter lim="800000"/>
            <a:headEnd/>
            <a:tailEnd/>
          </a:ln>
        </p:spPr>
        <p:txBody>
          <a:bodyPr vert="horz" wrap="square" lIns="91440" tIns="45720" rIns="91440" bIns="45720" numCol="1" anchor="b" anchorCtr="0" compatLnSpc="1">
            <a:prstTxWarp prst="textNoShape">
              <a:avLst/>
            </a:prstTxWarp>
            <a:normAutofit/>
          </a:bodyPr>
          <a:lstStyle/>
          <a:p>
            <a:r>
              <a:rPr lang="en-GB" sz="3200" dirty="0"/>
              <a:t>The three criteria</a:t>
            </a:r>
          </a:p>
        </p:txBody>
      </p:sp>
      <p:sp>
        <p:nvSpPr>
          <p:cNvPr id="3" name="Content Placeholder 2"/>
          <p:cNvSpPr>
            <a:spLocks noGrp="1"/>
          </p:cNvSpPr>
          <p:nvPr>
            <p:ph idx="1"/>
          </p:nvPr>
        </p:nvSpPr>
        <p:spPr>
          <a:xfrm>
            <a:off x="251520" y="1484784"/>
            <a:ext cx="8568952" cy="4717579"/>
          </a:xfrm>
        </p:spPr>
        <p:txBody>
          <a:bodyPr>
            <a:normAutofit lnSpcReduction="10000"/>
          </a:bodyPr>
          <a:lstStyle/>
          <a:p>
            <a:pPr marL="0" indent="0">
              <a:buNone/>
            </a:pPr>
            <a:r>
              <a:rPr lang="en-GB" sz="2800" b="1" dirty="0">
                <a:solidFill>
                  <a:srgbClr val="00B050"/>
                </a:solidFill>
              </a:rPr>
              <a:t>Criterion 1: Individual excellence: </a:t>
            </a:r>
          </a:p>
          <a:p>
            <a:pPr marL="0" indent="0">
              <a:buNone/>
            </a:pPr>
            <a:r>
              <a:rPr lang="en-GB" sz="2000" b="1" dirty="0"/>
              <a:t>Evidence of enhancing and transforming student outcomes and/or the teaching profession: </a:t>
            </a:r>
            <a:r>
              <a:rPr lang="en-GB" sz="2000" b="1" dirty="0">
                <a:solidFill>
                  <a:srgbClr val="00B050"/>
                </a:solidFill>
              </a:rPr>
              <a:t>demonstrating impact </a:t>
            </a:r>
            <a:r>
              <a:rPr lang="en-GB" sz="2000" b="1" dirty="0"/>
              <a:t>commensurate with the individual’s context and the opportunities afforded by it.</a:t>
            </a:r>
          </a:p>
          <a:p>
            <a:pPr marL="0" indent="0">
              <a:buNone/>
            </a:pPr>
            <a:endParaRPr lang="en-GB" sz="2000" b="1" dirty="0"/>
          </a:p>
          <a:p>
            <a:pPr marL="0" indent="0">
              <a:buNone/>
            </a:pPr>
            <a:r>
              <a:rPr lang="en-GB" sz="2800" b="1" dirty="0">
                <a:solidFill>
                  <a:srgbClr val="00B050"/>
                </a:solidFill>
              </a:rPr>
              <a:t>Criterion 2: Raising the profile of excellence:</a:t>
            </a:r>
          </a:p>
          <a:p>
            <a:pPr marL="0" indent="0">
              <a:buNone/>
            </a:pPr>
            <a:r>
              <a:rPr lang="en-GB" sz="2000" b="1" dirty="0"/>
              <a:t>Evidence of supporting colleagues and influencing support for student learning and/or the teaching profession; </a:t>
            </a:r>
            <a:r>
              <a:rPr lang="en-GB" sz="2000" b="1" dirty="0">
                <a:solidFill>
                  <a:srgbClr val="00B050"/>
                </a:solidFill>
              </a:rPr>
              <a:t>demonstrating impact </a:t>
            </a:r>
            <a:r>
              <a:rPr lang="en-GB" sz="2000" b="1" dirty="0"/>
              <a:t>and engagement beyond the nominee’s immediate academic or professional role.</a:t>
            </a:r>
          </a:p>
          <a:p>
            <a:pPr marL="0" indent="0">
              <a:buNone/>
            </a:pPr>
            <a:endParaRPr lang="en-GB" sz="2000" b="1" dirty="0"/>
          </a:p>
          <a:p>
            <a:pPr marL="0" indent="0">
              <a:buNone/>
            </a:pPr>
            <a:r>
              <a:rPr lang="en-GB" sz="2800" b="1" dirty="0">
                <a:solidFill>
                  <a:srgbClr val="00B050"/>
                </a:solidFill>
              </a:rPr>
              <a:t>Criterion 3: Developing excellence:</a:t>
            </a:r>
          </a:p>
          <a:p>
            <a:pPr marL="0" indent="0">
              <a:buNone/>
            </a:pPr>
            <a:r>
              <a:rPr lang="en-GB" sz="2000" b="1" dirty="0"/>
              <a:t>Evidence of the nominee’s commitment to and </a:t>
            </a:r>
            <a:r>
              <a:rPr lang="en-GB" sz="2000" b="1" dirty="0">
                <a:solidFill>
                  <a:srgbClr val="00B050"/>
                </a:solidFill>
              </a:rPr>
              <a:t>impact of </a:t>
            </a:r>
            <a:r>
              <a:rPr lang="en-GB" sz="2000" b="1" dirty="0"/>
              <a:t>ongoing professional development with regard to teaching and learning and/or learning support.</a:t>
            </a:r>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39"/>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608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620688"/>
            <a:ext cx="8352928" cy="72008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Claim for National Teaching Fellowship: </a:t>
            </a:r>
          </a:p>
        </p:txBody>
      </p:sp>
      <p:sp>
        <p:nvSpPr>
          <p:cNvPr id="3" name="Content Placeholder 2"/>
          <p:cNvSpPr>
            <a:spLocks noGrp="1"/>
          </p:cNvSpPr>
          <p:nvPr>
            <p:ph idx="1"/>
          </p:nvPr>
        </p:nvSpPr>
        <p:spPr>
          <a:xfrm>
            <a:off x="251520" y="1484784"/>
            <a:ext cx="8712968" cy="4717578"/>
          </a:xfrm>
        </p:spPr>
        <p:txBody>
          <a:bodyPr/>
          <a:lstStyle/>
          <a:p>
            <a:r>
              <a:rPr lang="en-GB" sz="2000" b="1" dirty="0"/>
              <a:t>nominees are required to present their excellence claim against the three criteria (</a:t>
            </a:r>
            <a:r>
              <a:rPr lang="en-GB" sz="2000" b="1" dirty="0">
                <a:solidFill>
                  <a:srgbClr val="00B050"/>
                </a:solidFill>
              </a:rPr>
              <a:t>up to 1,500 words per criterion</a:t>
            </a:r>
            <a:r>
              <a:rPr lang="en-GB" sz="2000" b="1" dirty="0"/>
              <a:t>) with </a:t>
            </a:r>
            <a:r>
              <a:rPr lang="en-GB" sz="2000" b="1" dirty="0">
                <a:solidFill>
                  <a:srgbClr val="00B050"/>
                </a:solidFill>
              </a:rPr>
              <a:t>reference to examples </a:t>
            </a:r>
            <a:r>
              <a:rPr lang="en-GB" sz="2000" b="1" dirty="0"/>
              <a:t>of supporting evidence, which may include (but need not be confined to): student feedback and evaluations, feedback from peer observations, feedback from other national engagements, student support materials, work with other partner institutions and organisations. </a:t>
            </a:r>
          </a:p>
          <a:p>
            <a:r>
              <a:rPr lang="en-GB" sz="2000" b="1" dirty="0"/>
              <a:t>The decision of what constitutes appropriate evidence rests with the nominating institution and the individual nominee but nominees are encouraged to ensure that the </a:t>
            </a:r>
            <a:r>
              <a:rPr lang="en-GB" sz="2000" b="1" dirty="0">
                <a:solidFill>
                  <a:srgbClr val="00B050"/>
                </a:solidFill>
              </a:rPr>
              <a:t>student voice </a:t>
            </a:r>
            <a:r>
              <a:rPr lang="en-GB" sz="2000" b="1" dirty="0"/>
              <a:t>is explicit in their nomination. </a:t>
            </a:r>
          </a:p>
          <a:p>
            <a:r>
              <a:rPr lang="en-GB" sz="2000" b="1" dirty="0"/>
              <a:t>Individuals from various academic disciplines inevitably demonstrate different communication and analytical styles and this will be accounted for in the assessment process. As such there is no ‘style’ that is expected in applications and examples will be assessed and marked for their contribution to the criteria as a whole.</a:t>
            </a:r>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6" y="189452"/>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15083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64807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Signed Statement of Support:</a:t>
            </a:r>
          </a:p>
        </p:txBody>
      </p:sp>
      <p:sp>
        <p:nvSpPr>
          <p:cNvPr id="3" name="Content Placeholder 2"/>
          <p:cNvSpPr>
            <a:spLocks noGrp="1"/>
          </p:cNvSpPr>
          <p:nvPr>
            <p:ph idx="1"/>
          </p:nvPr>
        </p:nvSpPr>
        <p:spPr>
          <a:xfrm>
            <a:off x="323528" y="1484785"/>
            <a:ext cx="8640960" cy="4717578"/>
          </a:xfrm>
        </p:spPr>
        <p:txBody>
          <a:bodyPr/>
          <a:lstStyle/>
          <a:p>
            <a:r>
              <a:rPr lang="en-GB" sz="2000" b="1" dirty="0">
                <a:solidFill>
                  <a:srgbClr val="00B050"/>
                </a:solidFill>
              </a:rPr>
              <a:t>A statement made and signed by from the institution’s Vice Chancellor or equivalent using the downloadable pro-forma (</a:t>
            </a:r>
            <a:r>
              <a:rPr lang="en-GB" sz="2000" b="1" dirty="0"/>
              <a:t>max 1,000 words)</a:t>
            </a:r>
          </a:p>
          <a:p>
            <a:r>
              <a:rPr lang="en-GB" sz="2000" b="1" dirty="0"/>
              <a:t>It is recommended that the nominee’s claim for a NTF is read prior to composing the institutional supporting statement. </a:t>
            </a:r>
          </a:p>
          <a:p>
            <a:r>
              <a:rPr lang="en-GB" sz="2000" b="1" dirty="0"/>
              <a:t>Please provide evaluative comments under the 3 criteria. In particular, the statement should: </a:t>
            </a:r>
          </a:p>
          <a:p>
            <a:pPr lvl="1"/>
            <a:r>
              <a:rPr lang="en-GB" sz="1600" b="1" dirty="0"/>
              <a:t>endorse the validity of the nominee’s claim for excellence, </a:t>
            </a:r>
          </a:p>
          <a:p>
            <a:pPr lvl="1"/>
            <a:r>
              <a:rPr lang="en-GB" sz="1600" b="1" dirty="0"/>
              <a:t>provide an institutional context within which the nominee has been identified as outstanding, </a:t>
            </a:r>
          </a:p>
          <a:p>
            <a:pPr lvl="1"/>
            <a:r>
              <a:rPr lang="en-GB" sz="1600" b="1" dirty="0"/>
              <a:t>provide confirmation of support of the nominee, should they be successful, in terms of carrying out the requirements associated with a National Teaching Fellowship, </a:t>
            </a:r>
          </a:p>
          <a:p>
            <a:pPr lvl="1"/>
            <a:r>
              <a:rPr lang="en-GB" sz="1600" b="1" dirty="0"/>
              <a:t>provide </a:t>
            </a:r>
            <a:r>
              <a:rPr lang="en-GB" sz="1600" b="1" dirty="0">
                <a:solidFill>
                  <a:srgbClr val="00B050"/>
                </a:solidFill>
              </a:rPr>
              <a:t>any additional supporting information which might be most appropriately expressed by the Vice-Chancellor or equivalent </a:t>
            </a:r>
            <a:r>
              <a:rPr lang="en-GB" sz="1600" b="1" dirty="0"/>
              <a:t>rather than the nominee her/himself. </a:t>
            </a:r>
          </a:p>
          <a:p>
            <a:pPr lvl="1"/>
            <a:r>
              <a:rPr lang="en-GB" sz="1600" b="1" dirty="0"/>
              <a:t>provide the name, job title and signature of the supporter (electronic signatures are permitted within this document)</a:t>
            </a:r>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1608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11430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Background </a:t>
            </a:r>
          </a:p>
        </p:txBody>
      </p:sp>
      <p:sp>
        <p:nvSpPr>
          <p:cNvPr id="3" name="Content Placeholder 2"/>
          <p:cNvSpPr>
            <a:spLocks noGrp="1"/>
          </p:cNvSpPr>
          <p:nvPr>
            <p:ph idx="1"/>
          </p:nvPr>
        </p:nvSpPr>
        <p:spPr/>
        <p:txBody>
          <a:bodyPr>
            <a:normAutofit fontScale="92500"/>
          </a:bodyPr>
          <a:lstStyle/>
          <a:p>
            <a:r>
              <a:rPr lang="en-GB" sz="2400" b="1" dirty="0"/>
              <a:t>The purpose of the NTFS is to recognise, reward and celebrate individuals who make an outstanding impact on student outcomes and the teaching profession. </a:t>
            </a:r>
          </a:p>
          <a:p>
            <a:r>
              <a:rPr lang="en-GB" sz="2400" b="1" dirty="0"/>
              <a:t>The scheme is organised and run by the Higher Education Academy.</a:t>
            </a:r>
          </a:p>
          <a:p>
            <a:r>
              <a:rPr lang="en-GB" sz="2400" b="1" dirty="0"/>
              <a:t>The UK Teaching Excellence Awards Advisory Panel advises on the criteria, the processes of assessment and moderation, and the selection of the winners. The panel includes representatives from the UK nations and other relevant stakeholders.</a:t>
            </a:r>
          </a:p>
          <a:p>
            <a:pPr marL="0" indent="0">
              <a:buNone/>
            </a:pPr>
            <a:r>
              <a:rPr lang="en-GB" b="1" dirty="0">
                <a:solidFill>
                  <a:srgbClr val="00B050"/>
                </a:solidFill>
              </a:rPr>
              <a:t>Most of the text in these slides is taken directly from the HEA </a:t>
            </a:r>
            <a:r>
              <a:rPr lang="en-GB" b="1" dirty="0" err="1">
                <a:solidFill>
                  <a:srgbClr val="00B050"/>
                </a:solidFill>
              </a:rPr>
              <a:t>wguidance</a:t>
            </a:r>
            <a:r>
              <a:rPr lang="en-GB" b="1" dirty="0">
                <a:solidFill>
                  <a:srgbClr val="00B050"/>
                </a:solidFill>
              </a:rPr>
              <a:t>, </a:t>
            </a:r>
            <a:r>
              <a:rPr lang="en-GB" b="1" dirty="0">
                <a:solidFill>
                  <a:srgbClr val="00B050"/>
                </a:solidFill>
                <a:hlinkClick r:id="rId2"/>
              </a:rPr>
              <a:t>https://www.heacademy.ac.uk/awards#section-2</a:t>
            </a:r>
            <a:r>
              <a:rPr lang="en-GB" b="1" dirty="0">
                <a:solidFill>
                  <a:srgbClr val="00B050"/>
                </a:solidFill>
              </a:rPr>
              <a:t> to which you should refer for more details.</a:t>
            </a:r>
            <a:endParaRPr lang="en-GB" sz="2400" b="1" dirty="0">
              <a:solidFill>
                <a:srgbClr val="00B050"/>
              </a:solidFill>
            </a:endParaRPr>
          </a:p>
        </p:txBody>
      </p:sp>
      <p:pic>
        <p:nvPicPr>
          <p:cNvPr id="1026" name="Picture 2" descr="C:\Users\DanielleF\Pictures\Awards Logos\NTFS Logo 2016.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4158" y="188639"/>
            <a:ext cx="3119842" cy="6465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15435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64807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Nomination Form:</a:t>
            </a:r>
          </a:p>
        </p:txBody>
      </p:sp>
      <p:sp>
        <p:nvSpPr>
          <p:cNvPr id="3" name="Content Placeholder 2"/>
          <p:cNvSpPr>
            <a:spLocks noGrp="1"/>
          </p:cNvSpPr>
          <p:nvPr>
            <p:ph idx="1"/>
          </p:nvPr>
        </p:nvSpPr>
        <p:spPr>
          <a:xfrm>
            <a:off x="323528" y="1484784"/>
            <a:ext cx="8363272" cy="4641379"/>
          </a:xfrm>
        </p:spPr>
        <p:txBody>
          <a:bodyPr>
            <a:normAutofit/>
          </a:bodyPr>
          <a:lstStyle/>
          <a:p>
            <a:r>
              <a:rPr lang="en-GB" sz="2000" b="1" dirty="0">
                <a:solidFill>
                  <a:srgbClr val="00B050"/>
                </a:solidFill>
              </a:rPr>
              <a:t>An on-line form completed by the nominee and available via the appropriate link. This covers background information about the nominee, 350 word personal profile, 50 word summary profile and two 20-word quotes.</a:t>
            </a:r>
          </a:p>
          <a:p>
            <a:r>
              <a:rPr lang="en-GB" sz="2000" b="1" dirty="0"/>
              <a:t>All sections must be completed in full. </a:t>
            </a:r>
          </a:p>
          <a:p>
            <a:r>
              <a:rPr lang="en-GB" sz="2000" b="1" dirty="0"/>
              <a:t>Personal profiles will not be assessed as part of the application. However, please note that personal profiles and quotes are a </a:t>
            </a:r>
            <a:r>
              <a:rPr lang="en-GB" sz="2000" b="1" dirty="0">
                <a:solidFill>
                  <a:srgbClr val="00B050"/>
                </a:solidFill>
              </a:rPr>
              <a:t>required component </a:t>
            </a:r>
            <a:r>
              <a:rPr lang="en-GB" sz="2000" b="1" dirty="0"/>
              <a:t>for a complete submission to the NTFS. These will be used by the HEA for promotional purposes when the winners are announced. </a:t>
            </a:r>
          </a:p>
          <a:p>
            <a:r>
              <a:rPr lang="en-GB" sz="2000" b="1" dirty="0"/>
              <a:t>In submitting images to the HEA, you are </a:t>
            </a:r>
            <a:r>
              <a:rPr lang="en-GB" sz="2000" b="1" dirty="0">
                <a:solidFill>
                  <a:srgbClr val="00B050"/>
                </a:solidFill>
              </a:rPr>
              <a:t>providing consent </a:t>
            </a:r>
            <a:r>
              <a:rPr lang="en-GB" sz="2000" b="1" dirty="0"/>
              <a:t>for the HEA to use your images for promotional purposes or publicity (the “Purpose”). You confirm that </a:t>
            </a:r>
            <a:r>
              <a:rPr lang="en-GB" sz="2000" b="1" dirty="0">
                <a:solidFill>
                  <a:srgbClr val="00B050"/>
                </a:solidFill>
              </a:rPr>
              <a:t>you are the owner </a:t>
            </a:r>
            <a:r>
              <a:rPr lang="en-GB" sz="2000" b="1" dirty="0"/>
              <a:t>of any intellectual property rights or have an appropriate licence to share your images with the HEA and for the HEA to use your images for the purpose.</a:t>
            </a:r>
            <a:endParaRPr lang="en-GB" sz="2000" dirty="0"/>
          </a:p>
          <a:p>
            <a:endParaRPr lang="en-GB" sz="2000" b="1" dirty="0"/>
          </a:p>
          <a:p>
            <a:pPr marL="0" indent="0">
              <a:buNone/>
            </a:pPr>
            <a:endParaRPr lang="en-GB" sz="2000" b="1"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20539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7969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Assessing the three criteria</a:t>
            </a:r>
          </a:p>
        </p:txBody>
      </p:sp>
      <p:sp>
        <p:nvSpPr>
          <p:cNvPr id="3" name="Content Placeholder 2"/>
          <p:cNvSpPr>
            <a:spLocks noGrp="1"/>
          </p:cNvSpPr>
          <p:nvPr>
            <p:ph idx="1"/>
          </p:nvPr>
        </p:nvSpPr>
        <p:spPr>
          <a:xfrm>
            <a:off x="395536" y="1484784"/>
            <a:ext cx="8291264" cy="4641379"/>
          </a:xfrm>
        </p:spPr>
        <p:txBody>
          <a:bodyPr>
            <a:normAutofit/>
          </a:bodyPr>
          <a:lstStyle/>
          <a:p>
            <a:r>
              <a:rPr lang="en-GB" sz="2000" b="1" dirty="0"/>
              <a:t>All nominees will be assessed on the evidence provided in the core nomination documents (Claim, and Statement of Support) in relation to each of the three criteria.</a:t>
            </a:r>
          </a:p>
          <a:p>
            <a:r>
              <a:rPr lang="en-GB" sz="2000" b="1" dirty="0"/>
              <a:t>You should ensure the relevant evidence is included under the correct criterion.</a:t>
            </a:r>
          </a:p>
          <a:p>
            <a:pPr marL="0" indent="0">
              <a:buNone/>
            </a:pPr>
            <a:r>
              <a:rPr lang="en-GB" sz="2000" b="1" dirty="0">
                <a:solidFill>
                  <a:srgbClr val="FF0000"/>
                </a:solidFill>
              </a:rPr>
              <a:t>ANTF advice: when writing your application, be careful to note equal wording for each criterion. </a:t>
            </a:r>
            <a:endParaRPr lang="en-GB" sz="2000" b="1" dirty="0">
              <a:highlight>
                <a:srgbClr val="FFFF00"/>
              </a:highlight>
            </a:endParaRPr>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2257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115616" y="468833"/>
            <a:ext cx="6624736" cy="1375991"/>
          </a:xfrm>
        </p:spPr>
        <p:txBody>
          <a:bodyPr>
            <a:noAutofit/>
          </a:bodyPr>
          <a:lstStyle/>
          <a:p>
            <a:r>
              <a:rPr lang="en-GB" sz="1800" b="1" dirty="0"/>
              <a:t>Criterion 1: Individual excellence: </a:t>
            </a:r>
            <a:br>
              <a:rPr lang="en-GB" sz="1800" b="1" dirty="0"/>
            </a:br>
            <a:r>
              <a:rPr lang="en-GB" sz="1800" b="1" dirty="0"/>
              <a:t>Evidence of enhancing and transforming student outcomes and/or the teaching profession; demonstrating impact commensurate with the individual’s context and the opportunities afforded by it.</a:t>
            </a:r>
          </a:p>
        </p:txBody>
      </p:sp>
      <p:sp>
        <p:nvSpPr>
          <p:cNvPr id="3" name="Content Placeholder 2"/>
          <p:cNvSpPr>
            <a:spLocks noGrp="1"/>
          </p:cNvSpPr>
          <p:nvPr>
            <p:ph idx="1"/>
          </p:nvPr>
        </p:nvSpPr>
        <p:spPr>
          <a:xfrm>
            <a:off x="323528" y="1988840"/>
            <a:ext cx="8496944" cy="4320480"/>
          </a:xfrm>
        </p:spPr>
        <p:txBody>
          <a:bodyPr>
            <a:noAutofit/>
          </a:bodyPr>
          <a:lstStyle/>
          <a:p>
            <a:pPr marL="0" indent="0">
              <a:buNone/>
            </a:pPr>
            <a:r>
              <a:rPr lang="en-GB" sz="2000" b="1" dirty="0">
                <a:solidFill>
                  <a:srgbClr val="00B050"/>
                </a:solidFill>
              </a:rPr>
              <a:t>This may, for example, be demonstrated by providing evidence of the impact of: </a:t>
            </a:r>
          </a:p>
          <a:p>
            <a:r>
              <a:rPr lang="en-GB" sz="2000" b="1" dirty="0">
                <a:solidFill>
                  <a:srgbClr val="00B050"/>
                </a:solidFill>
              </a:rPr>
              <a:t>stimulating students’ curiosity and interest in ways which inspire a commitment to learning; </a:t>
            </a:r>
          </a:p>
          <a:p>
            <a:r>
              <a:rPr lang="en-GB" sz="2000" b="1" dirty="0">
                <a:solidFill>
                  <a:srgbClr val="00B050"/>
                </a:solidFill>
              </a:rPr>
              <a:t>organising and presenting high quality resources in accessible, coherent and imaginative ways which in turn clearly enhance students’ learning; </a:t>
            </a:r>
          </a:p>
          <a:p>
            <a:r>
              <a:rPr lang="en-GB" sz="2000" b="1" dirty="0">
                <a:solidFill>
                  <a:srgbClr val="00B050"/>
                </a:solidFill>
              </a:rPr>
              <a:t>recognising and actively supporting the full diversity of student learning requirements; </a:t>
            </a:r>
          </a:p>
          <a:p>
            <a:r>
              <a:rPr lang="en-GB" sz="2000" b="1" dirty="0">
                <a:solidFill>
                  <a:srgbClr val="00B050"/>
                </a:solidFill>
              </a:rPr>
              <a:t>drawing upon the outcomes of relevant research, scholarship and professional practice in ways which add value to teaching and students’ learning; </a:t>
            </a:r>
          </a:p>
          <a:p>
            <a:r>
              <a:rPr lang="en-GB" sz="2000" b="1" dirty="0">
                <a:solidFill>
                  <a:srgbClr val="00B050"/>
                </a:solidFill>
              </a:rPr>
              <a:t>engaging with and contributing to the established literature or to the nominee’s own evidence base for teaching and learning. </a:t>
            </a:r>
          </a:p>
        </p:txBody>
      </p:sp>
    </p:spTree>
    <p:extLst>
      <p:ext uri="{BB962C8B-B14F-4D97-AF65-F5344CB8AC3E}">
        <p14:creationId xmlns:p14="http://schemas.microsoft.com/office/powerpoint/2010/main" val="15927359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48680"/>
            <a:ext cx="7560840" cy="1296144"/>
          </a:xfrm>
        </p:spPr>
        <p:txBody>
          <a:bodyPr>
            <a:normAutofit fontScale="90000"/>
          </a:bodyPr>
          <a:lstStyle/>
          <a:p>
            <a:r>
              <a:rPr lang="en-GB" sz="2000" b="1" dirty="0"/>
              <a:t>Criterion 2: Raising the profile of excellence</a:t>
            </a:r>
            <a:br>
              <a:rPr lang="en-GB" sz="2000" b="1" dirty="0"/>
            </a:br>
            <a:r>
              <a:rPr lang="en-GB" sz="2000" b="1" dirty="0"/>
              <a:t>Evidence of supporting colleagues and influencing support for student learning and/or the teaching profession; demonstrating impact and engagement beyond the nominee’s immediate academic or professional role.</a:t>
            </a:r>
          </a:p>
        </p:txBody>
      </p:sp>
      <p:sp>
        <p:nvSpPr>
          <p:cNvPr id="3" name="Content Placeholder 2"/>
          <p:cNvSpPr>
            <a:spLocks noGrp="1"/>
          </p:cNvSpPr>
          <p:nvPr>
            <p:ph idx="1"/>
          </p:nvPr>
        </p:nvSpPr>
        <p:spPr>
          <a:xfrm>
            <a:off x="323528" y="1988840"/>
            <a:ext cx="8374385" cy="4213522"/>
          </a:xfrm>
        </p:spPr>
        <p:txBody>
          <a:bodyPr>
            <a:normAutofit/>
          </a:bodyPr>
          <a:lstStyle/>
          <a:p>
            <a:pPr marL="0" indent="0">
              <a:buNone/>
            </a:pPr>
            <a:r>
              <a:rPr lang="en-GB" sz="2000" b="1" dirty="0">
                <a:solidFill>
                  <a:srgbClr val="00B050"/>
                </a:solidFill>
              </a:rPr>
              <a:t>This may, for example, be demonstrated by providing evidence of the impact of: </a:t>
            </a:r>
          </a:p>
          <a:p>
            <a:r>
              <a:rPr lang="en-GB" sz="2000" b="1" dirty="0">
                <a:solidFill>
                  <a:srgbClr val="00B050"/>
                </a:solidFill>
              </a:rPr>
              <a:t>making outstanding contributions to colleagues’ professional development in relation to promoting and enhancing student learning; </a:t>
            </a:r>
          </a:p>
          <a:p>
            <a:r>
              <a:rPr lang="en-GB" sz="2000" b="1" dirty="0">
                <a:solidFill>
                  <a:srgbClr val="00B050"/>
                </a:solidFill>
              </a:rPr>
              <a:t>contributing to departmental/faculty/institutional/national initiatives to facilitate students’ learning; </a:t>
            </a:r>
          </a:p>
          <a:p>
            <a:r>
              <a:rPr lang="en-GB" sz="2000" b="1" dirty="0">
                <a:solidFill>
                  <a:srgbClr val="00B050"/>
                </a:solidFill>
              </a:rPr>
              <a:t>contributing to and/or supporting meaningful and positive change with respect to pedagogic practice, policy and/or procedure. </a:t>
            </a:r>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87303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548680"/>
            <a:ext cx="6635080" cy="1368152"/>
          </a:xfrm>
        </p:spPr>
        <p:txBody>
          <a:bodyPr>
            <a:normAutofit/>
          </a:bodyPr>
          <a:lstStyle/>
          <a:p>
            <a:r>
              <a:rPr lang="en-GB" sz="2000" b="1" dirty="0"/>
              <a:t>Criterion 3: Developing excellence</a:t>
            </a:r>
            <a:br>
              <a:rPr lang="en-GB" sz="2000" b="1" dirty="0"/>
            </a:br>
            <a:r>
              <a:rPr lang="en-GB" sz="2000" b="1" dirty="0"/>
              <a:t>Evidence of the nominee’s commitment to and impact of ongoing professional development with regard to teaching and learning and/or learning support.</a:t>
            </a:r>
          </a:p>
        </p:txBody>
      </p:sp>
      <p:sp>
        <p:nvSpPr>
          <p:cNvPr id="3" name="Content Placeholder 2"/>
          <p:cNvSpPr>
            <a:spLocks noGrp="1"/>
          </p:cNvSpPr>
          <p:nvPr>
            <p:ph idx="1"/>
          </p:nvPr>
        </p:nvSpPr>
        <p:spPr>
          <a:xfrm>
            <a:off x="323528" y="1988840"/>
            <a:ext cx="8363272" cy="4032449"/>
          </a:xfrm>
        </p:spPr>
        <p:txBody>
          <a:bodyPr>
            <a:normAutofit/>
          </a:bodyPr>
          <a:lstStyle/>
          <a:p>
            <a:pPr marL="0" indent="0">
              <a:buNone/>
            </a:pPr>
            <a:r>
              <a:rPr lang="en-GB" sz="2000" b="1" dirty="0">
                <a:solidFill>
                  <a:srgbClr val="00B050"/>
                </a:solidFill>
              </a:rPr>
              <a:t>This may, for example, be demonstrated by providing evidence of the impact of: </a:t>
            </a:r>
          </a:p>
          <a:p>
            <a:r>
              <a:rPr lang="en-GB" sz="2000" b="1" dirty="0">
                <a:solidFill>
                  <a:srgbClr val="00B050"/>
                </a:solidFill>
              </a:rPr>
              <a:t>on-going review and enhancement of individual professional practice; </a:t>
            </a:r>
          </a:p>
          <a:p>
            <a:r>
              <a:rPr lang="en-GB" sz="2000" b="1" dirty="0">
                <a:solidFill>
                  <a:srgbClr val="00B050"/>
                </a:solidFill>
              </a:rPr>
              <a:t>engaging in professional development activities which enhance the nominee’s expertise in teaching and learning support; </a:t>
            </a:r>
          </a:p>
          <a:p>
            <a:r>
              <a:rPr lang="en-GB" sz="2000" b="1" dirty="0">
                <a:solidFill>
                  <a:srgbClr val="00B050"/>
                </a:solidFill>
              </a:rPr>
              <a:t>specific contributions to enable significant improvements in students’ outcomes and/or experience.</a:t>
            </a:r>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9043" y="191508"/>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89164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79695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It’s important to note that</a:t>
            </a:r>
          </a:p>
        </p:txBody>
      </p:sp>
      <p:sp>
        <p:nvSpPr>
          <p:cNvPr id="3" name="Content Placeholder 2"/>
          <p:cNvSpPr>
            <a:spLocks noGrp="1"/>
          </p:cNvSpPr>
          <p:nvPr>
            <p:ph idx="1"/>
          </p:nvPr>
        </p:nvSpPr>
        <p:spPr>
          <a:xfrm>
            <a:off x="457200" y="1628800"/>
            <a:ext cx="8229600" cy="4497363"/>
          </a:xfrm>
        </p:spPr>
        <p:txBody>
          <a:bodyPr>
            <a:normAutofit lnSpcReduction="10000"/>
          </a:bodyPr>
          <a:lstStyle/>
          <a:p>
            <a:r>
              <a:rPr lang="en-GB" sz="2000" b="1" dirty="0"/>
              <a:t>nominees should address and make a specific claim against each criterion in turn; </a:t>
            </a:r>
          </a:p>
          <a:p>
            <a:r>
              <a:rPr lang="en-GB" sz="2000" b="1" dirty="0"/>
              <a:t>each of the three criteria above is given </a:t>
            </a:r>
            <a:r>
              <a:rPr lang="en-GB" sz="2000" b="1" dirty="0">
                <a:solidFill>
                  <a:srgbClr val="00B050"/>
                </a:solidFill>
              </a:rPr>
              <a:t>equal consideration </a:t>
            </a:r>
            <a:r>
              <a:rPr lang="en-GB" sz="2000" b="1" dirty="0"/>
              <a:t>in the assessment process; </a:t>
            </a:r>
          </a:p>
          <a:p>
            <a:r>
              <a:rPr lang="en-GB" sz="2000" b="1" dirty="0">
                <a:solidFill>
                  <a:srgbClr val="00B050"/>
                </a:solidFill>
              </a:rPr>
              <a:t>Evidence is now asked for particularly in terms of impact.</a:t>
            </a:r>
          </a:p>
          <a:p>
            <a:r>
              <a:rPr lang="en-GB" sz="2000" b="1" dirty="0"/>
              <a:t>nominees should not feel limited by the illustrative examples: these are designed to provide indicative areas of evidence for each criterion; </a:t>
            </a:r>
          </a:p>
          <a:p>
            <a:r>
              <a:rPr lang="en-GB" sz="2000" b="1" dirty="0"/>
              <a:t>the scheme recognises impact and engagement </a:t>
            </a:r>
            <a:r>
              <a:rPr lang="en-GB" sz="2000" b="1" dirty="0">
                <a:solidFill>
                  <a:srgbClr val="00B050"/>
                </a:solidFill>
              </a:rPr>
              <a:t>beyond a nominee’s immediate academic or professional role</a:t>
            </a:r>
            <a:r>
              <a:rPr lang="en-GB" sz="2000" b="1" dirty="0"/>
              <a:t>; </a:t>
            </a:r>
          </a:p>
          <a:p>
            <a:r>
              <a:rPr lang="en-GB" sz="2000" b="1" dirty="0"/>
              <a:t>the </a:t>
            </a:r>
            <a:r>
              <a:rPr lang="en-GB" sz="2000" b="1" dirty="0">
                <a:solidFill>
                  <a:srgbClr val="00B050"/>
                </a:solidFill>
              </a:rPr>
              <a:t>nature of the institutional context and each individual nominee’s opportunity to contribute </a:t>
            </a:r>
            <a:r>
              <a:rPr lang="en-GB" sz="2000" b="1" dirty="0"/>
              <a:t>will be taken into account and therefore should be made explicit in the submission. A nominee may, for example, have made a significant contribution to learning and teaching in an area that falls outside his/her substantive institutional role.</a:t>
            </a:r>
          </a:p>
        </p:txBody>
      </p:sp>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39"/>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835245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normAutofit fontScale="90000"/>
          </a:bodyPr>
          <a:lstStyle/>
          <a:p>
            <a:r>
              <a:rPr lang="en-GB" sz="3200" dirty="0"/>
              <a:t>Assessment by Reviewers and Marking Scheme</a:t>
            </a:r>
          </a:p>
        </p:txBody>
      </p:sp>
      <p:sp>
        <p:nvSpPr>
          <p:cNvPr id="3" name="Content Placeholder 2"/>
          <p:cNvSpPr>
            <a:spLocks noGrp="1"/>
          </p:cNvSpPr>
          <p:nvPr>
            <p:ph idx="1"/>
          </p:nvPr>
        </p:nvSpPr>
        <p:spPr/>
        <p:txBody>
          <a:bodyPr/>
          <a:lstStyle/>
          <a:p>
            <a:r>
              <a:rPr lang="en-GB" sz="2400" b="1" dirty="0"/>
              <a:t>Nominations are considered by independent, external peer reviewers who will judge nominations on the information submitted against the three headline criteria. </a:t>
            </a:r>
            <a:r>
              <a:rPr lang="en-GB" sz="2400" b="1" dirty="0">
                <a:solidFill>
                  <a:srgbClr val="00B050"/>
                </a:solidFill>
              </a:rPr>
              <a:t>No information other than the core nomination documents submitted will be taken into consideration</a:t>
            </a:r>
            <a:r>
              <a:rPr lang="en-GB" sz="2400" b="1" dirty="0"/>
              <a:t>. </a:t>
            </a:r>
          </a:p>
          <a:p>
            <a:r>
              <a:rPr lang="en-GB" sz="2400" b="1" dirty="0"/>
              <a:t>The reviewers are all experienced in criteria-based assessment and have undertaken training before they review nominations.</a:t>
            </a:r>
          </a:p>
          <a:p>
            <a:r>
              <a:rPr lang="en-GB" sz="2400" b="1" dirty="0"/>
              <a:t>All nominations are </a:t>
            </a:r>
            <a:r>
              <a:rPr lang="en-GB" sz="2400" b="1" dirty="0">
                <a:solidFill>
                  <a:srgbClr val="00B050"/>
                </a:solidFill>
              </a:rPr>
              <a:t>triple reviewed </a:t>
            </a:r>
            <a:r>
              <a:rPr lang="en-GB" sz="2400" b="1" dirty="0"/>
              <a:t>and a 10% sample is reviewed by a fourth reviewer as part of our Quality Assurance process. </a:t>
            </a:r>
          </a:p>
        </p:txBody>
      </p:sp>
      <p:pic>
        <p:nvPicPr>
          <p:cNvPr id="225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39"/>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26096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49028"/>
            <a:ext cx="7543800" cy="80776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Please note that: </a:t>
            </a:r>
            <a:r>
              <a:rPr lang="en-GB" sz="3200" dirty="0">
                <a:sym typeface="Wingdings" panose="05000000000000000000" pitchFamily="2" charset="2"/>
              </a:rPr>
              <a:t>(1)</a:t>
            </a:r>
            <a:endParaRPr lang="en-GB" sz="3200" dirty="0"/>
          </a:p>
        </p:txBody>
      </p:sp>
      <p:sp>
        <p:nvSpPr>
          <p:cNvPr id="3" name="Content Placeholder 2"/>
          <p:cNvSpPr>
            <a:spLocks noGrp="1"/>
          </p:cNvSpPr>
          <p:nvPr>
            <p:ph idx="1"/>
          </p:nvPr>
        </p:nvSpPr>
        <p:spPr>
          <a:xfrm>
            <a:off x="323528" y="1772816"/>
            <a:ext cx="8568952" cy="4218962"/>
          </a:xfrm>
        </p:spPr>
        <p:txBody>
          <a:bodyPr>
            <a:normAutofit/>
          </a:bodyPr>
          <a:lstStyle/>
          <a:p>
            <a:r>
              <a:rPr lang="en-GB" sz="2000" b="1" dirty="0">
                <a:solidFill>
                  <a:srgbClr val="00B050"/>
                </a:solidFill>
              </a:rPr>
              <a:t>nominees should address and make a specific claim against each criterion in turn; </a:t>
            </a:r>
          </a:p>
          <a:p>
            <a:r>
              <a:rPr lang="en-GB" sz="2000" b="1" dirty="0">
                <a:solidFill>
                  <a:srgbClr val="00B050"/>
                </a:solidFill>
              </a:rPr>
              <a:t>nominees should demonstrate impact on student outcomes over a sustained period; </a:t>
            </a:r>
          </a:p>
          <a:p>
            <a:r>
              <a:rPr lang="en-GB" sz="2000" b="1" dirty="0">
                <a:solidFill>
                  <a:srgbClr val="00B050"/>
                </a:solidFill>
              </a:rPr>
              <a:t>each of the three criteria above is given equal consideration in the assessment process; </a:t>
            </a:r>
          </a:p>
          <a:p>
            <a:r>
              <a:rPr lang="en-GB" sz="2000" b="1" dirty="0">
                <a:solidFill>
                  <a:srgbClr val="00B050"/>
                </a:solidFill>
              </a:rPr>
              <a:t>nominees should not feel limited by the illustrative examples; these are designed to provide indicative types of evidence for each criterion; </a:t>
            </a:r>
          </a:p>
          <a:p>
            <a:r>
              <a:rPr lang="en-GB" sz="2000" b="1" dirty="0">
                <a:solidFill>
                  <a:srgbClr val="00B050"/>
                </a:solidFill>
              </a:rPr>
              <a:t>the scheme recognises inclusive teaching and learning, and thus individuals should demonstrate that they applying the principles of equality and diversity to their practice.</a:t>
            </a:r>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6"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559515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92696"/>
            <a:ext cx="6707088" cy="86409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Please note that: (2)</a:t>
            </a:r>
          </a:p>
        </p:txBody>
      </p:sp>
      <p:sp>
        <p:nvSpPr>
          <p:cNvPr id="3" name="Content Placeholder 2"/>
          <p:cNvSpPr>
            <a:spLocks noGrp="1"/>
          </p:cNvSpPr>
          <p:nvPr>
            <p:ph idx="1"/>
          </p:nvPr>
        </p:nvSpPr>
        <p:spPr>
          <a:xfrm>
            <a:off x="395536" y="1772816"/>
            <a:ext cx="8291264" cy="4353347"/>
          </a:xfrm>
        </p:spPr>
        <p:txBody>
          <a:bodyPr>
            <a:normAutofit/>
          </a:bodyPr>
          <a:lstStyle/>
          <a:p>
            <a:r>
              <a:rPr lang="en-GB" sz="2000" b="1" dirty="0"/>
              <a:t>the HEA and the UK Teaching Excellence Awards Panel recognise that excellence in teaching and learning support will be situated within specific academic, professional and institutional contexts. Hence the nature of the institutional context and each individual nominee’s opportunity to contribute will be taken into account and therefore should be made explicit in the submission; </a:t>
            </a:r>
          </a:p>
          <a:p>
            <a:r>
              <a:rPr lang="en-GB" sz="2000" b="1" dirty="0"/>
              <a:t>the scheme recognises impact and engagement beyond a nominee’s immediate academic or professional role. A nominee may, for example, have made a significant contribution to learning and teaching in an area that falls outside his/her substantive role.</a:t>
            </a:r>
          </a:p>
          <a:p>
            <a:endParaRPr lang="en-GB" sz="2400" b="1" dirty="0"/>
          </a:p>
        </p:txBody>
      </p:sp>
      <p:pic>
        <p:nvPicPr>
          <p:cNvPr id="307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203673"/>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8389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769594"/>
            <a:ext cx="6707088" cy="1075229"/>
          </a:xfrm>
        </p:spPr>
        <p:txBody>
          <a:bodyPr>
            <a:noAutofit/>
          </a:bodyPr>
          <a:lstStyle/>
          <a:p>
            <a:r>
              <a:rPr lang="en-GB" sz="2400" dirty="0"/>
              <a:t>The nomination documents (Statement of Support, and Claim for National Teaching Fellowship) must adhere to all the following formatting requirements:</a:t>
            </a:r>
          </a:p>
        </p:txBody>
      </p:sp>
      <p:sp>
        <p:nvSpPr>
          <p:cNvPr id="3" name="Content Placeholder 2"/>
          <p:cNvSpPr>
            <a:spLocks noGrp="1"/>
          </p:cNvSpPr>
          <p:nvPr>
            <p:ph idx="1"/>
          </p:nvPr>
        </p:nvSpPr>
        <p:spPr>
          <a:xfrm>
            <a:off x="457200" y="2060848"/>
            <a:ext cx="8229600" cy="4065315"/>
          </a:xfrm>
        </p:spPr>
        <p:txBody>
          <a:bodyPr>
            <a:normAutofit/>
          </a:bodyPr>
          <a:lstStyle/>
          <a:p>
            <a:pPr marL="0" indent="0">
              <a:buNone/>
            </a:pPr>
            <a:r>
              <a:rPr lang="en-GB" sz="2000" b="1" dirty="0">
                <a:solidFill>
                  <a:srgbClr val="00B050"/>
                </a:solidFill>
              </a:rPr>
              <a:t>Word limits: </a:t>
            </a:r>
            <a:r>
              <a:rPr lang="en-GB" sz="2000" b="1" dirty="0"/>
              <a:t>All section headings, text within tables or diagrams, numerical characters and any references will count towards the word limit; </a:t>
            </a:r>
          </a:p>
          <a:p>
            <a:pPr lvl="1"/>
            <a:r>
              <a:rPr lang="en-GB" b="1" dirty="0"/>
              <a:t>Statement of Support: maximum </a:t>
            </a:r>
            <a:r>
              <a:rPr lang="en-GB" b="1" dirty="0">
                <a:solidFill>
                  <a:srgbClr val="00B050"/>
                </a:solidFill>
              </a:rPr>
              <a:t>1000 </a:t>
            </a:r>
            <a:r>
              <a:rPr lang="en-GB" b="1" dirty="0"/>
              <a:t>words and submitted as a Word document (unsigned). The Statement can also be submitted in PDF form if including a hard copy signature; </a:t>
            </a:r>
          </a:p>
          <a:p>
            <a:pPr lvl="1"/>
            <a:r>
              <a:rPr lang="en-GB" b="1" dirty="0"/>
              <a:t>Claim for National Teaching Fellowship: </a:t>
            </a:r>
            <a:r>
              <a:rPr lang="en-GB" b="1" dirty="0">
                <a:solidFill>
                  <a:srgbClr val="00B050"/>
                </a:solidFill>
              </a:rPr>
              <a:t>maximum 4500 words </a:t>
            </a:r>
            <a:r>
              <a:rPr lang="en-GB" b="1" dirty="0"/>
              <a:t>and submitted as a Word document.</a:t>
            </a:r>
          </a:p>
        </p:txBody>
      </p:sp>
      <p:pic>
        <p:nvPicPr>
          <p:cNvPr id="266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8721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53090"/>
            <a:ext cx="8229600" cy="73169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 developing scheme </a:t>
            </a:r>
          </a:p>
        </p:txBody>
      </p:sp>
      <p:sp>
        <p:nvSpPr>
          <p:cNvPr id="3" name="Content Placeholder 2"/>
          <p:cNvSpPr>
            <a:spLocks noGrp="1"/>
          </p:cNvSpPr>
          <p:nvPr>
            <p:ph idx="1"/>
          </p:nvPr>
        </p:nvSpPr>
        <p:spPr>
          <a:xfrm>
            <a:off x="457200" y="1700808"/>
            <a:ext cx="8229600" cy="4608512"/>
          </a:xfrm>
        </p:spPr>
        <p:txBody>
          <a:bodyPr/>
          <a:lstStyle/>
          <a:p>
            <a:r>
              <a:rPr lang="en-GB" sz="2800" b="1" dirty="0"/>
              <a:t>It’s been running since 2000;</a:t>
            </a:r>
          </a:p>
          <a:p>
            <a:r>
              <a:rPr lang="en-GB" sz="2800" b="1" dirty="0"/>
              <a:t>There are now 815 NTFs across all disciplines and types of HEI.</a:t>
            </a:r>
          </a:p>
          <a:p>
            <a:r>
              <a:rPr lang="en-GB" sz="2800" b="1" dirty="0"/>
              <a:t>The scheme has changed over the years and is changing further now.</a:t>
            </a:r>
          </a:p>
          <a:p>
            <a:r>
              <a:rPr lang="en-GB" sz="2800" b="1" dirty="0"/>
              <a:t>In 2018 the HEA wants to emphasise the accolade itself and the benefit of being an NTF even though there isn’t </a:t>
            </a:r>
            <a:r>
              <a:rPr lang="en-GB" sz="2800" b="1" dirty="0">
                <a:solidFill>
                  <a:srgbClr val="00B050"/>
                </a:solidFill>
              </a:rPr>
              <a:t>necessarily</a:t>
            </a:r>
            <a:r>
              <a:rPr lang="en-GB" sz="2800" b="1" dirty="0"/>
              <a:t> a cash award.</a:t>
            </a:r>
          </a:p>
          <a:p>
            <a:pPr marL="0" indent="0">
              <a:buNone/>
            </a:pPr>
            <a:r>
              <a:rPr lang="en-GB" sz="2800" b="1" dirty="0">
                <a:solidFill>
                  <a:srgbClr val="FF0000"/>
                </a:solidFill>
              </a:rPr>
              <a:t>Advice from ANTF: It’s still really worth doing!</a:t>
            </a:r>
          </a:p>
        </p:txBody>
      </p:sp>
      <p:pic>
        <p:nvPicPr>
          <p:cNvPr id="2051" name="Picture 3" descr="P:\Marketing, Comms and Events 15-16\Brand\HEA logos\HEA JPEG Logos\HEA RGB horizontal logo_smalle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64288" y="188640"/>
            <a:ext cx="1728192" cy="564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0748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749027"/>
            <a:ext cx="6707088" cy="807765"/>
          </a:xfrm>
        </p:spPr>
        <p:txBody>
          <a:bodyPr/>
          <a:lstStyle/>
          <a:p>
            <a:r>
              <a:rPr lang="en-GB" sz="3200" dirty="0"/>
              <a:t>Final word count</a:t>
            </a:r>
          </a:p>
        </p:txBody>
      </p:sp>
      <p:sp>
        <p:nvSpPr>
          <p:cNvPr id="3" name="Content Placeholder 2"/>
          <p:cNvSpPr>
            <a:spLocks noGrp="1"/>
          </p:cNvSpPr>
          <p:nvPr>
            <p:ph idx="1"/>
          </p:nvPr>
        </p:nvSpPr>
        <p:spPr>
          <a:xfrm>
            <a:off x="395536" y="1628800"/>
            <a:ext cx="8291264" cy="4497363"/>
          </a:xfrm>
        </p:spPr>
        <p:txBody>
          <a:bodyPr>
            <a:normAutofit/>
          </a:bodyPr>
          <a:lstStyle/>
          <a:p>
            <a:r>
              <a:rPr lang="en-GB" sz="2000" b="1" dirty="0"/>
              <a:t>The entire document should be </a:t>
            </a:r>
            <a:r>
              <a:rPr lang="en-GB" sz="2000" b="1" dirty="0">
                <a:solidFill>
                  <a:srgbClr val="00B050"/>
                </a:solidFill>
              </a:rPr>
              <a:t>highlighted</a:t>
            </a:r>
            <a:r>
              <a:rPr lang="en-GB" sz="2000" b="1" dirty="0"/>
              <a:t> and the word count tool utilised, ensuring that the tick box ‘include textboxes, footnotes and endnotes’ is selected, to add up all relevant free text. </a:t>
            </a:r>
          </a:p>
          <a:p>
            <a:r>
              <a:rPr lang="en-GB" sz="2000" b="1" dirty="0">
                <a:solidFill>
                  <a:srgbClr val="00B050"/>
                </a:solidFill>
              </a:rPr>
              <a:t>Diagrams are permitted. </a:t>
            </a:r>
            <a:r>
              <a:rPr lang="en-GB" sz="2000" b="1" dirty="0"/>
              <a:t>If any text is included in diagrams, this should be </a:t>
            </a:r>
            <a:r>
              <a:rPr lang="en-GB" sz="2000" b="1" dirty="0">
                <a:solidFill>
                  <a:srgbClr val="00B050"/>
                </a:solidFill>
              </a:rPr>
              <a:t>added to the word count total </a:t>
            </a:r>
            <a:r>
              <a:rPr lang="en-GB" sz="2000" b="1" dirty="0"/>
              <a:t>and the total sum should be stated at the end of the document. </a:t>
            </a:r>
          </a:p>
          <a:p>
            <a:r>
              <a:rPr lang="en-GB" sz="2000" b="1" dirty="0"/>
              <a:t>Headers and footers, used for the nominee’s name, nominating institution and page numbers, are </a:t>
            </a:r>
            <a:r>
              <a:rPr lang="en-GB" sz="2000" b="1" dirty="0">
                <a:solidFill>
                  <a:srgbClr val="00B050"/>
                </a:solidFill>
              </a:rPr>
              <a:t>not counted</a:t>
            </a:r>
            <a:r>
              <a:rPr lang="en-GB" sz="2000" b="1" dirty="0"/>
              <a:t>.</a:t>
            </a:r>
          </a:p>
        </p:txBody>
      </p:sp>
      <p:pic>
        <p:nvPicPr>
          <p:cNvPr id="276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8431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6707088" cy="7920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details</a:t>
            </a:r>
          </a:p>
        </p:txBody>
      </p:sp>
      <p:sp>
        <p:nvSpPr>
          <p:cNvPr id="3" name="Content Placeholder 2"/>
          <p:cNvSpPr>
            <a:spLocks noGrp="1"/>
          </p:cNvSpPr>
          <p:nvPr>
            <p:ph idx="1"/>
          </p:nvPr>
        </p:nvSpPr>
        <p:spPr>
          <a:xfrm>
            <a:off x="395536" y="1628800"/>
            <a:ext cx="8291264" cy="4497363"/>
          </a:xfrm>
        </p:spPr>
        <p:txBody>
          <a:bodyPr/>
          <a:lstStyle/>
          <a:p>
            <a:r>
              <a:rPr lang="en-GB" sz="2000" b="1" dirty="0"/>
              <a:t>Font: 12 point; </a:t>
            </a:r>
          </a:p>
          <a:p>
            <a:r>
              <a:rPr lang="en-GB" sz="2000" b="1" dirty="0"/>
              <a:t>Page orientation: A4 portrait only; </a:t>
            </a:r>
          </a:p>
          <a:p>
            <a:r>
              <a:rPr lang="en-GB" sz="2000" b="1" dirty="0"/>
              <a:t>Line spacing: 1.5 lines; </a:t>
            </a:r>
          </a:p>
          <a:p>
            <a:r>
              <a:rPr lang="en-GB" sz="2000" b="1" dirty="0"/>
              <a:t>Margins: 2cm minimum (not including footers); </a:t>
            </a:r>
          </a:p>
          <a:p>
            <a:r>
              <a:rPr lang="en-GB" sz="2000" b="1" dirty="0">
                <a:solidFill>
                  <a:srgbClr val="00B050"/>
                </a:solidFill>
              </a:rPr>
              <a:t>Headers: Should be used for the nominee’s name and nominating institution and footers for page numbers; </a:t>
            </a:r>
          </a:p>
          <a:p>
            <a:r>
              <a:rPr lang="en-GB" sz="2000" b="1" dirty="0"/>
              <a:t>References </a:t>
            </a:r>
            <a:r>
              <a:rPr lang="en-GB" sz="2000" b="1" dirty="0">
                <a:solidFill>
                  <a:srgbClr val="00B050"/>
                </a:solidFill>
              </a:rPr>
              <a:t>can </a:t>
            </a:r>
            <a:r>
              <a:rPr lang="en-GB" sz="2000" b="1" dirty="0"/>
              <a:t>be included in the body text or put as endnotes, and should be added to the final word count;</a:t>
            </a:r>
          </a:p>
          <a:p>
            <a:r>
              <a:rPr lang="en-GB" sz="2000" b="1" dirty="0">
                <a:solidFill>
                  <a:srgbClr val="00B050"/>
                </a:solidFill>
              </a:rPr>
              <a:t>Web links, pictures and logos: these will not be taken into consideration in the review process and therefore should be avoided.</a:t>
            </a:r>
          </a:p>
        </p:txBody>
      </p:sp>
      <p:pic>
        <p:nvPicPr>
          <p:cNvPr id="286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5872"/>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21280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692696"/>
            <a:ext cx="6707088" cy="72008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More details and a warning!</a:t>
            </a:r>
          </a:p>
        </p:txBody>
      </p:sp>
      <p:sp>
        <p:nvSpPr>
          <p:cNvPr id="3" name="Content Placeholder 2"/>
          <p:cNvSpPr>
            <a:spLocks noGrp="1"/>
          </p:cNvSpPr>
          <p:nvPr>
            <p:ph idx="1"/>
          </p:nvPr>
        </p:nvSpPr>
        <p:spPr>
          <a:xfrm>
            <a:off x="323528" y="1628800"/>
            <a:ext cx="8568951" cy="4573562"/>
          </a:xfrm>
        </p:spPr>
        <p:txBody>
          <a:bodyPr/>
          <a:lstStyle/>
          <a:p>
            <a:r>
              <a:rPr lang="en-GB" sz="2000" b="1" dirty="0"/>
              <a:t>File Saving Conventions: The following naming convention should be used for all submitted files </a:t>
            </a:r>
            <a:r>
              <a:rPr lang="en-GB" sz="2000" b="1" dirty="0" err="1">
                <a:solidFill>
                  <a:srgbClr val="00B050"/>
                </a:solidFill>
              </a:rPr>
              <a:t>Initial.Surname_Instituion_DocumentName</a:t>
            </a:r>
            <a:r>
              <a:rPr lang="en-GB" sz="2000" b="1" dirty="0"/>
              <a:t> for example: </a:t>
            </a:r>
            <a:r>
              <a:rPr lang="en-GB" sz="2000" b="1" dirty="0" err="1"/>
              <a:t>J.Bloggs_UniofPoppleton_Claim</a:t>
            </a:r>
            <a:endParaRPr lang="en-GB" sz="2000" b="1" dirty="0"/>
          </a:p>
          <a:p>
            <a:r>
              <a:rPr lang="en-GB" sz="2000" b="1" dirty="0"/>
              <a:t>The UK Teaching Excellence Awards Advisory Panel supports a </a:t>
            </a:r>
            <a:r>
              <a:rPr lang="en-GB" sz="2000" b="1" dirty="0">
                <a:solidFill>
                  <a:srgbClr val="00B050"/>
                </a:solidFill>
              </a:rPr>
              <a:t>strict application </a:t>
            </a:r>
            <a:r>
              <a:rPr lang="en-GB" sz="2000" b="1" dirty="0"/>
              <a:t>of the above formatting requirements to ensure fairness and consistency to all nominees. </a:t>
            </a:r>
          </a:p>
          <a:p>
            <a:r>
              <a:rPr lang="en-GB" sz="2000" b="1" dirty="0"/>
              <a:t>The HEA </a:t>
            </a:r>
            <a:r>
              <a:rPr lang="en-GB" sz="2000" b="1" dirty="0">
                <a:solidFill>
                  <a:srgbClr val="00B050"/>
                </a:solidFill>
              </a:rPr>
              <a:t>and the UK Teaching Excellence Awards Advisory Panel </a:t>
            </a:r>
            <a:r>
              <a:rPr lang="en-GB" sz="2000" b="1" dirty="0"/>
              <a:t>reserve the right to reject any nominations failing to adhere to these requirements. </a:t>
            </a:r>
            <a:r>
              <a:rPr lang="en-GB" sz="2000" b="1" dirty="0">
                <a:solidFill>
                  <a:srgbClr val="00B050"/>
                </a:solidFill>
              </a:rPr>
              <a:t>It is therefore the responsibility the nominating institution and the individual nominee to ensure that the nomination adheres to the requirements with regard to formatting, required signatures and word limits.</a:t>
            </a:r>
          </a:p>
        </p:txBody>
      </p:sp>
      <p:pic>
        <p:nvPicPr>
          <p:cNvPr id="296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888042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749027"/>
            <a:ext cx="8240713" cy="66374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Additional information requests</a:t>
            </a:r>
          </a:p>
        </p:txBody>
      </p:sp>
      <p:sp>
        <p:nvSpPr>
          <p:cNvPr id="3" name="Content Placeholder 2"/>
          <p:cNvSpPr>
            <a:spLocks noGrp="1"/>
          </p:cNvSpPr>
          <p:nvPr>
            <p:ph idx="1"/>
          </p:nvPr>
        </p:nvSpPr>
        <p:spPr>
          <a:xfrm>
            <a:off x="323528" y="1700809"/>
            <a:ext cx="8572720" cy="4501554"/>
          </a:xfrm>
        </p:spPr>
        <p:txBody>
          <a:bodyPr>
            <a:normAutofit/>
          </a:bodyPr>
          <a:lstStyle/>
          <a:p>
            <a:r>
              <a:rPr lang="en-GB" sz="2000" b="1" dirty="0"/>
              <a:t>Equality and Diversity Form: The HEA is committed to promoting equality and diversity and collects data on nominees for statistical monitoring. The HEA report the equality and diversity data to the UK Teaching Excellence Advisory Panel. </a:t>
            </a:r>
          </a:p>
          <a:p>
            <a:r>
              <a:rPr lang="en-GB" sz="2000" b="1" dirty="0">
                <a:solidFill>
                  <a:srgbClr val="00B050"/>
                </a:solidFill>
              </a:rPr>
              <a:t>This form is online and available via the appropriate link. One form should be completed by the nominee, not by the institutional contact. Nevertheless the institutional contact should check that this has been submitted for each of the nominees being put forward.</a:t>
            </a:r>
          </a:p>
        </p:txBody>
      </p:sp>
      <p:pic>
        <p:nvPicPr>
          <p:cNvPr id="317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5"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40234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692696"/>
            <a:ext cx="6707088" cy="7920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Submission and receipt of nominations</a:t>
            </a:r>
          </a:p>
        </p:txBody>
      </p:sp>
      <p:sp>
        <p:nvSpPr>
          <p:cNvPr id="3" name="Content Placeholder 2"/>
          <p:cNvSpPr>
            <a:spLocks noGrp="1"/>
          </p:cNvSpPr>
          <p:nvPr>
            <p:ph idx="1"/>
          </p:nvPr>
        </p:nvSpPr>
        <p:spPr>
          <a:xfrm>
            <a:off x="323529" y="1772816"/>
            <a:ext cx="8496944" cy="4429546"/>
          </a:xfrm>
        </p:spPr>
        <p:txBody>
          <a:bodyPr>
            <a:normAutofit lnSpcReduction="10000"/>
          </a:bodyPr>
          <a:lstStyle/>
          <a:p>
            <a:r>
              <a:rPr lang="en-GB" sz="1800" b="1" dirty="0"/>
              <a:t>The nomination documents must be uploaded to the HEA VLE by the NTFS institutional contact (who will have been issued with a VLE username and password) by </a:t>
            </a:r>
            <a:r>
              <a:rPr lang="en-GB" sz="1800" b="1" dirty="0">
                <a:solidFill>
                  <a:srgbClr val="FF0000"/>
                </a:solidFill>
              </a:rPr>
              <a:t>15.00 on 30</a:t>
            </a:r>
            <a:r>
              <a:rPr lang="en-GB" sz="1800" b="1" baseline="30000" dirty="0">
                <a:solidFill>
                  <a:srgbClr val="FF0000"/>
                </a:solidFill>
              </a:rPr>
              <a:t>th</a:t>
            </a:r>
            <a:r>
              <a:rPr lang="en-GB" sz="1800" b="1" dirty="0">
                <a:solidFill>
                  <a:srgbClr val="FF0000"/>
                </a:solidFill>
              </a:rPr>
              <a:t> April 2018.</a:t>
            </a:r>
            <a:endParaRPr lang="en-GB" sz="1800" b="1" dirty="0"/>
          </a:p>
          <a:p>
            <a:r>
              <a:rPr lang="en-GB" sz="1800" b="1" dirty="0"/>
              <a:t>If the institution is submitting more than one nomination, the institutional contact can </a:t>
            </a:r>
            <a:r>
              <a:rPr lang="en-GB" sz="1800" b="1" dirty="0">
                <a:solidFill>
                  <a:srgbClr val="00B050"/>
                </a:solidFill>
              </a:rPr>
              <a:t>upload the multiple documents </a:t>
            </a:r>
            <a:r>
              <a:rPr lang="en-GB" sz="1800" b="1" dirty="0"/>
              <a:t>using the same username and password for each nomination so it is </a:t>
            </a:r>
            <a:r>
              <a:rPr lang="en-GB" sz="1800" b="1" dirty="0">
                <a:solidFill>
                  <a:srgbClr val="00B050"/>
                </a:solidFill>
              </a:rPr>
              <a:t>essential that the correct file naming convention is adopted</a:t>
            </a:r>
            <a:r>
              <a:rPr lang="en-GB" sz="1800" b="1" dirty="0"/>
              <a:t>. </a:t>
            </a:r>
          </a:p>
          <a:p>
            <a:pPr>
              <a:spcBef>
                <a:spcPts val="0"/>
              </a:spcBef>
            </a:pPr>
            <a:r>
              <a:rPr lang="en-GB" sz="1800" b="1" dirty="0"/>
              <a:t>The NTFS institutional contact is acting on behalf of their institution and will be assumed by the HEA to be acting in accordance with the expectations of their senior management when submitting their institution’s</a:t>
            </a:r>
            <a:r>
              <a:rPr lang="en-GB" sz="1800" dirty="0"/>
              <a:t> </a:t>
            </a:r>
            <a:r>
              <a:rPr lang="en-GB" sz="1800" b="1" dirty="0"/>
              <a:t>nomination(s). </a:t>
            </a:r>
          </a:p>
          <a:p>
            <a:pPr>
              <a:spcBef>
                <a:spcPts val="0"/>
              </a:spcBef>
            </a:pPr>
            <a:r>
              <a:rPr lang="en-GB" sz="1800" b="1" dirty="0">
                <a:solidFill>
                  <a:srgbClr val="00B050"/>
                </a:solidFill>
              </a:rPr>
              <a:t>Receipt of uploaded nomination will be acknowledged by an automated email to the institutional contact. The HEA will use the nomination checklist to ensure all documents have ben received and will conduct a manual check of a sample of nominations to ensure that documents meet the formatting and word limit requirements. If the institutional nominee has not heard from the HEA within this timescale then we recommend contacting the HEA.</a:t>
            </a:r>
          </a:p>
        </p:txBody>
      </p:sp>
      <p:pic>
        <p:nvPicPr>
          <p:cNvPr id="327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19721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759203"/>
            <a:ext cx="7416824" cy="653573"/>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dirty="0"/>
              <a:t>Outcomes and publicity</a:t>
            </a:r>
          </a:p>
        </p:txBody>
      </p:sp>
      <p:sp>
        <p:nvSpPr>
          <p:cNvPr id="3" name="Content Placeholder 2"/>
          <p:cNvSpPr>
            <a:spLocks noGrp="1"/>
          </p:cNvSpPr>
          <p:nvPr>
            <p:ph idx="1"/>
          </p:nvPr>
        </p:nvSpPr>
        <p:spPr>
          <a:xfrm>
            <a:off x="323528" y="1628800"/>
            <a:ext cx="8568952" cy="4752528"/>
          </a:xfrm>
        </p:spPr>
        <p:txBody>
          <a:bodyPr>
            <a:normAutofit/>
          </a:bodyPr>
          <a:lstStyle/>
          <a:p>
            <a:r>
              <a:rPr lang="en-GB" sz="2000" b="1" dirty="0"/>
              <a:t>All nominees will be informed of the outcome via email in the week commencing </a:t>
            </a:r>
            <a:r>
              <a:rPr lang="en-GB" sz="2000" b="1" dirty="0">
                <a:solidFill>
                  <a:srgbClr val="00B050"/>
                </a:solidFill>
              </a:rPr>
              <a:t>23 July 2018</a:t>
            </a:r>
            <a:r>
              <a:rPr lang="en-GB" sz="2000" b="1" dirty="0"/>
              <a:t>. The Vice-Chancellor or equivalent will be informed by this date. </a:t>
            </a:r>
          </a:p>
          <a:p>
            <a:r>
              <a:rPr lang="en-GB" sz="2000" b="1" dirty="0"/>
              <a:t>The announcement of NTFS winners is strictly embargoed until the end of August 2018. A </a:t>
            </a:r>
            <a:r>
              <a:rPr lang="en-GB" sz="2000" b="1" dirty="0">
                <a:solidFill>
                  <a:srgbClr val="00B050"/>
                </a:solidFill>
              </a:rPr>
              <a:t>condition of the competition is that nominees do not share news</a:t>
            </a:r>
            <a:r>
              <a:rPr lang="en-GB" sz="2000" b="1" dirty="0"/>
              <a:t> of their success before this date in order to ensure maximum publicity. Contravention of this requirement could lead to the award being </a:t>
            </a:r>
            <a:r>
              <a:rPr lang="en-GB" sz="2000" b="1" dirty="0">
                <a:solidFill>
                  <a:srgbClr val="00B050"/>
                </a:solidFill>
              </a:rPr>
              <a:t>revoked</a:t>
            </a:r>
            <a:r>
              <a:rPr lang="en-GB" sz="2000" b="1" dirty="0"/>
              <a:t>. </a:t>
            </a:r>
          </a:p>
          <a:p>
            <a:r>
              <a:rPr lang="en-GB" sz="2000" b="1" dirty="0"/>
              <a:t>The names of the award winners will be officially announced at the end of August 2018 on the HEA’s website </a:t>
            </a:r>
            <a:r>
              <a:rPr lang="en-GB" sz="2000" dirty="0"/>
              <a:t>(</a:t>
            </a:r>
            <a:r>
              <a:rPr lang="en-GB" sz="2000" dirty="0">
                <a:hlinkClick r:id="rId2"/>
              </a:rPr>
              <a:t>https://www.heacademy.ac.uk/individuals/national-teaching-fellowship-scheme/NTF</a:t>
            </a:r>
            <a:r>
              <a:rPr lang="en-GB" sz="2000" dirty="0"/>
              <a:t>) </a:t>
            </a:r>
            <a:r>
              <a:rPr lang="en-GB" sz="2000" b="1" dirty="0"/>
              <a:t>and in a press release </a:t>
            </a:r>
          </a:p>
          <a:p>
            <a:pPr marL="0" indent="0">
              <a:buNone/>
            </a:pPr>
            <a:r>
              <a:rPr lang="en-GB" sz="2000" b="1" dirty="0">
                <a:solidFill>
                  <a:srgbClr val="FF0000"/>
                </a:solidFill>
              </a:rPr>
              <a:t>ANTF advice: keep it under your hat!</a:t>
            </a:r>
            <a:endParaRPr lang="en-GB" sz="2000" b="1" dirty="0"/>
          </a:p>
        </p:txBody>
      </p:sp>
      <p:pic>
        <p:nvPicPr>
          <p:cNvPr id="337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198816"/>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23123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86BE6-52A8-4A98-A066-7D0C2BB2E079}"/>
              </a:ext>
            </a:extLst>
          </p:cNvPr>
          <p:cNvSpPr>
            <a:spLocks noGrp="1"/>
          </p:cNvSpPr>
          <p:nvPr>
            <p:ph type="title"/>
          </p:nvPr>
        </p:nvSpPr>
        <p:spPr>
          <a:xfrm>
            <a:off x="971600" y="836712"/>
            <a:ext cx="6707088" cy="720080"/>
          </a:xfrm>
        </p:spPr>
        <p:txBody>
          <a:bodyPr/>
          <a:lstStyle/>
          <a:p>
            <a:r>
              <a:rPr lang="en-GB" dirty="0"/>
              <a:t>Feedback</a:t>
            </a:r>
          </a:p>
        </p:txBody>
      </p:sp>
      <p:sp>
        <p:nvSpPr>
          <p:cNvPr id="3" name="Content Placeholder 2">
            <a:extLst>
              <a:ext uri="{FF2B5EF4-FFF2-40B4-BE49-F238E27FC236}">
                <a16:creationId xmlns:a16="http://schemas.microsoft.com/office/drawing/2014/main" id="{03049498-9CD4-407A-B6C2-EDE6ED32DB64}"/>
              </a:ext>
            </a:extLst>
          </p:cNvPr>
          <p:cNvSpPr>
            <a:spLocks noGrp="1"/>
          </p:cNvSpPr>
          <p:nvPr>
            <p:ph idx="1"/>
          </p:nvPr>
        </p:nvSpPr>
        <p:spPr>
          <a:xfrm>
            <a:off x="457200" y="1628800"/>
            <a:ext cx="8229600" cy="4497363"/>
          </a:xfrm>
        </p:spPr>
        <p:txBody>
          <a:bodyPr>
            <a:normAutofit/>
          </a:bodyPr>
          <a:lstStyle/>
          <a:p>
            <a:pPr marL="0" indent="0">
              <a:buNone/>
            </a:pPr>
            <a:r>
              <a:rPr lang="en-GB" sz="2000" b="1" dirty="0">
                <a:solidFill>
                  <a:srgbClr val="00B050"/>
                </a:solidFill>
              </a:rPr>
              <a:t>Following the publication of the outcome of the 2018 NTF Award, the HEA will issue individual written feedback to all nominees. Nominees are also invited to discuss their submission with a member of the Teaching Excellence Awards scheme.</a:t>
            </a:r>
          </a:p>
          <a:p>
            <a:pPr marL="0" indent="0">
              <a:buNone/>
            </a:pPr>
            <a:r>
              <a:rPr lang="en-GB" sz="2000" b="1" dirty="0">
                <a:solidFill>
                  <a:srgbClr val="00B050"/>
                </a:solidFill>
              </a:rPr>
              <a:t>The NTFS is a competition and thus the Panel’s decision is final. No appeals can be made against the decision. The HEA has a complaints procedure to address issues of fair treatment in the administration of nominations.</a:t>
            </a:r>
          </a:p>
        </p:txBody>
      </p:sp>
      <p:pic>
        <p:nvPicPr>
          <p:cNvPr id="348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7" y="188425"/>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24832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749027"/>
            <a:ext cx="6707088" cy="73575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Awards ceremony and briefing event</a:t>
            </a:r>
          </a:p>
        </p:txBody>
      </p:sp>
      <p:sp>
        <p:nvSpPr>
          <p:cNvPr id="3" name="Content Placeholder 2"/>
          <p:cNvSpPr>
            <a:spLocks noGrp="1"/>
          </p:cNvSpPr>
          <p:nvPr>
            <p:ph idx="1"/>
          </p:nvPr>
        </p:nvSpPr>
        <p:spPr>
          <a:xfrm>
            <a:off x="457200" y="1700808"/>
            <a:ext cx="8229600" cy="4425355"/>
          </a:xfrm>
        </p:spPr>
        <p:txBody>
          <a:bodyPr>
            <a:normAutofit/>
          </a:bodyPr>
          <a:lstStyle/>
          <a:p>
            <a:pPr marL="0" indent="0">
              <a:buNone/>
            </a:pPr>
            <a:r>
              <a:rPr lang="en-GB" sz="2000" b="1" dirty="0"/>
              <a:t>The individual awards will be presented at a celebratory dinner, to which successful nominees, their personal guest, and the Vice-Chancellor (or equivalent) will be invited. All new National Teaching Fellows will also be invited to a briefing and networking event on the day of the award ceremony. The briefing and the ceremony will be held in November 2018 (date to be confirmed).</a:t>
            </a:r>
          </a:p>
          <a:p>
            <a:pPr marL="0" indent="0">
              <a:buNone/>
            </a:pPr>
            <a:r>
              <a:rPr lang="en-GB" sz="2000" b="1" dirty="0">
                <a:solidFill>
                  <a:srgbClr val="FF0000"/>
                </a:solidFill>
              </a:rPr>
              <a:t>ANTF advice: it’s a fabulous event: if you win don’t miss it at any cost and the briefing provides great networking opportunities</a:t>
            </a:r>
            <a:endParaRPr lang="en-GB" sz="2000" b="1" dirty="0"/>
          </a:p>
        </p:txBody>
      </p:sp>
      <p:pic>
        <p:nvPicPr>
          <p:cNvPr id="358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5254"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18975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836712"/>
            <a:ext cx="6707088" cy="864096"/>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dirty="0">
                <a:solidFill>
                  <a:srgbClr val="FF0000"/>
                </a:solidFill>
              </a:rPr>
              <a:t>Going back in time, unsuccessful nominations (2013) often:</a:t>
            </a:r>
          </a:p>
        </p:txBody>
      </p:sp>
      <p:sp>
        <p:nvSpPr>
          <p:cNvPr id="3" name="Content Placeholder 2"/>
          <p:cNvSpPr>
            <a:spLocks noGrp="1"/>
          </p:cNvSpPr>
          <p:nvPr>
            <p:ph idx="1"/>
          </p:nvPr>
        </p:nvSpPr>
        <p:spPr>
          <a:xfrm>
            <a:off x="395536" y="1772816"/>
            <a:ext cx="8302377" cy="4429546"/>
          </a:xfrm>
          <a:noFill/>
          <a:ln w="9525">
            <a:noFill/>
            <a:miter lim="800000"/>
            <a:headEnd/>
            <a:tailEnd/>
          </a:ln>
        </p:spPr>
        <p:txBody>
          <a:bodyPr vert="horz" wrap="square" lIns="91440" tIns="45720" rIns="91440" bIns="45720" numCol="1" anchor="t" anchorCtr="0" compatLnSpc="1">
            <a:prstTxWarp prst="textNoShape">
              <a:avLst/>
            </a:prstTxWarp>
            <a:normAutofit fontScale="92500"/>
          </a:bodyPr>
          <a:lstStyle/>
          <a:p>
            <a:r>
              <a:rPr lang="en-GB" sz="2400" b="1" dirty="0"/>
              <a:t>were not explicit in terms of addressing the criteria; </a:t>
            </a:r>
          </a:p>
          <a:p>
            <a:r>
              <a:rPr lang="en-GB" sz="2400" b="1" dirty="0"/>
              <a:t>offered little in the way of evidence to underpin claims of excellence;</a:t>
            </a:r>
          </a:p>
          <a:p>
            <a:r>
              <a:rPr lang="en-GB" sz="2400" b="1" dirty="0"/>
              <a:t>lacked breadth or depth; </a:t>
            </a:r>
          </a:p>
          <a:p>
            <a:r>
              <a:rPr lang="en-GB" sz="2400" b="1" dirty="0"/>
              <a:t>failed to make clear how the nominee’s practice was excellent and/or transformative;</a:t>
            </a:r>
          </a:p>
          <a:p>
            <a:r>
              <a:rPr lang="en-GB" sz="2400" b="1" dirty="0"/>
              <a:t>focused on research rather than teaching and learning;</a:t>
            </a:r>
          </a:p>
          <a:p>
            <a:r>
              <a:rPr lang="en-GB" sz="2400" b="1" dirty="0"/>
              <a:t>included details of work or projects that were in the early stages of implementation with little detail of evaluation or impact;</a:t>
            </a:r>
          </a:p>
          <a:p>
            <a:r>
              <a:rPr lang="en-GB" sz="2400" b="1" dirty="0"/>
              <a:t>failed to give equal weighting to each of the three criteria or combined elements of different criteria into a single section.</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0827"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41057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Title 1"/>
          <p:cNvSpPr>
            <a:spLocks noGrp="1"/>
          </p:cNvSpPr>
          <p:nvPr>
            <p:ph type="title"/>
          </p:nvPr>
        </p:nvSpPr>
        <p:spPr>
          <a:xfrm>
            <a:off x="755576" y="908721"/>
            <a:ext cx="7344816" cy="1008112"/>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dirty="0"/>
              <a:t>What kinds of evidence are convincing? </a:t>
            </a:r>
            <a:r>
              <a:rPr lang="en-GB" dirty="0">
                <a:solidFill>
                  <a:srgbClr val="FF0000"/>
                </a:solidFill>
              </a:rPr>
              <a:t>(ANTF advice)</a:t>
            </a:r>
          </a:p>
        </p:txBody>
      </p:sp>
      <p:sp>
        <p:nvSpPr>
          <p:cNvPr id="13315" name="Content Placeholder 2"/>
          <p:cNvSpPr>
            <a:spLocks noGrp="1"/>
          </p:cNvSpPr>
          <p:nvPr>
            <p:ph idx="1"/>
          </p:nvPr>
        </p:nvSpPr>
        <p:spPr>
          <a:xfrm>
            <a:off x="251520" y="2060848"/>
            <a:ext cx="8712968" cy="4141515"/>
          </a:xfrm>
        </p:spPr>
        <p:txBody>
          <a:bodyPr>
            <a:normAutofit/>
          </a:bodyPr>
          <a:lstStyle/>
          <a:p>
            <a:r>
              <a:rPr lang="en-US" sz="2000" b="1" dirty="0"/>
              <a:t>Anything that gives external validation to your claim, so that it is supported rather than being mere assertion;</a:t>
            </a:r>
          </a:p>
          <a:p>
            <a:r>
              <a:rPr lang="en-US" sz="2000" b="1" dirty="0"/>
              <a:t>This is likely to involve raiding your ‘plaudits file’ for verbatim quotes demonstrating your excellence;</a:t>
            </a:r>
          </a:p>
          <a:p>
            <a:r>
              <a:rPr lang="en-US" sz="2000" b="1" dirty="0"/>
              <a:t>These can be from module evaluations, feedback forums, student comments, letters and emails;</a:t>
            </a:r>
          </a:p>
          <a:p>
            <a:r>
              <a:rPr lang="en-US" sz="2000" b="1" dirty="0"/>
              <a:t>Aim to collect a range of quotes from current and past </a:t>
            </a:r>
            <a:r>
              <a:rPr lang="en-US" sz="2000" b="1" dirty="0">
                <a:solidFill>
                  <a:srgbClr val="800080"/>
                </a:solidFill>
              </a:rPr>
              <a:t>students</a:t>
            </a:r>
            <a:r>
              <a:rPr lang="en-US" sz="2000" b="1" dirty="0"/>
              <a:t> at different levels, past and current </a:t>
            </a:r>
            <a:r>
              <a:rPr lang="en-US" sz="2000" b="1" dirty="0">
                <a:solidFill>
                  <a:srgbClr val="800080"/>
                </a:solidFill>
              </a:rPr>
              <a:t>colleagues</a:t>
            </a:r>
            <a:r>
              <a:rPr lang="en-US" sz="2000" b="1" dirty="0"/>
              <a:t>, </a:t>
            </a:r>
            <a:r>
              <a:rPr lang="en-US" sz="2000" b="1" dirty="0">
                <a:solidFill>
                  <a:srgbClr val="800080"/>
                </a:solidFill>
              </a:rPr>
              <a:t>managers</a:t>
            </a:r>
            <a:r>
              <a:rPr lang="en-US" sz="2000" b="1" dirty="0"/>
              <a:t>, </a:t>
            </a:r>
            <a:r>
              <a:rPr lang="en-US" sz="2000" b="1" dirty="0">
                <a:solidFill>
                  <a:srgbClr val="800080"/>
                </a:solidFill>
              </a:rPr>
              <a:t>employers</a:t>
            </a:r>
            <a:r>
              <a:rPr lang="en-US" sz="2000" b="1" dirty="0"/>
              <a:t> who take your students on placement, </a:t>
            </a:r>
            <a:r>
              <a:rPr lang="en-US" sz="2000" b="1" dirty="0">
                <a:solidFill>
                  <a:srgbClr val="800080"/>
                </a:solidFill>
              </a:rPr>
              <a:t>external</a:t>
            </a:r>
            <a:r>
              <a:rPr lang="en-US" sz="2000" b="1" dirty="0"/>
              <a:t> </a:t>
            </a:r>
            <a:r>
              <a:rPr lang="en-US" sz="2000" b="1" dirty="0">
                <a:solidFill>
                  <a:srgbClr val="800080"/>
                </a:solidFill>
              </a:rPr>
              <a:t>examiners</a:t>
            </a:r>
            <a:r>
              <a:rPr lang="en-US" sz="2000" b="1" dirty="0"/>
              <a:t> etc.</a:t>
            </a:r>
          </a:p>
          <a:p>
            <a:r>
              <a:rPr lang="en-US" sz="2000" b="1" dirty="0"/>
              <a:t>You don’t need to provide full detail of each originator of quotes: ‘former 2</a:t>
            </a:r>
            <a:r>
              <a:rPr lang="en-US" sz="2000" b="1" baseline="30000" dirty="0"/>
              <a:t>nd</a:t>
            </a:r>
            <a:r>
              <a:rPr lang="en-US" sz="2000" b="1" dirty="0"/>
              <a:t>-year student’ ‘previous line-manager’, ‘employer of our graduates’ etc is sufficient detail.</a:t>
            </a:r>
          </a:p>
          <a:p>
            <a:endParaRPr lang="en-US" sz="2400" b="1" dirty="0"/>
          </a:p>
        </p:txBody>
      </p:sp>
      <p:pic>
        <p:nvPicPr>
          <p:cNvPr id="368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9043" y="181113"/>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08720"/>
            <a:ext cx="8229600" cy="64807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Key things to note for 2018! </a:t>
            </a:r>
          </a:p>
        </p:txBody>
      </p:sp>
      <p:sp>
        <p:nvSpPr>
          <p:cNvPr id="3" name="Content Placeholder 2"/>
          <p:cNvSpPr>
            <a:spLocks noGrp="1"/>
          </p:cNvSpPr>
          <p:nvPr>
            <p:ph idx="1"/>
          </p:nvPr>
        </p:nvSpPr>
        <p:spPr>
          <a:xfrm>
            <a:off x="457200" y="1844823"/>
            <a:ext cx="8229600" cy="4104457"/>
          </a:xfrm>
        </p:spPr>
        <p:txBody>
          <a:bodyPr>
            <a:normAutofit/>
          </a:bodyPr>
          <a:lstStyle/>
          <a:p>
            <a:r>
              <a:rPr lang="en-GB" sz="2000" b="1" dirty="0"/>
              <a:t>Closing date </a:t>
            </a:r>
            <a:r>
              <a:rPr lang="en-GB" b="1" dirty="0">
                <a:solidFill>
                  <a:srgbClr val="FF0000"/>
                </a:solidFill>
              </a:rPr>
              <a:t>15.00</a:t>
            </a:r>
            <a:r>
              <a:rPr lang="en-GB" b="1" dirty="0"/>
              <a:t> </a:t>
            </a:r>
            <a:r>
              <a:rPr lang="en-GB" b="1" dirty="0">
                <a:solidFill>
                  <a:srgbClr val="FF0000"/>
                </a:solidFill>
              </a:rPr>
              <a:t>30</a:t>
            </a:r>
            <a:r>
              <a:rPr lang="en-GB" b="1" baseline="30000" dirty="0">
                <a:solidFill>
                  <a:srgbClr val="FF0000"/>
                </a:solidFill>
              </a:rPr>
              <a:t>th</a:t>
            </a:r>
            <a:r>
              <a:rPr lang="en-GB" b="1" dirty="0">
                <a:solidFill>
                  <a:srgbClr val="FF0000"/>
                </a:solidFill>
              </a:rPr>
              <a:t> April 2018</a:t>
            </a:r>
            <a:endParaRPr lang="en-GB" sz="2000" b="1" dirty="0">
              <a:solidFill>
                <a:srgbClr val="FF0000"/>
              </a:solidFill>
            </a:endParaRPr>
          </a:p>
          <a:p>
            <a:r>
              <a:rPr lang="en-GB" sz="2000" b="1" dirty="0"/>
              <a:t>Nominations must be submitted by NTFS institutional contact.</a:t>
            </a:r>
          </a:p>
          <a:p>
            <a:r>
              <a:rPr lang="en-GB" sz="2000" b="1" dirty="0"/>
              <a:t>email now</a:t>
            </a:r>
            <a:r>
              <a:rPr lang="en-GB" sz="2000" dirty="0"/>
              <a:t> </a:t>
            </a:r>
            <a:r>
              <a:rPr lang="en-GB" sz="2000" b="1" u="sng" dirty="0">
                <a:hlinkClick r:id="rId2"/>
              </a:rPr>
              <a:t>ntfs@heacademy.ac.uk</a:t>
            </a:r>
            <a:r>
              <a:rPr lang="en-GB" sz="2000" dirty="0"/>
              <a:t> </a:t>
            </a:r>
            <a:r>
              <a:rPr lang="en-GB" sz="2000" b="1" dirty="0"/>
              <a:t>for more information</a:t>
            </a:r>
          </a:p>
          <a:p>
            <a:pPr marL="0" indent="0">
              <a:buNone/>
            </a:pPr>
            <a:endParaRPr lang="en-GB" sz="1050" b="1" dirty="0"/>
          </a:p>
          <a:p>
            <a:pPr marL="0" indent="0">
              <a:buNone/>
            </a:pPr>
            <a:endParaRPr lang="en-GB" sz="1800" b="1" dirty="0"/>
          </a:p>
          <a:p>
            <a:pPr marL="0" indent="0">
              <a:buNone/>
            </a:pPr>
            <a:r>
              <a:rPr lang="en-GB" sz="2000" b="1" dirty="0">
                <a:solidFill>
                  <a:srgbClr val="FF0000"/>
                </a:solidFill>
              </a:rPr>
              <a:t>ANTF advice: don’t leave submission to the last minute and get a time for signing it into the VC’s diary!</a:t>
            </a:r>
            <a:endParaRPr lang="en-GB" sz="2000" dirty="0">
              <a:solidFill>
                <a:srgbClr val="FF0000"/>
              </a:solidFill>
            </a:endParaRP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7803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Title 1"/>
          <p:cNvSpPr>
            <a:spLocks noGrp="1"/>
          </p:cNvSpPr>
          <p:nvPr>
            <p:ph type="title"/>
          </p:nvPr>
        </p:nvSpPr>
        <p:spPr>
          <a:xfrm>
            <a:off x="899592" y="980728"/>
            <a:ext cx="6707088" cy="936104"/>
          </a:xfrm>
          <a:noFill/>
          <a:ln w="9525">
            <a:noFill/>
            <a:miter lim="800000"/>
            <a:headEnd/>
            <a:tailEnd/>
          </a:ln>
        </p:spPr>
        <p:txBody>
          <a:bodyPr vert="horz" wrap="square" lIns="91440" tIns="45720" rIns="91440" bIns="45720" numCol="1" anchor="b" anchorCtr="0" compatLnSpc="1">
            <a:prstTxWarp prst="textNoShape">
              <a:avLst/>
            </a:prstTxWarp>
            <a:noAutofit/>
          </a:bodyPr>
          <a:lstStyle/>
          <a:p>
            <a:r>
              <a:rPr lang="en-GB" dirty="0"/>
              <a:t>Collecting and using evidence </a:t>
            </a:r>
            <a:br>
              <a:rPr lang="en-GB" dirty="0"/>
            </a:br>
            <a:r>
              <a:rPr lang="en-GB" dirty="0">
                <a:solidFill>
                  <a:srgbClr val="FF0000"/>
                </a:solidFill>
              </a:rPr>
              <a:t>(ANTF advice)</a:t>
            </a:r>
          </a:p>
        </p:txBody>
      </p:sp>
      <p:sp>
        <p:nvSpPr>
          <p:cNvPr id="14339" name="Content Placeholder 2"/>
          <p:cNvSpPr>
            <a:spLocks noGrp="1"/>
          </p:cNvSpPr>
          <p:nvPr>
            <p:ph idx="1"/>
          </p:nvPr>
        </p:nvSpPr>
        <p:spPr>
          <a:xfrm>
            <a:off x="395536" y="2060848"/>
            <a:ext cx="8291264" cy="4065315"/>
          </a:xfrm>
        </p:spPr>
        <p:txBody>
          <a:bodyPr>
            <a:normAutofit/>
          </a:bodyPr>
          <a:lstStyle/>
          <a:p>
            <a:r>
              <a:rPr lang="en-US" sz="2000" b="1" dirty="0"/>
              <a:t>Quantitative data can be really useful: it’s helpful to include statements such as ‘Over the past five years my student evaluations have averaged 80+ who said I was good or excellent, and this is higher than average within my department’;</a:t>
            </a:r>
          </a:p>
          <a:p>
            <a:r>
              <a:rPr lang="en-US" sz="2000" b="1" dirty="0"/>
              <a:t>You are not expected (or allowed) to provide supporting documentation but your own HEI is expected to assure the validity of your application;</a:t>
            </a:r>
          </a:p>
          <a:p>
            <a:r>
              <a:rPr lang="en-US" sz="2000" b="1" dirty="0"/>
              <a:t>You should aim to match your evidence with the three criteria, so you can add quotes and data to each section.</a:t>
            </a:r>
          </a:p>
          <a:p>
            <a:endParaRPr lang="en-GB" sz="2600" b="1" dirty="0"/>
          </a:p>
        </p:txBody>
      </p:sp>
      <p:pic>
        <p:nvPicPr>
          <p:cNvPr id="378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a:xfrm>
            <a:off x="683568" y="836713"/>
            <a:ext cx="7632848" cy="108011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You need to demonstrate scholarship and commitment to reflection </a:t>
            </a:r>
            <a:r>
              <a:rPr lang="en-GB" sz="3200" dirty="0">
                <a:solidFill>
                  <a:srgbClr val="FF0000"/>
                </a:solidFill>
              </a:rPr>
              <a:t>(ANTF advice)</a:t>
            </a:r>
            <a:endParaRPr lang="en-GB" sz="3200" dirty="0"/>
          </a:p>
        </p:txBody>
      </p:sp>
      <p:sp>
        <p:nvSpPr>
          <p:cNvPr id="16387" name="Content Placeholder 2"/>
          <p:cNvSpPr>
            <a:spLocks noGrp="1"/>
          </p:cNvSpPr>
          <p:nvPr>
            <p:ph idx="1"/>
          </p:nvPr>
        </p:nvSpPr>
        <p:spPr>
          <a:xfrm>
            <a:off x="395536" y="2132856"/>
            <a:ext cx="8516689" cy="4013944"/>
          </a:xfrm>
          <a:noFill/>
          <a:ln w="9525">
            <a:noFill/>
            <a:miter lim="800000"/>
            <a:headEnd/>
            <a:tailEnd/>
          </a:ln>
        </p:spPr>
        <p:txBody>
          <a:bodyPr vert="horz" wrap="square" lIns="91440" tIns="45720" rIns="91440" bIns="45720" numCol="1" anchor="t" anchorCtr="0" compatLnSpc="1">
            <a:prstTxWarp prst="textNoShape">
              <a:avLst/>
            </a:prstTxWarp>
            <a:normAutofit/>
          </a:bodyPr>
          <a:lstStyle/>
          <a:p>
            <a:r>
              <a:rPr lang="en-GB" sz="2000" b="1" dirty="0"/>
              <a:t>Your application should we think include reference to a handful of texts (books, journal articles etc) from which your educational philosophy and teaching approaches have derived;</a:t>
            </a:r>
          </a:p>
          <a:p>
            <a:r>
              <a:rPr lang="en-GB" sz="2000" b="1" dirty="0"/>
              <a:t>The application, however, is all about </a:t>
            </a:r>
            <a:r>
              <a:rPr lang="en-GB" sz="2000" b="1" i="1" dirty="0">
                <a:solidFill>
                  <a:srgbClr val="800080"/>
                </a:solidFill>
              </a:rPr>
              <a:t>you</a:t>
            </a:r>
            <a:r>
              <a:rPr lang="en-GB" sz="2000" b="1" dirty="0"/>
              <a:t>, so you need to use the first person singular and refer to your achievements rather than your teams’, (‘Shy </a:t>
            </a:r>
            <a:r>
              <a:rPr lang="en-GB" sz="2000" b="1" dirty="0" err="1"/>
              <a:t>bairns</a:t>
            </a:r>
            <a:r>
              <a:rPr lang="en-GB" sz="2000" b="1" dirty="0"/>
              <a:t> get </a:t>
            </a:r>
            <a:r>
              <a:rPr lang="en-GB" sz="2000" b="1" dirty="0" err="1"/>
              <a:t>nowt</a:t>
            </a:r>
            <a:r>
              <a:rPr lang="en-GB" sz="2000" b="1" dirty="0"/>
              <a:t>!’);</a:t>
            </a:r>
          </a:p>
          <a:p>
            <a:r>
              <a:rPr lang="en-GB" sz="2000" b="1" dirty="0"/>
              <a:t>It’s helpful to include examples of where you’ve changed your practices in the light of experience or where your scholarship has guided you to change. </a:t>
            </a:r>
          </a:p>
        </p:txBody>
      </p:sp>
      <p:pic>
        <p:nvPicPr>
          <p:cNvPr id="3891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188425"/>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64264" y="836712"/>
            <a:ext cx="7294264" cy="1074737"/>
          </a:xfrm>
        </p:spPr>
        <p:txBody>
          <a:bodyPr/>
          <a:lstStyle/>
          <a:p>
            <a:r>
              <a:rPr lang="en-GB" sz="3200" dirty="0">
                <a:solidFill>
                  <a:srgbClr val="FF0000"/>
                </a:solidFill>
              </a:rPr>
              <a:t>ANTF advice </a:t>
            </a:r>
            <a:r>
              <a:rPr lang="en-GB" sz="3200" dirty="0"/>
              <a:t>for people thinking of applying in future years: </a:t>
            </a:r>
          </a:p>
        </p:txBody>
      </p:sp>
      <p:sp>
        <p:nvSpPr>
          <p:cNvPr id="3" name="Content Placeholder 2"/>
          <p:cNvSpPr>
            <a:spLocks noGrp="1"/>
          </p:cNvSpPr>
          <p:nvPr>
            <p:ph idx="1"/>
          </p:nvPr>
        </p:nvSpPr>
        <p:spPr>
          <a:xfrm>
            <a:off x="395536" y="2060848"/>
            <a:ext cx="8291264" cy="4065315"/>
          </a:xfrm>
        </p:spPr>
        <p:txBody>
          <a:bodyPr>
            <a:normAutofit/>
          </a:bodyPr>
          <a:lstStyle/>
          <a:p>
            <a:r>
              <a:rPr lang="en-GB" sz="2000" b="1" dirty="0"/>
              <a:t>If you are thinking of applying, it’s worth thinking about building your profile further over the next year or so;</a:t>
            </a:r>
          </a:p>
          <a:p>
            <a:r>
              <a:rPr lang="en-GB" sz="2000" b="1" dirty="0"/>
              <a:t>Particularly think about the kinds of </a:t>
            </a:r>
            <a:r>
              <a:rPr lang="en-GB" sz="2000" b="1" dirty="0">
                <a:solidFill>
                  <a:srgbClr val="00B050"/>
                </a:solidFill>
              </a:rPr>
              <a:t>evidence</a:t>
            </a:r>
            <a:r>
              <a:rPr lang="en-GB" sz="2000" b="1" dirty="0"/>
              <a:t> you could produce of your </a:t>
            </a:r>
            <a:r>
              <a:rPr lang="en-GB" sz="2000" b="1" dirty="0">
                <a:solidFill>
                  <a:srgbClr val="00B050"/>
                </a:solidFill>
              </a:rPr>
              <a:t>impact</a:t>
            </a:r>
            <a:r>
              <a:rPr lang="en-GB" sz="2000" b="1" dirty="0"/>
              <a:t> under each of the three criteria;</a:t>
            </a:r>
          </a:p>
          <a:p>
            <a:r>
              <a:rPr lang="en-GB" sz="2000" b="1" dirty="0"/>
              <a:t>Start collecting </a:t>
            </a:r>
            <a:r>
              <a:rPr lang="en-GB" sz="2000" b="1" dirty="0">
                <a:solidFill>
                  <a:srgbClr val="00B050"/>
                </a:solidFill>
              </a:rPr>
              <a:t>positive feedback </a:t>
            </a:r>
            <a:r>
              <a:rPr lang="en-GB" sz="2000" b="1" dirty="0"/>
              <a:t>from a range of stakeholders including students, peers, colleagues, line managers, external examiners and so on;</a:t>
            </a:r>
          </a:p>
          <a:p>
            <a:r>
              <a:rPr lang="en-GB" sz="2000" b="1" dirty="0"/>
              <a:t>Keep yourself up-to-date by regularly scrutinising the HEA website for information.</a:t>
            </a:r>
          </a:p>
        </p:txBody>
      </p:sp>
      <p:pic>
        <p:nvPicPr>
          <p:cNvPr id="399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39"/>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07619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836712"/>
            <a:ext cx="6707088" cy="936104"/>
          </a:xfrm>
        </p:spPr>
        <p:txBody>
          <a:bodyPr>
            <a:noAutofit/>
          </a:bodyPr>
          <a:lstStyle/>
          <a:p>
            <a:r>
              <a:rPr lang="en-GB" dirty="0"/>
              <a:t>How can your institution help you? They could:</a:t>
            </a:r>
          </a:p>
        </p:txBody>
      </p:sp>
      <p:sp>
        <p:nvSpPr>
          <p:cNvPr id="3" name="Content Placeholder 2"/>
          <p:cNvSpPr>
            <a:spLocks noGrp="1"/>
          </p:cNvSpPr>
          <p:nvPr>
            <p:ph idx="1"/>
          </p:nvPr>
        </p:nvSpPr>
        <p:spPr>
          <a:xfrm>
            <a:off x="395536" y="1988840"/>
            <a:ext cx="8291264" cy="4137323"/>
          </a:xfrm>
        </p:spPr>
        <p:txBody>
          <a:bodyPr>
            <a:normAutofit/>
          </a:bodyPr>
          <a:lstStyle/>
          <a:p>
            <a:r>
              <a:rPr lang="en-GB" sz="2000" b="1" dirty="0"/>
              <a:t>If you haven’t already got one, help you find a mentor who is an NTF or very familiar with the scheme to guide your progress;</a:t>
            </a:r>
          </a:p>
          <a:p>
            <a:r>
              <a:rPr lang="en-GB" sz="2000" b="1" dirty="0"/>
              <a:t>Celebrate your merited achievements by recognising you by awarding you an internal teaching award;</a:t>
            </a:r>
          </a:p>
          <a:p>
            <a:r>
              <a:rPr lang="en-GB" sz="2000" b="1" dirty="0"/>
              <a:t>Encourage you to share your good practice internally through your university annual teaching and learning conference, CPD seminars, on your PGCHE course for new lecturers, </a:t>
            </a:r>
            <a:r>
              <a:rPr lang="en-GB" sz="2000" b="1" dirty="0" err="1"/>
              <a:t>Teachmeet</a:t>
            </a:r>
            <a:r>
              <a:rPr lang="en-GB" sz="2000" b="1" dirty="0"/>
              <a:t> events or similar;</a:t>
            </a:r>
          </a:p>
          <a:p>
            <a:r>
              <a:rPr lang="en-GB" sz="2000" b="1" dirty="0"/>
              <a:t>Offer support for you focus on evidence of your impact and enhancement.</a:t>
            </a:r>
          </a:p>
          <a:p>
            <a:endParaRPr lang="en-GB" sz="2400" b="1" dirty="0"/>
          </a:p>
          <a:p>
            <a:endParaRPr lang="en-GB" sz="2400" b="1" dirty="0"/>
          </a:p>
        </p:txBody>
      </p:sp>
      <p:pic>
        <p:nvPicPr>
          <p:cNvPr id="409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52984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p:cNvSpPr>
            <a:spLocks noGrp="1"/>
          </p:cNvSpPr>
          <p:nvPr>
            <p:ph type="title"/>
          </p:nvPr>
        </p:nvSpPr>
        <p:spPr>
          <a:xfrm>
            <a:off x="1043608" y="773790"/>
            <a:ext cx="6707088" cy="936104"/>
          </a:xfrm>
        </p:spPr>
        <p:txBody>
          <a:bodyPr/>
          <a:lstStyle/>
          <a:p>
            <a:r>
              <a:rPr lang="en-GB" sz="3200" dirty="0">
                <a:solidFill>
                  <a:srgbClr val="FF0000"/>
                </a:solidFill>
              </a:rPr>
              <a:t>(ANTF advice): </a:t>
            </a:r>
            <a:r>
              <a:rPr lang="en-GB" sz="3200" dirty="0"/>
              <a:t>what some people say:</a:t>
            </a:r>
          </a:p>
        </p:txBody>
      </p:sp>
      <p:sp>
        <p:nvSpPr>
          <p:cNvPr id="20483" name="Content Placeholder 2"/>
          <p:cNvSpPr>
            <a:spLocks noGrp="1"/>
          </p:cNvSpPr>
          <p:nvPr>
            <p:ph idx="1"/>
          </p:nvPr>
        </p:nvSpPr>
        <p:spPr>
          <a:xfrm>
            <a:off x="412106" y="1772816"/>
            <a:ext cx="8291264" cy="4353347"/>
          </a:xfrm>
          <a:noFill/>
          <a:ln w="9525">
            <a:noFill/>
            <a:miter lim="800000"/>
            <a:headEnd/>
            <a:tailEnd/>
          </a:ln>
        </p:spPr>
        <p:txBody>
          <a:bodyPr vert="horz" wrap="square" lIns="91440" tIns="45720" rIns="91440" bIns="45720" numCol="1" anchor="t" anchorCtr="0" compatLnSpc="1">
            <a:prstTxWarp prst="textNoShape">
              <a:avLst/>
            </a:prstTxWarp>
            <a:normAutofit/>
          </a:bodyPr>
          <a:lstStyle/>
          <a:p>
            <a:r>
              <a:rPr lang="en-GB" sz="2000" b="1" dirty="0"/>
              <a:t>‘Being a National Teaching Fellow has changed my life, my career, everything!’</a:t>
            </a:r>
          </a:p>
          <a:p>
            <a:r>
              <a:rPr lang="en-GB" sz="2000" b="1" dirty="0"/>
              <a:t>‘I am certain my NTFS directly contributed to me getting my promotion and my professorship!’</a:t>
            </a:r>
          </a:p>
          <a:p>
            <a:r>
              <a:rPr lang="en-GB" sz="2000" b="1" dirty="0"/>
              <a:t>‘I’ve just loved the travel, the networking and the opportunities being an NTFS has given me!’</a:t>
            </a:r>
          </a:p>
          <a:p>
            <a:r>
              <a:rPr lang="en-GB" sz="2000" b="1" dirty="0"/>
              <a:t>‘[The celebratory dinner was] the best occasion (other than my wedding) in my life!’ </a:t>
            </a:r>
          </a:p>
          <a:p>
            <a:r>
              <a:rPr lang="en-GB" sz="2000" b="1" dirty="0"/>
              <a:t>‘It’s been fantastic to have my teaching recognised as much as my research!’</a:t>
            </a:r>
          </a:p>
        </p:txBody>
      </p:sp>
      <p:pic>
        <p:nvPicPr>
          <p:cNvPr id="419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0272" y="188639"/>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8A268-A46B-415C-A706-94CB8F89724A}"/>
              </a:ext>
            </a:extLst>
          </p:cNvPr>
          <p:cNvSpPr>
            <a:spLocks noGrp="1"/>
          </p:cNvSpPr>
          <p:nvPr>
            <p:ph type="title"/>
          </p:nvPr>
        </p:nvSpPr>
        <p:spPr>
          <a:xfrm>
            <a:off x="1043608" y="749027"/>
            <a:ext cx="6707088" cy="864096"/>
          </a:xfrm>
        </p:spPr>
        <p:txBody>
          <a:bodyPr>
            <a:normAutofit/>
          </a:bodyPr>
          <a:lstStyle/>
          <a:p>
            <a:r>
              <a:rPr lang="en-GB" dirty="0"/>
              <a:t>Peter Hartley - NTF 2000, Education</a:t>
            </a:r>
          </a:p>
        </p:txBody>
      </p:sp>
      <p:sp>
        <p:nvSpPr>
          <p:cNvPr id="3" name="Content Placeholder 2">
            <a:extLst>
              <a:ext uri="{FF2B5EF4-FFF2-40B4-BE49-F238E27FC236}">
                <a16:creationId xmlns:a16="http://schemas.microsoft.com/office/drawing/2014/main" id="{6C14558D-0DC9-4D10-BDD3-27A4BAB6BBCE}"/>
              </a:ext>
            </a:extLst>
          </p:cNvPr>
          <p:cNvSpPr>
            <a:spLocks noGrp="1"/>
          </p:cNvSpPr>
          <p:nvPr>
            <p:ph idx="1"/>
          </p:nvPr>
        </p:nvSpPr>
        <p:spPr>
          <a:xfrm>
            <a:off x="467544" y="1772816"/>
            <a:ext cx="8219256" cy="4353347"/>
          </a:xfrm>
        </p:spPr>
        <p:txBody>
          <a:bodyPr>
            <a:normAutofit lnSpcReduction="10000"/>
          </a:bodyPr>
          <a:lstStyle/>
          <a:p>
            <a:pPr marL="0" indent="0">
              <a:buNone/>
            </a:pPr>
            <a:r>
              <a:rPr lang="en-GB" sz="2000" b="1" dirty="0"/>
              <a:t>The NTF changed my life – enabling me to gain a Professorship (Sheffield Hallam) and focus on educational development. This enabled my move to lead the Educational Development Unit at Bradford where we managed to influence institutional policy and bring in over one million pounds worth of project funding (HEA, </a:t>
            </a:r>
            <a:r>
              <a:rPr lang="en-GB" sz="2000" b="1" dirty="0" err="1"/>
              <a:t>Jisc</a:t>
            </a:r>
            <a:r>
              <a:rPr lang="en-GB" sz="2000" b="1" dirty="0"/>
              <a:t>) to investigate sector issues such as e-portfolios, student transitions, computer-aided assessment and assessment feedback, as well as being involved in two collaborative CETLs. I was Project Director on the PASS project, investigating programme assessment, and materials from this project are used by a number of universities to inform current plans. This project is continuing to develop post-funding, and we will have chapters in two new publications issued in 2018 (co-author with Ruth Whitfield from Bradford). Along with other initiatives which my NTF stimulated, this has enabled me to extend my career into semi-retirement.</a:t>
            </a:r>
            <a:br>
              <a:rPr lang="en-GB" sz="2000" b="1" dirty="0"/>
            </a:br>
            <a:endParaRPr lang="en-GB" dirty="0"/>
          </a:p>
          <a:p>
            <a:endParaRPr lang="en-GB" dirty="0"/>
          </a:p>
        </p:txBody>
      </p:sp>
      <p:pic>
        <p:nvPicPr>
          <p:cNvPr id="430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504791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DC14A-87A1-43ED-98C1-060CCCAF7E96}"/>
              </a:ext>
            </a:extLst>
          </p:cNvPr>
          <p:cNvSpPr>
            <a:spLocks noGrp="1"/>
          </p:cNvSpPr>
          <p:nvPr>
            <p:ph type="title"/>
          </p:nvPr>
        </p:nvSpPr>
        <p:spPr>
          <a:xfrm>
            <a:off x="971600" y="836712"/>
            <a:ext cx="6707088" cy="936104"/>
          </a:xfrm>
        </p:spPr>
        <p:txBody>
          <a:bodyPr>
            <a:noAutofit/>
          </a:bodyPr>
          <a:lstStyle/>
          <a:p>
            <a:r>
              <a:rPr lang="de-DE" dirty="0"/>
              <a:t>Debbie Holley - NTF 2014, Digital Innovation</a:t>
            </a:r>
            <a:endParaRPr lang="en-GB" dirty="0"/>
          </a:p>
        </p:txBody>
      </p:sp>
      <p:sp>
        <p:nvSpPr>
          <p:cNvPr id="3" name="Content Placeholder 2">
            <a:extLst>
              <a:ext uri="{FF2B5EF4-FFF2-40B4-BE49-F238E27FC236}">
                <a16:creationId xmlns:a16="http://schemas.microsoft.com/office/drawing/2014/main" id="{72B4F71F-95D2-439A-A53F-DB209B533745}"/>
              </a:ext>
            </a:extLst>
          </p:cNvPr>
          <p:cNvSpPr>
            <a:spLocks noGrp="1"/>
          </p:cNvSpPr>
          <p:nvPr>
            <p:ph idx="1"/>
          </p:nvPr>
        </p:nvSpPr>
        <p:spPr>
          <a:xfrm>
            <a:off x="468312" y="1916832"/>
            <a:ext cx="8283923" cy="4213522"/>
          </a:xfrm>
        </p:spPr>
        <p:txBody>
          <a:bodyPr>
            <a:normAutofit/>
          </a:bodyPr>
          <a:lstStyle/>
          <a:p>
            <a:pPr marL="0" indent="0">
              <a:spcBef>
                <a:spcPts val="0"/>
              </a:spcBef>
              <a:buNone/>
            </a:pPr>
            <a:r>
              <a:rPr lang="en-GB" sz="2000" b="1" dirty="0"/>
              <a:t>My NTF was of huge personal and professional benefit. It took three institutions and five attempts to finally gain this so much desired and valued award, and meeting the other NTFs in Liverpool Cathedral, and sharing the time with senior staff from my institution and my family was an evening </a:t>
            </a:r>
            <a:r>
              <a:rPr lang="en-GB" sz="2000" b="1" dirty="0" err="1"/>
              <a:t>i</a:t>
            </a:r>
            <a:r>
              <a:rPr lang="en-GB" sz="2000" b="1" dirty="0"/>
              <a:t> will never forget, as we walked across the candle lit walkway, pianist playing, to enjoy our meal together. No, it is not about financial award, it is about building community, having an expert body to reach out to for inspiration when times get tough and you have a deadline. It is about being welcomed in most Universities across the UK, there is a kindred spirit who aims high and puts the students at the heart of learning. </a:t>
            </a:r>
          </a:p>
        </p:txBody>
      </p:sp>
      <p:pic>
        <p:nvPicPr>
          <p:cNvPr id="440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73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87193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What’s worth noting this year? </a:t>
            </a:r>
          </a:p>
        </p:txBody>
      </p:sp>
      <p:sp>
        <p:nvSpPr>
          <p:cNvPr id="3" name="Content Placeholder 2"/>
          <p:cNvSpPr>
            <a:spLocks noGrp="1"/>
          </p:cNvSpPr>
          <p:nvPr>
            <p:ph idx="1"/>
          </p:nvPr>
        </p:nvSpPr>
        <p:spPr>
          <a:xfrm>
            <a:off x="323528" y="1628799"/>
            <a:ext cx="8572723" cy="4680521"/>
          </a:xfrm>
        </p:spPr>
        <p:txBody>
          <a:bodyPr>
            <a:normAutofit fontScale="92500" lnSpcReduction="20000"/>
          </a:bodyPr>
          <a:lstStyle/>
          <a:p>
            <a:r>
              <a:rPr lang="en-GB" sz="2000" b="1" dirty="0"/>
              <a:t>Increase in word length to 1,500 per criterion;</a:t>
            </a:r>
          </a:p>
          <a:p>
            <a:r>
              <a:rPr lang="en-GB" sz="2000" b="1" dirty="0"/>
              <a:t>Potentially no prize fund.</a:t>
            </a:r>
          </a:p>
          <a:p>
            <a:r>
              <a:rPr lang="en-GB" sz="2000" b="1" dirty="0"/>
              <a:t>No CV to be included.</a:t>
            </a:r>
          </a:p>
          <a:p>
            <a:r>
              <a:rPr lang="en-GB" sz="2000" b="1" dirty="0"/>
              <a:t>Opened to all HEA subscribers as a benefit of subscription, and to non-subscribers for a nominal charge.</a:t>
            </a:r>
          </a:p>
          <a:p>
            <a:r>
              <a:rPr lang="en-GB" sz="2000" b="1" dirty="0"/>
              <a:t>A nominee should be a Fellow (any category) of the HEA or be working towards Fellowship.</a:t>
            </a:r>
          </a:p>
          <a:p>
            <a:r>
              <a:rPr lang="en-GB" sz="2000" b="1" dirty="0"/>
              <a:t>The marking scheme shows clearly how points are awarded;</a:t>
            </a:r>
          </a:p>
          <a:p>
            <a:r>
              <a:rPr lang="en-GB" sz="2000" b="1" dirty="0"/>
              <a:t>There’s an emphasis on the importance of it </a:t>
            </a:r>
            <a:r>
              <a:rPr lang="en-GB" sz="2000" b="1" dirty="0">
                <a:solidFill>
                  <a:srgbClr val="00B050"/>
                </a:solidFill>
              </a:rPr>
              <a:t>being one’s own work </a:t>
            </a:r>
            <a:r>
              <a:rPr lang="en-GB" sz="2000" b="1" dirty="0"/>
              <a:t>and the HEA will use plagiarism software to check applications;</a:t>
            </a:r>
          </a:p>
          <a:p>
            <a:r>
              <a:rPr lang="en-GB" sz="2000" b="1" dirty="0"/>
              <a:t>There is a greater emphasis on the student voice and evidence from students, together with </a:t>
            </a:r>
            <a:r>
              <a:rPr lang="en-GB" sz="2000" b="1" dirty="0">
                <a:solidFill>
                  <a:srgbClr val="00B050"/>
                </a:solidFill>
              </a:rPr>
              <a:t>demonstrating your impact</a:t>
            </a:r>
            <a:r>
              <a:rPr lang="en-GB" sz="2000" b="1" dirty="0"/>
              <a:t>;</a:t>
            </a:r>
          </a:p>
          <a:p>
            <a:r>
              <a:rPr lang="en-GB" sz="1900" b="1" dirty="0">
                <a:solidFill>
                  <a:srgbClr val="00B050"/>
                </a:solidFill>
              </a:rPr>
              <a:t>You need to pre-register in order to upload an application. In the new NTFS guidelines HEA specify that institutional contacts need to re-register due to the new data protection legislation, since HEA need their systems to be up to date and for consent to be given: this is a change from previous years.</a:t>
            </a:r>
          </a:p>
          <a:p>
            <a:pPr marL="0" indent="0">
              <a:buNone/>
            </a:pPr>
            <a:r>
              <a:rPr lang="en-GB" sz="2400" b="1" dirty="0">
                <a:solidFill>
                  <a:srgbClr val="FF0000"/>
                </a:solidFill>
              </a:rPr>
              <a:t>ANTF advice: pre-register now!</a:t>
            </a:r>
            <a:endParaRPr lang="en-GB" sz="2400" b="1" dirty="0"/>
          </a:p>
        </p:txBody>
      </p:sp>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8640"/>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4950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D756-A945-4AD8-AC9E-48ED37A923B6}"/>
              </a:ext>
            </a:extLst>
          </p:cNvPr>
          <p:cNvSpPr>
            <a:spLocks noGrp="1"/>
          </p:cNvSpPr>
          <p:nvPr>
            <p:ph type="title"/>
          </p:nvPr>
        </p:nvSpPr>
        <p:spPr>
          <a:xfrm>
            <a:off x="457200" y="692696"/>
            <a:ext cx="8229600" cy="864096"/>
          </a:xfrm>
        </p:spPr>
        <p:txBody>
          <a:bodyPr/>
          <a:lstStyle/>
          <a:p>
            <a:r>
              <a:rPr lang="en-GB" sz="3200" dirty="0"/>
              <a:t>New eligibility: the detail</a:t>
            </a:r>
            <a:endParaRPr lang="en-GB" sz="4000" dirty="0"/>
          </a:p>
        </p:txBody>
      </p:sp>
      <p:sp>
        <p:nvSpPr>
          <p:cNvPr id="3" name="Content Placeholder 2">
            <a:extLst>
              <a:ext uri="{FF2B5EF4-FFF2-40B4-BE49-F238E27FC236}">
                <a16:creationId xmlns:a16="http://schemas.microsoft.com/office/drawing/2014/main" id="{14008D7F-DF22-4BBD-B83E-164B7776E5CC}"/>
              </a:ext>
            </a:extLst>
          </p:cNvPr>
          <p:cNvSpPr>
            <a:spLocks noGrp="1"/>
          </p:cNvSpPr>
          <p:nvPr>
            <p:ph idx="1"/>
          </p:nvPr>
        </p:nvSpPr>
        <p:spPr>
          <a:xfrm>
            <a:off x="457200" y="1700808"/>
            <a:ext cx="8229600" cy="4248472"/>
          </a:xfrm>
        </p:spPr>
        <p:txBody>
          <a:bodyPr/>
          <a:lstStyle/>
          <a:p>
            <a:pPr marL="0" indent="0">
              <a:buNone/>
            </a:pPr>
            <a:r>
              <a:rPr lang="en-GB" sz="2400" b="1" dirty="0">
                <a:solidFill>
                  <a:srgbClr val="00B050"/>
                </a:solidFill>
              </a:rPr>
              <a:t>In 2018 the scheme has opened up to all HE providers across the four nations of the UK, including HE in FE and independent ‘alternative’ providers. Each institution in the UK is invited to nominate up to three individual members of staff who can clearly demonstrate having an outstanding impact on student outcomes and the profession. If you are a subscribing institution of the HEA, participation in the scheme is a benefit of subscription. For non-subscribing institutions, there is a nominal charge of £1,500 inclusive of VAT for up to three nominees.</a:t>
            </a:r>
          </a:p>
        </p:txBody>
      </p:sp>
      <p:pic>
        <p:nvPicPr>
          <p:cNvPr id="5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4288" y="185221"/>
            <a:ext cx="1728192"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2787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737305"/>
            <a:ext cx="6707088" cy="79758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Eligibility</a:t>
            </a:r>
          </a:p>
        </p:txBody>
      </p:sp>
      <p:sp>
        <p:nvSpPr>
          <p:cNvPr id="3" name="Content Placeholder 2"/>
          <p:cNvSpPr>
            <a:spLocks noGrp="1"/>
          </p:cNvSpPr>
          <p:nvPr>
            <p:ph idx="1"/>
          </p:nvPr>
        </p:nvSpPr>
        <p:spPr>
          <a:xfrm>
            <a:off x="323528" y="1700808"/>
            <a:ext cx="8363272" cy="4525963"/>
          </a:xfrm>
        </p:spPr>
        <p:txBody>
          <a:bodyPr>
            <a:normAutofit/>
          </a:bodyPr>
          <a:lstStyle/>
          <a:p>
            <a:r>
              <a:rPr lang="en-GB" sz="2000" b="1" dirty="0"/>
              <a:t>Eligible institutions are invited to nominate up to three individual members of staff who clearly demonstrate having an outstanding impact on student outcomes and the teaching profession.</a:t>
            </a:r>
          </a:p>
          <a:p>
            <a:r>
              <a:rPr lang="en-GB" sz="2000" b="1" dirty="0"/>
              <a:t>Guidance on selection by HEIs according to equality and diversity has been strengthened to avoid unconscious bias following feedback from ANTF.</a:t>
            </a:r>
          </a:p>
          <a:p>
            <a:r>
              <a:rPr lang="en-GB" sz="2000" b="1" dirty="0"/>
              <a:t>Applicants can be full time, part-time, fixed-term or permanent and can be in a wide variety of teaching and learning support roles</a:t>
            </a:r>
          </a:p>
          <a:p>
            <a:r>
              <a:rPr lang="en-GB" sz="2000" b="1" dirty="0"/>
              <a:t>The text of the Claim should be the work of the nominee only. </a:t>
            </a:r>
          </a:p>
          <a:p>
            <a:endParaRPr lang="en-GB" sz="2400" b="1"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9817" y="198816"/>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3937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0408E-495A-5F48-B77D-35B7FC7EFF08}"/>
              </a:ext>
            </a:extLst>
          </p:cNvPr>
          <p:cNvSpPr>
            <a:spLocks noGrp="1"/>
          </p:cNvSpPr>
          <p:nvPr>
            <p:ph type="title"/>
          </p:nvPr>
        </p:nvSpPr>
        <p:spPr/>
        <p:txBody>
          <a:bodyPr/>
          <a:lstStyle/>
          <a:p>
            <a:endParaRPr lang="en-US"/>
          </a:p>
        </p:txBody>
      </p:sp>
      <p:pic>
        <p:nvPicPr>
          <p:cNvPr id="7" name="Content Placeholder 6">
            <a:extLst>
              <a:ext uri="{FF2B5EF4-FFF2-40B4-BE49-F238E27FC236}">
                <a16:creationId xmlns:a16="http://schemas.microsoft.com/office/drawing/2014/main" id="{AF191B64-501D-484A-B45A-39585017F4C2}"/>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23528" y="692696"/>
            <a:ext cx="8678105" cy="5400600"/>
          </a:xfrm>
        </p:spPr>
      </p:pic>
    </p:spTree>
    <p:extLst>
      <p:ext uri="{BB962C8B-B14F-4D97-AF65-F5344CB8AC3E}">
        <p14:creationId xmlns:p14="http://schemas.microsoft.com/office/powerpoint/2010/main" val="1743182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59203"/>
            <a:ext cx="6707088" cy="797589"/>
          </a:xfrm>
          <a:noFill/>
          <a:ln w="9525">
            <a:noFill/>
            <a:miter lim="800000"/>
            <a:headEnd/>
            <a:tailEnd/>
          </a:ln>
        </p:spPr>
        <p:txBody>
          <a:bodyPr vert="horz" wrap="square" lIns="91440" tIns="45720" rIns="91440" bIns="45720" numCol="1" anchor="b" anchorCtr="0" compatLnSpc="1">
            <a:prstTxWarp prst="textNoShape">
              <a:avLst/>
            </a:prstTxWarp>
            <a:normAutofit fontScale="90000"/>
          </a:bodyPr>
          <a:lstStyle/>
          <a:p>
            <a:r>
              <a:rPr lang="en-GB" dirty="0"/>
              <a:t>Advice from Helen May, HEA on factors which can contribute to a successful application.  NB these are not a tick list!</a:t>
            </a:r>
          </a:p>
        </p:txBody>
      </p:sp>
      <p:sp>
        <p:nvSpPr>
          <p:cNvPr id="3" name="Content Placeholder 2"/>
          <p:cNvSpPr>
            <a:spLocks noGrp="1"/>
          </p:cNvSpPr>
          <p:nvPr>
            <p:ph idx="1"/>
          </p:nvPr>
        </p:nvSpPr>
        <p:spPr>
          <a:xfrm>
            <a:off x="323528" y="1700808"/>
            <a:ext cx="8363272" cy="4525963"/>
          </a:xfrm>
        </p:spPr>
        <p:txBody>
          <a:bodyPr>
            <a:normAutofit lnSpcReduction="10000"/>
          </a:bodyPr>
          <a:lstStyle/>
          <a:p>
            <a:pPr lvl="0"/>
            <a:r>
              <a:rPr lang="en-GB" b="1" dirty="0"/>
              <a:t>Clearly defined context</a:t>
            </a:r>
          </a:p>
          <a:p>
            <a:pPr lvl="0"/>
            <a:r>
              <a:rPr lang="en-GB" b="1" dirty="0"/>
              <a:t>Structured narrative</a:t>
            </a:r>
          </a:p>
          <a:p>
            <a:pPr lvl="0"/>
            <a:r>
              <a:rPr lang="en-GB" b="1" dirty="0"/>
              <a:t>Use of publications</a:t>
            </a:r>
          </a:p>
          <a:p>
            <a:pPr lvl="0"/>
            <a:r>
              <a:rPr lang="en-GB" b="1" dirty="0"/>
              <a:t>Selective use of scholarly references, relevant to the individual’s context and claim  </a:t>
            </a:r>
          </a:p>
          <a:p>
            <a:pPr lvl="0"/>
            <a:r>
              <a:rPr lang="en-GB" b="1" dirty="0"/>
              <a:t>Plain English</a:t>
            </a:r>
          </a:p>
          <a:p>
            <a:pPr lvl="0"/>
            <a:r>
              <a:rPr lang="en-GB" b="1" dirty="0"/>
              <a:t>Clearly expressed, reflective narrative</a:t>
            </a:r>
          </a:p>
          <a:p>
            <a:pPr lvl="0"/>
            <a:r>
              <a:rPr lang="en-GB" b="1" dirty="0"/>
              <a:t>Use of different sources of evidence, considering reach, value and impact </a:t>
            </a:r>
          </a:p>
          <a:p>
            <a:pPr lvl="0"/>
            <a:r>
              <a:rPr lang="en-GB" b="1" dirty="0"/>
              <a:t>Balance of both qualitative and quantitative evidence</a:t>
            </a:r>
          </a:p>
          <a:p>
            <a:r>
              <a:rPr lang="en-GB" b="1" dirty="0"/>
              <a:t>Use of cross-references within the claim.</a:t>
            </a:r>
            <a:r>
              <a:rPr lang="en-GB" sz="2000" b="1" dirty="0"/>
              <a:t> </a:t>
            </a:r>
          </a:p>
          <a:p>
            <a:endParaRPr lang="en-GB" sz="2400" b="1"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9817" y="198816"/>
            <a:ext cx="1731963"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877038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2260</TotalTime>
  <Words>4629</Words>
  <Application>Microsoft Office PowerPoint</Application>
  <PresentationFormat>On-screen Show (4:3)</PresentationFormat>
  <Paragraphs>232</Paragraphs>
  <Slides>46</Slides>
  <Notes>6</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46</vt:i4>
      </vt:variant>
    </vt:vector>
  </HeadingPairs>
  <TitlesOfParts>
    <vt:vector size="52" baseType="lpstr">
      <vt:lpstr>Arial</vt:lpstr>
      <vt:lpstr>Calibri</vt:lpstr>
      <vt:lpstr>Wingdings</vt:lpstr>
      <vt:lpstr>Office Theme</vt:lpstr>
      <vt:lpstr>1_Custom Design</vt:lpstr>
      <vt:lpstr>Custom Design</vt:lpstr>
      <vt:lpstr>Thinking about applying for a National Teaching Fellowship?  A series of workshops run by the Association of National Teaching Fellows in association with the HEA, March 2018</vt:lpstr>
      <vt:lpstr>Background </vt:lpstr>
      <vt:lpstr>A developing scheme </vt:lpstr>
      <vt:lpstr>Key things to note for 2018! </vt:lpstr>
      <vt:lpstr>What’s worth noting this year? </vt:lpstr>
      <vt:lpstr>New eligibility: the detail</vt:lpstr>
      <vt:lpstr>Eligibility</vt:lpstr>
      <vt:lpstr>PowerPoint Presentation</vt:lpstr>
      <vt:lpstr>Advice from Helen May, HEA on factors which can contribute to a successful application.  NB these are not a tick list!</vt:lpstr>
      <vt:lpstr>From Helen May: common misconceptions about NTF applications:</vt:lpstr>
      <vt:lpstr>Question: can applicants whose HEI is  not submitting candidates this year submit themselves? Answer from Helen May:</vt:lpstr>
      <vt:lpstr>What are the benefits to individuals?</vt:lpstr>
      <vt:lpstr>What are the benefits for institutions?</vt:lpstr>
      <vt:lpstr>Career stage, sustained impact and equal opportunities</vt:lpstr>
      <vt:lpstr>Important to note:</vt:lpstr>
      <vt:lpstr>Nomination documents should comprise as separate documents:</vt:lpstr>
      <vt:lpstr>The three criteria</vt:lpstr>
      <vt:lpstr>The Claim for National Teaching Fellowship: </vt:lpstr>
      <vt:lpstr>Signed Statement of Support:</vt:lpstr>
      <vt:lpstr>Nomination Form:</vt:lpstr>
      <vt:lpstr>Assessing the three criteria</vt:lpstr>
      <vt:lpstr>Criterion 1: Individual excellence:  Evidence of enhancing and transforming student outcomes and/or the teaching profession; demonstrating impact commensurate with the individual’s context and the opportunities afforded by it.</vt:lpstr>
      <vt:lpstr>Criterion 2: Raising the profile of excellence Evidence of supporting colleagues and influencing support for student learning and/or the teaching profession; demonstrating impact and engagement beyond the nominee’s immediate academic or professional role.</vt:lpstr>
      <vt:lpstr>Criterion 3: Developing excellence Evidence of the nominee’s commitment to and impact of ongoing professional development with regard to teaching and learning and/or learning support.</vt:lpstr>
      <vt:lpstr>It’s important to note that</vt:lpstr>
      <vt:lpstr>Assessment by Reviewers and Marking Scheme</vt:lpstr>
      <vt:lpstr>Please note that: (1)</vt:lpstr>
      <vt:lpstr>Please note that: (2)</vt:lpstr>
      <vt:lpstr>The nomination documents (Statement of Support, and Claim for National Teaching Fellowship) must adhere to all the following formatting requirements:</vt:lpstr>
      <vt:lpstr>Final word count</vt:lpstr>
      <vt:lpstr>The details</vt:lpstr>
      <vt:lpstr>More details and a warning!</vt:lpstr>
      <vt:lpstr>Additional information requests</vt:lpstr>
      <vt:lpstr>Submission and receipt of nominations</vt:lpstr>
      <vt:lpstr>Outcomes and publicity</vt:lpstr>
      <vt:lpstr>Feedback</vt:lpstr>
      <vt:lpstr>Awards ceremony and briefing event</vt:lpstr>
      <vt:lpstr>Going back in time, unsuccessful nominations (2013) often:</vt:lpstr>
      <vt:lpstr>What kinds of evidence are convincing? (ANTF advice)</vt:lpstr>
      <vt:lpstr>Collecting and using evidence  (ANTF advice)</vt:lpstr>
      <vt:lpstr>You need to demonstrate scholarship and commitment to reflection (ANTF advice)</vt:lpstr>
      <vt:lpstr>ANTF advice for people thinking of applying in future years: </vt:lpstr>
      <vt:lpstr>How can your institution help you? They could:</vt:lpstr>
      <vt:lpstr>(ANTF advice): what some people say:</vt:lpstr>
      <vt:lpstr>Peter Hartley - NTF 2000, Education</vt:lpstr>
      <vt:lpstr>Debbie Holley - NTF 2014, Digital Innovation</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189</cp:revision>
  <dcterms:created xsi:type="dcterms:W3CDTF">2007-03-06T12:05:28Z</dcterms:created>
  <dcterms:modified xsi:type="dcterms:W3CDTF">2018-03-02T20:01:52Z</dcterms:modified>
</cp:coreProperties>
</file>