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3"/>
  </p:notesMasterIdLst>
  <p:handoutMasterIdLst>
    <p:handoutMasterId r:id="rId44"/>
  </p:handoutMasterIdLst>
  <p:sldIdLst>
    <p:sldId id="420" r:id="rId3"/>
    <p:sldId id="662" r:id="rId4"/>
    <p:sldId id="687" r:id="rId5"/>
    <p:sldId id="663" r:id="rId6"/>
    <p:sldId id="649" r:id="rId7"/>
    <p:sldId id="648" r:id="rId8"/>
    <p:sldId id="686" r:id="rId9"/>
    <p:sldId id="688" r:id="rId10"/>
    <p:sldId id="644" r:id="rId11"/>
    <p:sldId id="645" r:id="rId12"/>
    <p:sldId id="646" r:id="rId13"/>
    <p:sldId id="647" r:id="rId14"/>
    <p:sldId id="673" r:id="rId15"/>
    <p:sldId id="675" r:id="rId16"/>
    <p:sldId id="674" r:id="rId17"/>
    <p:sldId id="689" r:id="rId18"/>
    <p:sldId id="589" r:id="rId19"/>
    <p:sldId id="676" r:id="rId20"/>
    <p:sldId id="667" r:id="rId21"/>
    <p:sldId id="668" r:id="rId22"/>
    <p:sldId id="677" r:id="rId23"/>
    <p:sldId id="678" r:id="rId24"/>
    <p:sldId id="679" r:id="rId25"/>
    <p:sldId id="680" r:id="rId26"/>
    <p:sldId id="681" r:id="rId27"/>
    <p:sldId id="671" r:id="rId28"/>
    <p:sldId id="672" r:id="rId29"/>
    <p:sldId id="669" r:id="rId30"/>
    <p:sldId id="670" r:id="rId31"/>
    <p:sldId id="666" r:id="rId32"/>
    <p:sldId id="682" r:id="rId33"/>
    <p:sldId id="685" r:id="rId34"/>
    <p:sldId id="683" r:id="rId35"/>
    <p:sldId id="684" r:id="rId36"/>
    <p:sldId id="656" r:id="rId37"/>
    <p:sldId id="382" r:id="rId38"/>
    <p:sldId id="270" r:id="rId39"/>
    <p:sldId id="271" r:id="rId40"/>
    <p:sldId id="272" r:id="rId41"/>
    <p:sldId id="317" r:id="rId4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88" d="100"/>
          <a:sy n="88" d="100"/>
        </p:scale>
        <p:origin x="1584"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648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27</a:t>
            </a:fld>
            <a:endParaRPr lang="en-US" dirty="0"/>
          </a:p>
        </p:txBody>
      </p:sp>
    </p:spTree>
    <p:extLst>
      <p:ext uri="{BB962C8B-B14F-4D97-AF65-F5344CB8AC3E}">
        <p14:creationId xmlns:p14="http://schemas.microsoft.com/office/powerpoint/2010/main" val="3000378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31</a:t>
            </a:fld>
            <a:endParaRPr lang="en-US"/>
          </a:p>
        </p:txBody>
      </p:sp>
    </p:spTree>
    <p:extLst>
      <p:ext uri="{BB962C8B-B14F-4D97-AF65-F5344CB8AC3E}">
        <p14:creationId xmlns:p14="http://schemas.microsoft.com/office/powerpoint/2010/main" val="34526075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32</a:t>
            </a:fld>
            <a:endParaRPr lang="en-US"/>
          </a:p>
        </p:txBody>
      </p:sp>
    </p:spTree>
    <p:extLst>
      <p:ext uri="{BB962C8B-B14F-4D97-AF65-F5344CB8AC3E}">
        <p14:creationId xmlns:p14="http://schemas.microsoft.com/office/powerpoint/2010/main" val="1635996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33</a:t>
            </a:fld>
            <a:endParaRPr lang="en-US"/>
          </a:p>
        </p:txBody>
      </p:sp>
    </p:spTree>
    <p:extLst>
      <p:ext uri="{BB962C8B-B14F-4D97-AF65-F5344CB8AC3E}">
        <p14:creationId xmlns:p14="http://schemas.microsoft.com/office/powerpoint/2010/main" val="30711104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34</a:t>
            </a:fld>
            <a:endParaRPr lang="en-US"/>
          </a:p>
        </p:txBody>
      </p:sp>
    </p:spTree>
    <p:extLst>
      <p:ext uri="{BB962C8B-B14F-4D97-AF65-F5344CB8AC3E}">
        <p14:creationId xmlns:p14="http://schemas.microsoft.com/office/powerpoint/2010/main" val="36687968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35</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39</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19</a:t>
            </a:fld>
            <a:endParaRPr lang="en-US"/>
          </a:p>
        </p:txBody>
      </p:sp>
    </p:spTree>
    <p:extLst>
      <p:ext uri="{BB962C8B-B14F-4D97-AF65-F5344CB8AC3E}">
        <p14:creationId xmlns:p14="http://schemas.microsoft.com/office/powerpoint/2010/main" val="32962514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20</a:t>
            </a:fld>
            <a:endParaRPr lang="en-US"/>
          </a:p>
        </p:txBody>
      </p:sp>
    </p:spTree>
    <p:extLst>
      <p:ext uri="{BB962C8B-B14F-4D97-AF65-F5344CB8AC3E}">
        <p14:creationId xmlns:p14="http://schemas.microsoft.com/office/powerpoint/2010/main" val="3670128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21</a:t>
            </a:fld>
            <a:endParaRPr lang="en-US"/>
          </a:p>
        </p:txBody>
      </p:sp>
    </p:spTree>
    <p:extLst>
      <p:ext uri="{BB962C8B-B14F-4D97-AF65-F5344CB8AC3E}">
        <p14:creationId xmlns:p14="http://schemas.microsoft.com/office/powerpoint/2010/main" val="470356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22</a:t>
            </a:fld>
            <a:endParaRPr lang="en-US"/>
          </a:p>
        </p:txBody>
      </p:sp>
    </p:spTree>
    <p:extLst>
      <p:ext uri="{BB962C8B-B14F-4D97-AF65-F5344CB8AC3E}">
        <p14:creationId xmlns:p14="http://schemas.microsoft.com/office/powerpoint/2010/main" val="1108150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23</a:t>
            </a:fld>
            <a:endParaRPr lang="en-US"/>
          </a:p>
        </p:txBody>
      </p:sp>
    </p:spTree>
    <p:extLst>
      <p:ext uri="{BB962C8B-B14F-4D97-AF65-F5344CB8AC3E}">
        <p14:creationId xmlns:p14="http://schemas.microsoft.com/office/powerpoint/2010/main" val="962196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24</a:t>
            </a:fld>
            <a:endParaRPr lang="en-US"/>
          </a:p>
        </p:txBody>
      </p:sp>
    </p:spTree>
    <p:extLst>
      <p:ext uri="{BB962C8B-B14F-4D97-AF65-F5344CB8AC3E}">
        <p14:creationId xmlns:p14="http://schemas.microsoft.com/office/powerpoint/2010/main" val="1386158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25</a:t>
            </a:fld>
            <a:endParaRPr lang="en-US"/>
          </a:p>
        </p:txBody>
      </p:sp>
    </p:spTree>
    <p:extLst>
      <p:ext uri="{BB962C8B-B14F-4D97-AF65-F5344CB8AC3E}">
        <p14:creationId xmlns:p14="http://schemas.microsoft.com/office/powerpoint/2010/main" val="34752675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26</a:t>
            </a:fld>
            <a:endParaRPr lang="en-US"/>
          </a:p>
        </p:txBody>
      </p:sp>
    </p:spTree>
    <p:extLst>
      <p:ext uri="{BB962C8B-B14F-4D97-AF65-F5344CB8AC3E}">
        <p14:creationId xmlns:p14="http://schemas.microsoft.com/office/powerpoint/2010/main" val="2069695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17/02/2018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17/02/2018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17/02/2018</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17/02/2018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17/02/2018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17/02/2018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17/02/2018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17/02/2018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17/02/2018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17/02/2018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17/02/2018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17/02/2018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Feedback for learning</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University of Gloucestershire</a:t>
            </a:r>
          </a:p>
          <a:p>
            <a:pPr algn="ctr" eaLnBrk="1" hangingPunct="1">
              <a:defRPr/>
            </a:pPr>
            <a:r>
              <a:rPr lang="en-GB" dirty="0"/>
              <a:t>21 February 2018</a:t>
            </a:r>
          </a:p>
          <a:p>
            <a:pPr algn="ctr" eaLnBrk="1" hangingPunct="1">
              <a:defRPr/>
            </a:pPr>
            <a:r>
              <a:rPr lang="en-GB" sz="2400" b="1" dirty="0"/>
              <a:t>Sally Brown </a:t>
            </a:r>
            <a:r>
              <a:rPr lang="en-GB" sz="2400" dirty="0"/>
              <a:t>NTF, PFHEA, SFSEDA</a:t>
            </a:r>
          </a:p>
          <a:p>
            <a:pPr algn="ctr" eaLnBrk="1" hangingPunct="1">
              <a:defRPr/>
            </a:pPr>
            <a:endParaRPr lang="en-GB" sz="18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392526923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23906718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30609242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1375416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xfrm>
            <a:off x="323528" y="122238"/>
            <a:ext cx="7776864"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We can: </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196975"/>
            <a:ext cx="8363271" cy="5005388"/>
          </a:xfrm>
        </p:spPr>
        <p:txBody>
          <a:bodyPr/>
          <a:lstStyle/>
          <a:p>
            <a:pPr lvl="0"/>
            <a:r>
              <a:rPr lang="en-GB" dirty="0"/>
              <a:t>Emphasise early on the importance to students of formative feedback as something that is designed to help them;</a:t>
            </a:r>
          </a:p>
          <a:p>
            <a:pPr lvl="0"/>
            <a:r>
              <a:rPr lang="en-GB" dirty="0"/>
              <a:t>Consider what means work best to provide students with feedback for any given cohort or context. </a:t>
            </a:r>
          </a:p>
          <a:p>
            <a:pPr lvl="0"/>
            <a:r>
              <a:rPr lang="en-GB" dirty="0"/>
              <a:t>Provide students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students some examples of helpful feedback as a prompt to discussion. </a:t>
            </a:r>
          </a:p>
        </p:txBody>
      </p:sp>
    </p:spTree>
    <p:extLst>
      <p:ext uri="{BB962C8B-B14F-4D97-AF65-F5344CB8AC3E}">
        <p14:creationId xmlns:p14="http://schemas.microsoft.com/office/powerpoint/2010/main" val="1119971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 or just to e-post it;</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117335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FBDA8-0943-4065-8FEA-7935FFE6BF58}"/>
              </a:ext>
            </a:extLst>
          </p:cNvPr>
          <p:cNvSpPr>
            <a:spLocks noGrp="1"/>
          </p:cNvSpPr>
          <p:nvPr>
            <p:ph type="title"/>
          </p:nvPr>
        </p:nvSpPr>
        <p:spPr/>
        <p:txBody>
          <a:bodyPr/>
          <a:lstStyle/>
          <a:p>
            <a:r>
              <a:rPr lang="en-GB" dirty="0"/>
              <a:t>Is your provision of feedback fair?</a:t>
            </a:r>
          </a:p>
        </p:txBody>
      </p:sp>
      <p:sp>
        <p:nvSpPr>
          <p:cNvPr id="3" name="Content Placeholder 2">
            <a:extLst>
              <a:ext uri="{FF2B5EF4-FFF2-40B4-BE49-F238E27FC236}">
                <a16:creationId xmlns:a16="http://schemas.microsoft.com/office/drawing/2014/main" id="{4986AFC0-62F5-4654-AD83-25C2BDFB0FC5}"/>
              </a:ext>
            </a:extLst>
          </p:cNvPr>
          <p:cNvSpPr>
            <a:spLocks noGrp="1"/>
          </p:cNvSpPr>
          <p:nvPr>
            <p:ph idx="1"/>
          </p:nvPr>
        </p:nvSpPr>
        <p:spPr/>
        <p:txBody>
          <a:bodyPr/>
          <a:lstStyle/>
          <a:p>
            <a:r>
              <a:rPr lang="en-GB" dirty="0"/>
              <a:t>Do you review feedback across a cohort of markers to ensure there is some consistency between them in the amount, quality and promptness of feedback they give?</a:t>
            </a:r>
          </a:p>
          <a:p>
            <a:r>
              <a:rPr lang="en-GB" dirty="0"/>
              <a:t>Do students who visit staff offices persistently or enter into extended email discussions with staff on a one-to-one basis for additional feedback (the ‘worried well’) get significantly more and better feedback than those that do not?</a:t>
            </a:r>
          </a:p>
          <a:p>
            <a:r>
              <a:rPr lang="en-GB" dirty="0"/>
              <a:t>Do you as an assessor become noticeably more tetchy and sketchy in your feedback the later in the day you are doing it?</a:t>
            </a:r>
          </a:p>
          <a:p>
            <a:r>
              <a:rPr lang="en-GB" dirty="0"/>
              <a:t>Do you play fair by students by avoiding opacity and obscurity in your comments?</a:t>
            </a:r>
          </a:p>
        </p:txBody>
      </p:sp>
    </p:spTree>
    <p:extLst>
      <p:ext uri="{BB962C8B-B14F-4D97-AF65-F5344CB8AC3E}">
        <p14:creationId xmlns:p14="http://schemas.microsoft.com/office/powerpoint/2010/main" val="931697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in our comments to keep feedback engaging,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from an assignment to the forthcoming/next assignment (without slavishly teaching to the exam);</a:t>
            </a:r>
          </a:p>
          <a:p>
            <a:r>
              <a:rPr lang="en-GB" sz="2400" dirty="0"/>
              <a:t>Make spaces for dialogue through formative assessment;</a:t>
            </a:r>
            <a:endParaRPr lang="en-GB" dirty="0"/>
          </a:p>
          <a:p>
            <a:r>
              <a:rPr lang="en-GB" dirty="0"/>
              <a:t>Help them identify the skills they need to further develop and provide opportunities to rehearse and use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Here are some examples about how to give early formative feedback: </a:t>
            </a:r>
          </a:p>
          <a:p>
            <a:pPr marL="0" indent="0">
              <a:buNone/>
            </a:pPr>
            <a:r>
              <a:rPr lang="en-GB" sz="2000" dirty="0"/>
              <a:t>which might you be prepared to adopt or do you do already?</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871565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404664"/>
            <a:ext cx="7543800" cy="93610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Providing feedback effectively and efficiently and commenting constructively on assessment. </a:t>
            </a:r>
            <a:br>
              <a:rPr lang="en-GB" dirty="0"/>
            </a:br>
            <a:r>
              <a:rPr lang="en-GB" dirty="0"/>
              <a:t>Why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extLst>
      <p:ext uri="{BB962C8B-B14F-4D97-AF65-F5344CB8AC3E}">
        <p14:creationId xmlns:p14="http://schemas.microsoft.com/office/powerpoint/2010/main" val="3244738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1303F-C44F-41F6-80B5-01F9202B2282}"/>
              </a:ext>
            </a:extLst>
          </p:cNvPr>
          <p:cNvSpPr>
            <a:spLocks noGrp="1"/>
          </p:cNvSpPr>
          <p:nvPr>
            <p:ph type="title"/>
          </p:nvPr>
        </p:nvSpPr>
        <p:spPr/>
        <p:txBody>
          <a:bodyPr/>
          <a:lstStyle/>
          <a:p>
            <a:r>
              <a:rPr lang="en-GB" dirty="0"/>
              <a:t>Why do we need to focus on feedback?</a:t>
            </a:r>
          </a:p>
        </p:txBody>
      </p:sp>
      <p:sp>
        <p:nvSpPr>
          <p:cNvPr id="3" name="Content Placeholder 2">
            <a:extLst>
              <a:ext uri="{FF2B5EF4-FFF2-40B4-BE49-F238E27FC236}">
                <a16:creationId xmlns:a16="http://schemas.microsoft.com/office/drawing/2014/main" id="{8862937A-F6CD-4835-B6A1-6D0BE3D5A99F}"/>
              </a:ext>
            </a:extLst>
          </p:cNvPr>
          <p:cNvSpPr>
            <a:spLocks noGrp="1"/>
          </p:cNvSpPr>
          <p:nvPr>
            <p:ph idx="1"/>
          </p:nvPr>
        </p:nvSpPr>
        <p:spPr/>
        <p:txBody>
          <a:bodyPr/>
          <a:lstStyle/>
          <a:p>
            <a:r>
              <a:rPr lang="en-GB" dirty="0"/>
              <a:t>If assessment is the engine that drives learning as John Cowan asserts, feedback is the lubricant that keeps it all moving;</a:t>
            </a:r>
          </a:p>
          <a:p>
            <a:r>
              <a:rPr lang="en-GB" dirty="0"/>
              <a:t>Dialogic feedback which offers students meaningful opportunities to work out why they got the mark they got and how to improve upon it are among the most powerful positive experiences we can engender in higher education;</a:t>
            </a:r>
          </a:p>
          <a:p>
            <a:r>
              <a:rPr lang="en-GB" dirty="0"/>
              <a:t>However, no feedback, late feedback, or poor feedback can have a dreadful impact on students’ motivation, engagement and retention, and this is why getting it right is so crucial for effective learning, particularly for students from disadvantaged backgrounds (Dweck, 2000).</a:t>
            </a:r>
          </a:p>
        </p:txBody>
      </p:sp>
    </p:spTree>
    <p:extLst>
      <p:ext uri="{BB962C8B-B14F-4D97-AF65-F5344CB8AC3E}">
        <p14:creationId xmlns:p14="http://schemas.microsoft.com/office/powerpoint/2010/main" val="1326178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To give feedback on submitted assignments more effectively &amp;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Using exemplars;</a:t>
            </a:r>
          </a:p>
          <a:p>
            <a:r>
              <a:rPr lang="en-GB" sz="2600" dirty="0"/>
              <a:t>Use assignment return sheets;</a:t>
            </a:r>
          </a:p>
          <a:p>
            <a:r>
              <a:rPr lang="en-GB" sz="2600" dirty="0"/>
              <a:t>Use statement banks;</a:t>
            </a:r>
          </a:p>
          <a:p>
            <a:r>
              <a:rPr lang="en-GB" sz="2600" dirty="0"/>
              <a:t>Use technologies for delivering and managing assessment.</a:t>
            </a:r>
          </a:p>
          <a:p>
            <a:endParaRPr lang="en-GB" sz="2600" dirty="0"/>
          </a:p>
        </p:txBody>
      </p:sp>
    </p:spTree>
    <p:extLst>
      <p:ext uri="{BB962C8B-B14F-4D97-AF65-F5344CB8AC3E}">
        <p14:creationId xmlns:p14="http://schemas.microsoft.com/office/powerpoint/2010/main" val="1175415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extLst>
      <p:ext uri="{BB962C8B-B14F-4D97-AF65-F5344CB8AC3E}">
        <p14:creationId xmlns:p14="http://schemas.microsoft.com/office/powerpoint/2010/main" val="20691501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extLst>
      <p:ext uri="{BB962C8B-B14F-4D97-AF65-F5344CB8AC3E}">
        <p14:creationId xmlns:p14="http://schemas.microsoft.com/office/powerpoint/2010/main" val="1015045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extLst>
      <p:ext uri="{BB962C8B-B14F-4D97-AF65-F5344CB8AC3E}">
        <p14:creationId xmlns:p14="http://schemas.microsoft.com/office/powerpoint/2010/main" val="3753591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extLst>
      <p:ext uri="{BB962C8B-B14F-4D97-AF65-F5344CB8AC3E}">
        <p14:creationId xmlns:p14="http://schemas.microsoft.com/office/powerpoint/2010/main" val="38533067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extLst>
      <p:ext uri="{BB962C8B-B14F-4D97-AF65-F5344CB8AC3E}">
        <p14:creationId xmlns:p14="http://schemas.microsoft.com/office/powerpoint/2010/main" val="107473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preparing an assignment can draft a model answer;</a:t>
            </a:r>
          </a:p>
          <a:p>
            <a:r>
              <a:rPr lang="en-GB" sz="2600" dirty="0"/>
              <a:t>Student work (or extracts from several student’s answers) can be anonymised and (with permission) used as a model;</a:t>
            </a:r>
          </a:p>
          <a:p>
            <a:r>
              <a:rPr lang="en-GB" sz="2600" dirty="0"/>
              <a:t>Text can be placed on page with explanatory comments appended (‘exploded text’);</a:t>
            </a:r>
          </a:p>
          <a:p>
            <a:r>
              <a:rPr lang="en-GB" sz="2600" dirty="0"/>
              <a:t>However, caution should be exercised in order not to lead students to think only one approach is acceptable.</a:t>
            </a:r>
          </a:p>
        </p:txBody>
      </p:sp>
    </p:spTree>
    <p:extLst>
      <p:ext uri="{BB962C8B-B14F-4D97-AF65-F5344CB8AC3E}">
        <p14:creationId xmlns:p14="http://schemas.microsoft.com/office/powerpoint/2010/main" val="16331203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extLst>
      <p:ext uri="{BB962C8B-B14F-4D97-AF65-F5344CB8AC3E}">
        <p14:creationId xmlns:p14="http://schemas.microsoft.com/office/powerpoint/2010/main" val="19279627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28406827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556059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C37F8-7D56-4324-A9F1-5CB251D385B5}"/>
              </a:ext>
            </a:extLst>
          </p:cNvPr>
          <p:cNvSpPr>
            <a:spLocks noGrp="1"/>
          </p:cNvSpPr>
          <p:nvPr>
            <p:ph type="title"/>
          </p:nvPr>
        </p:nvSpPr>
        <p:spPr/>
        <p:txBody>
          <a:bodyPr/>
          <a:lstStyle/>
          <a:p>
            <a:r>
              <a:rPr lang="en-GB" dirty="0"/>
              <a:t>Quality feedback</a:t>
            </a:r>
          </a:p>
        </p:txBody>
      </p:sp>
      <p:sp>
        <p:nvSpPr>
          <p:cNvPr id="3" name="Content Placeholder 2">
            <a:extLst>
              <a:ext uri="{FF2B5EF4-FFF2-40B4-BE49-F238E27FC236}">
                <a16:creationId xmlns:a16="http://schemas.microsoft.com/office/drawing/2014/main" id="{C71FD9F8-454C-493C-B7A1-320717BDB613}"/>
              </a:ext>
            </a:extLst>
          </p:cNvPr>
          <p:cNvSpPr>
            <a:spLocks noGrp="1"/>
          </p:cNvSpPr>
          <p:nvPr>
            <p:ph idx="1"/>
          </p:nvPr>
        </p:nvSpPr>
        <p:spPr/>
        <p:txBody>
          <a:bodyPr/>
          <a:lstStyle/>
          <a:p>
            <a:pPr marL="0" indent="0">
              <a:buNone/>
            </a:pPr>
            <a:r>
              <a:rPr lang="en-GB" dirty="0"/>
              <a:t>“There is wide consensus within the education literature that ‘quality’ feedback should serve three overlapping functions: </a:t>
            </a:r>
          </a:p>
          <a:p>
            <a:pPr marL="457200" indent="-457200">
              <a:buSzPct val="100000"/>
              <a:buFont typeface="+mj-lt"/>
              <a:buAutoNum type="arabicPeriod"/>
            </a:pPr>
            <a:r>
              <a:rPr lang="en-GB" dirty="0"/>
              <a:t>an ‘</a:t>
            </a:r>
            <a:r>
              <a:rPr lang="en-GB" dirty="0" err="1"/>
              <a:t>orientational</a:t>
            </a:r>
            <a:r>
              <a:rPr lang="en-GB" dirty="0"/>
              <a:t>’ purpose that clarifies the student’s performance and achievement; </a:t>
            </a:r>
          </a:p>
          <a:p>
            <a:pPr marL="457200" indent="-457200">
              <a:buSzPct val="100000"/>
              <a:buFont typeface="+mj-lt"/>
              <a:buAutoNum type="arabicPeriod"/>
            </a:pPr>
            <a:r>
              <a:rPr lang="en-GB" dirty="0"/>
              <a:t>a ‘transformational’ purpose that enables the student to reflect, improve their performance, and become more autonomous (often termed ‘feed-forward); and </a:t>
            </a:r>
          </a:p>
          <a:p>
            <a:pPr marL="457200" indent="-457200">
              <a:buSzPct val="100000"/>
              <a:buFont typeface="+mj-lt"/>
              <a:buAutoNum type="arabicPeriod"/>
            </a:pPr>
            <a:r>
              <a:rPr lang="en-GB" dirty="0"/>
              <a:t>an ‘affective/interpersonal’ dimension that gives the student confidence and motivation, and builds a strong teacher-student relationship” </a:t>
            </a:r>
          </a:p>
          <a:p>
            <a:pPr marL="0" indent="0">
              <a:buSzPct val="100000"/>
              <a:buNone/>
            </a:pPr>
            <a:r>
              <a:rPr lang="en-GB" dirty="0"/>
              <a:t>(</a:t>
            </a:r>
            <a:r>
              <a:rPr lang="en-GB" dirty="0" err="1"/>
              <a:t>Dunworth</a:t>
            </a:r>
            <a:r>
              <a:rPr lang="en-GB" dirty="0"/>
              <a:t> &amp; Sanchez, 2016, quoted by </a:t>
            </a:r>
            <a:r>
              <a:rPr lang="en-GB" dirty="0" err="1"/>
              <a:t>Winstone</a:t>
            </a:r>
            <a:r>
              <a:rPr lang="en-GB" dirty="0"/>
              <a:t> and Nash, 2016). </a:t>
            </a:r>
          </a:p>
          <a:p>
            <a:endParaRPr lang="en-GB" dirty="0"/>
          </a:p>
        </p:txBody>
      </p:sp>
    </p:spTree>
    <p:extLst>
      <p:ext uri="{BB962C8B-B14F-4D97-AF65-F5344CB8AC3E}">
        <p14:creationId xmlns:p14="http://schemas.microsoft.com/office/powerpoint/2010/main" val="20225499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practise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students to rate their work by comparison with their peers.</a:t>
            </a:r>
          </a:p>
        </p:txBody>
      </p:sp>
    </p:spTree>
    <p:extLst>
      <p:ext uri="{BB962C8B-B14F-4D97-AF65-F5344CB8AC3E}">
        <p14:creationId xmlns:p14="http://schemas.microsoft.com/office/powerpoint/2010/main" val="2402615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extLst>
      <p:ext uri="{BB962C8B-B14F-4D97-AF65-F5344CB8AC3E}">
        <p14:creationId xmlns:p14="http://schemas.microsoft.com/office/powerpoint/2010/main" val="5704460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extLst>
      <p:ext uri="{BB962C8B-B14F-4D97-AF65-F5344CB8AC3E}">
        <p14:creationId xmlns:p14="http://schemas.microsoft.com/office/powerpoint/2010/main" val="2285648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technology to support feedback: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extLst>
      <p:ext uri="{BB962C8B-B14F-4D97-AF65-F5344CB8AC3E}">
        <p14:creationId xmlns:p14="http://schemas.microsoft.com/office/powerpoint/2010/main" val="15843339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79388" y="122239"/>
            <a:ext cx="7821612"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technology to support feedback: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CAA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extLst>
      <p:ext uri="{BB962C8B-B14F-4D97-AF65-F5344CB8AC3E}">
        <p14:creationId xmlns:p14="http://schemas.microsoft.com/office/powerpoint/2010/main" val="27693024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a:t>Assessment can be a powerful means of focusing student effort and enhancing achievement if it is well designed and constructively aligned (Biggs and Tang, 2011);</a:t>
            </a:r>
          </a:p>
          <a:p>
            <a:pPr eaLnBrk="1" hangingPunct="1"/>
            <a:r>
              <a:rPr lang="en-US" dirty="0"/>
              <a:t>Students in the early stages of their learning journey are likely to need more support and positive feedback than later, when they are more robust and confident;</a:t>
            </a:r>
          </a:p>
          <a:p>
            <a:pPr eaLnBrk="1" hangingPunct="1"/>
            <a:r>
              <a:rPr lang="en-US" dirty="0"/>
              <a:t>The first six weeks of the first semester are crucial in helping students understand how assessment works;</a:t>
            </a:r>
          </a:p>
          <a:p>
            <a:pPr eaLnBrk="1" hangingPunct="1"/>
            <a:r>
              <a:rPr lang="en-US" dirty="0"/>
              <a:t>No single method of giving feedback is likely to be ubiquitously successful, so it’s worth using a variety of approaches;</a:t>
            </a:r>
          </a:p>
          <a:p>
            <a:pPr eaLnBrk="1" hangingPunct="1"/>
            <a:r>
              <a:rPr lang="en-US"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27151" y="2057425"/>
            <a:ext cx="5157191" cy="3867893"/>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(2011)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None/>
              <a:defRPr/>
            </a:pPr>
            <a:r>
              <a:rPr lang="en-GB" sz="1800" dirty="0" err="1"/>
              <a:t>Dunworth</a:t>
            </a:r>
            <a:r>
              <a:rPr lang="en-GB" sz="1800" dirty="0"/>
              <a:t>, K. and Sanchez, H.S., (2016). Perceptions of quality in staff-student written feedback in higher education: a case study. </a:t>
            </a:r>
            <a:r>
              <a:rPr lang="en-GB" sz="1800" i="1" dirty="0"/>
              <a:t>Teaching in Higher Education</a:t>
            </a:r>
            <a:r>
              <a:rPr lang="en-GB" sz="1800" dirty="0"/>
              <a:t>, </a:t>
            </a:r>
            <a:r>
              <a:rPr lang="en-GB" sz="1800" i="1" dirty="0"/>
              <a:t>21</a:t>
            </a:r>
            <a:r>
              <a:rPr lang="en-GB" sz="1800" dirty="0"/>
              <a:t>(5), pp.576-589.</a:t>
            </a:r>
          </a:p>
          <a:p>
            <a:pPr marL="609600" indent="-609600" eaLnBrk="1" hangingPunct="1">
              <a:buNone/>
              <a:defRPr/>
            </a:pPr>
            <a:r>
              <a:rPr lang="en-GB" sz="1800" dirty="0"/>
              <a:t>Dweck, C. S. (2000) </a:t>
            </a:r>
            <a:r>
              <a:rPr lang="en-GB" sz="1800" i="1" dirty="0"/>
              <a:t>Self Theories: Their Role in Motivation, Personality and Development, </a:t>
            </a:r>
            <a:r>
              <a:rPr lang="en-GB" sz="1800" dirty="0"/>
              <a:t>Lillington, NC: Taylor &amp; Francis.</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908720"/>
            <a:ext cx="8750331" cy="5473031"/>
          </a:xfrm>
        </p:spPr>
        <p:txBody>
          <a:bodyPr/>
          <a:lstStyle/>
          <a:p>
            <a:pPr eaLnBrk="1" hangingPunct="1">
              <a:buNone/>
              <a:defRPr/>
            </a:pPr>
            <a:r>
              <a:rPr lang="en-GB" sz="1600" dirty="0" err="1"/>
              <a:t>Hawe</a:t>
            </a:r>
            <a:r>
              <a:rPr lang="en-GB" sz="1600" dirty="0"/>
              <a:t>, E., Lightfoot, U., &amp; Dixon, H. (2017). First-year students working with exemplars: Promoting self-efficacy, self-monitoring and self-regulation. Journal of Further and Higher Education, 1-15. </a:t>
            </a:r>
          </a:p>
          <a:p>
            <a:pPr eaLnBrk="1" hangingPunct="1">
              <a:buNone/>
              <a:defRPr/>
            </a:pPr>
            <a:r>
              <a:rPr lang="en-GB" sz="1600" dirty="0"/>
              <a:t>Hendry, G. D., White, P., &amp; Herbert, C. (2016). Providing Exemplar-Based “Feedforward” before an Assessment: The Role of Teacher Explanation. Active Learning in Higher Education, 17(2), 99-109. </a:t>
            </a:r>
          </a:p>
          <a:p>
            <a:pPr eaLnBrk="1" hangingPunct="1">
              <a:buNone/>
              <a:defRPr/>
            </a:pPr>
            <a:r>
              <a:rPr lang="en-GB" sz="1600" dirty="0"/>
              <a:t>Hounsell, D., McCune, V., Hounsell, J. and </a:t>
            </a:r>
            <a:r>
              <a:rPr lang="en-GB" sz="1600" dirty="0" err="1"/>
              <a:t>Litjens</a:t>
            </a:r>
            <a:r>
              <a:rPr lang="en-GB" sz="1600" dirty="0"/>
              <a:t>, J., (2008). The quality of guidance and feedback to students. </a:t>
            </a:r>
            <a:r>
              <a:rPr lang="en-GB" sz="1600" i="1" dirty="0"/>
              <a:t>Higher Education Research &amp; Development</a:t>
            </a:r>
            <a:r>
              <a:rPr lang="en-GB" sz="1600" dirty="0"/>
              <a:t>, </a:t>
            </a:r>
            <a:r>
              <a:rPr lang="en-GB" sz="1600" i="1" dirty="0"/>
              <a:t>27</a:t>
            </a:r>
            <a:r>
              <a:rPr lang="en-GB" sz="1600" dirty="0"/>
              <a:t>(1), pp.55-67. </a:t>
            </a:r>
          </a:p>
          <a:p>
            <a:pPr eaLnBrk="1" hangingPunct="1">
              <a:buFont typeface="Wingdings" pitchFamily="2" charset="2"/>
              <a:buNone/>
              <a:defRPr/>
            </a:pPr>
            <a:r>
              <a:rPr lang="en-GB" sz="1600" dirty="0"/>
              <a:t>McDowell, L. and Brown, S. (1998) </a:t>
            </a:r>
            <a:r>
              <a:rPr lang="en-GB" sz="1600" i="1" dirty="0"/>
              <a:t>Assessing students: cheating and plagiarism</a:t>
            </a:r>
            <a:r>
              <a:rPr lang="en-GB" sz="1600" dirty="0"/>
              <a:t>, Newcastle: Red Guide 10/11 University of Northumbria.</a:t>
            </a:r>
            <a:endParaRPr lang="en-US" sz="1600" dirty="0"/>
          </a:p>
          <a:p>
            <a:pPr eaLnBrk="1" hangingPunct="1">
              <a:buNone/>
              <a:defRPr/>
            </a:pPr>
            <a:r>
              <a:rPr lang="en-GB" sz="1600" dirty="0"/>
              <a:t>Meyer, J.H.F. and Land, R. (2003) ‘Threshold Concepts and Troublesome Knowledge 1 – Linkages to Ways of Thinking and Practising within the Disciplines’ in C. Rust (ed.) </a:t>
            </a:r>
            <a:r>
              <a:rPr lang="en-GB" sz="1600" i="1" dirty="0"/>
              <a:t>Improving Student Learning </a:t>
            </a:r>
            <a:r>
              <a:rPr lang="en-GB" sz="1600" dirty="0"/>
              <a:t>–</a:t>
            </a:r>
            <a:r>
              <a:rPr lang="en-GB" sz="1600" i="1" dirty="0"/>
              <a:t> Ten years on</a:t>
            </a:r>
            <a:r>
              <a:rPr lang="en-GB" sz="1600" dirty="0"/>
              <a:t>. Oxford: OCSLD.</a:t>
            </a:r>
          </a:p>
          <a:p>
            <a:pPr eaLnBrk="1" hangingPunct="1">
              <a:buFont typeface="Wingdings" pitchFamily="2" charset="2"/>
              <a:buNone/>
              <a:defRPr/>
            </a:pPr>
            <a:r>
              <a:rPr lang="en-GB" sz="1600" dirty="0" err="1"/>
              <a:t>Nicol</a:t>
            </a:r>
            <a:r>
              <a:rPr lang="en-GB" sz="1600" dirty="0"/>
              <a:t>, D. J. and Macfarlane-Dick, D. (2006) Formative assessment and self-regulated learning: A model and seven principles of good feedback practice, </a:t>
            </a:r>
            <a:r>
              <a:rPr lang="en-GB" sz="1600" i="1" dirty="0"/>
              <a:t>Studies in Higher Education </a:t>
            </a:r>
            <a:r>
              <a:rPr lang="en-GB" sz="1600" i="1" dirty="0" err="1"/>
              <a:t>Vol</a:t>
            </a:r>
            <a:r>
              <a:rPr lang="en-GB" sz="1600" i="1" dirty="0"/>
              <a:t> 31(2), 199-218.</a:t>
            </a:r>
          </a:p>
          <a:p>
            <a:pPr eaLnBrk="1" hangingPunct="1">
              <a:buNone/>
              <a:defRPr/>
            </a:pPr>
            <a:r>
              <a:rPr lang="en-GB" sz="1600" dirty="0"/>
              <a:t>PASS project Bradford </a:t>
            </a:r>
            <a:r>
              <a:rPr lang="en-GB" sz="1600" dirty="0">
                <a:hlinkClick r:id="rId3"/>
              </a:rPr>
              <a:t>http://www.pass.brad.ac.uk/</a:t>
            </a:r>
            <a:r>
              <a:rPr lang="en-GB" sz="1600" dirty="0"/>
              <a:t> Accessed November 2013.</a:t>
            </a:r>
          </a:p>
          <a:p>
            <a:pPr eaLnBrk="1" hangingPunct="1">
              <a:buNone/>
              <a:defRPr/>
            </a:pPr>
            <a:r>
              <a:rPr lang="en-GB" sz="1600" dirty="0"/>
              <a:t>Peelo, M. T., &amp; Wareham, T. (Eds.). (2002). </a:t>
            </a:r>
            <a:r>
              <a:rPr lang="en-GB" sz="1600" i="1" dirty="0"/>
              <a:t>Failing students in higher education</a:t>
            </a:r>
            <a:r>
              <a:rPr lang="en-GB" sz="1600" dirty="0"/>
              <a:t>. Society for Research into Higher Education. </a:t>
            </a:r>
          </a:p>
          <a:p>
            <a:pPr eaLnBrk="1" hangingPunct="1">
              <a:buNone/>
              <a:defRPr/>
            </a:pPr>
            <a:r>
              <a:rPr lang="en-GB" sz="1600" dirty="0"/>
              <a:t>Pickford, R. and Brown, S. (2006) </a:t>
            </a:r>
            <a:r>
              <a:rPr lang="en-GB" sz="1600" i="1" dirty="0"/>
              <a:t>Assessing skills and practice,</a:t>
            </a:r>
            <a:r>
              <a:rPr lang="en-GB" sz="1600" dirty="0"/>
              <a:t> London: Routledge. </a:t>
            </a:r>
          </a:p>
          <a:p>
            <a:pPr eaLnBrk="1" hangingPunct="1">
              <a:buNone/>
              <a:defRPr/>
            </a:pPr>
            <a:r>
              <a:rPr lang="en-GB" sz="1600" dirty="0" err="1"/>
              <a:t>Rotheram</a:t>
            </a:r>
            <a:r>
              <a:rPr lang="en-GB" sz="1600" dirty="0"/>
              <a:t>, B. (2009) </a:t>
            </a:r>
            <a:r>
              <a:rPr lang="en-GB" sz="1600" i="1" dirty="0"/>
              <a:t>Sounds Good,</a:t>
            </a:r>
            <a:r>
              <a:rPr lang="en-GB" sz="1600" dirty="0"/>
              <a:t> JISC project </a:t>
            </a:r>
            <a:r>
              <a:rPr lang="en-GB" sz="1600" dirty="0">
                <a:hlinkClick r:id="rId4"/>
              </a:rPr>
              <a:t>http://www.jisc.ac.uk/whatwedo/programmes/usersandinnovation/soundsgood.aspx</a:t>
            </a:r>
            <a:r>
              <a:rPr lang="en-GB" sz="1600" dirty="0"/>
              <a:t> </a:t>
            </a:r>
          </a:p>
          <a:p>
            <a:pPr eaLnBrk="1" hangingPunct="1">
              <a:buNone/>
              <a:defRPr/>
            </a:pPr>
            <a:endParaRPr lang="en-GB" sz="1600" dirty="0"/>
          </a:p>
          <a:p>
            <a:pPr eaLnBrk="1" hangingPunct="1">
              <a:lnSpc>
                <a:spcPct val="90000"/>
              </a:lnSpc>
              <a:buFont typeface="Wingdings" pitchFamily="2" charset="2"/>
              <a:buNone/>
              <a:defRPr/>
            </a:pPr>
            <a:endParaRPr lang="en-GB"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8C35E-D464-4C87-BDAE-0FF9752D2F4C}"/>
              </a:ext>
            </a:extLst>
          </p:cNvPr>
          <p:cNvSpPr>
            <a:spLocks noGrp="1"/>
          </p:cNvSpPr>
          <p:nvPr>
            <p:ph type="title"/>
          </p:nvPr>
        </p:nvSpPr>
        <p:spPr/>
        <p:txBody>
          <a:bodyPr/>
          <a:lstStyle/>
          <a:p>
            <a:r>
              <a:rPr lang="en-GB" dirty="0"/>
              <a:t>Task: think about ghastly feedback</a:t>
            </a:r>
          </a:p>
        </p:txBody>
      </p:sp>
      <p:sp>
        <p:nvSpPr>
          <p:cNvPr id="3" name="Content Placeholder 2">
            <a:extLst>
              <a:ext uri="{FF2B5EF4-FFF2-40B4-BE49-F238E27FC236}">
                <a16:creationId xmlns:a16="http://schemas.microsoft.com/office/drawing/2014/main" id="{DB61E85E-ABF2-443B-BAA3-CCDF500576D6}"/>
              </a:ext>
            </a:extLst>
          </p:cNvPr>
          <p:cNvSpPr>
            <a:spLocks noGrp="1"/>
          </p:cNvSpPr>
          <p:nvPr>
            <p:ph idx="1"/>
          </p:nvPr>
        </p:nvSpPr>
        <p:spPr/>
        <p:txBody>
          <a:bodyPr/>
          <a:lstStyle/>
          <a:p>
            <a:r>
              <a:rPr lang="en-GB" dirty="0"/>
              <a:t>Think back to some occasions, academic or otherwise, historic or recent when you received feedback that you would rather not have received;</a:t>
            </a:r>
          </a:p>
          <a:p>
            <a:r>
              <a:rPr lang="en-GB" dirty="0"/>
              <a:t>How did it make you feel?</a:t>
            </a:r>
          </a:p>
          <a:p>
            <a:r>
              <a:rPr lang="en-GB" dirty="0"/>
              <a:t>Thinking of a single example of ghastly feedback that you are prepared to share with another person, briefly outline the context and say why it was such a negative experience.</a:t>
            </a:r>
          </a:p>
        </p:txBody>
      </p:sp>
    </p:spTree>
    <p:extLst>
      <p:ext uri="{BB962C8B-B14F-4D97-AF65-F5344CB8AC3E}">
        <p14:creationId xmlns:p14="http://schemas.microsoft.com/office/powerpoint/2010/main" val="16916906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None/>
            </a:pPr>
            <a:r>
              <a:rPr lang="en-GB" sz="2000" dirty="0" err="1">
                <a:solidFill>
                  <a:srgbClr val="000000"/>
                </a:solidFill>
                <a:latin typeface="Calibri" panose="020F0502020204030204" pitchFamily="34" charset="0"/>
              </a:rPr>
              <a:t>Scoles</a:t>
            </a:r>
            <a:r>
              <a:rPr lang="en-GB" sz="2000" dirty="0">
                <a:solidFill>
                  <a:srgbClr val="000000"/>
                </a:solidFill>
                <a:latin typeface="Calibri" panose="020F0502020204030204" pitchFamily="34" charset="0"/>
              </a:rPr>
              <a:t>, J., </a:t>
            </a:r>
            <a:r>
              <a:rPr lang="en-GB" sz="2000" dirty="0" err="1">
                <a:solidFill>
                  <a:srgbClr val="000000"/>
                </a:solidFill>
                <a:latin typeface="Calibri" panose="020F0502020204030204" pitchFamily="34" charset="0"/>
              </a:rPr>
              <a:t>Huxham</a:t>
            </a:r>
            <a:r>
              <a:rPr lang="en-GB" sz="2000" dirty="0">
                <a:solidFill>
                  <a:srgbClr val="000000"/>
                </a:solidFill>
                <a:latin typeface="Calibri" panose="020F0502020204030204" pitchFamily="34" charset="0"/>
              </a:rPr>
              <a:t>, M., &amp; </a:t>
            </a:r>
            <a:r>
              <a:rPr lang="en-GB" sz="2000" dirty="0" err="1">
                <a:solidFill>
                  <a:srgbClr val="000000"/>
                </a:solidFill>
                <a:latin typeface="Calibri" panose="020F0502020204030204" pitchFamily="34" charset="0"/>
              </a:rPr>
              <a:t>Mcarthur</a:t>
            </a:r>
            <a:r>
              <a:rPr lang="en-GB" sz="2000" dirty="0">
                <a:solidFill>
                  <a:srgbClr val="000000"/>
                </a:solidFill>
                <a:latin typeface="Calibri" panose="020F0502020204030204" pitchFamily="34" charset="0"/>
              </a:rPr>
              <a:t>, J. (2013). No longer exempt from good practice: Using exemplars to close the feedback gap for exams. </a:t>
            </a:r>
            <a:r>
              <a:rPr lang="en-GB" sz="2000" i="1" dirty="0">
                <a:solidFill>
                  <a:srgbClr val="000000"/>
                </a:solidFill>
                <a:latin typeface="Calibri" panose="020F0502020204030204" pitchFamily="34" charset="0"/>
              </a:rPr>
              <a:t>Assessment &amp; Evaluation in Higher Education, 38</a:t>
            </a:r>
            <a:r>
              <a:rPr lang="en-GB" sz="2000" dirty="0">
                <a:solidFill>
                  <a:srgbClr val="000000"/>
                </a:solidFill>
                <a:latin typeface="Calibri" panose="020F0502020204030204" pitchFamily="34" charset="0"/>
              </a:rPr>
              <a:t>(6), 631-645.</a:t>
            </a:r>
            <a:endParaRPr lang="en-GB" sz="2000" dirty="0"/>
          </a:p>
          <a:p>
            <a:pPr eaLnBrk="1" hangingPunct="1">
              <a:buFont typeface="Wingdings" pitchFamily="2" charset="2"/>
              <a:buNone/>
            </a:pPr>
            <a:r>
              <a:rPr lang="en-GB" sz="2000" dirty="0"/>
              <a:t>Stefani, L. and Carroll, J. (2001) </a:t>
            </a:r>
            <a:r>
              <a:rPr lang="en-GB" sz="2000" i="1" dirty="0"/>
              <a:t>A Briefing on Plagiarism, </a:t>
            </a:r>
            <a:r>
              <a:rPr lang="en-GB" sz="2000" dirty="0"/>
              <a:t>LTSN</a:t>
            </a:r>
            <a:r>
              <a:rPr lang="en-GB" sz="2000" i="1" dirty="0"/>
              <a:t> </a:t>
            </a:r>
          </a:p>
          <a:p>
            <a:pPr eaLnBrk="1" hangingPunct="1">
              <a:buFont typeface="Wingdings" pitchFamily="2" charset="2"/>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things students really hate about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201367669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611280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6A970-540F-433F-8F55-13BAB110AF7E}"/>
              </a:ext>
            </a:extLst>
          </p:cNvPr>
          <p:cNvSpPr>
            <a:spLocks noGrp="1"/>
          </p:cNvSpPr>
          <p:nvPr>
            <p:ph type="title"/>
          </p:nvPr>
        </p:nvSpPr>
        <p:spPr/>
        <p:txBody>
          <a:bodyPr/>
          <a:lstStyle/>
          <a:p>
            <a:r>
              <a:rPr lang="en-GB" dirty="0"/>
              <a:t>Formative and summative assessment</a:t>
            </a:r>
          </a:p>
        </p:txBody>
      </p:sp>
      <p:sp>
        <p:nvSpPr>
          <p:cNvPr id="3" name="Content Placeholder 2">
            <a:extLst>
              <a:ext uri="{FF2B5EF4-FFF2-40B4-BE49-F238E27FC236}">
                <a16:creationId xmlns:a16="http://schemas.microsoft.com/office/drawing/2014/main" id="{0DE0C14D-4314-4F05-98A6-09BA51A90BB5}"/>
              </a:ext>
            </a:extLst>
          </p:cNvPr>
          <p:cNvSpPr>
            <a:spLocks noGrp="1"/>
          </p:cNvSpPr>
          <p:nvPr>
            <p:ph idx="1"/>
          </p:nvPr>
        </p:nvSpPr>
        <p:spPr>
          <a:xfrm>
            <a:off x="468312" y="1412875"/>
            <a:ext cx="8424167" cy="4789488"/>
          </a:xfrm>
        </p:spPr>
        <p:txBody>
          <a:bodyPr/>
          <a:lstStyle/>
          <a:p>
            <a:pPr marL="0" indent="0">
              <a:buNone/>
            </a:pPr>
            <a:r>
              <a:rPr lang="en-US" dirty="0"/>
              <a:t>Students need both formative and summative assessment. Formative assessment can be described as being designed to form, shape and transform students’ behavior to help them plan future activities and to improve performance: it is often incremental or continuous and usually involves words rather than just numbers. Summative assessment is designed to sum up, evaluate or judge students’ performance against criteria in a way that is accessible beyond the programme, is often end point and usually involves marks and grades of some kind. Of course, many assignments have both formative and summative functions, and since ‘you can’t fatten pigs by weighing them’ (Brown and Knight 1994), at design stage it is always valuable to consider which purpose is predominating on any given occasion. </a:t>
            </a:r>
            <a:endParaRPr lang="en-GB" dirty="0"/>
          </a:p>
          <a:p>
            <a:endParaRPr lang="en-GB" dirty="0"/>
          </a:p>
        </p:txBody>
      </p:sp>
    </p:spTree>
    <p:extLst>
      <p:ext uri="{BB962C8B-B14F-4D97-AF65-F5344CB8AC3E}">
        <p14:creationId xmlns:p14="http://schemas.microsoft.com/office/powerpoint/2010/main" val="3452183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028D0-889A-42E8-8B59-2E52C9C5D49B}"/>
              </a:ext>
            </a:extLst>
          </p:cNvPr>
          <p:cNvSpPr>
            <a:spLocks noGrp="1"/>
          </p:cNvSpPr>
          <p:nvPr>
            <p:ph type="title"/>
          </p:nvPr>
        </p:nvSpPr>
        <p:spPr/>
        <p:txBody>
          <a:bodyPr/>
          <a:lstStyle/>
          <a:p>
            <a:r>
              <a:rPr lang="en-GB" dirty="0"/>
              <a:t>Feedback needs to have a future focus</a:t>
            </a:r>
          </a:p>
        </p:txBody>
      </p:sp>
      <p:sp>
        <p:nvSpPr>
          <p:cNvPr id="3" name="Content Placeholder 2">
            <a:extLst>
              <a:ext uri="{FF2B5EF4-FFF2-40B4-BE49-F238E27FC236}">
                <a16:creationId xmlns:a16="http://schemas.microsoft.com/office/drawing/2014/main" id="{115DCFBA-368E-48B5-A5C0-7D8F35408A65}"/>
              </a:ext>
            </a:extLst>
          </p:cNvPr>
          <p:cNvSpPr>
            <a:spLocks noGrp="1"/>
          </p:cNvSpPr>
          <p:nvPr>
            <p:ph idx="1"/>
          </p:nvPr>
        </p:nvSpPr>
        <p:spPr/>
        <p:txBody>
          <a:bodyPr/>
          <a:lstStyle/>
          <a:p>
            <a:pPr marL="0" indent="0">
              <a:buNone/>
            </a:pPr>
            <a:r>
              <a:rPr lang="en-GB" dirty="0"/>
              <a:t>Hounsell </a:t>
            </a:r>
            <a:r>
              <a:rPr lang="en-GB" i="1" dirty="0"/>
              <a:t>et al</a:t>
            </a:r>
            <a:r>
              <a:rPr lang="en-GB" dirty="0"/>
              <a:t> argue that it should: </a:t>
            </a:r>
          </a:p>
          <a:p>
            <a:pPr marL="0" indent="0">
              <a:buNone/>
            </a:pPr>
            <a:r>
              <a:rPr lang="en-GB" dirty="0"/>
              <a:t>‘increase the value of feedback to the students by focusing comments not only on the past and present … but also on the future – what the student might aim to do, or do differently in the next assignment or assessment if they are to continue to do well or to do better’ (Hounsell, McCune, Hounsell and Litjens 2008, p.5).</a:t>
            </a:r>
          </a:p>
          <a:p>
            <a:endParaRPr lang="en-GB" dirty="0"/>
          </a:p>
        </p:txBody>
      </p:sp>
    </p:spTree>
    <p:extLst>
      <p:ext uri="{BB962C8B-B14F-4D97-AF65-F5344CB8AC3E}">
        <p14:creationId xmlns:p14="http://schemas.microsoft.com/office/powerpoint/2010/main" val="28323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872617081"/>
      </p:ext>
    </p:extLst>
  </p:cSld>
  <p:clrMapOvr>
    <a:masterClrMapping/>
  </p:clrMapOvr>
  <p:transition/>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3745</Words>
  <Application>Microsoft Office PowerPoint</Application>
  <PresentationFormat>On-screen Show (4:3)</PresentationFormat>
  <Paragraphs>265</Paragraphs>
  <Slides>40</Slides>
  <Notes>20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40</vt:i4>
      </vt:variant>
    </vt:vector>
  </HeadingPairs>
  <TitlesOfParts>
    <vt:vector size="50" baseType="lpstr">
      <vt:lpstr>Arial</vt:lpstr>
      <vt:lpstr>Arial Rounded MT Bold</vt:lpstr>
      <vt:lpstr>Batang</vt:lpstr>
      <vt:lpstr>Blackadder ITC</vt:lpstr>
      <vt:lpstr>Calibri</vt:lpstr>
      <vt:lpstr>Comic Sans MS</vt:lpstr>
      <vt:lpstr>Times New Roman</vt:lpstr>
      <vt:lpstr>Wingdings</vt:lpstr>
      <vt:lpstr>LeedsMet template</vt:lpstr>
      <vt:lpstr>101_Custom Design</vt:lpstr>
      <vt:lpstr>Feedback for learning</vt:lpstr>
      <vt:lpstr>Why do we need to focus on feedback?</vt:lpstr>
      <vt:lpstr>Quality feedback</vt:lpstr>
      <vt:lpstr>Task: think about ghastly feedback</vt:lpstr>
      <vt:lpstr>Five things students really hate about feedback</vt:lpstr>
      <vt:lpstr>Things students really hate about poor feedback</vt:lpstr>
      <vt:lpstr>Formative and summative assessment</vt:lpstr>
      <vt:lpstr>Feedback needs to have a future focus</vt:lpstr>
      <vt:lpstr>Good feedback:  (after Brown, S. (2015), Assessment, learning and teaching in higher education: global perspectives, London: Palgrave-MacMillan)</vt:lpstr>
      <vt:lpstr>Good feedback:</vt:lpstr>
      <vt:lpstr>Good feedback:</vt:lpstr>
      <vt:lpstr>Good feedback:</vt:lpstr>
      <vt:lpstr>Fostering student engagement with feedback</vt:lpstr>
      <vt:lpstr>Encouraging better use of feedback. We can: </vt:lpstr>
      <vt:lpstr>Encouraging students to recognise and use the feedback we provide for them</vt:lpstr>
      <vt:lpstr>Is your provision of feedback fair?</vt:lpstr>
      <vt:lpstr>To better engage learners through feedback and assessment we can:</vt:lpstr>
      <vt:lpstr>Giving formative feedback prior to submitting summative tasks </vt:lpstr>
      <vt:lpstr>Providing feedback effectively and efficiently and commenting constructively on assessment.  Why do it?</vt:lpstr>
      <vt:lpstr>To give feedback on submitted assignments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Sample assignment return proforma</vt:lpstr>
      <vt:lpstr>What are exemplars, and how can we use them productively?</vt:lpstr>
      <vt:lpstr>Exemplars can enable students to:</vt:lpstr>
      <vt:lpstr>What can we do when using exemplars? </vt:lpstr>
      <vt:lpstr>Statement banks: why?</vt:lpstr>
      <vt:lpstr>Statement banks: how?</vt:lpstr>
      <vt:lpstr>Using technology to support feedback: why?</vt:lpstr>
      <vt:lpstr>Using technology to support feedback: how?</vt:lpstr>
      <vt:lpstr>Conclusions</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2018-02-17T12:30:31Z</dcterms:modified>
</cp:coreProperties>
</file>