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43"/>
  </p:notesMasterIdLst>
  <p:handoutMasterIdLst>
    <p:handoutMasterId r:id="rId44"/>
  </p:handoutMasterIdLst>
  <p:sldIdLst>
    <p:sldId id="420" r:id="rId3"/>
    <p:sldId id="662" r:id="rId4"/>
    <p:sldId id="687" r:id="rId5"/>
    <p:sldId id="663" r:id="rId6"/>
    <p:sldId id="649" r:id="rId7"/>
    <p:sldId id="648" r:id="rId8"/>
    <p:sldId id="686" r:id="rId9"/>
    <p:sldId id="688" r:id="rId10"/>
    <p:sldId id="644" r:id="rId11"/>
    <p:sldId id="645" r:id="rId12"/>
    <p:sldId id="646" r:id="rId13"/>
    <p:sldId id="647" r:id="rId14"/>
    <p:sldId id="673" r:id="rId15"/>
    <p:sldId id="675" r:id="rId16"/>
    <p:sldId id="674" r:id="rId17"/>
    <p:sldId id="689" r:id="rId18"/>
    <p:sldId id="589" r:id="rId19"/>
    <p:sldId id="676" r:id="rId20"/>
    <p:sldId id="667" r:id="rId21"/>
    <p:sldId id="668" r:id="rId22"/>
    <p:sldId id="677" r:id="rId23"/>
    <p:sldId id="678" r:id="rId24"/>
    <p:sldId id="679" r:id="rId25"/>
    <p:sldId id="680" r:id="rId26"/>
    <p:sldId id="681" r:id="rId27"/>
    <p:sldId id="671" r:id="rId28"/>
    <p:sldId id="672" r:id="rId29"/>
    <p:sldId id="669" r:id="rId30"/>
    <p:sldId id="670" r:id="rId31"/>
    <p:sldId id="666" r:id="rId32"/>
    <p:sldId id="682" r:id="rId33"/>
    <p:sldId id="685" r:id="rId34"/>
    <p:sldId id="683" r:id="rId35"/>
    <p:sldId id="684" r:id="rId36"/>
    <p:sldId id="656" r:id="rId37"/>
    <p:sldId id="382" r:id="rId38"/>
    <p:sldId id="270" r:id="rId39"/>
    <p:sldId id="271" r:id="rId40"/>
    <p:sldId id="272" r:id="rId41"/>
    <p:sldId id="317" r:id="rId42"/>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11" autoAdjust="0"/>
    <p:restoredTop sz="94533" autoAdjust="0"/>
  </p:normalViewPr>
  <p:slideViewPr>
    <p:cSldViewPr>
      <p:cViewPr varScale="1">
        <p:scale>
          <a:sx n="88" d="100"/>
          <a:sy n="88" d="100"/>
        </p:scale>
        <p:origin x="1584" y="66"/>
      </p:cViewPr>
      <p:guideLst>
        <p:guide orient="horz" pos="2160"/>
        <p:guide pos="2880"/>
      </p:guideLst>
    </p:cSldViewPr>
  </p:slideViewPr>
  <p:outlineViewPr>
    <p:cViewPr>
      <p:scale>
        <a:sx n="33" d="100"/>
        <a:sy n="33" d="100"/>
      </p:scale>
      <p:origin x="0" y="-143904"/>
    </p:cViewPr>
  </p:outlineViewPr>
  <p:notesTextViewPr>
    <p:cViewPr>
      <p:scale>
        <a:sx n="100" d="100"/>
        <a:sy n="100" d="100"/>
      </p:scale>
      <p:origin x="0" y="0"/>
    </p:cViewPr>
  </p:notesTextViewPr>
  <p:sorterViewPr>
    <p:cViewPr varScale="1">
      <p:scale>
        <a:sx n="1" d="1"/>
        <a:sy n="1" d="1"/>
      </p:scale>
      <p:origin x="0" y="-6480"/>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27</a:t>
            </a:fld>
            <a:endParaRPr lang="en-US" dirty="0"/>
          </a:p>
        </p:txBody>
      </p:sp>
    </p:spTree>
    <p:extLst>
      <p:ext uri="{BB962C8B-B14F-4D97-AF65-F5344CB8AC3E}">
        <p14:creationId xmlns:p14="http://schemas.microsoft.com/office/powerpoint/2010/main" val="30003786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endParaRPr lang="en-US"/>
          </a:p>
        </p:txBody>
      </p:sp>
      <p:sp>
        <p:nvSpPr>
          <p:cNvPr id="68612" name="Slide Number Placeholder 3"/>
          <p:cNvSpPr>
            <a:spLocks noGrp="1"/>
          </p:cNvSpPr>
          <p:nvPr>
            <p:ph type="sldNum" sz="quarter" idx="5"/>
          </p:nvPr>
        </p:nvSpPr>
        <p:spPr>
          <a:noFill/>
        </p:spPr>
        <p:txBody>
          <a:bodyPr/>
          <a:lstStyle/>
          <a:p>
            <a:fld id="{0EB60148-128B-4993-8FF5-59D31705D307}" type="slidenum">
              <a:rPr lang="en-US" smtClean="0"/>
              <a:pPr/>
              <a:t>31</a:t>
            </a:fld>
            <a:endParaRPr lang="en-US"/>
          </a:p>
        </p:txBody>
      </p:sp>
    </p:spTree>
    <p:extLst>
      <p:ext uri="{BB962C8B-B14F-4D97-AF65-F5344CB8AC3E}">
        <p14:creationId xmlns:p14="http://schemas.microsoft.com/office/powerpoint/2010/main" val="34526075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a:p>
        </p:txBody>
      </p:sp>
      <p:sp>
        <p:nvSpPr>
          <p:cNvPr id="69636" name="Slide Number Placeholder 3"/>
          <p:cNvSpPr>
            <a:spLocks noGrp="1"/>
          </p:cNvSpPr>
          <p:nvPr>
            <p:ph type="sldNum" sz="quarter" idx="5"/>
          </p:nvPr>
        </p:nvSpPr>
        <p:spPr>
          <a:noFill/>
        </p:spPr>
        <p:txBody>
          <a:bodyPr/>
          <a:lstStyle/>
          <a:p>
            <a:fld id="{16FDC876-E357-472B-9611-7E94F120484E}" type="slidenum">
              <a:rPr lang="en-US" smtClean="0"/>
              <a:pPr/>
              <a:t>32</a:t>
            </a:fld>
            <a:endParaRPr lang="en-US"/>
          </a:p>
        </p:txBody>
      </p:sp>
    </p:spTree>
    <p:extLst>
      <p:ext uri="{BB962C8B-B14F-4D97-AF65-F5344CB8AC3E}">
        <p14:creationId xmlns:p14="http://schemas.microsoft.com/office/powerpoint/2010/main" val="1635996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endParaRPr lang="en-US"/>
          </a:p>
        </p:txBody>
      </p:sp>
      <p:sp>
        <p:nvSpPr>
          <p:cNvPr id="70660" name="Slide Number Placeholder 3"/>
          <p:cNvSpPr>
            <a:spLocks noGrp="1"/>
          </p:cNvSpPr>
          <p:nvPr>
            <p:ph type="sldNum" sz="quarter" idx="5"/>
          </p:nvPr>
        </p:nvSpPr>
        <p:spPr>
          <a:noFill/>
        </p:spPr>
        <p:txBody>
          <a:bodyPr/>
          <a:lstStyle/>
          <a:p>
            <a:fld id="{D5CD037E-64C4-4B61-8879-39ECC509A407}" type="slidenum">
              <a:rPr lang="en-US" smtClean="0"/>
              <a:pPr/>
              <a:t>33</a:t>
            </a:fld>
            <a:endParaRPr lang="en-US"/>
          </a:p>
        </p:txBody>
      </p:sp>
    </p:spTree>
    <p:extLst>
      <p:ext uri="{BB962C8B-B14F-4D97-AF65-F5344CB8AC3E}">
        <p14:creationId xmlns:p14="http://schemas.microsoft.com/office/powerpoint/2010/main" val="30711104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a:p>
        </p:txBody>
      </p:sp>
      <p:sp>
        <p:nvSpPr>
          <p:cNvPr id="71684" name="Slide Number Placeholder 3"/>
          <p:cNvSpPr>
            <a:spLocks noGrp="1"/>
          </p:cNvSpPr>
          <p:nvPr>
            <p:ph type="sldNum" sz="quarter" idx="5"/>
          </p:nvPr>
        </p:nvSpPr>
        <p:spPr>
          <a:noFill/>
        </p:spPr>
        <p:txBody>
          <a:bodyPr/>
          <a:lstStyle/>
          <a:p>
            <a:fld id="{365D9500-7478-45C9-B3D3-2927BB55A942}" type="slidenum">
              <a:rPr lang="en-US" smtClean="0"/>
              <a:pPr/>
              <a:t>34</a:t>
            </a:fld>
            <a:endParaRPr lang="en-US"/>
          </a:p>
        </p:txBody>
      </p:sp>
    </p:spTree>
    <p:extLst>
      <p:ext uri="{BB962C8B-B14F-4D97-AF65-F5344CB8AC3E}">
        <p14:creationId xmlns:p14="http://schemas.microsoft.com/office/powerpoint/2010/main" val="36687968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35</a:t>
            </a:fld>
            <a:endParaRPr lang="en-US" dirty="0"/>
          </a:p>
        </p:txBody>
      </p:sp>
    </p:spTree>
    <p:extLst>
      <p:ext uri="{BB962C8B-B14F-4D97-AF65-F5344CB8AC3E}">
        <p14:creationId xmlns:p14="http://schemas.microsoft.com/office/powerpoint/2010/main" val="24374724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36</a:t>
            </a:fld>
            <a:endParaRPr lang="en-US" dirty="0"/>
          </a:p>
        </p:txBody>
      </p:sp>
    </p:spTree>
    <p:extLst>
      <p:ext uri="{BB962C8B-B14F-4D97-AF65-F5344CB8AC3E}">
        <p14:creationId xmlns:p14="http://schemas.microsoft.com/office/powerpoint/2010/main" val="36587952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37</a:t>
            </a:fld>
            <a:endParaRPr lang="en-US"/>
          </a:p>
        </p:txBody>
      </p:sp>
    </p:spTree>
    <p:extLst>
      <p:ext uri="{BB962C8B-B14F-4D97-AF65-F5344CB8AC3E}">
        <p14:creationId xmlns:p14="http://schemas.microsoft.com/office/powerpoint/2010/main" val="24492398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38</a:t>
            </a:fld>
            <a:endParaRPr lang="en-US"/>
          </a:p>
        </p:txBody>
      </p:sp>
    </p:spTree>
    <p:extLst>
      <p:ext uri="{BB962C8B-B14F-4D97-AF65-F5344CB8AC3E}">
        <p14:creationId xmlns:p14="http://schemas.microsoft.com/office/powerpoint/2010/main" val="41747787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39</a:t>
            </a:fld>
            <a:endParaRPr lang="en-US"/>
          </a:p>
        </p:txBody>
      </p:sp>
    </p:spTree>
    <p:extLst>
      <p:ext uri="{BB962C8B-B14F-4D97-AF65-F5344CB8AC3E}">
        <p14:creationId xmlns:p14="http://schemas.microsoft.com/office/powerpoint/2010/main" val="15690490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en-US"/>
          </a:p>
        </p:txBody>
      </p:sp>
      <p:sp>
        <p:nvSpPr>
          <p:cNvPr id="56324" name="Slide Number Placeholder 3"/>
          <p:cNvSpPr>
            <a:spLocks noGrp="1"/>
          </p:cNvSpPr>
          <p:nvPr>
            <p:ph type="sldNum" sz="quarter" idx="5"/>
          </p:nvPr>
        </p:nvSpPr>
        <p:spPr>
          <a:noFill/>
        </p:spPr>
        <p:txBody>
          <a:bodyPr/>
          <a:lstStyle/>
          <a:p>
            <a:fld id="{612FB99C-F638-443F-A635-6DA97A7256E7}" type="slidenum">
              <a:rPr lang="en-US" smtClean="0"/>
              <a:pPr/>
              <a:t>19</a:t>
            </a:fld>
            <a:endParaRPr lang="en-US"/>
          </a:p>
        </p:txBody>
      </p:sp>
    </p:spTree>
    <p:extLst>
      <p:ext uri="{BB962C8B-B14F-4D97-AF65-F5344CB8AC3E}">
        <p14:creationId xmlns:p14="http://schemas.microsoft.com/office/powerpoint/2010/main" val="32962514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40</a:t>
            </a:fld>
            <a:endParaRPr lang="en-US"/>
          </a:p>
        </p:txBody>
      </p:sp>
    </p:spTree>
    <p:extLst>
      <p:ext uri="{BB962C8B-B14F-4D97-AF65-F5344CB8AC3E}">
        <p14:creationId xmlns:p14="http://schemas.microsoft.com/office/powerpoint/2010/main" val="1181606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a:p>
        </p:txBody>
      </p:sp>
      <p:sp>
        <p:nvSpPr>
          <p:cNvPr id="59396" name="Slide Number Placeholder 3"/>
          <p:cNvSpPr>
            <a:spLocks noGrp="1"/>
          </p:cNvSpPr>
          <p:nvPr>
            <p:ph type="sldNum" sz="quarter" idx="5"/>
          </p:nvPr>
        </p:nvSpPr>
        <p:spPr>
          <a:noFill/>
        </p:spPr>
        <p:txBody>
          <a:bodyPr/>
          <a:lstStyle/>
          <a:p>
            <a:fld id="{4B61A48A-3F71-4BCF-A16A-D6E63D9BBD81}" type="slidenum">
              <a:rPr lang="en-US" smtClean="0"/>
              <a:pPr/>
              <a:t>20</a:t>
            </a:fld>
            <a:endParaRPr lang="en-US"/>
          </a:p>
        </p:txBody>
      </p:sp>
    </p:spTree>
    <p:extLst>
      <p:ext uri="{BB962C8B-B14F-4D97-AF65-F5344CB8AC3E}">
        <p14:creationId xmlns:p14="http://schemas.microsoft.com/office/powerpoint/2010/main" val="36701281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a:p>
        </p:txBody>
      </p:sp>
      <p:sp>
        <p:nvSpPr>
          <p:cNvPr id="66564" name="Slide Number Placeholder 3"/>
          <p:cNvSpPr>
            <a:spLocks noGrp="1"/>
          </p:cNvSpPr>
          <p:nvPr>
            <p:ph type="sldNum" sz="quarter" idx="5"/>
          </p:nvPr>
        </p:nvSpPr>
        <p:spPr>
          <a:noFill/>
        </p:spPr>
        <p:txBody>
          <a:bodyPr/>
          <a:lstStyle/>
          <a:p>
            <a:fld id="{9FC9312F-456D-49D8-BFEE-3A8DA400570D}" type="slidenum">
              <a:rPr lang="en-US" smtClean="0"/>
              <a:pPr/>
              <a:t>21</a:t>
            </a:fld>
            <a:endParaRPr lang="en-US"/>
          </a:p>
        </p:txBody>
      </p:sp>
    </p:spTree>
    <p:extLst>
      <p:ext uri="{BB962C8B-B14F-4D97-AF65-F5344CB8AC3E}">
        <p14:creationId xmlns:p14="http://schemas.microsoft.com/office/powerpoint/2010/main" val="470356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endParaRPr lang="en-US"/>
          </a:p>
        </p:txBody>
      </p:sp>
      <p:sp>
        <p:nvSpPr>
          <p:cNvPr id="67588" name="Slide Number Placeholder 3"/>
          <p:cNvSpPr>
            <a:spLocks noGrp="1"/>
          </p:cNvSpPr>
          <p:nvPr>
            <p:ph type="sldNum" sz="quarter" idx="5"/>
          </p:nvPr>
        </p:nvSpPr>
        <p:spPr>
          <a:noFill/>
        </p:spPr>
        <p:txBody>
          <a:bodyPr/>
          <a:lstStyle/>
          <a:p>
            <a:fld id="{679C7F4A-B15A-4BDE-8576-E4B1FC9DEB9F}" type="slidenum">
              <a:rPr lang="en-US" smtClean="0"/>
              <a:pPr/>
              <a:t>22</a:t>
            </a:fld>
            <a:endParaRPr lang="en-US"/>
          </a:p>
        </p:txBody>
      </p:sp>
    </p:spTree>
    <p:extLst>
      <p:ext uri="{BB962C8B-B14F-4D97-AF65-F5344CB8AC3E}">
        <p14:creationId xmlns:p14="http://schemas.microsoft.com/office/powerpoint/2010/main" val="11081504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a:p>
        </p:txBody>
      </p:sp>
      <p:sp>
        <p:nvSpPr>
          <p:cNvPr id="64516" name="Slide Number Placeholder 3"/>
          <p:cNvSpPr>
            <a:spLocks noGrp="1"/>
          </p:cNvSpPr>
          <p:nvPr>
            <p:ph type="sldNum" sz="quarter" idx="5"/>
          </p:nvPr>
        </p:nvSpPr>
        <p:spPr>
          <a:noFill/>
        </p:spPr>
        <p:txBody>
          <a:bodyPr/>
          <a:lstStyle/>
          <a:p>
            <a:fld id="{56E23A86-C95C-4586-B5CC-14E5E3383775}" type="slidenum">
              <a:rPr lang="en-US" smtClean="0"/>
              <a:pPr/>
              <a:t>23</a:t>
            </a:fld>
            <a:endParaRPr lang="en-US"/>
          </a:p>
        </p:txBody>
      </p:sp>
    </p:spTree>
    <p:extLst>
      <p:ext uri="{BB962C8B-B14F-4D97-AF65-F5344CB8AC3E}">
        <p14:creationId xmlns:p14="http://schemas.microsoft.com/office/powerpoint/2010/main" val="9621966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a:p>
        </p:txBody>
      </p:sp>
      <p:sp>
        <p:nvSpPr>
          <p:cNvPr id="65540" name="Slide Number Placeholder 3"/>
          <p:cNvSpPr>
            <a:spLocks noGrp="1"/>
          </p:cNvSpPr>
          <p:nvPr>
            <p:ph type="sldNum" sz="quarter" idx="5"/>
          </p:nvPr>
        </p:nvSpPr>
        <p:spPr>
          <a:noFill/>
        </p:spPr>
        <p:txBody>
          <a:bodyPr/>
          <a:lstStyle/>
          <a:p>
            <a:fld id="{F17A75F1-232C-43A3-8AF3-7BE9D1FC4D68}" type="slidenum">
              <a:rPr lang="en-US" smtClean="0"/>
              <a:pPr/>
              <a:t>24</a:t>
            </a:fld>
            <a:endParaRPr lang="en-US"/>
          </a:p>
        </p:txBody>
      </p:sp>
    </p:spTree>
    <p:extLst>
      <p:ext uri="{BB962C8B-B14F-4D97-AF65-F5344CB8AC3E}">
        <p14:creationId xmlns:p14="http://schemas.microsoft.com/office/powerpoint/2010/main" val="13861588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a:p>
        </p:txBody>
      </p:sp>
      <p:sp>
        <p:nvSpPr>
          <p:cNvPr id="60420" name="Slide Number Placeholder 3"/>
          <p:cNvSpPr>
            <a:spLocks noGrp="1"/>
          </p:cNvSpPr>
          <p:nvPr>
            <p:ph type="sldNum" sz="quarter" idx="5"/>
          </p:nvPr>
        </p:nvSpPr>
        <p:spPr>
          <a:noFill/>
        </p:spPr>
        <p:txBody>
          <a:bodyPr/>
          <a:lstStyle/>
          <a:p>
            <a:fld id="{982AA6D0-6B4C-4A32-92C5-F2962674EDBC}" type="slidenum">
              <a:rPr lang="en-US" smtClean="0"/>
              <a:pPr/>
              <a:t>25</a:t>
            </a:fld>
            <a:endParaRPr lang="en-US"/>
          </a:p>
        </p:txBody>
      </p:sp>
    </p:spTree>
    <p:extLst>
      <p:ext uri="{BB962C8B-B14F-4D97-AF65-F5344CB8AC3E}">
        <p14:creationId xmlns:p14="http://schemas.microsoft.com/office/powerpoint/2010/main" val="34752675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a:p>
        </p:txBody>
      </p:sp>
      <p:sp>
        <p:nvSpPr>
          <p:cNvPr id="61444" name="Slide Number Placeholder 3"/>
          <p:cNvSpPr>
            <a:spLocks noGrp="1"/>
          </p:cNvSpPr>
          <p:nvPr>
            <p:ph type="sldNum" sz="quarter" idx="5"/>
          </p:nvPr>
        </p:nvSpPr>
        <p:spPr>
          <a:noFill/>
        </p:spPr>
        <p:txBody>
          <a:bodyPr/>
          <a:lstStyle/>
          <a:p>
            <a:fld id="{43030A29-2FF2-4849-BC08-464BB9184BA9}" type="slidenum">
              <a:rPr lang="en-US" smtClean="0"/>
              <a:pPr/>
              <a:t>26</a:t>
            </a:fld>
            <a:endParaRPr lang="en-US"/>
          </a:p>
        </p:txBody>
      </p:sp>
    </p:spTree>
    <p:extLst>
      <p:ext uri="{BB962C8B-B14F-4D97-AF65-F5344CB8AC3E}">
        <p14:creationId xmlns:p14="http://schemas.microsoft.com/office/powerpoint/2010/main" val="2069695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17/02/2018</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17/02/2018</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17/02/2018</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17/02/2018</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17/02/2018</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17/02/2018</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17/02/2018</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17/02/2018</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17/02/2018</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17/02/2018</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17/02/2018</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17/02/2018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www.jisc.ac.uk/whatwedo/programmes/usersandinnovation/soundsgood.asp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4400" dirty="0"/>
              <a:t>Feedback for learning</a:t>
            </a:r>
          </a:p>
        </p:txBody>
      </p:sp>
      <p:sp>
        <p:nvSpPr>
          <p:cNvPr id="3075" name="Rectangle 3"/>
          <p:cNvSpPr>
            <a:spLocks noGrp="1" noChangeArrowheads="1"/>
          </p:cNvSpPr>
          <p:nvPr>
            <p:ph type="subTitle" idx="1"/>
          </p:nvPr>
        </p:nvSpPr>
        <p:spPr>
          <a:xfrm>
            <a:off x="323528" y="2928934"/>
            <a:ext cx="6912768" cy="3429004"/>
          </a:xfrm>
        </p:spPr>
        <p:txBody>
          <a:bodyPr/>
          <a:lstStyle/>
          <a:p>
            <a:pPr algn="ctr" eaLnBrk="1" hangingPunct="1">
              <a:defRPr/>
            </a:pPr>
            <a:r>
              <a:rPr lang="en-GB" dirty="0"/>
              <a:t>University of Gloucestershire</a:t>
            </a:r>
          </a:p>
          <a:p>
            <a:pPr algn="ctr" eaLnBrk="1" hangingPunct="1">
              <a:defRPr/>
            </a:pPr>
            <a:r>
              <a:rPr lang="en-GB" dirty="0"/>
              <a:t>21 February 2018</a:t>
            </a:r>
          </a:p>
          <a:p>
            <a:pPr algn="ctr" eaLnBrk="1" hangingPunct="1">
              <a:defRPr/>
            </a:pPr>
            <a:r>
              <a:rPr lang="en-GB" sz="2400" b="1" dirty="0"/>
              <a:t>Sally Brown </a:t>
            </a:r>
            <a:r>
              <a:rPr lang="en-GB" sz="2400" dirty="0"/>
              <a:t>NTF, PFHEA, SFSEDA</a:t>
            </a:r>
          </a:p>
          <a:p>
            <a:pPr algn="ctr" eaLnBrk="1" hangingPunct="1">
              <a:defRPr/>
            </a:pPr>
            <a:endParaRPr lang="en-GB" sz="1800" b="1" dirty="0"/>
          </a:p>
          <a:p>
            <a:pPr algn="ctr" eaLnBrk="1" hangingPunct="1">
              <a:defRPr/>
            </a:pPr>
            <a:r>
              <a:rPr lang="en-GB" sz="1800" b="1" dirty="0"/>
              <a:t>@</a:t>
            </a:r>
            <a:r>
              <a:rPr lang="en-GB" sz="1800" b="1" dirty="0" err="1"/>
              <a:t>ProfSallyBrown</a:t>
            </a:r>
            <a:r>
              <a:rPr lang="en-GB" sz="1800" dirty="0"/>
              <a:t> 	    sally@sally-brown.net</a:t>
            </a:r>
            <a:endParaRPr lang="en-GB" sz="1800" b="1" dirty="0"/>
          </a:p>
          <a:p>
            <a:pPr algn="ctr" eaLnBrk="1" hangingPunct="1">
              <a:defRPr/>
            </a:pPr>
            <a:r>
              <a:rPr lang="en-GB" sz="1800" dirty="0" err="1"/>
              <a:t>Emerita</a:t>
            </a:r>
            <a:r>
              <a:rPr lang="en-GB" sz="1800" dirty="0"/>
              <a:t> Professor, Leeds Beckett University</a:t>
            </a:r>
          </a:p>
          <a:p>
            <a:pPr algn="ctr" eaLnBrk="1" hangingPunct="1">
              <a:defRPr/>
            </a:pPr>
            <a:r>
              <a:rPr lang="en-GB" sz="1800" dirty="0"/>
              <a:t>Visiting Professor: University of Plymouth, University of South Wales &amp; Liverpool John Moores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p:txBody>
          <a:bodyPr/>
          <a:lstStyle/>
          <a:p>
            <a:pPr lvl="0">
              <a:buSzPct val="100000"/>
              <a:buFont typeface="+mj-lt"/>
              <a:buAutoNum type="arabicPeriod" startAt="3"/>
            </a:pPr>
            <a:r>
              <a:rPr lang="en-GB" sz="2800" dirty="0"/>
              <a:t>Actively facilitates students reviewing their own work and reflecting on it, so that they become good judges of the quality of their own work. </a:t>
            </a:r>
          </a:p>
          <a:p>
            <a:pPr>
              <a:buSzPct val="100000"/>
              <a:buFont typeface="+mj-lt"/>
              <a:buAutoNum type="arabicPeriod" startAt="3"/>
            </a:pPr>
            <a:r>
              <a:rPr lang="en-GB" sz="2800" dirty="0"/>
              <a:t>Doesn’t just correct errors and indicate problems, potentially leaving students discouraged and demotivated, but also highlights good work and encourages them to believe they can improve and succeed.</a:t>
            </a:r>
          </a:p>
          <a:p>
            <a:pPr>
              <a:buSzPct val="100000"/>
              <a:buFont typeface="+mj-lt"/>
              <a:buAutoNum type="arabicPeriod" startAt="3"/>
            </a:pPr>
            <a:endParaRPr lang="en-GB" sz="2800" dirty="0"/>
          </a:p>
        </p:txBody>
      </p:sp>
    </p:spTree>
    <p:extLst>
      <p:ext uri="{BB962C8B-B14F-4D97-AF65-F5344CB8AC3E}">
        <p14:creationId xmlns:p14="http://schemas.microsoft.com/office/powerpoint/2010/main" val="3925269230"/>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p:txBody>
          <a:bodyPr/>
          <a:lstStyle/>
          <a:p>
            <a:pPr lvl="0">
              <a:buSzPct val="100000"/>
              <a:buFont typeface="+mj-lt"/>
              <a:buAutoNum type="arabicPeriod" startAt="5"/>
            </a:pPr>
            <a:r>
              <a:rPr lang="en-GB" sz="2800" dirty="0"/>
              <a:t>Delivers high-quality information to students about their achievements to date and how they can improve their future work. Where there are errors, students should be able to see what needs to be done to remediate them, and where they are undershooting in terms of achievement, they should be able to perceive how to make their work even better. </a:t>
            </a:r>
          </a:p>
        </p:txBody>
      </p:sp>
    </p:spTree>
    <p:extLst>
      <p:ext uri="{BB962C8B-B14F-4D97-AF65-F5344CB8AC3E}">
        <p14:creationId xmlns:p14="http://schemas.microsoft.com/office/powerpoint/2010/main" val="1239067187"/>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6432"/>
          </a:xfrm>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a:xfrm>
            <a:off x="358775" y="1214422"/>
            <a:ext cx="8605838" cy="5166905"/>
          </a:xfrm>
        </p:spPr>
        <p:txBody>
          <a:bodyPr/>
          <a:lstStyle/>
          <a:p>
            <a:pPr>
              <a:buSzPct val="100000"/>
              <a:buFont typeface="+mj-lt"/>
              <a:buAutoNum type="arabicPeriod" startAt="6"/>
            </a:pPr>
            <a:r>
              <a:rPr lang="en-GB" sz="2800" dirty="0"/>
              <a:t>Offers ‘feed-forward’ aiming to ‘increase the value of feedback to the students by focusing comments not only on the past and present … but also on the future – what the student might aim to do, or do differently in the next assignment or assessment if they are to continue to do well or to do better’ (</a:t>
            </a:r>
            <a:r>
              <a:rPr lang="en-GB" sz="2800" dirty="0" err="1"/>
              <a:t>Hounsell</a:t>
            </a:r>
            <a:r>
              <a:rPr lang="en-GB" sz="2800" dirty="0"/>
              <a:t>, 2008, p.5).</a:t>
            </a:r>
          </a:p>
          <a:p>
            <a:pPr lvl="0">
              <a:buSzPct val="100000"/>
              <a:buFont typeface="+mj-lt"/>
              <a:buAutoNum type="arabicPeriod" startAt="6"/>
            </a:pPr>
            <a:r>
              <a:rPr lang="en-GB" sz="2800" dirty="0"/>
              <a:t>Ensures that the mark isn’t the only thing that students take note of when work is returned, but that they are encouraged to read and use the advice given in feedback and apply it to future assignments.</a:t>
            </a:r>
          </a:p>
        </p:txBody>
      </p:sp>
    </p:spTree>
    <p:extLst>
      <p:ext uri="{BB962C8B-B14F-4D97-AF65-F5344CB8AC3E}">
        <p14:creationId xmlns:p14="http://schemas.microsoft.com/office/powerpoint/2010/main" val="2306092421"/>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8FC3B-2FE7-43B6-AFC2-509F7791450A}"/>
              </a:ext>
            </a:extLst>
          </p:cNvPr>
          <p:cNvSpPr>
            <a:spLocks noGrp="1"/>
          </p:cNvSpPr>
          <p:nvPr>
            <p:ph type="title"/>
          </p:nvPr>
        </p:nvSpPr>
        <p:spPr>
          <a:xfrm>
            <a:off x="179512" y="122238"/>
            <a:ext cx="7992888" cy="15065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Fostering student engagement with feedback</a:t>
            </a:r>
          </a:p>
        </p:txBody>
      </p:sp>
      <p:sp>
        <p:nvSpPr>
          <p:cNvPr id="3" name="Content Placeholder 2">
            <a:extLst>
              <a:ext uri="{FF2B5EF4-FFF2-40B4-BE49-F238E27FC236}">
                <a16:creationId xmlns:a16="http://schemas.microsoft.com/office/drawing/2014/main" id="{E1EF2456-FC8F-47F8-B759-673CBC6F60F1}"/>
              </a:ext>
            </a:extLst>
          </p:cNvPr>
          <p:cNvSpPr>
            <a:spLocks noGrp="1"/>
          </p:cNvSpPr>
          <p:nvPr>
            <p:ph idx="1"/>
          </p:nvPr>
        </p:nvSpPr>
        <p:spPr>
          <a:xfrm>
            <a:off x="468313" y="1700807"/>
            <a:ext cx="8229600" cy="4501555"/>
          </a:xfrm>
        </p:spPr>
        <p:txBody>
          <a:bodyPr/>
          <a:lstStyle/>
          <a:p>
            <a:r>
              <a:rPr lang="en-GB" sz="2600" dirty="0"/>
              <a:t>Students tend to regard marks like money, and so will put more energy into things that ‘count’ than those they see as options;</a:t>
            </a:r>
          </a:p>
          <a:p>
            <a:r>
              <a:rPr lang="en-GB" sz="2600" dirty="0"/>
              <a:t>Formative feedback, that is developmental and supportive, and given at the right stage so that it guides future performance can be exceptionally powerful in improving achievement and retention;</a:t>
            </a:r>
          </a:p>
          <a:p>
            <a:r>
              <a:rPr lang="en-GB" sz="2600" dirty="0"/>
              <a:t>Feedback and ‘feed-forward’ must be integral to student learning programmes, rather than something that students opt into, so needs to be within live or virtual face-to-face interaction.</a:t>
            </a:r>
          </a:p>
        </p:txBody>
      </p:sp>
    </p:spTree>
    <p:extLst>
      <p:ext uri="{BB962C8B-B14F-4D97-AF65-F5344CB8AC3E}">
        <p14:creationId xmlns:p14="http://schemas.microsoft.com/office/powerpoint/2010/main" val="13754160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076AC-BB2F-4D3B-A0EA-8A4C07AC971A}"/>
              </a:ext>
            </a:extLst>
          </p:cNvPr>
          <p:cNvSpPr>
            <a:spLocks noGrp="1"/>
          </p:cNvSpPr>
          <p:nvPr>
            <p:ph type="title"/>
          </p:nvPr>
        </p:nvSpPr>
        <p:spPr>
          <a:xfrm>
            <a:off x="323528" y="122238"/>
            <a:ext cx="7776864"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Encouraging better use of feedback. We can: </a:t>
            </a:r>
          </a:p>
        </p:txBody>
      </p:sp>
      <p:sp>
        <p:nvSpPr>
          <p:cNvPr id="3" name="Content Placeholder 2">
            <a:extLst>
              <a:ext uri="{FF2B5EF4-FFF2-40B4-BE49-F238E27FC236}">
                <a16:creationId xmlns:a16="http://schemas.microsoft.com/office/drawing/2014/main" id="{06B322A7-D15B-4C43-B87E-373B354875C3}"/>
              </a:ext>
            </a:extLst>
          </p:cNvPr>
          <p:cNvSpPr>
            <a:spLocks noGrp="1"/>
          </p:cNvSpPr>
          <p:nvPr>
            <p:ph idx="1"/>
          </p:nvPr>
        </p:nvSpPr>
        <p:spPr>
          <a:xfrm>
            <a:off x="457200" y="1196975"/>
            <a:ext cx="8363271" cy="5005388"/>
          </a:xfrm>
        </p:spPr>
        <p:txBody>
          <a:bodyPr/>
          <a:lstStyle/>
          <a:p>
            <a:pPr lvl="0"/>
            <a:r>
              <a:rPr lang="en-GB" dirty="0"/>
              <a:t>Emphasise early on the importance to students of formative feedback as something that is designed to help them;</a:t>
            </a:r>
          </a:p>
          <a:p>
            <a:pPr lvl="0"/>
            <a:r>
              <a:rPr lang="en-GB" dirty="0"/>
              <a:t>Consider what means work best to provide students with feedback for any given cohort or context. </a:t>
            </a:r>
          </a:p>
          <a:p>
            <a:pPr lvl="0"/>
            <a:r>
              <a:rPr lang="en-GB" dirty="0"/>
              <a:t>Provide students with training on why and how feedback is provided;</a:t>
            </a:r>
          </a:p>
          <a:p>
            <a:pPr lvl="0"/>
            <a:r>
              <a:rPr lang="en-GB" dirty="0"/>
              <a:t>Get students to practise drafting and delivering feedback;</a:t>
            </a:r>
          </a:p>
          <a:p>
            <a:pPr lvl="0"/>
            <a:r>
              <a:rPr lang="en-GB" dirty="0"/>
              <a:t>Get students to focus on comments rather than marks; </a:t>
            </a:r>
          </a:p>
          <a:p>
            <a:pPr lvl="0"/>
            <a:r>
              <a:rPr lang="en-GB" dirty="0"/>
              <a:t>Help students to believe they have the agency to improve their work;</a:t>
            </a:r>
          </a:p>
          <a:p>
            <a:pPr lvl="0"/>
            <a:r>
              <a:rPr lang="en-GB" dirty="0"/>
              <a:t>Encourage students to think of feedback as a trigger to them taking action;</a:t>
            </a:r>
          </a:p>
          <a:p>
            <a:pPr lvl="0"/>
            <a:r>
              <a:rPr lang="en-GB" dirty="0"/>
              <a:t>Give students some examples of helpful feedback as a prompt to discussion. </a:t>
            </a:r>
          </a:p>
        </p:txBody>
      </p:sp>
    </p:spTree>
    <p:extLst>
      <p:ext uri="{BB962C8B-B14F-4D97-AF65-F5344CB8AC3E}">
        <p14:creationId xmlns:p14="http://schemas.microsoft.com/office/powerpoint/2010/main" val="11199710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Encouraging students to recognise and use the feedback we provide for them</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a:t>Delivery of feedback should not be left to chance, so its best to avoid asking students to pick up marked hard copy assignments from departmental offices or just to e-post it;</a:t>
            </a:r>
          </a:p>
          <a:p>
            <a:r>
              <a:rPr lang="en-GB" dirty="0"/>
              <a:t>Electronic submission of assignments has benefits and disadvantages but on balance the former outweigh the latter;</a:t>
            </a:r>
          </a:p>
          <a:p>
            <a:r>
              <a:rPr lang="en-GB" dirty="0"/>
              <a:t>Perhaps require students to guestimate expected marks having read your feedback early in their programmes;</a:t>
            </a:r>
          </a:p>
          <a:p>
            <a:r>
              <a:rPr lang="en-GB" dirty="0"/>
              <a:t>‘Assignment handler’ can deliver feedback electronically and only release marks once students have responded;</a:t>
            </a:r>
          </a:p>
          <a:p>
            <a:r>
              <a:rPr lang="en-GB" dirty="0"/>
              <a:t>Audio files of audio feedback can be highly successful in enabling students to capture ‘live’ oral feedback, and can replace written feedback (e.g. JISC project ‘Sounds good’).</a:t>
            </a:r>
          </a:p>
          <a:p>
            <a:endParaRPr lang="en-GB" dirty="0"/>
          </a:p>
        </p:txBody>
      </p:sp>
    </p:spTree>
    <p:extLst>
      <p:ext uri="{BB962C8B-B14F-4D97-AF65-F5344CB8AC3E}">
        <p14:creationId xmlns:p14="http://schemas.microsoft.com/office/powerpoint/2010/main" val="1173357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FBDA8-0943-4065-8FEA-7935FFE6BF58}"/>
              </a:ext>
            </a:extLst>
          </p:cNvPr>
          <p:cNvSpPr>
            <a:spLocks noGrp="1"/>
          </p:cNvSpPr>
          <p:nvPr>
            <p:ph type="title"/>
          </p:nvPr>
        </p:nvSpPr>
        <p:spPr/>
        <p:txBody>
          <a:bodyPr/>
          <a:lstStyle/>
          <a:p>
            <a:r>
              <a:rPr lang="en-GB" dirty="0"/>
              <a:t>Is your provision of feedback fair?</a:t>
            </a:r>
          </a:p>
        </p:txBody>
      </p:sp>
      <p:sp>
        <p:nvSpPr>
          <p:cNvPr id="3" name="Content Placeholder 2">
            <a:extLst>
              <a:ext uri="{FF2B5EF4-FFF2-40B4-BE49-F238E27FC236}">
                <a16:creationId xmlns:a16="http://schemas.microsoft.com/office/drawing/2014/main" id="{4986AFC0-62F5-4654-AD83-25C2BDFB0FC5}"/>
              </a:ext>
            </a:extLst>
          </p:cNvPr>
          <p:cNvSpPr>
            <a:spLocks noGrp="1"/>
          </p:cNvSpPr>
          <p:nvPr>
            <p:ph idx="1"/>
          </p:nvPr>
        </p:nvSpPr>
        <p:spPr/>
        <p:txBody>
          <a:bodyPr/>
          <a:lstStyle/>
          <a:p>
            <a:r>
              <a:rPr lang="en-GB" dirty="0"/>
              <a:t>Do you review feedback across a cohort of markers to ensure there is some consistency between them in the amount, quality and promptness of feedback they give?</a:t>
            </a:r>
          </a:p>
          <a:p>
            <a:r>
              <a:rPr lang="en-GB" dirty="0"/>
              <a:t>Do students who visit staff offices persistently or enter into extended email discussions with staff on a one-to-one basis for additional feedback (the ‘worried well’) get significantly more and better feedback than those that do not?</a:t>
            </a:r>
          </a:p>
          <a:p>
            <a:r>
              <a:rPr lang="en-GB" dirty="0"/>
              <a:t>Do you as an assessor become noticeably more tetchy and sketchy in your feedback the later in the day you are doing it?</a:t>
            </a:r>
          </a:p>
          <a:p>
            <a:r>
              <a:rPr lang="en-GB" dirty="0"/>
              <a:t>Do you play fair by students by avoiding opacity and obscurity in your comments?</a:t>
            </a:r>
          </a:p>
        </p:txBody>
      </p:sp>
    </p:spTree>
    <p:extLst>
      <p:ext uri="{BB962C8B-B14F-4D97-AF65-F5344CB8AC3E}">
        <p14:creationId xmlns:p14="http://schemas.microsoft.com/office/powerpoint/2010/main" val="9316976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To better engage learners through feedback and assessment we can:</a:t>
            </a:r>
          </a:p>
        </p:txBody>
      </p:sp>
      <p:sp>
        <p:nvSpPr>
          <p:cNvPr id="44035" name="Content Placeholder 2"/>
          <p:cNvSpPr>
            <a:spLocks noGrp="1"/>
          </p:cNvSpPr>
          <p:nvPr>
            <p:ph idx="1"/>
          </p:nvPr>
        </p:nvSpPr>
        <p:spPr>
          <a:xfrm>
            <a:off x="468313" y="1196975"/>
            <a:ext cx="8229600" cy="5005388"/>
          </a:xfrm>
        </p:spPr>
        <p:txBody>
          <a:bodyPr/>
          <a:lstStyle/>
          <a:p>
            <a:pPr>
              <a:lnSpc>
                <a:spcPct val="100000"/>
              </a:lnSpc>
            </a:pPr>
            <a:r>
              <a:rPr lang="en-GB" sz="2400" dirty="0"/>
              <a:t>Make use of real examples and hot-off-the-press data in our comments to keep feedback engaging, current and relevant;</a:t>
            </a:r>
          </a:p>
          <a:p>
            <a:pPr>
              <a:lnSpc>
                <a:spcPct val="100000"/>
              </a:lnSpc>
            </a:pPr>
            <a:r>
              <a:rPr lang="en-GB" dirty="0"/>
              <a:t>Provide c</a:t>
            </a:r>
            <a:r>
              <a:rPr lang="en-GB" sz="2400" dirty="0"/>
              <a:t>hallenges to students’ thinking without letting individuals feel publicly exposed or humiliated;</a:t>
            </a:r>
          </a:p>
          <a:p>
            <a:pPr>
              <a:lnSpc>
                <a:spcPct val="100000"/>
              </a:lnSpc>
            </a:pPr>
            <a:r>
              <a:rPr lang="en-GB" sz="2400" dirty="0"/>
              <a:t>Relate their learning from an assignment to the forthcoming/next assignment (without slavishly teaching to the exam);</a:t>
            </a:r>
          </a:p>
          <a:p>
            <a:r>
              <a:rPr lang="en-GB" sz="2400" dirty="0"/>
              <a:t>Make spaces for dialogue through formative assessment;</a:t>
            </a:r>
            <a:endParaRPr lang="en-GB" dirty="0"/>
          </a:p>
          <a:p>
            <a:r>
              <a:rPr lang="en-GB" dirty="0"/>
              <a:t>Help them identify the skills they need to further develop and provide opportunities to rehearse and use them;</a:t>
            </a:r>
          </a:p>
          <a:p>
            <a:r>
              <a:rPr lang="en-GB" dirty="0"/>
              <a:t>Never compromise on the quality of the demands we make of them.</a:t>
            </a:r>
          </a:p>
          <a:p>
            <a:pPr>
              <a:lnSpc>
                <a:spcPct val="100000"/>
              </a:lnSpc>
            </a:pPr>
            <a:endParaRPr lang="en-GB" sz="2400" dirty="0"/>
          </a:p>
          <a:p>
            <a:pPr>
              <a:lnSpc>
                <a:spcPct val="100000"/>
              </a:lnSpc>
            </a:pPr>
            <a:endParaRPr lang="en-GB"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E48B8-2A7E-43DF-A455-B84E4637DA70}"/>
              </a:ext>
            </a:extLst>
          </p:cNvPr>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Giving formative feedback prior to submitting summative tasks </a:t>
            </a:r>
          </a:p>
        </p:txBody>
      </p:sp>
      <p:sp>
        <p:nvSpPr>
          <p:cNvPr id="3" name="Content Placeholder 2">
            <a:extLst>
              <a:ext uri="{FF2B5EF4-FFF2-40B4-BE49-F238E27FC236}">
                <a16:creationId xmlns:a16="http://schemas.microsoft.com/office/drawing/2014/main" id="{E13F9183-0239-40A8-AFA4-43942A92D442}"/>
              </a:ext>
            </a:extLst>
          </p:cNvPr>
          <p:cNvSpPr>
            <a:spLocks noGrp="1"/>
          </p:cNvSpPr>
          <p:nvPr>
            <p:ph idx="1"/>
          </p:nvPr>
        </p:nvSpPr>
        <p:spPr>
          <a:xfrm>
            <a:off x="107504" y="980729"/>
            <a:ext cx="8928991" cy="5221634"/>
          </a:xfrm>
        </p:spPr>
        <p:txBody>
          <a:bodyPr/>
          <a:lstStyle/>
          <a:p>
            <a:pPr marL="0" indent="0">
              <a:buNone/>
            </a:pPr>
            <a:r>
              <a:rPr lang="en-GB" sz="2000" dirty="0"/>
              <a:t>Here are some examples about how to give early formative feedback: </a:t>
            </a:r>
          </a:p>
          <a:p>
            <a:pPr marL="0" indent="0">
              <a:buNone/>
            </a:pPr>
            <a:r>
              <a:rPr lang="en-GB" sz="2000" dirty="0"/>
              <a:t>which might you be prepared to adopt or do you do already?</a:t>
            </a:r>
          </a:p>
          <a:p>
            <a:pPr lvl="0"/>
            <a:r>
              <a:rPr lang="en-GB" sz="2000" dirty="0"/>
              <a:t>Briefing students on assignment requirements in a face-to-face sessions; </a:t>
            </a:r>
          </a:p>
          <a:p>
            <a:pPr lvl="0"/>
            <a:r>
              <a:rPr lang="en-GB" sz="2000" dirty="0"/>
              <a:t>Preparing a set of ‘Frequently Asked Questions’ at the assignment briefing;</a:t>
            </a:r>
          </a:p>
          <a:p>
            <a:pPr lvl="0"/>
            <a:r>
              <a:rPr lang="en-GB" sz="2000" dirty="0"/>
              <a:t>Showing students examples of work of the required standard;</a:t>
            </a:r>
          </a:p>
          <a:p>
            <a:pPr lvl="0"/>
            <a:r>
              <a:rPr lang="en-GB" sz="2000" dirty="0"/>
              <a:t>Letting them see worked examples; </a:t>
            </a:r>
          </a:p>
          <a:p>
            <a:pPr lvl="0"/>
            <a:r>
              <a:rPr lang="en-GB" sz="2000" dirty="0"/>
              <a:t>Asking students to submit draft bibliographies; </a:t>
            </a:r>
          </a:p>
          <a:p>
            <a:pPr lvl="0"/>
            <a:r>
              <a:rPr lang="en-GB" sz="2000" dirty="0"/>
              <a:t>Asking students to bring along drafts to a lecture and encouraging questions;</a:t>
            </a:r>
          </a:p>
          <a:p>
            <a:pPr lvl="0"/>
            <a:r>
              <a:rPr lang="en-GB" sz="2000" dirty="0"/>
              <a:t>Providing opportunities for students to review each others’ drafts in pairs; </a:t>
            </a:r>
          </a:p>
          <a:p>
            <a:pPr lvl="0"/>
            <a:r>
              <a:rPr lang="en-GB" sz="2000" dirty="0"/>
              <a:t>Running quizzes using audience response systems in class time; </a:t>
            </a:r>
          </a:p>
          <a:p>
            <a:pPr lvl="0"/>
            <a:r>
              <a:rPr lang="en-GB" sz="2000" dirty="0"/>
              <a:t>Asking students to submit short work-in-progress for ‘quick and dirty’ comments; </a:t>
            </a:r>
          </a:p>
          <a:p>
            <a:pPr lvl="0"/>
            <a:r>
              <a:rPr lang="en-GB" sz="2000" dirty="0"/>
              <a:t>Posting anonymised examples of submitted drafts with your commentaries;</a:t>
            </a:r>
          </a:p>
          <a:p>
            <a:pPr lvl="0"/>
            <a:r>
              <a:rPr lang="en-GB" sz="2000" dirty="0"/>
              <a:t>Offering shared drop-in ‘surgeries’; </a:t>
            </a:r>
          </a:p>
          <a:p>
            <a:r>
              <a:rPr lang="en-GB" sz="2000" dirty="0"/>
              <a:t>Offering on-line webinars or open chat sessions.</a:t>
            </a:r>
          </a:p>
        </p:txBody>
      </p:sp>
    </p:spTree>
    <p:extLst>
      <p:ext uri="{BB962C8B-B14F-4D97-AF65-F5344CB8AC3E}">
        <p14:creationId xmlns:p14="http://schemas.microsoft.com/office/powerpoint/2010/main" val="28715654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404664"/>
            <a:ext cx="7543800" cy="936104"/>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dirty="0"/>
              <a:t>Providing feedback effectively and efficiently and commenting constructively on assessment. </a:t>
            </a:r>
            <a:br>
              <a:rPr lang="en-GB" dirty="0"/>
            </a:br>
            <a:r>
              <a:rPr lang="en-GB" dirty="0"/>
              <a:t>Why do it?</a:t>
            </a:r>
          </a:p>
        </p:txBody>
      </p:sp>
      <p:sp>
        <p:nvSpPr>
          <p:cNvPr id="1433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Huge pressure on resources in higher education;</a:t>
            </a:r>
          </a:p>
          <a:p>
            <a:r>
              <a:rPr lang="en-GB" sz="2600" dirty="0"/>
              <a:t>Larger numbers of students in cohorts;</a:t>
            </a:r>
          </a:p>
          <a:p>
            <a:r>
              <a:rPr lang="en-GB" sz="2600" dirty="0"/>
              <a:t>Ever-increasing demands on staff time;</a:t>
            </a:r>
          </a:p>
          <a:p>
            <a:r>
              <a:rPr lang="en-GB" sz="2600" dirty="0"/>
              <a:t>Staff indicate they spend a disproportionate time on assessment drudgery;</a:t>
            </a:r>
          </a:p>
          <a:p>
            <a:r>
              <a:rPr lang="en-GB" sz="2600" dirty="0"/>
              <a:t>The means exist nowadays to undertake some aspects of assessment more effectively and efficiently.</a:t>
            </a:r>
          </a:p>
          <a:p>
            <a:endParaRPr lang="en-GB" sz="2600" dirty="0"/>
          </a:p>
        </p:txBody>
      </p:sp>
    </p:spTree>
    <p:extLst>
      <p:ext uri="{BB962C8B-B14F-4D97-AF65-F5344CB8AC3E}">
        <p14:creationId xmlns:p14="http://schemas.microsoft.com/office/powerpoint/2010/main" val="3244738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1303F-C44F-41F6-80B5-01F9202B2282}"/>
              </a:ext>
            </a:extLst>
          </p:cNvPr>
          <p:cNvSpPr>
            <a:spLocks noGrp="1"/>
          </p:cNvSpPr>
          <p:nvPr>
            <p:ph type="title"/>
          </p:nvPr>
        </p:nvSpPr>
        <p:spPr/>
        <p:txBody>
          <a:bodyPr/>
          <a:lstStyle/>
          <a:p>
            <a:r>
              <a:rPr lang="en-GB" dirty="0"/>
              <a:t>Why do we need to focus on feedback?</a:t>
            </a:r>
          </a:p>
        </p:txBody>
      </p:sp>
      <p:sp>
        <p:nvSpPr>
          <p:cNvPr id="3" name="Content Placeholder 2">
            <a:extLst>
              <a:ext uri="{FF2B5EF4-FFF2-40B4-BE49-F238E27FC236}">
                <a16:creationId xmlns:a16="http://schemas.microsoft.com/office/drawing/2014/main" id="{8862937A-F6CD-4835-B6A1-6D0BE3D5A99F}"/>
              </a:ext>
            </a:extLst>
          </p:cNvPr>
          <p:cNvSpPr>
            <a:spLocks noGrp="1"/>
          </p:cNvSpPr>
          <p:nvPr>
            <p:ph idx="1"/>
          </p:nvPr>
        </p:nvSpPr>
        <p:spPr/>
        <p:txBody>
          <a:bodyPr/>
          <a:lstStyle/>
          <a:p>
            <a:r>
              <a:rPr lang="en-GB" dirty="0"/>
              <a:t>If assessment is the engine that drives learning as John Cowan asserts, feedback is the lubricant that keeps it all moving;</a:t>
            </a:r>
          </a:p>
          <a:p>
            <a:r>
              <a:rPr lang="en-GB" dirty="0"/>
              <a:t>Dialogic feedback which offers students meaningful opportunities to work out why they got the mark they got and how to improve upon it are among the most powerful positive experiences we can engender in higher education;</a:t>
            </a:r>
          </a:p>
          <a:p>
            <a:r>
              <a:rPr lang="en-GB" dirty="0"/>
              <a:t>However, no feedback, late feedback, or poor feedback can have a dreadful impact on students’ motivation, engagement and retention, and this is why getting it right is so crucial for effective learning, particularly for students from disadvantaged backgrounds (Dweck, 2000).</a:t>
            </a:r>
          </a:p>
        </p:txBody>
      </p:sp>
    </p:spTree>
    <p:extLst>
      <p:ext uri="{BB962C8B-B14F-4D97-AF65-F5344CB8AC3E}">
        <p14:creationId xmlns:p14="http://schemas.microsoft.com/office/powerpoint/2010/main" val="13261785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609600"/>
            <a:ext cx="8534400" cy="114300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To give feedback on submitted assignments more effectively &amp; efficiently, we can:</a:t>
            </a:r>
          </a:p>
        </p:txBody>
      </p:sp>
      <p:sp>
        <p:nvSpPr>
          <p:cNvPr id="18435" name="Rectangle 3"/>
          <p:cNvSpPr>
            <a:spLocks noGrp="1" noChangeArrowheads="1"/>
          </p:cNvSpPr>
          <p:nvPr>
            <p:ph type="body" idx="1"/>
          </p:nvPr>
        </p:nvSpPr>
        <p:spPr>
          <a:xfrm>
            <a:off x="381000" y="1981200"/>
            <a:ext cx="8382000" cy="411480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Feedback orally to groups of students;</a:t>
            </a:r>
          </a:p>
          <a:p>
            <a:r>
              <a:rPr lang="en-GB" sz="2600" dirty="0"/>
              <a:t>Write an assignment report;</a:t>
            </a:r>
          </a:p>
          <a:p>
            <a:r>
              <a:rPr lang="en-GB" sz="2600" dirty="0"/>
              <a:t>Use model answers;</a:t>
            </a:r>
          </a:p>
          <a:p>
            <a:r>
              <a:rPr lang="en-GB" sz="2600" dirty="0"/>
              <a:t>Using exemplars;</a:t>
            </a:r>
          </a:p>
          <a:p>
            <a:r>
              <a:rPr lang="en-GB" sz="2600" dirty="0"/>
              <a:t>Use assignment return sheets;</a:t>
            </a:r>
          </a:p>
          <a:p>
            <a:r>
              <a:rPr lang="en-GB" sz="2600" dirty="0"/>
              <a:t>Use statement banks;</a:t>
            </a:r>
          </a:p>
          <a:p>
            <a:r>
              <a:rPr lang="en-GB" sz="2600" dirty="0"/>
              <a:t>Use technologies for delivering and managing assessment.</a:t>
            </a:r>
          </a:p>
          <a:p>
            <a:endParaRPr lang="en-GB" sz="2600" dirty="0"/>
          </a:p>
        </p:txBody>
      </p:sp>
    </p:spTree>
    <p:extLst>
      <p:ext uri="{BB962C8B-B14F-4D97-AF65-F5344CB8AC3E}">
        <p14:creationId xmlns:p14="http://schemas.microsoft.com/office/powerpoint/2010/main" val="11754158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Feeding back orally to groups of students: why?</a:t>
            </a:r>
          </a:p>
        </p:txBody>
      </p:sp>
      <p:sp>
        <p:nvSpPr>
          <p:cNvPr id="25603"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Face-to-face feedback uses tone of voice, emphasis, body language;</a:t>
            </a:r>
          </a:p>
          <a:p>
            <a:r>
              <a:rPr lang="en-GB" sz="2600"/>
              <a:t>Students learn from feedback to each others’ work;</a:t>
            </a:r>
          </a:p>
          <a:p>
            <a:r>
              <a:rPr lang="en-GB" sz="2600"/>
              <a:t>Students can ask questions;</a:t>
            </a:r>
          </a:p>
          <a:p>
            <a:r>
              <a:rPr lang="en-GB" sz="2600"/>
              <a:t>Makes feedback a shared experience.</a:t>
            </a:r>
          </a:p>
          <a:p>
            <a:endParaRPr lang="en-GB" sz="2600"/>
          </a:p>
        </p:txBody>
      </p:sp>
    </p:spTree>
    <p:extLst>
      <p:ext uri="{BB962C8B-B14F-4D97-AF65-F5344CB8AC3E}">
        <p14:creationId xmlns:p14="http://schemas.microsoft.com/office/powerpoint/2010/main" val="20691501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Feeding back orally to groups of students: how?</a:t>
            </a:r>
          </a:p>
        </p:txBody>
      </p:sp>
      <p:sp>
        <p:nvSpPr>
          <p:cNvPr id="2662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Staff mark assignments with minimal in-text comment and provide grades/marks as normal;</a:t>
            </a:r>
          </a:p>
          <a:p>
            <a:r>
              <a:rPr lang="en-GB" sz="2600" dirty="0"/>
              <a:t>At the start of a lecture or seminar, the tutor provides an overview of class performance and orally remediates errors, clarifies; misunderstandings, and praises good practice;</a:t>
            </a:r>
          </a:p>
          <a:p>
            <a:r>
              <a:rPr lang="en-GB" sz="2600" dirty="0"/>
              <a:t>Students have a chance to ask and answer questions;</a:t>
            </a:r>
          </a:p>
          <a:p>
            <a:r>
              <a:rPr lang="en-GB" sz="2600" dirty="0"/>
              <a:t>An audio file can be made available on the VLE.</a:t>
            </a:r>
          </a:p>
        </p:txBody>
      </p:sp>
    </p:spTree>
    <p:extLst>
      <p:ext uri="{BB962C8B-B14F-4D97-AF65-F5344CB8AC3E}">
        <p14:creationId xmlns:p14="http://schemas.microsoft.com/office/powerpoint/2010/main" val="10150459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Written assignment reports: why?</a:t>
            </a:r>
          </a:p>
        </p:txBody>
      </p:sp>
      <p:sp>
        <p:nvSpPr>
          <p:cNvPr id="23555" name="Rectangle 3"/>
          <p:cNvSpPr>
            <a:spLocks noGrp="1" noChangeArrowheads="1"/>
          </p:cNvSpPr>
          <p:nvPr>
            <p:ph type="body" idx="1"/>
          </p:nvPr>
        </p:nvSpPr>
        <p:spPr>
          <a:xfrm>
            <a:off x="457200" y="1571625"/>
            <a:ext cx="8305800" cy="452437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Provides feedback to a group as a whole;</a:t>
            </a:r>
          </a:p>
          <a:p>
            <a:r>
              <a:rPr lang="en-GB" sz="2600" dirty="0"/>
              <a:t>Allows students to know how they are doing by comparison with the rest of the course;</a:t>
            </a:r>
          </a:p>
          <a:p>
            <a:r>
              <a:rPr lang="en-GB" sz="2600" dirty="0"/>
              <a:t>Offers a chance to illustrate good practice;</a:t>
            </a:r>
          </a:p>
          <a:p>
            <a:r>
              <a:rPr lang="en-GB" sz="2600" dirty="0"/>
              <a:t>Minimal comments can be put on scripts;</a:t>
            </a:r>
          </a:p>
          <a:p>
            <a:r>
              <a:rPr lang="en-GB" sz="2600" dirty="0"/>
              <a:t>Generic reports can be delivered quickly electronically before moderation.</a:t>
            </a:r>
          </a:p>
        </p:txBody>
      </p:sp>
    </p:spTree>
    <p:extLst>
      <p:ext uri="{BB962C8B-B14F-4D97-AF65-F5344CB8AC3E}">
        <p14:creationId xmlns:p14="http://schemas.microsoft.com/office/powerpoint/2010/main" val="3753591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457200"/>
            <a:ext cx="7772400" cy="757238"/>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Assignment reports: how?</a:t>
            </a:r>
          </a:p>
        </p:txBody>
      </p:sp>
      <p:sp>
        <p:nvSpPr>
          <p:cNvPr id="24579" name="Rectangle 3"/>
          <p:cNvSpPr>
            <a:spLocks noGrp="1" noChangeArrowheads="1"/>
          </p:cNvSpPr>
          <p:nvPr>
            <p:ph type="body" idx="1"/>
          </p:nvPr>
        </p:nvSpPr>
        <p:spPr>
          <a:xfrm>
            <a:off x="609600" y="1285875"/>
            <a:ext cx="7848600" cy="473392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Staff mark assignments with minimal in-text comment and provide grades/marks as normal;</a:t>
            </a:r>
          </a:p>
          <a:p>
            <a:r>
              <a:rPr lang="en-GB" sz="2600"/>
              <a:t>Notes are made of similar points from several students’ work;</a:t>
            </a:r>
          </a:p>
          <a:p>
            <a:r>
              <a:rPr lang="en-GB" sz="2600"/>
              <a:t>A report is compiled which identifies examples of good practice, areas where a number of students made similar errors and additional reading suggestions.</a:t>
            </a:r>
          </a:p>
        </p:txBody>
      </p:sp>
    </p:spTree>
    <p:extLst>
      <p:ext uri="{BB962C8B-B14F-4D97-AF65-F5344CB8AC3E}">
        <p14:creationId xmlns:p14="http://schemas.microsoft.com/office/powerpoint/2010/main" val="38533067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142875"/>
            <a:ext cx="7772400" cy="837853"/>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Using ‘expanded’ model answers: why?</a:t>
            </a:r>
          </a:p>
        </p:txBody>
      </p:sp>
      <p:sp>
        <p:nvSpPr>
          <p:cNvPr id="19459" name="Rectangle 3"/>
          <p:cNvSpPr>
            <a:spLocks noGrp="1" noChangeArrowheads="1"/>
          </p:cNvSpPr>
          <p:nvPr>
            <p:ph type="body" idx="1"/>
          </p:nvPr>
        </p:nvSpPr>
        <p:spPr>
          <a:xfrm>
            <a:off x="685800" y="1268760"/>
            <a:ext cx="7772400" cy="482724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They give students a good idea of what can be expected of them;</a:t>
            </a:r>
          </a:p>
          <a:p>
            <a:r>
              <a:rPr lang="en-GB" sz="2600" dirty="0"/>
              <a:t>It is sometimes easier to show students than tell them what we are after;</a:t>
            </a:r>
          </a:p>
          <a:p>
            <a:r>
              <a:rPr lang="en-GB" sz="2600" dirty="0"/>
              <a:t>They can be time efficient; </a:t>
            </a:r>
          </a:p>
          <a:p>
            <a:r>
              <a:rPr lang="en-GB" sz="2600" dirty="0"/>
              <a:t>They show how solutions have been reached;</a:t>
            </a:r>
          </a:p>
          <a:p>
            <a:r>
              <a:rPr lang="en-GB" sz="2600" dirty="0"/>
              <a:t>They demonstrate good practice;</a:t>
            </a:r>
          </a:p>
          <a:p>
            <a:r>
              <a:rPr lang="en-GB" sz="2600" dirty="0"/>
              <a:t>The commentary can indicate why an answer is good.</a:t>
            </a:r>
          </a:p>
          <a:p>
            <a:endParaRPr lang="en-GB" sz="2600" dirty="0"/>
          </a:p>
          <a:p>
            <a:endParaRPr lang="en-GB" sz="2600" dirty="0"/>
          </a:p>
        </p:txBody>
      </p:sp>
    </p:spTree>
    <p:extLst>
      <p:ext uri="{BB962C8B-B14F-4D97-AF65-F5344CB8AC3E}">
        <p14:creationId xmlns:p14="http://schemas.microsoft.com/office/powerpoint/2010/main" val="1074738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Using model answers: how?</a:t>
            </a:r>
          </a:p>
        </p:txBody>
      </p:sp>
      <p:sp>
        <p:nvSpPr>
          <p:cNvPr id="20483" name="Rectangle 3"/>
          <p:cNvSpPr>
            <a:spLocks noGrp="1" noChangeArrowheads="1"/>
          </p:cNvSpPr>
          <p:nvPr>
            <p:ph type="body" idx="1"/>
          </p:nvPr>
        </p:nvSpPr>
        <p:spPr>
          <a:xfrm>
            <a:off x="468313" y="1196975"/>
            <a:ext cx="8280400" cy="489902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Staff preparing an assignment can draft a model answer;</a:t>
            </a:r>
          </a:p>
          <a:p>
            <a:r>
              <a:rPr lang="en-GB" sz="2600" dirty="0"/>
              <a:t>Student work (or extracts from several student’s answers) can be anonymised and (with permission) used as a model;</a:t>
            </a:r>
          </a:p>
          <a:p>
            <a:r>
              <a:rPr lang="en-GB" sz="2600" dirty="0"/>
              <a:t>Text can be placed on page with explanatory comments appended (‘exploded text’);</a:t>
            </a:r>
          </a:p>
          <a:p>
            <a:r>
              <a:rPr lang="en-GB" sz="2600" dirty="0"/>
              <a:t>However, caution should be exercised in order not to lead students to think only one approach is acceptable.</a:t>
            </a:r>
          </a:p>
        </p:txBody>
      </p:sp>
    </p:spTree>
    <p:extLst>
      <p:ext uri="{BB962C8B-B14F-4D97-AF65-F5344CB8AC3E}">
        <p14:creationId xmlns:p14="http://schemas.microsoft.com/office/powerpoint/2010/main" val="16331203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57158" y="1124747"/>
          <a:ext cx="8262974" cy="5304650"/>
        </p:xfrm>
        <a:graphic>
          <a:graphicData uri="http://schemas.openxmlformats.org/drawingml/2006/table">
            <a:tbl>
              <a:tblPr/>
              <a:tblGrid>
                <a:gridCol w="571504">
                  <a:extLst>
                    <a:ext uri="{9D8B030D-6E8A-4147-A177-3AD203B41FA5}">
                      <a16:colId xmlns:a16="http://schemas.microsoft.com/office/drawing/2014/main" val="20000"/>
                    </a:ext>
                  </a:extLst>
                </a:gridCol>
                <a:gridCol w="1785950">
                  <a:extLst>
                    <a:ext uri="{9D8B030D-6E8A-4147-A177-3AD203B41FA5}">
                      <a16:colId xmlns:a16="http://schemas.microsoft.com/office/drawing/2014/main" val="20001"/>
                    </a:ext>
                  </a:extLst>
                </a:gridCol>
                <a:gridCol w="846710">
                  <a:extLst>
                    <a:ext uri="{9D8B030D-6E8A-4147-A177-3AD203B41FA5}">
                      <a16:colId xmlns:a16="http://schemas.microsoft.com/office/drawing/2014/main" val="20002"/>
                    </a:ext>
                  </a:extLst>
                </a:gridCol>
                <a:gridCol w="3518936">
                  <a:extLst>
                    <a:ext uri="{9D8B030D-6E8A-4147-A177-3AD203B41FA5}">
                      <a16:colId xmlns:a16="http://schemas.microsoft.com/office/drawing/2014/main" val="20003"/>
                    </a:ext>
                  </a:extLst>
                </a:gridCol>
                <a:gridCol w="1539874">
                  <a:extLst>
                    <a:ext uri="{9D8B030D-6E8A-4147-A177-3AD203B41FA5}">
                      <a16:colId xmlns:a16="http://schemas.microsoft.com/office/drawing/2014/main" val="20004"/>
                    </a:ext>
                  </a:extLst>
                </a:gridCol>
              </a:tblGrid>
              <a:tr h="840411">
                <a:tc>
                  <a:txBody>
                    <a:bodyPr/>
                    <a:lstStyle/>
                    <a:p>
                      <a:pPr algn="ctr">
                        <a:lnSpc>
                          <a:spcPct val="115000"/>
                        </a:lnSpc>
                        <a:spcAft>
                          <a:spcPts val="0"/>
                        </a:spcAft>
                      </a:pPr>
                      <a:r>
                        <a:rPr lang="en-GB" sz="1400" b="1" dirty="0">
                          <a:latin typeface="+mn-lt"/>
                          <a:ea typeface="Calibri"/>
                          <a:cs typeface="Times New Roman"/>
                        </a:rPr>
                        <a:t>Criterion no</a:t>
                      </a: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Criterion</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Mark</a:t>
                      </a:r>
                    </a:p>
                    <a:p>
                      <a:pPr algn="ctr">
                        <a:lnSpc>
                          <a:spcPct val="115000"/>
                        </a:lnSpc>
                        <a:spcAft>
                          <a:spcPts val="0"/>
                        </a:spcAft>
                      </a:pPr>
                      <a:r>
                        <a:rPr lang="en-GB" sz="1400" b="1" dirty="0">
                          <a:latin typeface="+mn-lt"/>
                          <a:ea typeface="Calibri"/>
                          <a:cs typeface="Times New Roman"/>
                        </a:rPr>
                        <a:t> (0-5</a:t>
                      </a:r>
                      <a:r>
                        <a:rPr lang="en-GB" sz="1400" b="1" baseline="0" dirty="0">
                          <a:latin typeface="+mn-lt"/>
                          <a:ea typeface="Calibri"/>
                          <a:cs typeface="Times New Roman"/>
                        </a:rPr>
                        <a:t> marks)</a:t>
                      </a:r>
                      <a:endParaRPr lang="en-GB" sz="1400" b="1" dirty="0">
                        <a:latin typeface="+mn-lt"/>
                        <a:ea typeface="Calibri"/>
                        <a:cs typeface="Times New Roman"/>
                      </a:endParaRP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Tutor</a:t>
                      </a:r>
                      <a:r>
                        <a:rPr lang="en-GB" sz="1400" b="1" baseline="0" dirty="0">
                          <a:latin typeface="+mn-lt"/>
                          <a:ea typeface="Calibri"/>
                          <a:cs typeface="Times New Roman"/>
                        </a:rPr>
                        <a:t> c</a:t>
                      </a:r>
                      <a:r>
                        <a:rPr lang="en-GB" sz="1400" b="1" dirty="0">
                          <a:latin typeface="+mn-lt"/>
                          <a:ea typeface="Calibri"/>
                          <a:cs typeface="Times New Roman"/>
                        </a:rPr>
                        <a:t>omments and suggestions for further work</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Student response</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618488">
                <a:tc>
                  <a:txBody>
                    <a:bodyPr/>
                    <a:lstStyle/>
                    <a:p>
                      <a:pPr algn="ctr">
                        <a:lnSpc>
                          <a:spcPct val="115000"/>
                        </a:lnSpc>
                        <a:spcAft>
                          <a:spcPts val="0"/>
                        </a:spcAft>
                      </a:pPr>
                      <a:r>
                        <a:rPr lang="en-GB" sz="1400" b="1" dirty="0">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present information clearly logically, accurately and fluently</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3</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This work is written reasonably fluently</a:t>
                      </a:r>
                      <a:r>
                        <a:rPr lang="en-GB" sz="1400" b="1" baseline="0" dirty="0">
                          <a:latin typeface="+mn-lt"/>
                          <a:ea typeface="Calibri"/>
                          <a:cs typeface="Times New Roman"/>
                        </a:rPr>
                        <a:t> but there are some typos that would not slip in if spell checker used properly. Also note you don’t use the definite and indefinite articles (‘a’ and ‘the’ appropriately: please refer to the language guidance 17.3 on the VLE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a:latin typeface="Blackadder ITC" pitchFamily="82" charset="0"/>
                          <a:ea typeface="Batang" pitchFamily="18" charset="-127"/>
                          <a:cs typeface="Times New Roman"/>
                        </a:rPr>
                        <a:t>This is something I’ve had problems with over the years but am still working on it</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150369">
                <a:tc>
                  <a:txBody>
                    <a:bodyPr/>
                    <a:lstStyle/>
                    <a:p>
                      <a:pPr algn="ctr">
                        <a:lnSpc>
                          <a:spcPct val="115000"/>
                        </a:lnSpc>
                        <a:spcAft>
                          <a:spcPts val="0"/>
                        </a:spcAft>
                      </a:pPr>
                      <a:r>
                        <a:rPr lang="en-GB" sz="1400" b="1" dirty="0">
                          <a:latin typeface="+mn-lt"/>
                          <a:ea typeface="Calibri"/>
                          <a:cs typeface="Times New Roman"/>
                        </a:rPr>
                        <a:t>2</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choose</a:t>
                      </a:r>
                      <a:r>
                        <a:rPr lang="en-GB" sz="1400" b="1" baseline="0" dirty="0">
                          <a:latin typeface="+mn-lt"/>
                          <a:ea typeface="Calibri"/>
                          <a:cs typeface="Times New Roman"/>
                        </a:rPr>
                        <a:t> and use appropriate software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5</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Made excellent choices and used it well to suit the context of the problem being addressed</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a:latin typeface="Blackadder ITC" pitchFamily="82" charset="0"/>
                          <a:ea typeface="Batang" pitchFamily="18" charset="-127"/>
                          <a:cs typeface="Times New Roman"/>
                        </a:rPr>
                        <a:t>Thank you</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95382">
                <a:tc>
                  <a:txBody>
                    <a:bodyPr/>
                    <a:lstStyle/>
                    <a:p>
                      <a:pPr algn="ctr">
                        <a:lnSpc>
                          <a:spcPct val="115000"/>
                        </a:lnSpc>
                        <a:spcAft>
                          <a:spcPts val="0"/>
                        </a:spcAft>
                      </a:pPr>
                      <a:r>
                        <a:rPr lang="en-GB" sz="1400" b="1" dirty="0">
                          <a:latin typeface="+mn-lt"/>
                          <a:ea typeface="Calibri"/>
                          <a:cs typeface="Times New Roman"/>
                        </a:rPr>
                        <a:t>3</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use a range of reference materials and cite them appropriately </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Cited only one reference and did</a:t>
                      </a:r>
                      <a:r>
                        <a:rPr lang="en-GB" sz="1400" b="1" baseline="0" dirty="0">
                          <a:latin typeface="+mn-lt"/>
                          <a:ea typeface="Calibri"/>
                          <a:cs typeface="Times New Roman"/>
                        </a:rPr>
                        <a:t> so inaccurately</a:t>
                      </a:r>
                    </a:p>
                    <a:p>
                      <a:pPr>
                        <a:lnSpc>
                          <a:spcPct val="115000"/>
                        </a:lnSpc>
                        <a:spcAft>
                          <a:spcPts val="0"/>
                        </a:spcAft>
                      </a:pPr>
                      <a:r>
                        <a:rPr lang="en-GB" sz="1400" b="1" baseline="0" dirty="0">
                          <a:latin typeface="+mn-lt"/>
                          <a:ea typeface="Calibri"/>
                          <a:cs typeface="Times New Roman"/>
                        </a:rPr>
                        <a:t>Please refer to the ifs referencing guide on the VLE and ensure that you provide all the information required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a:latin typeface="Blackadder ITC" pitchFamily="82" charset="0"/>
                          <a:ea typeface="Batang" pitchFamily="18" charset="-127"/>
                          <a:cs typeface="Times New Roman"/>
                        </a:rPr>
                        <a:t>I've checked it out and see where I was going wrong</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endParaRPr>
          </a:p>
        </p:txBody>
      </p:sp>
      <p:sp>
        <p:nvSpPr>
          <p:cNvPr id="6" name="Title 5"/>
          <p:cNvSpPr>
            <a:spLocks noGrp="1"/>
          </p:cNvSpPr>
          <p:nvPr>
            <p:ph type="title"/>
          </p:nvPr>
        </p:nvSpPr>
        <p:spPr>
          <a:xfrm>
            <a:off x="457200" y="249238"/>
            <a:ext cx="7543800" cy="659481"/>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Sample assignment return proforma</a:t>
            </a:r>
          </a:p>
        </p:txBody>
      </p:sp>
    </p:spTree>
    <p:extLst>
      <p:ext uri="{BB962C8B-B14F-4D97-AF65-F5344CB8AC3E}">
        <p14:creationId xmlns:p14="http://schemas.microsoft.com/office/powerpoint/2010/main" val="19279627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49130-5495-4434-B83A-6B38490230A5}"/>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are exemplars, and how can we use them productively?</a:t>
            </a:r>
          </a:p>
        </p:txBody>
      </p:sp>
      <p:sp>
        <p:nvSpPr>
          <p:cNvPr id="3" name="Content Placeholder 2">
            <a:extLst>
              <a:ext uri="{FF2B5EF4-FFF2-40B4-BE49-F238E27FC236}">
                <a16:creationId xmlns:a16="http://schemas.microsoft.com/office/drawing/2014/main" id="{7E2498B1-DED7-4C0D-8905-002711E2407D}"/>
              </a:ext>
            </a:extLst>
          </p:cNvPr>
          <p:cNvSpPr>
            <a:spLocks noGrp="1"/>
          </p:cNvSpPr>
          <p:nvPr>
            <p:ph idx="1"/>
          </p:nvPr>
        </p:nvSpPr>
        <p:spPr>
          <a:xfrm>
            <a:off x="468313" y="1196975"/>
            <a:ext cx="8229600" cy="5005388"/>
          </a:xfrm>
        </p:spPr>
        <p:txBody>
          <a:bodyPr/>
          <a:lstStyle/>
          <a:p>
            <a:r>
              <a:rPr lang="en-GB" dirty="0"/>
              <a:t>Exemplars are not model answers. They are carefully selected examples of authentic student work from previous cohorts (anonymised and with permission) or teacher-constructed examples (based on your extensive experience of the kinds of responses and common mistakes students make). They are chosen to typify and illustrate designated levels of quality or competence. </a:t>
            </a:r>
          </a:p>
          <a:p>
            <a:r>
              <a:rPr lang="en-GB" dirty="0"/>
              <a:t>The concrete nature of exemplars means that they are able to convey messages in a way that nothing else can (Sadler, 2002). Carefully selected examples can not only help students to ‘see’ what the teacher expects with regard to the task in hand (</a:t>
            </a:r>
            <a:r>
              <a:rPr lang="en-GB" dirty="0" err="1"/>
              <a:t>Scoles</a:t>
            </a:r>
            <a:r>
              <a:rPr lang="en-GB" dirty="0"/>
              <a:t> et al, 2013), but also guide their action.</a:t>
            </a:r>
          </a:p>
          <a:p>
            <a:endParaRPr lang="en-GB" dirty="0"/>
          </a:p>
        </p:txBody>
      </p:sp>
    </p:spTree>
    <p:extLst>
      <p:ext uri="{BB962C8B-B14F-4D97-AF65-F5344CB8AC3E}">
        <p14:creationId xmlns:p14="http://schemas.microsoft.com/office/powerpoint/2010/main" val="28406827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33B10-CDEB-4392-BB05-AAD95B87ACEF}"/>
              </a:ext>
            </a:extLst>
          </p:cNvPr>
          <p:cNvSpPr>
            <a:spLocks noGrp="1"/>
          </p:cNvSpPr>
          <p:nvPr>
            <p:ph type="title"/>
          </p:nvPr>
        </p:nvSpPr>
        <p:spPr>
          <a:xfrm>
            <a:off x="457200" y="122239"/>
            <a:ext cx="7543800"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Exemplars can enable students to:</a:t>
            </a:r>
          </a:p>
        </p:txBody>
      </p:sp>
      <p:sp>
        <p:nvSpPr>
          <p:cNvPr id="3" name="Content Placeholder 2">
            <a:extLst>
              <a:ext uri="{FF2B5EF4-FFF2-40B4-BE49-F238E27FC236}">
                <a16:creationId xmlns:a16="http://schemas.microsoft.com/office/drawing/2014/main" id="{3EFBD1FF-D448-450B-973C-BEB717F1D8BF}"/>
              </a:ext>
            </a:extLst>
          </p:cNvPr>
          <p:cNvSpPr>
            <a:spLocks noGrp="1"/>
          </p:cNvSpPr>
          <p:nvPr>
            <p:ph idx="1"/>
          </p:nvPr>
        </p:nvSpPr>
        <p:spPr>
          <a:xfrm>
            <a:off x="468313" y="1124744"/>
            <a:ext cx="8229600" cy="5077619"/>
          </a:xfrm>
        </p:spPr>
        <p:txBody>
          <a:bodyPr/>
          <a:lstStyle/>
          <a:p>
            <a:pPr lvl="0"/>
            <a:r>
              <a:rPr lang="en-GB" sz="2600" dirty="0"/>
              <a:t>gain a feel for what the final product looks like in terms of layout, structure and language;</a:t>
            </a:r>
          </a:p>
          <a:p>
            <a:pPr lvl="0"/>
            <a:r>
              <a:rPr lang="en-GB" sz="2600" dirty="0"/>
              <a:t>develop their insights into the nature of academic writing; </a:t>
            </a:r>
          </a:p>
          <a:p>
            <a:pPr lvl="0"/>
            <a:r>
              <a:rPr lang="en-GB" sz="2600" dirty="0"/>
              <a:t>raise awareness of the diverse ways a task might fruitfully (or erroneously) be tackled;</a:t>
            </a:r>
          </a:p>
          <a:p>
            <a:pPr lvl="0"/>
            <a:r>
              <a:rPr lang="en-GB" sz="2600" dirty="0"/>
              <a:t>hone students’ evaluative skills.</a:t>
            </a:r>
          </a:p>
          <a:p>
            <a:r>
              <a:rPr lang="en-GB" sz="2600" dirty="0"/>
              <a:t>Act as powerful learning tools (Sadler, 2010), helping students gain insight into the nature of quality and standards, ideally through close analysis and discussion (Hendry et al, 2016). Students typically find exemplars to be more useful than standalone lists of criteria, grids and rubrics (</a:t>
            </a:r>
            <a:r>
              <a:rPr lang="en-GB" sz="2600" dirty="0" err="1"/>
              <a:t>Hawe</a:t>
            </a:r>
            <a:r>
              <a:rPr lang="en-GB" sz="2600" dirty="0"/>
              <a:t> et al, 2017).</a:t>
            </a:r>
          </a:p>
          <a:p>
            <a:endParaRPr lang="en-GB" sz="2600" dirty="0"/>
          </a:p>
        </p:txBody>
      </p:sp>
    </p:spTree>
    <p:extLst>
      <p:ext uri="{BB962C8B-B14F-4D97-AF65-F5344CB8AC3E}">
        <p14:creationId xmlns:p14="http://schemas.microsoft.com/office/powerpoint/2010/main" val="556059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C37F8-7D56-4324-A9F1-5CB251D385B5}"/>
              </a:ext>
            </a:extLst>
          </p:cNvPr>
          <p:cNvSpPr>
            <a:spLocks noGrp="1"/>
          </p:cNvSpPr>
          <p:nvPr>
            <p:ph type="title"/>
          </p:nvPr>
        </p:nvSpPr>
        <p:spPr/>
        <p:txBody>
          <a:bodyPr/>
          <a:lstStyle/>
          <a:p>
            <a:r>
              <a:rPr lang="en-GB" dirty="0"/>
              <a:t>Quality feedback</a:t>
            </a:r>
          </a:p>
        </p:txBody>
      </p:sp>
      <p:sp>
        <p:nvSpPr>
          <p:cNvPr id="3" name="Content Placeholder 2">
            <a:extLst>
              <a:ext uri="{FF2B5EF4-FFF2-40B4-BE49-F238E27FC236}">
                <a16:creationId xmlns:a16="http://schemas.microsoft.com/office/drawing/2014/main" id="{C71FD9F8-454C-493C-B7A1-320717BDB613}"/>
              </a:ext>
            </a:extLst>
          </p:cNvPr>
          <p:cNvSpPr>
            <a:spLocks noGrp="1"/>
          </p:cNvSpPr>
          <p:nvPr>
            <p:ph idx="1"/>
          </p:nvPr>
        </p:nvSpPr>
        <p:spPr/>
        <p:txBody>
          <a:bodyPr/>
          <a:lstStyle/>
          <a:p>
            <a:pPr marL="0" indent="0">
              <a:buNone/>
            </a:pPr>
            <a:r>
              <a:rPr lang="en-GB" dirty="0"/>
              <a:t>“There is wide consensus within the education literature that ‘quality’ feedback should serve three overlapping functions: </a:t>
            </a:r>
          </a:p>
          <a:p>
            <a:pPr marL="457200" indent="-457200">
              <a:buSzPct val="100000"/>
              <a:buFont typeface="+mj-lt"/>
              <a:buAutoNum type="arabicPeriod"/>
            </a:pPr>
            <a:r>
              <a:rPr lang="en-GB" dirty="0"/>
              <a:t>an ‘</a:t>
            </a:r>
            <a:r>
              <a:rPr lang="en-GB" dirty="0" err="1"/>
              <a:t>orientational</a:t>
            </a:r>
            <a:r>
              <a:rPr lang="en-GB" dirty="0"/>
              <a:t>’ purpose that clarifies the student’s performance and achievement; </a:t>
            </a:r>
          </a:p>
          <a:p>
            <a:pPr marL="457200" indent="-457200">
              <a:buSzPct val="100000"/>
              <a:buFont typeface="+mj-lt"/>
              <a:buAutoNum type="arabicPeriod"/>
            </a:pPr>
            <a:r>
              <a:rPr lang="en-GB" dirty="0"/>
              <a:t>a ‘transformational’ purpose that enables the student to reflect, improve their performance, and become more autonomous (often termed ‘feed-forward); and </a:t>
            </a:r>
          </a:p>
          <a:p>
            <a:pPr marL="457200" indent="-457200">
              <a:buSzPct val="100000"/>
              <a:buFont typeface="+mj-lt"/>
              <a:buAutoNum type="arabicPeriod"/>
            </a:pPr>
            <a:r>
              <a:rPr lang="en-GB" dirty="0"/>
              <a:t>an ‘affective/interpersonal’ dimension that gives the student confidence and motivation, and builds a strong teacher-student relationship” </a:t>
            </a:r>
          </a:p>
          <a:p>
            <a:pPr marL="0" indent="0">
              <a:buSzPct val="100000"/>
              <a:buNone/>
            </a:pPr>
            <a:r>
              <a:rPr lang="en-GB" dirty="0"/>
              <a:t>(</a:t>
            </a:r>
            <a:r>
              <a:rPr lang="en-GB" dirty="0" err="1"/>
              <a:t>Dunworth</a:t>
            </a:r>
            <a:r>
              <a:rPr lang="en-GB" dirty="0"/>
              <a:t> &amp; Sanchez, 2016, quoted by </a:t>
            </a:r>
            <a:r>
              <a:rPr lang="en-GB" dirty="0" err="1"/>
              <a:t>Winstone</a:t>
            </a:r>
            <a:r>
              <a:rPr lang="en-GB" dirty="0"/>
              <a:t> and Nash, 2016). </a:t>
            </a:r>
          </a:p>
          <a:p>
            <a:endParaRPr lang="en-GB" dirty="0"/>
          </a:p>
        </p:txBody>
      </p:sp>
    </p:spTree>
    <p:extLst>
      <p:ext uri="{BB962C8B-B14F-4D97-AF65-F5344CB8AC3E}">
        <p14:creationId xmlns:p14="http://schemas.microsoft.com/office/powerpoint/2010/main" val="20225499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76B4F-FB8C-4013-824F-806E231D1455}"/>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can we do when using exemplars? </a:t>
            </a:r>
          </a:p>
        </p:txBody>
      </p:sp>
      <p:sp>
        <p:nvSpPr>
          <p:cNvPr id="3" name="Content Placeholder 2">
            <a:extLst>
              <a:ext uri="{FF2B5EF4-FFF2-40B4-BE49-F238E27FC236}">
                <a16:creationId xmlns:a16="http://schemas.microsoft.com/office/drawing/2014/main" id="{C5ECE1A1-1276-4704-A7CE-136C90C02C66}"/>
              </a:ext>
            </a:extLst>
          </p:cNvPr>
          <p:cNvSpPr>
            <a:spLocks noGrp="1"/>
          </p:cNvSpPr>
          <p:nvPr>
            <p:ph idx="1"/>
          </p:nvPr>
        </p:nvSpPr>
        <p:spPr>
          <a:xfrm>
            <a:off x="457200" y="1196975"/>
            <a:ext cx="8229600" cy="4789488"/>
          </a:xfrm>
        </p:spPr>
        <p:txBody>
          <a:bodyPr/>
          <a:lstStyle/>
          <a:p>
            <a:pPr marL="457200" lvl="0" indent="-457200">
              <a:buSzPct val="100000"/>
              <a:buFont typeface="+mj-lt"/>
              <a:buAutoNum type="arabicPeriod"/>
            </a:pPr>
            <a:r>
              <a:rPr lang="en-GB" dirty="0"/>
              <a:t>Choose examples which will help students firmly grasp task requirements; </a:t>
            </a:r>
          </a:p>
          <a:p>
            <a:pPr marL="457200" lvl="0" indent="-457200">
              <a:buSzPct val="100000"/>
              <a:buFont typeface="+mj-lt"/>
              <a:buAutoNum type="arabicPeriod"/>
            </a:pPr>
            <a:r>
              <a:rPr lang="en-GB" dirty="0"/>
              <a:t>Help students practise applying criteria to samples of work; </a:t>
            </a:r>
          </a:p>
          <a:p>
            <a:pPr marL="457200" lvl="0" indent="-457200">
              <a:buSzPct val="100000"/>
              <a:buFont typeface="+mj-lt"/>
              <a:buAutoNum type="arabicPeriod"/>
            </a:pPr>
            <a:r>
              <a:rPr lang="en-GB" dirty="0"/>
              <a:t>Enable students to reflect deeply on, and discuss, what high quality work looks like; </a:t>
            </a:r>
          </a:p>
          <a:p>
            <a:pPr marL="457200" lvl="0" indent="-457200">
              <a:buSzPct val="100000"/>
              <a:buFont typeface="+mj-lt"/>
              <a:buAutoNum type="arabicPeriod"/>
            </a:pPr>
            <a:r>
              <a:rPr lang="en-GB" dirty="0"/>
              <a:t>Choose examples to promote self-efficacy; </a:t>
            </a:r>
          </a:p>
          <a:p>
            <a:pPr marL="457200" lvl="0" indent="-457200">
              <a:buSzPct val="100000"/>
              <a:buFont typeface="+mj-lt"/>
              <a:buAutoNum type="arabicPeriod"/>
            </a:pPr>
            <a:r>
              <a:rPr lang="en-GB" dirty="0"/>
              <a:t>Carefully orchestrate discussion activities to promote understanding of fruitful learning strategies and approaches;</a:t>
            </a:r>
          </a:p>
          <a:p>
            <a:pPr marL="457200" lvl="0" indent="-457200">
              <a:buSzPct val="100000"/>
              <a:buFont typeface="+mj-lt"/>
              <a:buAutoNum type="arabicPeriod"/>
            </a:pPr>
            <a:r>
              <a:rPr lang="en-GB" dirty="0"/>
              <a:t>Use exemplars-based activities to develop students’ skills to monitor their own work while they are producing it; </a:t>
            </a:r>
          </a:p>
          <a:p>
            <a:pPr marL="457200" lvl="0" indent="-457200">
              <a:buSzPct val="100000"/>
              <a:buFont typeface="+mj-lt"/>
              <a:buAutoNum type="arabicPeriod"/>
            </a:pPr>
            <a:r>
              <a:rPr lang="en-GB" dirty="0"/>
              <a:t>Help students to rate their work by comparison with their peers.</a:t>
            </a:r>
          </a:p>
        </p:txBody>
      </p:sp>
    </p:spTree>
    <p:extLst>
      <p:ext uri="{BB962C8B-B14F-4D97-AF65-F5344CB8AC3E}">
        <p14:creationId xmlns:p14="http://schemas.microsoft.com/office/powerpoint/2010/main" val="2402615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Statement banks: why?</a:t>
            </a:r>
          </a:p>
        </p:txBody>
      </p:sp>
      <p:sp>
        <p:nvSpPr>
          <p:cNvPr id="2765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Harnesses a resource of comments you already use;</a:t>
            </a:r>
          </a:p>
          <a:p>
            <a:r>
              <a:rPr lang="en-GB" sz="2600"/>
              <a:t>Avoids writing same comments repeatedly;</a:t>
            </a:r>
          </a:p>
          <a:p>
            <a:r>
              <a:rPr lang="en-GB" sz="2600"/>
              <a:t>Allows you to give individual comments additionally to the students who really need them;</a:t>
            </a:r>
          </a:p>
          <a:p>
            <a:r>
              <a:rPr lang="en-GB" sz="2600"/>
              <a:t>Can be automated with use of technology.</a:t>
            </a:r>
          </a:p>
          <a:p>
            <a:endParaRPr lang="en-GB" sz="2600"/>
          </a:p>
        </p:txBody>
      </p:sp>
    </p:spTree>
    <p:extLst>
      <p:ext uri="{BB962C8B-B14F-4D97-AF65-F5344CB8AC3E}">
        <p14:creationId xmlns:p14="http://schemas.microsoft.com/office/powerpoint/2010/main" val="5704460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Statement banks: how?</a:t>
            </a:r>
          </a:p>
        </p:txBody>
      </p:sp>
      <p:sp>
        <p:nvSpPr>
          <p:cNvPr id="28675" name="Rectangle 3"/>
          <p:cNvSpPr>
            <a:spLocks noGrp="1" noChangeArrowheads="1"/>
          </p:cNvSpPr>
          <p:nvPr>
            <p:ph type="body" idx="1"/>
          </p:nvPr>
        </p:nvSpPr>
        <p:spPr>
          <a:xfrm>
            <a:off x="468313" y="1052736"/>
            <a:ext cx="8229600" cy="5149627"/>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Tutor identifies a range of regularly used comments written on students’ work;</a:t>
            </a:r>
          </a:p>
          <a:p>
            <a:r>
              <a:rPr lang="en-GB" sz="2600" dirty="0"/>
              <a:t>These are collated and numbered;</a:t>
            </a:r>
          </a:p>
          <a:p>
            <a:r>
              <a:rPr lang="en-GB" sz="2600" dirty="0"/>
              <a:t>Tutor marks work and writes numbers on text of assignment where specific comments apply, or provides a written (or emailed) detailed commentary which pulls together the appropriate items into continuous prose;</a:t>
            </a:r>
          </a:p>
          <a:p>
            <a:r>
              <a:rPr lang="en-GB" sz="2600" dirty="0"/>
              <a:t>Moodle and other platforms can do much of the drudgery in terms of collating marks, returning work etc. Assignment handler can return comments and only release marks when students have commented.</a:t>
            </a:r>
          </a:p>
        </p:txBody>
      </p:sp>
    </p:spTree>
    <p:extLst>
      <p:ext uri="{BB962C8B-B14F-4D97-AF65-F5344CB8AC3E}">
        <p14:creationId xmlns:p14="http://schemas.microsoft.com/office/powerpoint/2010/main" val="2285648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81000" y="214313"/>
            <a:ext cx="8382000" cy="107156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Using technology to support feedback: why?</a:t>
            </a:r>
          </a:p>
        </p:txBody>
      </p:sp>
      <p:sp>
        <p:nvSpPr>
          <p:cNvPr id="2969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Enables feedback to be given regularly and incrementally;</a:t>
            </a:r>
          </a:p>
          <a:p>
            <a:r>
              <a:rPr lang="en-GB" sz="2600" dirty="0"/>
              <a:t>Saves tutor time for large cohorts and repeated classes;</a:t>
            </a:r>
          </a:p>
          <a:p>
            <a:r>
              <a:rPr lang="en-GB" sz="2600" dirty="0"/>
              <a:t>Can allow instant (or rapid) on screen feedback to e.g. MCQ options;</a:t>
            </a:r>
          </a:p>
          <a:p>
            <a:r>
              <a:rPr lang="en-GB" sz="2600" dirty="0"/>
              <a:t>Saves drudgery, (but not a quick fix);</a:t>
            </a:r>
          </a:p>
          <a:p>
            <a:r>
              <a:rPr lang="en-GB" sz="2600" dirty="0"/>
              <a:t>Is really worth while for large cohorts and where content doesn’t alter fast.</a:t>
            </a:r>
          </a:p>
        </p:txBody>
      </p:sp>
    </p:spTree>
    <p:extLst>
      <p:ext uri="{BB962C8B-B14F-4D97-AF65-F5344CB8AC3E}">
        <p14:creationId xmlns:p14="http://schemas.microsoft.com/office/powerpoint/2010/main" val="15843339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79388" y="122239"/>
            <a:ext cx="7821612" cy="930498"/>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Using technology to support feedback: how?</a:t>
            </a:r>
          </a:p>
        </p:txBody>
      </p:sp>
      <p:sp>
        <p:nvSpPr>
          <p:cNvPr id="30723" name="Rectangle 3"/>
          <p:cNvSpPr>
            <a:spLocks noGrp="1" noChangeArrowheads="1"/>
          </p:cNvSpPr>
          <p:nvPr>
            <p:ph type="body" idx="1"/>
          </p:nvPr>
        </p:nvSpPr>
        <p:spPr>
          <a:xfrm>
            <a:off x="179388" y="1268761"/>
            <a:ext cx="8785225" cy="489709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Designing CAA should not be a cottage industry!</a:t>
            </a:r>
          </a:p>
          <a:p>
            <a:r>
              <a:rPr lang="en-GB" sz="2600" dirty="0"/>
              <a:t>Training and support both in designing questions and applying the relevant technology are essential;</a:t>
            </a:r>
          </a:p>
          <a:p>
            <a:r>
              <a:rPr lang="en-GB" sz="2600" dirty="0"/>
              <a:t>Testing and piloting of CAA items is also imperative;</a:t>
            </a:r>
          </a:p>
          <a:p>
            <a:r>
              <a:rPr lang="en-GB" sz="2600" dirty="0"/>
              <a:t>We can make use of existing test packages (e.g. from publishers), colleagues with expertise and advice from software companies (e.g. Moodle, </a:t>
            </a:r>
            <a:r>
              <a:rPr lang="en-GB" sz="2600" dirty="0" err="1"/>
              <a:t>Turnitin</a:t>
            </a:r>
            <a:r>
              <a:rPr lang="en-GB" sz="2600" dirty="0"/>
              <a:t>, </a:t>
            </a:r>
            <a:r>
              <a:rPr lang="en-GB" sz="2600" dirty="0" err="1"/>
              <a:t>QuestionMark</a:t>
            </a:r>
            <a:r>
              <a:rPr lang="en-GB" sz="2600" dirty="0"/>
              <a:t>). </a:t>
            </a:r>
          </a:p>
          <a:p>
            <a:endParaRPr lang="en-GB" sz="2600" dirty="0"/>
          </a:p>
        </p:txBody>
      </p:sp>
    </p:spTree>
    <p:extLst>
      <p:ext uri="{BB962C8B-B14F-4D97-AF65-F5344CB8AC3E}">
        <p14:creationId xmlns:p14="http://schemas.microsoft.com/office/powerpoint/2010/main" val="27693024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a:t>Conclusions</a:t>
            </a:r>
          </a:p>
        </p:txBody>
      </p:sp>
      <p:sp>
        <p:nvSpPr>
          <p:cNvPr id="43011" name="Rectangle 3"/>
          <p:cNvSpPr>
            <a:spLocks noGrp="1" noChangeArrowheads="1"/>
          </p:cNvSpPr>
          <p:nvPr>
            <p:ph type="body" idx="1"/>
          </p:nvPr>
        </p:nvSpPr>
        <p:spPr>
          <a:xfrm>
            <a:off x="285720" y="1196752"/>
            <a:ext cx="8629680" cy="4929411"/>
          </a:xfrm>
        </p:spPr>
        <p:txBody>
          <a:bodyPr/>
          <a:lstStyle/>
          <a:p>
            <a:pPr eaLnBrk="1" hangingPunct="1"/>
            <a:r>
              <a:rPr lang="en-US" dirty="0"/>
              <a:t>Assessment can be a powerful means of focusing student effort and enhancing achievement if it is well designed and constructively aligned (Biggs and Tang, 2011);</a:t>
            </a:r>
          </a:p>
          <a:p>
            <a:pPr eaLnBrk="1" hangingPunct="1"/>
            <a:r>
              <a:rPr lang="en-US" dirty="0"/>
              <a:t>Students in the early stages of their learning journey are likely to need more support and positive feedback than later, when they are more robust and confident;</a:t>
            </a:r>
          </a:p>
          <a:p>
            <a:pPr eaLnBrk="1" hangingPunct="1"/>
            <a:r>
              <a:rPr lang="en-US" dirty="0"/>
              <a:t>The first six weeks of the first semester are crucial in helping students understand how assessment works;</a:t>
            </a:r>
          </a:p>
          <a:p>
            <a:pPr eaLnBrk="1" hangingPunct="1"/>
            <a:r>
              <a:rPr lang="en-US" dirty="0"/>
              <a:t>No single method of giving feedback is likely to be ubiquitously successful, so it’s worth using a variety of approaches;</a:t>
            </a:r>
          </a:p>
          <a:p>
            <a:pPr eaLnBrk="1" hangingPunct="1"/>
            <a:r>
              <a:rPr lang="en-US" dirty="0"/>
              <a:t>Assessment needs to be manageable for staff and students if it is going to engage students in learning activities. </a:t>
            </a:r>
          </a:p>
        </p:txBody>
      </p:sp>
    </p:spTree>
    <p:extLst>
      <p:ext uri="{BB962C8B-B14F-4D97-AF65-F5344CB8AC3E}">
        <p14:creationId xmlns:p14="http://schemas.microsoft.com/office/powerpoint/2010/main" val="30545097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kern="1200" dirty="0">
                <a:solidFill>
                  <a:srgbClr val="002060"/>
                </a:solidFill>
              </a:rPr>
              <a:t>These and other slides will be available on my website at http://sally-brown.net</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2127151" y="2057425"/>
            <a:ext cx="5157191" cy="3867893"/>
          </a:xfrm>
          <a:prstGeom prst="rect">
            <a:avLst/>
          </a:prstGeom>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(1)</a:t>
            </a:r>
          </a:p>
        </p:txBody>
      </p:sp>
      <p:sp>
        <p:nvSpPr>
          <p:cNvPr id="207875" name="Rectangle 3"/>
          <p:cNvSpPr>
            <a:spLocks noGrp="1" noChangeArrowheads="1"/>
          </p:cNvSpPr>
          <p:nvPr>
            <p:ph type="body" idx="1"/>
          </p:nvPr>
        </p:nvSpPr>
        <p:spPr>
          <a:xfrm>
            <a:off x="466829" y="922338"/>
            <a:ext cx="8713788" cy="5615905"/>
          </a:xfrm>
        </p:spPr>
        <p:txBody>
          <a:bodyPr/>
          <a:lstStyle/>
          <a:p>
            <a:pPr marL="609600" indent="-609600" eaLnBrk="1" hangingPunct="1">
              <a:buNone/>
              <a:defRPr/>
            </a:pPr>
            <a:r>
              <a:rPr lang="en-GB" sz="2000" dirty="0"/>
              <a:t>Bain, K. (2004) </a:t>
            </a:r>
            <a:r>
              <a:rPr lang="en-GB" sz="2000" i="1" dirty="0"/>
              <a:t>What the best College Teachers do</a:t>
            </a:r>
            <a:r>
              <a:rPr lang="en-GB" sz="2000" dirty="0"/>
              <a:t>, Cambridge: Harvard University Press.</a:t>
            </a:r>
          </a:p>
          <a:p>
            <a:pPr marL="609600" indent="-609600" eaLnBrk="1" hangingPunct="1">
              <a:buFont typeface="Wingdings" pitchFamily="2" charset="2"/>
              <a:buNone/>
              <a:defRPr/>
            </a:pPr>
            <a:r>
              <a:rPr lang="en-GB" sz="2000" dirty="0">
                <a:cs typeface="Times New Roman" pitchFamily="18" charset="0"/>
              </a:rPr>
              <a:t>Biggs, J. and Tang, C. (2011) </a:t>
            </a:r>
            <a:r>
              <a:rPr lang="en-GB" sz="2000" i="1" dirty="0">
                <a:cs typeface="Times New Roman" pitchFamily="18" charset="0"/>
              </a:rPr>
              <a:t>Teaching for Quality Learning at University, </a:t>
            </a:r>
            <a:r>
              <a:rPr lang="en-GB" sz="2000" dirty="0">
                <a:cs typeface="Times New Roman" pitchFamily="18" charset="0"/>
              </a:rPr>
              <a:t>Maidenhead: Open University Press.</a:t>
            </a:r>
          </a:p>
          <a:p>
            <a:pPr marL="609600" indent="-609600" eaLnBrk="1" hangingPunct="1">
              <a:buFont typeface="Wingdings" pitchFamily="2" charset="2"/>
              <a:buNone/>
              <a:defRPr/>
            </a:pPr>
            <a:r>
              <a:rPr lang="en-GB" sz="2000" dirty="0">
                <a:cs typeface="Times New Roman" pitchFamily="18" charset="0"/>
              </a:rPr>
              <a:t>Bloxham, S. and Boyd, P. (2007) </a:t>
            </a:r>
            <a:r>
              <a:rPr lang="en-GB" sz="2000" i="1" dirty="0">
                <a:cs typeface="Times New Roman" pitchFamily="18" charset="0"/>
              </a:rPr>
              <a:t>Developing effective assessment in higher education: a practical guide</a:t>
            </a:r>
            <a:r>
              <a:rPr lang="en-GB" sz="2000" dirty="0">
                <a:cs typeface="Times New Roman" pitchFamily="18" charset="0"/>
              </a:rPr>
              <a:t>, Maidenhead, Open University Press.</a:t>
            </a:r>
          </a:p>
          <a:p>
            <a:pPr marL="609600" indent="-609600" eaLnBrk="1" hangingPunct="1">
              <a:buFont typeface="Wingdings" pitchFamily="2" charset="2"/>
              <a:buNone/>
              <a:defRPr/>
            </a:pPr>
            <a:r>
              <a:rPr lang="en-GB" sz="2000" dirty="0" err="1"/>
              <a:t>Boud</a:t>
            </a:r>
            <a:r>
              <a:rPr lang="en-GB" sz="2000" dirty="0"/>
              <a:t>, D. (1995) </a:t>
            </a:r>
            <a:r>
              <a:rPr lang="en-GB" sz="2000" i="1" dirty="0"/>
              <a:t>Enhancing learning through self-assessment,</a:t>
            </a:r>
            <a:r>
              <a:rPr lang="en-GB" sz="2000" dirty="0"/>
              <a:t> London: Routledge.</a:t>
            </a:r>
          </a:p>
          <a:p>
            <a:pPr marL="609600" indent="-609600" eaLnBrk="1" hangingPunct="1">
              <a:buFont typeface="Wingdings" pitchFamily="2" charset="2"/>
              <a:buNone/>
              <a:defRPr/>
            </a:pPr>
            <a:r>
              <a:rPr lang="en-GB" sz="2000" dirty="0"/>
              <a:t>Brown, S. and </a:t>
            </a:r>
            <a:r>
              <a:rPr lang="en-GB" sz="2000" dirty="0" err="1"/>
              <a:t>Glasner</a:t>
            </a:r>
            <a:r>
              <a:rPr lang="en-GB" sz="2000" dirty="0"/>
              <a:t>, A. (eds.) (1999) </a:t>
            </a:r>
            <a:r>
              <a:rPr lang="en-GB" sz="2000" i="1" dirty="0"/>
              <a:t>Assessment Matters in Higher Education, Choosing and Using Diverse Approaches</a:t>
            </a:r>
            <a:r>
              <a:rPr lang="en-GB" sz="2000" dirty="0"/>
              <a:t>, Maidenhead: Open University Press.</a:t>
            </a:r>
          </a:p>
          <a:p>
            <a:pPr marL="609600" indent="-609600" eaLnBrk="1" hangingPunct="1">
              <a:buNone/>
              <a:defRPr/>
            </a:pPr>
            <a:r>
              <a:rPr lang="en-US" sz="2000" dirty="0"/>
              <a:t>Brown, S. and Race, P. (2012) </a:t>
            </a:r>
            <a:r>
              <a:rPr lang="en-GB" sz="2000" i="1" dirty="0"/>
              <a:t>Using effective assessment to promote learning </a:t>
            </a:r>
            <a:r>
              <a:rPr lang="en-GB" sz="2000" dirty="0"/>
              <a:t>in Hunt, L. and Chambers, D. (2012) </a:t>
            </a:r>
            <a:r>
              <a:rPr lang="en-GB" sz="2000" i="1" dirty="0"/>
              <a:t>University Teaching in Focus, Victoria, Australia, Acer Press. P74-91.</a:t>
            </a:r>
          </a:p>
          <a:p>
            <a:pPr marL="609600" indent="-609600" eaLnBrk="1" hangingPunct="1">
              <a:buNone/>
              <a:defRPr/>
            </a:pPr>
            <a:r>
              <a:rPr lang="en-GB" sz="2000" dirty="0"/>
              <a:t>Brown, S. (2015) </a:t>
            </a:r>
            <a:r>
              <a:rPr lang="en-GB" sz="2000" i="1" dirty="0"/>
              <a:t>Learning , Teaching and Assessment in Higher Education: Global perspectives, </a:t>
            </a:r>
            <a:r>
              <a:rPr lang="en-GB" sz="2000" dirty="0"/>
              <a:t>London, Palgrave.</a:t>
            </a:r>
          </a:p>
          <a:p>
            <a:pPr marL="609600" indent="-609600" eaLnBrk="1" hangingPunct="1">
              <a:defRPr/>
            </a:pPr>
            <a:endParaRPr lang="en-GB" sz="2000" dirty="0"/>
          </a:p>
          <a:p>
            <a:pPr eaLnBrk="1" hangingPunct="1">
              <a:lnSpc>
                <a:spcPct val="90000"/>
              </a:lnSpc>
              <a:buNone/>
              <a:defRPr/>
            </a:pPr>
            <a:endParaRPr lang="en-GB" sz="20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r>
              <a:rPr lang="en-GB" sz="3200" kern="1200" dirty="0">
                <a:solidFill>
                  <a:srgbClr val="002060"/>
                </a:solidFill>
              </a:rPr>
              <a:t>Useful references and further reading (2)</a:t>
            </a:r>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1800" dirty="0"/>
              <a:t>Carless, D., </a:t>
            </a:r>
            <a:r>
              <a:rPr lang="en-US" sz="1800" dirty="0" err="1"/>
              <a:t>Joughin</a:t>
            </a:r>
            <a:r>
              <a:rPr lang="en-US" sz="1800" dirty="0"/>
              <a:t>, G., </a:t>
            </a:r>
            <a:r>
              <a:rPr lang="en-US" sz="1800" dirty="0" err="1"/>
              <a:t>Ngar</a:t>
            </a:r>
            <a:r>
              <a:rPr lang="en-US" sz="1800" dirty="0"/>
              <a:t>-Fun Liu </a:t>
            </a:r>
            <a:r>
              <a:rPr lang="en-US" sz="1800" i="1" dirty="0"/>
              <a:t>et al</a:t>
            </a:r>
            <a:r>
              <a:rPr lang="en-US" sz="1800" dirty="0"/>
              <a:t> (2006) </a:t>
            </a:r>
            <a:r>
              <a:rPr lang="en-US" sz="1800" i="1" dirty="0"/>
              <a:t>How Assessment supports learning: Learning orientated assessment in action </a:t>
            </a:r>
            <a:r>
              <a:rPr lang="en-US" sz="1800" dirty="0"/>
              <a:t>Hong Kong: Hong Kong University Press.</a:t>
            </a:r>
          </a:p>
          <a:p>
            <a:pPr eaLnBrk="1" hangingPunct="1">
              <a:buFont typeface="Wingdings" pitchFamily="2" charset="2"/>
              <a:buNone/>
              <a:defRPr/>
            </a:pPr>
            <a:r>
              <a:rPr lang="en-GB" sz="1800" dirty="0"/>
              <a:t>Carroll, J. and Ryan, J. (2005) </a:t>
            </a:r>
            <a:r>
              <a:rPr lang="en-GB" sz="1800" i="1" dirty="0"/>
              <a:t>Teaching International students: improving learning for all. </a:t>
            </a:r>
            <a:r>
              <a:rPr lang="en-GB" sz="1800" dirty="0"/>
              <a:t>London: Routledge SEDA series.</a:t>
            </a:r>
          </a:p>
          <a:p>
            <a:pPr eaLnBrk="1" hangingPunct="1">
              <a:buNone/>
              <a:defRPr/>
            </a:pPr>
            <a:r>
              <a:rPr lang="en-GB" sz="1800" dirty="0" err="1"/>
              <a:t>Crosling</a:t>
            </a:r>
            <a:r>
              <a:rPr lang="en-GB" sz="1800" dirty="0"/>
              <a:t>, G., Thomas, L. and </a:t>
            </a:r>
            <a:r>
              <a:rPr lang="en-GB" sz="1800" dirty="0" err="1"/>
              <a:t>Heagney</a:t>
            </a:r>
            <a:r>
              <a:rPr lang="en-GB" sz="1800" dirty="0"/>
              <a:t>, M. (2008) </a:t>
            </a:r>
            <a:r>
              <a:rPr lang="en-GB" sz="1800" i="1" dirty="0"/>
              <a:t>Improving student retention in Higher Education,</a:t>
            </a:r>
            <a:r>
              <a:rPr lang="en-GB" sz="1800" dirty="0"/>
              <a:t> London and New York: Routledge </a:t>
            </a:r>
          </a:p>
          <a:p>
            <a:pPr marL="609600" indent="-609600" eaLnBrk="1" hangingPunct="1">
              <a:buFont typeface="Wingdings" pitchFamily="2" charset="2"/>
              <a:buNone/>
              <a:defRPr/>
            </a:pPr>
            <a:r>
              <a:rPr lang="en-GB" sz="1800" dirty="0"/>
              <a:t>Crooks, T. (1988) </a:t>
            </a:r>
            <a:r>
              <a:rPr lang="en-GB" sz="1800" i="1" dirty="0"/>
              <a:t>Assessing student performance, </a:t>
            </a:r>
            <a:r>
              <a:rPr lang="en-GB" sz="1800" dirty="0"/>
              <a:t>HERDSA Green Guide No 8 HERDSA (reprinted 1994).</a:t>
            </a:r>
          </a:p>
          <a:p>
            <a:pPr marL="609600" indent="-609600" eaLnBrk="1" hangingPunct="1">
              <a:buNone/>
              <a:defRPr/>
            </a:pPr>
            <a:r>
              <a:rPr lang="en-GB" sz="1800" dirty="0" err="1"/>
              <a:t>Dunworth</a:t>
            </a:r>
            <a:r>
              <a:rPr lang="en-GB" sz="1800" dirty="0"/>
              <a:t>, K. and Sanchez, H.S., (2016). Perceptions of quality in staff-student written feedback in higher education: a case study. </a:t>
            </a:r>
            <a:r>
              <a:rPr lang="en-GB" sz="1800" i="1" dirty="0"/>
              <a:t>Teaching in Higher Education</a:t>
            </a:r>
            <a:r>
              <a:rPr lang="en-GB" sz="1800" dirty="0"/>
              <a:t>, </a:t>
            </a:r>
            <a:r>
              <a:rPr lang="en-GB" sz="1800" i="1" dirty="0"/>
              <a:t>21</a:t>
            </a:r>
            <a:r>
              <a:rPr lang="en-GB" sz="1800" dirty="0"/>
              <a:t>(5), pp.576-589.</a:t>
            </a:r>
          </a:p>
          <a:p>
            <a:pPr marL="609600" indent="-609600" eaLnBrk="1" hangingPunct="1">
              <a:buNone/>
              <a:defRPr/>
            </a:pPr>
            <a:r>
              <a:rPr lang="en-GB" sz="1800" dirty="0"/>
              <a:t>Dweck, C. S. (2000) </a:t>
            </a:r>
            <a:r>
              <a:rPr lang="en-GB" sz="1800" i="1" dirty="0"/>
              <a:t>Self Theories: Their Role in Motivation, Personality and Development, </a:t>
            </a:r>
            <a:r>
              <a:rPr lang="en-GB" sz="1800" dirty="0"/>
              <a:t>Lillington, NC: Taylor &amp; Francis.</a:t>
            </a:r>
          </a:p>
          <a:p>
            <a:pPr marL="609600" indent="-609600" eaLnBrk="1" hangingPunct="1">
              <a:buFont typeface="Wingdings" pitchFamily="2" charset="2"/>
              <a:buNone/>
              <a:defRPr/>
            </a:pPr>
            <a:r>
              <a:rPr lang="en-GB" sz="1800" dirty="0" err="1"/>
              <a:t>Falchikov</a:t>
            </a:r>
            <a:r>
              <a:rPr lang="en-GB" sz="1800" dirty="0"/>
              <a:t>, N. (2004) </a:t>
            </a:r>
            <a:r>
              <a:rPr lang="en-GB" sz="1800" i="1" dirty="0"/>
              <a:t>Improving Assessment through Student Involvement: Practical Solutions for Aiding Learning in Higher and Further Education,</a:t>
            </a:r>
            <a:r>
              <a:rPr lang="en-GB" sz="1800" dirty="0"/>
              <a:t> London: Routledge.</a:t>
            </a:r>
          </a:p>
          <a:p>
            <a:pPr marL="609600" indent="-609600" eaLnBrk="1" hangingPunct="1">
              <a:buFont typeface="Wingdings" pitchFamily="2" charset="2"/>
              <a:buNone/>
              <a:defRPr/>
            </a:pPr>
            <a:r>
              <a:rPr lang="en-GB" sz="1800" dirty="0"/>
              <a:t>Gibbs, G. (1999) </a:t>
            </a:r>
            <a:r>
              <a:rPr lang="en-GB" sz="1800" i="1" dirty="0"/>
              <a:t>Using assessment strategically to change the way students learn</a:t>
            </a:r>
            <a:r>
              <a:rPr lang="en-GB" sz="1800" dirty="0"/>
              <a:t>, in Brown S. &amp; </a:t>
            </a:r>
            <a:r>
              <a:rPr lang="en-GB" sz="1800" dirty="0" err="1"/>
              <a:t>Glasner</a:t>
            </a:r>
            <a:r>
              <a:rPr lang="en-GB" sz="1800" dirty="0"/>
              <a:t>, A. (eds.), </a:t>
            </a:r>
            <a:r>
              <a:rPr lang="en-GB" sz="1800" i="1" dirty="0"/>
              <a:t>Assessment Matters in Higher Education: Choosing and Using Diverse Approaches, </a:t>
            </a:r>
            <a:r>
              <a:rPr lang="en-GB" sz="1800" dirty="0"/>
              <a:t>Maidenhead: SRHE/Open University Press.</a:t>
            </a:r>
          </a:p>
          <a:p>
            <a:pPr marL="609600" indent="-609600" eaLnBrk="1" hangingPunct="1">
              <a:buFont typeface="Wingdings" pitchFamily="2" charset="2"/>
              <a:buNone/>
              <a:defRPr/>
            </a:pPr>
            <a:r>
              <a:rPr lang="en-GB" sz="1800" dirty="0"/>
              <a:t>Higher Education Academy (2012) </a:t>
            </a:r>
            <a:r>
              <a:rPr lang="en-GB" sz="1800" i="1" dirty="0"/>
              <a:t>A marked improvement; transforming assessment in higher education</a:t>
            </a:r>
            <a:r>
              <a:rPr lang="en-GB" sz="1800" dirty="0"/>
              <a:t>, York: HEA.</a:t>
            </a:r>
          </a:p>
          <a:p>
            <a:pPr eaLnBrk="1" hangingPunct="1">
              <a:defRPr/>
            </a:pPr>
            <a:endParaRPr lang="en-GB" sz="1800" dirty="0"/>
          </a:p>
          <a:p>
            <a:pPr eaLnBrk="1" hangingPunct="1">
              <a:defRPr/>
            </a:pPr>
            <a:endParaRPr lang="en-GB" sz="1800" dirty="0"/>
          </a:p>
          <a:p>
            <a:pPr eaLnBrk="1" hangingPunct="1">
              <a:defRPr/>
            </a:pPr>
            <a:endParaRPr lang="en-GB" sz="1800" dirty="0"/>
          </a:p>
          <a:p>
            <a:pPr eaLnBrk="1" hangingPunct="1">
              <a:defRPr/>
            </a:pPr>
            <a:endParaRPr lang="en-GB" sz="18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(3)</a:t>
            </a:r>
          </a:p>
        </p:txBody>
      </p:sp>
      <p:sp>
        <p:nvSpPr>
          <p:cNvPr id="43011" name="Rectangle 3"/>
          <p:cNvSpPr>
            <a:spLocks noGrp="1" noChangeArrowheads="1"/>
          </p:cNvSpPr>
          <p:nvPr>
            <p:ph type="body" idx="1"/>
          </p:nvPr>
        </p:nvSpPr>
        <p:spPr>
          <a:xfrm>
            <a:off x="142844" y="908720"/>
            <a:ext cx="8750331" cy="5473031"/>
          </a:xfrm>
        </p:spPr>
        <p:txBody>
          <a:bodyPr/>
          <a:lstStyle/>
          <a:p>
            <a:pPr eaLnBrk="1" hangingPunct="1">
              <a:buNone/>
              <a:defRPr/>
            </a:pPr>
            <a:r>
              <a:rPr lang="en-GB" sz="1600" dirty="0" err="1"/>
              <a:t>Hawe</a:t>
            </a:r>
            <a:r>
              <a:rPr lang="en-GB" sz="1600" dirty="0"/>
              <a:t>, E., Lightfoot, U., &amp; Dixon, H. (2017). First-year students working with exemplars: Promoting self-efficacy, self-monitoring and self-regulation. Journal of Further and Higher Education, 1-15. </a:t>
            </a:r>
          </a:p>
          <a:p>
            <a:pPr eaLnBrk="1" hangingPunct="1">
              <a:buNone/>
              <a:defRPr/>
            </a:pPr>
            <a:r>
              <a:rPr lang="en-GB" sz="1600" dirty="0"/>
              <a:t>Hendry, G. D., White, P., &amp; Herbert, C. (2016). Providing Exemplar-Based “Feedforward” before an Assessment: The Role of Teacher Explanation. Active Learning in Higher Education, 17(2), 99-109. </a:t>
            </a:r>
          </a:p>
          <a:p>
            <a:pPr eaLnBrk="1" hangingPunct="1">
              <a:buNone/>
              <a:defRPr/>
            </a:pPr>
            <a:r>
              <a:rPr lang="en-GB" sz="1600" dirty="0"/>
              <a:t>Hounsell, D., McCune, V., Hounsell, J. and </a:t>
            </a:r>
            <a:r>
              <a:rPr lang="en-GB" sz="1600" dirty="0" err="1"/>
              <a:t>Litjens</a:t>
            </a:r>
            <a:r>
              <a:rPr lang="en-GB" sz="1600" dirty="0"/>
              <a:t>, J., (2008). The quality of guidance and feedback to students. </a:t>
            </a:r>
            <a:r>
              <a:rPr lang="en-GB" sz="1600" i="1" dirty="0"/>
              <a:t>Higher Education Research &amp; Development</a:t>
            </a:r>
            <a:r>
              <a:rPr lang="en-GB" sz="1600" dirty="0"/>
              <a:t>, </a:t>
            </a:r>
            <a:r>
              <a:rPr lang="en-GB" sz="1600" i="1" dirty="0"/>
              <a:t>27</a:t>
            </a:r>
            <a:r>
              <a:rPr lang="en-GB" sz="1600" dirty="0"/>
              <a:t>(1), pp.55-67. </a:t>
            </a:r>
          </a:p>
          <a:p>
            <a:pPr eaLnBrk="1" hangingPunct="1">
              <a:buFont typeface="Wingdings" pitchFamily="2" charset="2"/>
              <a:buNone/>
              <a:defRPr/>
            </a:pPr>
            <a:r>
              <a:rPr lang="en-GB" sz="1600" dirty="0"/>
              <a:t>McDowell, L. and Brown, S. (1998) </a:t>
            </a:r>
            <a:r>
              <a:rPr lang="en-GB" sz="1600" i="1" dirty="0"/>
              <a:t>Assessing students: cheating and plagiarism</a:t>
            </a:r>
            <a:r>
              <a:rPr lang="en-GB" sz="1600" dirty="0"/>
              <a:t>, Newcastle: Red Guide 10/11 University of Northumbria.</a:t>
            </a:r>
            <a:endParaRPr lang="en-US" sz="1600" dirty="0"/>
          </a:p>
          <a:p>
            <a:pPr eaLnBrk="1" hangingPunct="1">
              <a:buNone/>
              <a:defRPr/>
            </a:pPr>
            <a:r>
              <a:rPr lang="en-GB" sz="1600" dirty="0"/>
              <a:t>Meyer, J.H.F. and Land, R. (2003) ‘Threshold Concepts and Troublesome Knowledge 1 – Linkages to Ways of Thinking and Practising within the Disciplines’ in C. Rust (ed.) </a:t>
            </a:r>
            <a:r>
              <a:rPr lang="en-GB" sz="1600" i="1" dirty="0"/>
              <a:t>Improving Student Learning </a:t>
            </a:r>
            <a:r>
              <a:rPr lang="en-GB" sz="1600" dirty="0"/>
              <a:t>–</a:t>
            </a:r>
            <a:r>
              <a:rPr lang="en-GB" sz="1600" i="1" dirty="0"/>
              <a:t> Ten years on</a:t>
            </a:r>
            <a:r>
              <a:rPr lang="en-GB" sz="1600" dirty="0"/>
              <a:t>. Oxford: OCSLD.</a:t>
            </a:r>
          </a:p>
          <a:p>
            <a:pPr eaLnBrk="1" hangingPunct="1">
              <a:buFont typeface="Wingdings" pitchFamily="2" charset="2"/>
              <a:buNone/>
              <a:defRPr/>
            </a:pPr>
            <a:r>
              <a:rPr lang="en-GB" sz="1600" dirty="0" err="1"/>
              <a:t>Nicol</a:t>
            </a:r>
            <a:r>
              <a:rPr lang="en-GB" sz="1600" dirty="0"/>
              <a:t>, D. J. and Macfarlane-Dick, D. (2006) Formative assessment and self-regulated learning: A model and seven principles of good feedback practice, </a:t>
            </a:r>
            <a:r>
              <a:rPr lang="en-GB" sz="1600" i="1" dirty="0"/>
              <a:t>Studies in Higher Education </a:t>
            </a:r>
            <a:r>
              <a:rPr lang="en-GB" sz="1600" i="1" dirty="0" err="1"/>
              <a:t>Vol</a:t>
            </a:r>
            <a:r>
              <a:rPr lang="en-GB" sz="1600" i="1" dirty="0"/>
              <a:t> 31(2), 199-218.</a:t>
            </a:r>
          </a:p>
          <a:p>
            <a:pPr eaLnBrk="1" hangingPunct="1">
              <a:buNone/>
              <a:defRPr/>
            </a:pPr>
            <a:r>
              <a:rPr lang="en-GB" sz="1600" dirty="0"/>
              <a:t>PASS project Bradford </a:t>
            </a:r>
            <a:r>
              <a:rPr lang="en-GB" sz="1600" dirty="0">
                <a:hlinkClick r:id="rId3"/>
              </a:rPr>
              <a:t>http://www.pass.brad.ac.uk/</a:t>
            </a:r>
            <a:r>
              <a:rPr lang="en-GB" sz="1600" dirty="0"/>
              <a:t> Accessed November 2013.</a:t>
            </a:r>
          </a:p>
          <a:p>
            <a:pPr eaLnBrk="1" hangingPunct="1">
              <a:buNone/>
              <a:defRPr/>
            </a:pPr>
            <a:r>
              <a:rPr lang="en-GB" sz="1600" dirty="0"/>
              <a:t>Peelo, M. T., &amp; Wareham, T. (Eds.). (2002). </a:t>
            </a:r>
            <a:r>
              <a:rPr lang="en-GB" sz="1600" i="1" dirty="0"/>
              <a:t>Failing students in higher education</a:t>
            </a:r>
            <a:r>
              <a:rPr lang="en-GB" sz="1600" dirty="0"/>
              <a:t>. Society for Research into Higher Education. </a:t>
            </a:r>
          </a:p>
          <a:p>
            <a:pPr eaLnBrk="1" hangingPunct="1">
              <a:buNone/>
              <a:defRPr/>
            </a:pPr>
            <a:r>
              <a:rPr lang="en-GB" sz="1600" dirty="0"/>
              <a:t>Pickford, R. and Brown, S. (2006) </a:t>
            </a:r>
            <a:r>
              <a:rPr lang="en-GB" sz="1600" i="1" dirty="0"/>
              <a:t>Assessing skills and practice,</a:t>
            </a:r>
            <a:r>
              <a:rPr lang="en-GB" sz="1600" dirty="0"/>
              <a:t> London: Routledge. </a:t>
            </a:r>
          </a:p>
          <a:p>
            <a:pPr eaLnBrk="1" hangingPunct="1">
              <a:buNone/>
              <a:defRPr/>
            </a:pPr>
            <a:r>
              <a:rPr lang="en-GB" sz="1600" dirty="0" err="1"/>
              <a:t>Rotheram</a:t>
            </a:r>
            <a:r>
              <a:rPr lang="en-GB" sz="1600" dirty="0"/>
              <a:t>, B. (2009) </a:t>
            </a:r>
            <a:r>
              <a:rPr lang="en-GB" sz="1600" i="1" dirty="0"/>
              <a:t>Sounds Good,</a:t>
            </a:r>
            <a:r>
              <a:rPr lang="en-GB" sz="1600" dirty="0"/>
              <a:t> JISC project </a:t>
            </a:r>
            <a:r>
              <a:rPr lang="en-GB" sz="1600" dirty="0">
                <a:hlinkClick r:id="rId4"/>
              </a:rPr>
              <a:t>http://www.jisc.ac.uk/whatwedo/programmes/usersandinnovation/soundsgood.aspx</a:t>
            </a:r>
            <a:r>
              <a:rPr lang="en-GB" sz="1600" dirty="0"/>
              <a:t> </a:t>
            </a:r>
          </a:p>
          <a:p>
            <a:pPr eaLnBrk="1" hangingPunct="1">
              <a:buNone/>
              <a:defRPr/>
            </a:pPr>
            <a:endParaRPr lang="en-GB" sz="1600" dirty="0"/>
          </a:p>
          <a:p>
            <a:pPr eaLnBrk="1" hangingPunct="1">
              <a:lnSpc>
                <a:spcPct val="90000"/>
              </a:lnSpc>
              <a:buFont typeface="Wingdings" pitchFamily="2" charset="2"/>
              <a:buNone/>
              <a:defRPr/>
            </a:pPr>
            <a:endParaRPr lang="en-GB"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8C35E-D464-4C87-BDAE-0FF9752D2F4C}"/>
              </a:ext>
            </a:extLst>
          </p:cNvPr>
          <p:cNvSpPr>
            <a:spLocks noGrp="1"/>
          </p:cNvSpPr>
          <p:nvPr>
            <p:ph type="title"/>
          </p:nvPr>
        </p:nvSpPr>
        <p:spPr/>
        <p:txBody>
          <a:bodyPr/>
          <a:lstStyle/>
          <a:p>
            <a:r>
              <a:rPr lang="en-GB" dirty="0"/>
              <a:t>Task: think about ghastly feedback</a:t>
            </a:r>
          </a:p>
        </p:txBody>
      </p:sp>
      <p:sp>
        <p:nvSpPr>
          <p:cNvPr id="3" name="Content Placeholder 2">
            <a:extLst>
              <a:ext uri="{FF2B5EF4-FFF2-40B4-BE49-F238E27FC236}">
                <a16:creationId xmlns:a16="http://schemas.microsoft.com/office/drawing/2014/main" id="{DB61E85E-ABF2-443B-BAA3-CCDF500576D6}"/>
              </a:ext>
            </a:extLst>
          </p:cNvPr>
          <p:cNvSpPr>
            <a:spLocks noGrp="1"/>
          </p:cNvSpPr>
          <p:nvPr>
            <p:ph idx="1"/>
          </p:nvPr>
        </p:nvSpPr>
        <p:spPr/>
        <p:txBody>
          <a:bodyPr/>
          <a:lstStyle/>
          <a:p>
            <a:r>
              <a:rPr lang="en-GB" dirty="0"/>
              <a:t>Think back to some occasions, academic or otherwise, historic or recent when you received feedback that you would rather not have received;</a:t>
            </a:r>
          </a:p>
          <a:p>
            <a:r>
              <a:rPr lang="en-GB" dirty="0"/>
              <a:t>How did it make you feel?</a:t>
            </a:r>
          </a:p>
          <a:p>
            <a:r>
              <a:rPr lang="en-GB" dirty="0"/>
              <a:t>Thinking of a single example of ghastly feedback that you are prepared to share with another person, briefly outline the context and say why it was such a negative experience.</a:t>
            </a:r>
          </a:p>
        </p:txBody>
      </p:sp>
    </p:spTree>
    <p:extLst>
      <p:ext uri="{BB962C8B-B14F-4D97-AF65-F5344CB8AC3E}">
        <p14:creationId xmlns:p14="http://schemas.microsoft.com/office/powerpoint/2010/main" val="16916906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2000" dirty="0"/>
              <a:t>Race, P. (2001) </a:t>
            </a:r>
            <a:r>
              <a:rPr lang="en-GB" sz="2000" i="1" dirty="0"/>
              <a:t>A Briefing on Self, Peer &amp; Group Assessment,</a:t>
            </a:r>
            <a:r>
              <a:rPr lang="en-GB" sz="2000" dirty="0"/>
              <a:t> in LTSN Generic Centre Assessment Series No 9, LTSN York.</a:t>
            </a:r>
          </a:p>
          <a:p>
            <a:pPr eaLnBrk="1" hangingPunct="1">
              <a:buFont typeface="Wingdings" pitchFamily="2" charset="2"/>
              <a:buNone/>
            </a:pPr>
            <a:r>
              <a:rPr lang="en-GB" sz="2000" dirty="0"/>
              <a:t>Race P. (2015) </a:t>
            </a:r>
            <a:r>
              <a:rPr lang="en-GB" sz="2000" i="1" dirty="0"/>
              <a:t>The lecturer’s toolkit (4</a:t>
            </a:r>
            <a:r>
              <a:rPr lang="en-GB" sz="2000" i="1" baseline="30000" dirty="0"/>
              <a:t>th</a:t>
            </a:r>
            <a:r>
              <a:rPr lang="en-GB" sz="2000" i="1" dirty="0"/>
              <a:t> edition),</a:t>
            </a:r>
            <a:r>
              <a:rPr lang="en-GB" sz="2000" dirty="0"/>
              <a:t> London: Routledge.</a:t>
            </a:r>
          </a:p>
          <a:p>
            <a:pPr eaLnBrk="1" hangingPunct="1">
              <a:buFont typeface="Wingdings" pitchFamily="2" charset="2"/>
              <a:buNone/>
            </a:pPr>
            <a:r>
              <a:rPr lang="en-GB" sz="2000" dirty="0"/>
              <a:t>Rust, C., Price, M. and O’Donovan, B. (2003) Improving students’ learning by developing their understanding of assessment criteria and processes</a:t>
            </a:r>
            <a:r>
              <a:rPr lang="en-GB" sz="2000" i="1" dirty="0"/>
              <a:t>, Assessment and Evaluation in Higher Education. 28 (2), 147-164.</a:t>
            </a:r>
          </a:p>
          <a:p>
            <a:pPr eaLnBrk="1" hangingPunct="1">
              <a:buFont typeface="Wingdings" pitchFamily="2" charset="2"/>
              <a:buNone/>
            </a:pPr>
            <a:r>
              <a:rPr lang="en-GB" sz="2000" dirty="0"/>
              <a:t>Ryan, J. (2000) </a:t>
            </a:r>
            <a:r>
              <a:rPr lang="en-GB" sz="2000" i="1" dirty="0"/>
              <a:t>A Guide to Teaching International Students,</a:t>
            </a:r>
            <a:r>
              <a:rPr lang="en-GB" sz="2000" dirty="0"/>
              <a:t> Oxford Centre for Staff and Learning Development.</a:t>
            </a:r>
          </a:p>
          <a:p>
            <a:pPr eaLnBrk="1" hangingPunct="1">
              <a:buNone/>
            </a:pPr>
            <a:r>
              <a:rPr lang="en-GB" sz="2000" dirty="0" err="1">
                <a:solidFill>
                  <a:srgbClr val="000000"/>
                </a:solidFill>
                <a:latin typeface="Calibri" panose="020F0502020204030204" pitchFamily="34" charset="0"/>
              </a:rPr>
              <a:t>Scoles</a:t>
            </a:r>
            <a:r>
              <a:rPr lang="en-GB" sz="2000" dirty="0">
                <a:solidFill>
                  <a:srgbClr val="000000"/>
                </a:solidFill>
                <a:latin typeface="Calibri" panose="020F0502020204030204" pitchFamily="34" charset="0"/>
              </a:rPr>
              <a:t>, J., </a:t>
            </a:r>
            <a:r>
              <a:rPr lang="en-GB" sz="2000" dirty="0" err="1">
                <a:solidFill>
                  <a:srgbClr val="000000"/>
                </a:solidFill>
                <a:latin typeface="Calibri" panose="020F0502020204030204" pitchFamily="34" charset="0"/>
              </a:rPr>
              <a:t>Huxham</a:t>
            </a:r>
            <a:r>
              <a:rPr lang="en-GB" sz="2000" dirty="0">
                <a:solidFill>
                  <a:srgbClr val="000000"/>
                </a:solidFill>
                <a:latin typeface="Calibri" panose="020F0502020204030204" pitchFamily="34" charset="0"/>
              </a:rPr>
              <a:t>, M., &amp; </a:t>
            </a:r>
            <a:r>
              <a:rPr lang="en-GB" sz="2000" dirty="0" err="1">
                <a:solidFill>
                  <a:srgbClr val="000000"/>
                </a:solidFill>
                <a:latin typeface="Calibri" panose="020F0502020204030204" pitchFamily="34" charset="0"/>
              </a:rPr>
              <a:t>Mcarthur</a:t>
            </a:r>
            <a:r>
              <a:rPr lang="en-GB" sz="2000" dirty="0">
                <a:solidFill>
                  <a:srgbClr val="000000"/>
                </a:solidFill>
                <a:latin typeface="Calibri" panose="020F0502020204030204" pitchFamily="34" charset="0"/>
              </a:rPr>
              <a:t>, J. (2013). No longer exempt from good practice: Using exemplars to close the feedback gap for exams. </a:t>
            </a:r>
            <a:r>
              <a:rPr lang="en-GB" sz="2000" i="1" dirty="0">
                <a:solidFill>
                  <a:srgbClr val="000000"/>
                </a:solidFill>
                <a:latin typeface="Calibri" panose="020F0502020204030204" pitchFamily="34" charset="0"/>
              </a:rPr>
              <a:t>Assessment &amp; Evaluation in Higher Education, 38</a:t>
            </a:r>
            <a:r>
              <a:rPr lang="en-GB" sz="2000" dirty="0">
                <a:solidFill>
                  <a:srgbClr val="000000"/>
                </a:solidFill>
                <a:latin typeface="Calibri" panose="020F0502020204030204" pitchFamily="34" charset="0"/>
              </a:rPr>
              <a:t>(6), 631-645.</a:t>
            </a:r>
            <a:endParaRPr lang="en-GB" sz="2000" dirty="0"/>
          </a:p>
          <a:p>
            <a:pPr eaLnBrk="1" hangingPunct="1">
              <a:buFont typeface="Wingdings" pitchFamily="2" charset="2"/>
              <a:buNone/>
            </a:pPr>
            <a:r>
              <a:rPr lang="en-GB" sz="2000" dirty="0"/>
              <a:t>Stefani, L. and Carroll, J. (2001) </a:t>
            </a:r>
            <a:r>
              <a:rPr lang="en-GB" sz="2000" i="1" dirty="0"/>
              <a:t>A Briefing on Plagiarism, </a:t>
            </a:r>
            <a:r>
              <a:rPr lang="en-GB" sz="2000" dirty="0"/>
              <a:t>LTSN</a:t>
            </a:r>
            <a:r>
              <a:rPr lang="en-GB" sz="2000" i="1" dirty="0"/>
              <a:t> </a:t>
            </a:r>
          </a:p>
          <a:p>
            <a:pPr eaLnBrk="1" hangingPunct="1">
              <a:buFont typeface="Wingdings" pitchFamily="2" charset="2"/>
              <a:buNone/>
            </a:pPr>
            <a:r>
              <a:rPr lang="en-GB" sz="2000" dirty="0"/>
              <a:t>Sadler, D. Royce (2010) Beyond feedback: developing student capability in complex appraisal,</a:t>
            </a:r>
            <a:br>
              <a:rPr lang="en-GB" sz="2000" dirty="0"/>
            </a:br>
            <a:r>
              <a:rPr lang="en-GB" sz="2000" i="1" dirty="0"/>
              <a:t>Assessment &amp; Evaluation in Higher Education, 35: 5, 535-550.</a:t>
            </a:r>
          </a:p>
          <a:p>
            <a:pPr eaLnBrk="1" hangingPunct="1">
              <a:buNone/>
            </a:pPr>
            <a:r>
              <a:rPr lang="en-GB" sz="2000" dirty="0"/>
              <a:t>Yorke, M. (1999) </a:t>
            </a:r>
            <a:r>
              <a:rPr lang="en-GB" sz="2000" i="1" dirty="0"/>
              <a:t>Leaving Early: Undergraduate Non-completion in Higher Education,</a:t>
            </a:r>
            <a:r>
              <a:rPr lang="en-GB" sz="2000" dirty="0"/>
              <a:t> London: Routledge.</a:t>
            </a:r>
          </a:p>
          <a:p>
            <a:pPr eaLnBrk="1" hangingPunct="1">
              <a:buFont typeface="Wingdings" pitchFamily="2" charset="2"/>
              <a:buNone/>
            </a:pPr>
            <a:endParaRPr lang="en-GB" sz="2000" dirty="0"/>
          </a:p>
          <a:p>
            <a:endParaRPr lang="en-GB"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Five things students really hate about feedback</a:t>
            </a:r>
          </a:p>
        </p:txBody>
      </p:sp>
      <p:sp>
        <p:nvSpPr>
          <p:cNvPr id="3" name="Content Placeholder 2"/>
          <p:cNvSpPr>
            <a:spLocks noGrp="1"/>
          </p:cNvSpPr>
          <p:nvPr>
            <p:ph idx="1"/>
          </p:nvPr>
        </p:nvSpPr>
        <p:spPr/>
        <p:txBody>
          <a:bodyPr/>
          <a:lstStyle/>
          <a:p>
            <a:pPr lvl="0"/>
            <a:r>
              <a:rPr lang="en-GB" sz="2800" dirty="0"/>
              <a:t>Vague comments which give few hints on how to improve or remediate errors: ‘OK as far as it goes’, ‘Needs greater depth of argument’, ‘Inappropriate methodology used’, ‘Not written at the right level’. </a:t>
            </a:r>
          </a:p>
          <a:p>
            <a:r>
              <a:rPr lang="en-GB" sz="2800" dirty="0"/>
              <a:t>Feedback that arrives so late that there are no opportunities to put into practice any guidance suggested in time for the submission of the next assignment.</a:t>
            </a:r>
          </a:p>
        </p:txBody>
      </p:sp>
    </p:spTree>
    <p:extLst>
      <p:ext uri="{BB962C8B-B14F-4D97-AF65-F5344CB8AC3E}">
        <p14:creationId xmlns:p14="http://schemas.microsoft.com/office/powerpoint/2010/main" val="2013676692"/>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Things students really hate about poor feedback</a:t>
            </a:r>
          </a:p>
        </p:txBody>
      </p:sp>
      <p:sp>
        <p:nvSpPr>
          <p:cNvPr id="3" name="Content Placeholder 2"/>
          <p:cNvSpPr>
            <a:spLocks noGrp="1"/>
          </p:cNvSpPr>
          <p:nvPr>
            <p:ph idx="1"/>
          </p:nvPr>
        </p:nvSpPr>
        <p:spPr/>
        <p:txBody>
          <a:bodyPr/>
          <a:lstStyle/>
          <a:p>
            <a:pPr lvl="0"/>
            <a:r>
              <a:rPr lang="en-GB" sz="2800" dirty="0"/>
              <a:t>Poorly written comments that are nigh on impossible to decode, especially when impenetrable acronyms or abbreviations are used, or where handwriting is in an unfamiliar alphabet and is illegible. </a:t>
            </a:r>
          </a:p>
          <a:p>
            <a:pPr lvl="0"/>
            <a:r>
              <a:rPr lang="en-GB" sz="2800" dirty="0"/>
              <a:t>Cursory and derogatory remarks that leave them feeling demoralised ‘Weak argument’, ‘Shoddy work’, ‘Hopeless’, ‘Under-developed’, and so on. </a:t>
            </a:r>
          </a:p>
          <a:p>
            <a:pPr lvl="0"/>
            <a:r>
              <a:rPr lang="en-GB" sz="2800" dirty="0"/>
              <a:t>Value judgements on them as people rather than on the work in hand. </a:t>
            </a:r>
          </a:p>
        </p:txBody>
      </p:sp>
    </p:spTree>
    <p:extLst>
      <p:ext uri="{BB962C8B-B14F-4D97-AF65-F5344CB8AC3E}">
        <p14:creationId xmlns:p14="http://schemas.microsoft.com/office/powerpoint/2010/main" val="611280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6A970-540F-433F-8F55-13BAB110AF7E}"/>
              </a:ext>
            </a:extLst>
          </p:cNvPr>
          <p:cNvSpPr>
            <a:spLocks noGrp="1"/>
          </p:cNvSpPr>
          <p:nvPr>
            <p:ph type="title"/>
          </p:nvPr>
        </p:nvSpPr>
        <p:spPr/>
        <p:txBody>
          <a:bodyPr/>
          <a:lstStyle/>
          <a:p>
            <a:r>
              <a:rPr lang="en-GB" dirty="0"/>
              <a:t>Formative and summative assessment</a:t>
            </a:r>
          </a:p>
        </p:txBody>
      </p:sp>
      <p:sp>
        <p:nvSpPr>
          <p:cNvPr id="3" name="Content Placeholder 2">
            <a:extLst>
              <a:ext uri="{FF2B5EF4-FFF2-40B4-BE49-F238E27FC236}">
                <a16:creationId xmlns:a16="http://schemas.microsoft.com/office/drawing/2014/main" id="{0DE0C14D-4314-4F05-98A6-09BA51A90BB5}"/>
              </a:ext>
            </a:extLst>
          </p:cNvPr>
          <p:cNvSpPr>
            <a:spLocks noGrp="1"/>
          </p:cNvSpPr>
          <p:nvPr>
            <p:ph idx="1"/>
          </p:nvPr>
        </p:nvSpPr>
        <p:spPr>
          <a:xfrm>
            <a:off x="468312" y="1412875"/>
            <a:ext cx="8424167" cy="4789488"/>
          </a:xfrm>
        </p:spPr>
        <p:txBody>
          <a:bodyPr/>
          <a:lstStyle/>
          <a:p>
            <a:pPr marL="0" indent="0">
              <a:buNone/>
            </a:pPr>
            <a:r>
              <a:rPr lang="en-US" dirty="0"/>
              <a:t>Students need both formative and summative assessment. Formative assessment can be described as being designed to form, shape and transform students’ behavior to help them plan future activities and to improve performance: it is often incremental or continuous and usually involves words rather than just numbers. Summative assessment is designed to sum up, evaluate or judge students’ performance against criteria in a way that is accessible beyond the programme, is often end point and usually involves marks and grades of some kind. Of course, many assignments have both formative and summative functions, and since ‘you can’t fatten pigs by weighing them’ (Brown and Knight 1994), at design stage it is always valuable to consider which purpose is predominating on any given occasion. </a:t>
            </a:r>
            <a:endParaRPr lang="en-GB" dirty="0"/>
          </a:p>
          <a:p>
            <a:endParaRPr lang="en-GB" dirty="0"/>
          </a:p>
        </p:txBody>
      </p:sp>
    </p:spTree>
    <p:extLst>
      <p:ext uri="{BB962C8B-B14F-4D97-AF65-F5344CB8AC3E}">
        <p14:creationId xmlns:p14="http://schemas.microsoft.com/office/powerpoint/2010/main" val="3452183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028D0-889A-42E8-8B59-2E52C9C5D49B}"/>
              </a:ext>
            </a:extLst>
          </p:cNvPr>
          <p:cNvSpPr>
            <a:spLocks noGrp="1"/>
          </p:cNvSpPr>
          <p:nvPr>
            <p:ph type="title"/>
          </p:nvPr>
        </p:nvSpPr>
        <p:spPr/>
        <p:txBody>
          <a:bodyPr/>
          <a:lstStyle/>
          <a:p>
            <a:r>
              <a:rPr lang="en-GB" dirty="0"/>
              <a:t>Feedback needs to have a future focus</a:t>
            </a:r>
          </a:p>
        </p:txBody>
      </p:sp>
      <p:sp>
        <p:nvSpPr>
          <p:cNvPr id="3" name="Content Placeholder 2">
            <a:extLst>
              <a:ext uri="{FF2B5EF4-FFF2-40B4-BE49-F238E27FC236}">
                <a16:creationId xmlns:a16="http://schemas.microsoft.com/office/drawing/2014/main" id="{115DCFBA-368E-48B5-A5C0-7D8F35408A65}"/>
              </a:ext>
            </a:extLst>
          </p:cNvPr>
          <p:cNvSpPr>
            <a:spLocks noGrp="1"/>
          </p:cNvSpPr>
          <p:nvPr>
            <p:ph idx="1"/>
          </p:nvPr>
        </p:nvSpPr>
        <p:spPr/>
        <p:txBody>
          <a:bodyPr/>
          <a:lstStyle/>
          <a:p>
            <a:pPr marL="0" indent="0">
              <a:buNone/>
            </a:pPr>
            <a:r>
              <a:rPr lang="en-GB" dirty="0"/>
              <a:t>Hounsell </a:t>
            </a:r>
            <a:r>
              <a:rPr lang="en-GB" i="1" dirty="0"/>
              <a:t>et al</a:t>
            </a:r>
            <a:r>
              <a:rPr lang="en-GB" dirty="0"/>
              <a:t> argue that it should: </a:t>
            </a:r>
          </a:p>
          <a:p>
            <a:pPr marL="0" indent="0">
              <a:buNone/>
            </a:pPr>
            <a:r>
              <a:rPr lang="en-GB" dirty="0"/>
              <a:t>‘increase the value of feedback to the students by focusing comments not only on the past and present … but also on the future – what the student might aim to do, or do differently in the next assignment or assessment if they are to continue to do well or to do better’ (Hounsell, McCune, Hounsell and Litjens 2008, p.5).</a:t>
            </a:r>
          </a:p>
          <a:p>
            <a:endParaRPr lang="en-GB" dirty="0"/>
          </a:p>
        </p:txBody>
      </p:sp>
    </p:spTree>
    <p:extLst>
      <p:ext uri="{BB962C8B-B14F-4D97-AF65-F5344CB8AC3E}">
        <p14:creationId xmlns:p14="http://schemas.microsoft.com/office/powerpoint/2010/main" val="283237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sz="3200" dirty="0"/>
              <a:t>Good feedback: </a:t>
            </a:r>
            <a:br>
              <a:rPr lang="en-GB" sz="3200" dirty="0"/>
            </a:br>
            <a:r>
              <a:rPr lang="en-GB" sz="1800" dirty="0">
                <a:solidFill>
                  <a:schemeClr val="tx1"/>
                </a:solidFill>
              </a:rPr>
              <a:t>(after Brown, S. (2015), </a:t>
            </a:r>
            <a:r>
              <a:rPr lang="en-GB" sz="1800" i="1" dirty="0">
                <a:solidFill>
                  <a:schemeClr val="tx1"/>
                </a:solidFill>
              </a:rPr>
              <a:t>Assessment, learning and teaching in higher education: global perspectives</a:t>
            </a:r>
            <a:r>
              <a:rPr lang="en-GB" sz="1800" dirty="0">
                <a:solidFill>
                  <a:schemeClr val="tx1"/>
                </a:solidFill>
              </a:rPr>
              <a:t>, London: Palgrave-MacMillan)</a:t>
            </a:r>
          </a:p>
        </p:txBody>
      </p:sp>
      <p:sp>
        <p:nvSpPr>
          <p:cNvPr id="3" name="Content Placeholder 2"/>
          <p:cNvSpPr>
            <a:spLocks noGrp="1"/>
          </p:cNvSpPr>
          <p:nvPr>
            <p:ph idx="1"/>
          </p:nvPr>
        </p:nvSpPr>
        <p:spPr/>
        <p:txBody>
          <a:bodyPr/>
          <a:lstStyle/>
          <a:p>
            <a:pPr lvl="0">
              <a:buSzPct val="100000"/>
              <a:buFont typeface="+mj-lt"/>
              <a:buAutoNum type="arabicPeriod"/>
            </a:pPr>
            <a:r>
              <a:rPr lang="en-GB" sz="2800" dirty="0"/>
              <a:t>Is dialogic, rather than mono-directional, giving students chances to respond to comments from their markers and seek clarification where necessary. </a:t>
            </a:r>
          </a:p>
          <a:p>
            <a:pPr lvl="0">
              <a:buSzPct val="100000"/>
              <a:buFont typeface="+mj-lt"/>
              <a:buAutoNum type="arabicPeriod"/>
            </a:pPr>
            <a:r>
              <a:rPr lang="en-GB" sz="2800" dirty="0"/>
              <a:t>Helps clarify what good work looks like, so students are really clear about goals, criteria and expected standards, and provides opportunities to close the gap between current and desired performance.</a:t>
            </a:r>
          </a:p>
        </p:txBody>
      </p:sp>
    </p:spTree>
    <p:extLst>
      <p:ext uri="{BB962C8B-B14F-4D97-AF65-F5344CB8AC3E}">
        <p14:creationId xmlns:p14="http://schemas.microsoft.com/office/powerpoint/2010/main" val="872617081"/>
      </p:ext>
    </p:extLst>
  </p:cSld>
  <p:clrMapOvr>
    <a:masterClrMapping/>
  </p:clrMapOvr>
  <p:transition/>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3745</Words>
  <Application>Microsoft Office PowerPoint</Application>
  <PresentationFormat>On-screen Show (4:3)</PresentationFormat>
  <Paragraphs>265</Paragraphs>
  <Slides>40</Slides>
  <Notes>20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40</vt:i4>
      </vt:variant>
    </vt:vector>
  </HeadingPairs>
  <TitlesOfParts>
    <vt:vector size="50" baseType="lpstr">
      <vt:lpstr>Arial</vt:lpstr>
      <vt:lpstr>Arial Rounded MT Bold</vt:lpstr>
      <vt:lpstr>Batang</vt:lpstr>
      <vt:lpstr>Blackadder ITC</vt:lpstr>
      <vt:lpstr>Calibri</vt:lpstr>
      <vt:lpstr>Comic Sans MS</vt:lpstr>
      <vt:lpstr>Times New Roman</vt:lpstr>
      <vt:lpstr>Wingdings</vt:lpstr>
      <vt:lpstr>LeedsMet template</vt:lpstr>
      <vt:lpstr>101_Custom Design</vt:lpstr>
      <vt:lpstr>Feedback for learning</vt:lpstr>
      <vt:lpstr>Why do we need to focus on feedback?</vt:lpstr>
      <vt:lpstr>Quality feedback</vt:lpstr>
      <vt:lpstr>Task: think about ghastly feedback</vt:lpstr>
      <vt:lpstr>Five things students really hate about feedback</vt:lpstr>
      <vt:lpstr>Things students really hate about poor feedback</vt:lpstr>
      <vt:lpstr>Formative and summative assessment</vt:lpstr>
      <vt:lpstr>Feedback needs to have a future focus</vt:lpstr>
      <vt:lpstr>Good feedback:  (after Brown, S. (2015), Assessment, learning and teaching in higher education: global perspectives, London: Palgrave-MacMillan)</vt:lpstr>
      <vt:lpstr>Good feedback:</vt:lpstr>
      <vt:lpstr>Good feedback:</vt:lpstr>
      <vt:lpstr>Good feedback:</vt:lpstr>
      <vt:lpstr>Fostering student engagement with feedback</vt:lpstr>
      <vt:lpstr>Encouraging better use of feedback. We can: </vt:lpstr>
      <vt:lpstr>Encouraging students to recognise and use the feedback we provide for them</vt:lpstr>
      <vt:lpstr>Is your provision of feedback fair?</vt:lpstr>
      <vt:lpstr>To better engage learners through feedback and assessment we can:</vt:lpstr>
      <vt:lpstr>Giving formative feedback prior to submitting summative tasks </vt:lpstr>
      <vt:lpstr>Providing feedback effectively and efficiently and commenting constructively on assessment.  Why do it?</vt:lpstr>
      <vt:lpstr>To give feedback on submitted assignments more effectively &amp; efficiently, we can:</vt:lpstr>
      <vt:lpstr>Feeding back orally to groups of students: why?</vt:lpstr>
      <vt:lpstr>Feeding back orally to groups of students: how?</vt:lpstr>
      <vt:lpstr>Written assignment reports: why?</vt:lpstr>
      <vt:lpstr>Assignment reports: how?</vt:lpstr>
      <vt:lpstr>Using ‘expanded’ model answers: why?</vt:lpstr>
      <vt:lpstr>Using model answers: how?</vt:lpstr>
      <vt:lpstr>Sample assignment return proforma</vt:lpstr>
      <vt:lpstr>What are exemplars, and how can we use them productively?</vt:lpstr>
      <vt:lpstr>Exemplars can enable students to:</vt:lpstr>
      <vt:lpstr>What can we do when using exemplars? </vt:lpstr>
      <vt:lpstr>Statement banks: why?</vt:lpstr>
      <vt:lpstr>Statement banks: how?</vt:lpstr>
      <vt:lpstr>Using technology to support feedback: why?</vt:lpstr>
      <vt:lpstr>Using technology to support feedback: how?</vt:lpstr>
      <vt:lpstr>Conclusions</vt:lpstr>
      <vt:lpstr>These and other slides will be available on my website at http://sally-brown.net</vt:lpstr>
      <vt:lpstr>Useful references and further reading (1)</vt:lpstr>
      <vt:lpstr>Useful references and further reading (2)</vt:lpstr>
      <vt:lpstr>Useful references and further reading (3)</vt:lpstr>
      <vt:lpstr>Useful references and further reading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2018-02-17T12:30:31Z</dcterms:modified>
</cp:coreProperties>
</file>