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38"/>
  </p:notesMasterIdLst>
  <p:handoutMasterIdLst>
    <p:handoutMasterId r:id="rId39"/>
  </p:handoutMasterIdLst>
  <p:sldIdLst>
    <p:sldId id="420" r:id="rId4"/>
    <p:sldId id="486" r:id="rId5"/>
    <p:sldId id="487" r:id="rId6"/>
    <p:sldId id="467" r:id="rId7"/>
    <p:sldId id="441" r:id="rId8"/>
    <p:sldId id="450" r:id="rId9"/>
    <p:sldId id="452" r:id="rId10"/>
    <p:sldId id="488" r:id="rId11"/>
    <p:sldId id="496" r:id="rId12"/>
    <p:sldId id="454" r:id="rId13"/>
    <p:sldId id="447" r:id="rId14"/>
    <p:sldId id="448" r:id="rId15"/>
    <p:sldId id="513" r:id="rId16"/>
    <p:sldId id="443" r:id="rId17"/>
    <p:sldId id="483" r:id="rId18"/>
    <p:sldId id="490" r:id="rId19"/>
    <p:sldId id="442" r:id="rId20"/>
    <p:sldId id="484" r:id="rId21"/>
    <p:sldId id="485" r:id="rId22"/>
    <p:sldId id="451" r:id="rId23"/>
    <p:sldId id="438" r:id="rId24"/>
    <p:sldId id="455" r:id="rId25"/>
    <p:sldId id="480" r:id="rId26"/>
    <p:sldId id="437" r:id="rId27"/>
    <p:sldId id="444" r:id="rId28"/>
    <p:sldId id="456" r:id="rId29"/>
    <p:sldId id="476" r:id="rId30"/>
    <p:sldId id="477" r:id="rId31"/>
    <p:sldId id="461" r:id="rId32"/>
    <p:sldId id="494" r:id="rId33"/>
    <p:sldId id="463" r:id="rId34"/>
    <p:sldId id="464" r:id="rId35"/>
    <p:sldId id="465" r:id="rId36"/>
    <p:sldId id="466" r:id="rId37"/>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p:scale>
          <a:sx n="80" d="100"/>
          <a:sy n="80" d="100"/>
        </p:scale>
        <p:origin x="1026" y="-150"/>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17</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21</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25</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26</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29</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dirty="0"/>
          </a:p>
        </p:txBody>
      </p:sp>
    </p:spTree>
    <p:extLst>
      <p:ext uri="{BB962C8B-B14F-4D97-AF65-F5344CB8AC3E}">
        <p14:creationId xmlns:p14="http://schemas.microsoft.com/office/powerpoint/2010/main" val="7034698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6</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11</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12</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15</a:t>
            </a:fld>
            <a:endParaRPr lang="en-GB"/>
          </a:p>
        </p:txBody>
      </p:sp>
    </p:spTree>
    <p:extLst>
      <p:ext uri="{BB962C8B-B14F-4D97-AF65-F5344CB8AC3E}">
        <p14:creationId xmlns:p14="http://schemas.microsoft.com/office/powerpoint/2010/main" val="238505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15/01/2018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15/01/2018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15/01/2018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918992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15/01/2018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15/01/2018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15/01/2018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15/01/2018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15/01/2018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15/01/2018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15/01/2018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15/01/2018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15/01/2018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354778845"/>
      </p:ext>
    </p:extLst>
  </p:cSld>
  <p:clrMap bg1="lt1" tx1="dk1" bg2="lt2" tx2="dk2" accent1="accent1" accent2="accent2" accent3="accent3" accent4="accent4" accent5="accent5" accent6="accent6" hlink="hlink" folHlink="folHlink"/>
  <p:sldLayoutIdLst>
    <p:sldLayoutId id="214748380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Using effective assessment and feedback to enhance student learning, engagement and transitions</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Newman University learning and teaching conference </a:t>
            </a:r>
          </a:p>
          <a:p>
            <a:pPr algn="ctr" eaLnBrk="1" hangingPunct="1">
              <a:defRPr/>
            </a:pPr>
            <a:r>
              <a:rPr lang="en-GB" sz="2400" dirty="0"/>
              <a:t>19</a:t>
            </a:r>
            <a:r>
              <a:rPr lang="en-GB" sz="2400" baseline="30000" dirty="0"/>
              <a:t>th</a:t>
            </a:r>
            <a:r>
              <a:rPr lang="en-GB" sz="2400" dirty="0"/>
              <a:t> January 2018</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678198"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a:p>
            <a:pPr marL="0" indent="0">
              <a:buNone/>
            </a:pPr>
            <a:r>
              <a:rPr lang="en-GB" dirty="0">
                <a:solidFill>
                  <a:srgbClr val="7030A0"/>
                </a:solidFill>
              </a:rPr>
              <a:t>Challenge: how are you developing students’ assessment literacy?</a:t>
            </a:r>
          </a:p>
        </p:txBody>
      </p:sp>
    </p:spTree>
    <p:extLst>
      <p:ext uri="{BB962C8B-B14F-4D97-AF65-F5344CB8AC3E}">
        <p14:creationId xmlns:p14="http://schemas.microsoft.com/office/powerpoint/2010/main" val="78299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200" dirty="0"/>
              <a:t>1. 	Tasks should be </a:t>
            </a:r>
            <a:r>
              <a:rPr lang="en-GB" sz="2200" dirty="0">
                <a:solidFill>
                  <a:schemeClr val="tx2">
                    <a:lumMod val="40000"/>
                    <a:lumOff val="60000"/>
                  </a:schemeClr>
                </a:solidFill>
              </a:rPr>
              <a:t>challenging</a:t>
            </a:r>
            <a:r>
              <a:rPr lang="en-GB" sz="2200" dirty="0"/>
              <a:t>, demanding higher order learning and integration of knowledge learned in both the university and other contexts;</a:t>
            </a:r>
          </a:p>
          <a:p>
            <a:pPr marL="438150" indent="-438150" eaLnBrk="1" hangingPunct="1">
              <a:buFont typeface="Wingdings" pitchFamily="2" charset="2"/>
              <a:buNone/>
              <a:defRPr/>
            </a:pPr>
            <a:r>
              <a:rPr lang="en-GB" sz="2200" dirty="0"/>
              <a:t>2. 	Learning and assessment should be </a:t>
            </a:r>
            <a:r>
              <a:rPr lang="en-GB" sz="2200" dirty="0">
                <a:solidFill>
                  <a:srgbClr val="AD5CFF"/>
                </a:solidFill>
              </a:rPr>
              <a:t>integrated</a:t>
            </a:r>
            <a:r>
              <a:rPr lang="en-GB" sz="2200" dirty="0"/>
              <a:t>, assessment should not come at the end of learning but should be part of the learning process;</a:t>
            </a:r>
          </a:p>
          <a:p>
            <a:pPr marL="438150" indent="-438150" eaLnBrk="1" hangingPunct="1">
              <a:buFont typeface="Wingdings" pitchFamily="2" charset="2"/>
              <a:buNone/>
              <a:defRPr/>
            </a:pPr>
            <a:r>
              <a:rPr lang="en-GB" sz="2200" dirty="0"/>
              <a:t>3. 	Students are involved in self assessment and reflection on their learning, they are involved in </a:t>
            </a:r>
            <a:r>
              <a:rPr lang="en-GB" sz="2200" dirty="0">
                <a:solidFill>
                  <a:srgbClr val="AD5CFF"/>
                </a:solidFill>
              </a:rPr>
              <a:t>judging performance</a:t>
            </a:r>
            <a:r>
              <a:rPr lang="en-GB" sz="2200" dirty="0"/>
              <a:t>;</a:t>
            </a:r>
          </a:p>
          <a:p>
            <a:pPr marL="438150" indent="-438150" eaLnBrk="1" hangingPunct="1">
              <a:buFont typeface="Wingdings" pitchFamily="2" charset="2"/>
              <a:buNone/>
              <a:defRPr/>
            </a:pPr>
            <a:r>
              <a:rPr lang="en-GB" sz="2200" dirty="0"/>
              <a:t>4. 	Assessment should encourage </a:t>
            </a:r>
            <a:r>
              <a:rPr lang="en-GB" sz="2200" dirty="0">
                <a:solidFill>
                  <a:srgbClr val="AD5CFF"/>
                </a:solidFill>
              </a:rPr>
              <a:t>metacognition</a:t>
            </a:r>
            <a:r>
              <a:rPr lang="en-GB" sz="2200" dirty="0"/>
              <a:t>, promoting thinking about the learning process not just the learning outcomes;</a:t>
            </a:r>
          </a:p>
          <a:p>
            <a:pPr marL="438150" indent="-438150" eaLnBrk="1" hangingPunct="1">
              <a:buFont typeface="Wingdings" pitchFamily="2" charset="2"/>
              <a:buNone/>
              <a:defRPr/>
            </a:pPr>
            <a:r>
              <a:rPr lang="en-GB" sz="2200" dirty="0"/>
              <a:t>5. 	Assessment should have a </a:t>
            </a:r>
            <a:r>
              <a:rPr lang="en-GB" sz="2200" dirty="0">
                <a:solidFill>
                  <a:srgbClr val="AD5CFF"/>
                </a:solidFill>
              </a:rPr>
              <a:t>formative </a:t>
            </a:r>
            <a:r>
              <a:rPr lang="en-GB" sz="22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a:t>6. 	Assessment expectations should be made </a:t>
            </a:r>
            <a:r>
              <a:rPr lang="en-GB" sz="2200" dirty="0">
                <a:solidFill>
                  <a:schemeClr val="tx2">
                    <a:lumMod val="40000"/>
                    <a:lumOff val="60000"/>
                  </a:schemeClr>
                </a:solidFill>
              </a:rPr>
              <a:t>visible</a:t>
            </a:r>
            <a:r>
              <a:rPr lang="en-GB" sz="2200" dirty="0">
                <a:solidFill>
                  <a:srgbClr val="7030A0"/>
                </a:solidFill>
              </a:rPr>
              <a:t> </a:t>
            </a:r>
            <a:r>
              <a:rPr lang="en-GB" sz="2200" dirty="0"/>
              <a:t>to students as far as possible;</a:t>
            </a:r>
          </a:p>
          <a:p>
            <a:pPr marL="538163" indent="-538163" eaLnBrk="1" hangingPunct="1">
              <a:buFont typeface="Wingdings" pitchFamily="2" charset="2"/>
              <a:buNone/>
              <a:defRPr/>
            </a:pPr>
            <a:r>
              <a:rPr lang="en-GB" sz="2200" dirty="0"/>
              <a:t>7. 	Tasks should involve the </a:t>
            </a:r>
            <a:r>
              <a:rPr lang="en-GB" sz="2200" dirty="0">
                <a:solidFill>
                  <a:schemeClr val="tx2">
                    <a:lumMod val="40000"/>
                    <a:lumOff val="60000"/>
                  </a:schemeClr>
                </a:solidFill>
              </a:rPr>
              <a:t>active engagement </a:t>
            </a:r>
            <a:r>
              <a:rPr lang="en-GB" sz="2200" dirty="0"/>
              <a:t>of students developing the capacity to find things out for themselves and learn independently;</a:t>
            </a:r>
          </a:p>
          <a:p>
            <a:pPr marL="538163" indent="-538163" eaLnBrk="1" hangingPunct="1">
              <a:buFont typeface="Wingdings" pitchFamily="2" charset="2"/>
              <a:buNone/>
              <a:defRPr/>
            </a:pPr>
            <a:r>
              <a:rPr lang="en-GB" sz="2200" dirty="0"/>
              <a:t>8. 	Tasks should be </a:t>
            </a:r>
            <a:r>
              <a:rPr lang="en-GB" sz="2200" dirty="0">
                <a:solidFill>
                  <a:schemeClr val="tx2">
                    <a:lumMod val="40000"/>
                    <a:lumOff val="60000"/>
                  </a:schemeClr>
                </a:solidFill>
              </a:rPr>
              <a:t>authentic</a:t>
            </a:r>
            <a:r>
              <a:rPr lang="en-GB" sz="2200" dirty="0"/>
              <a:t>; worthwhile, relevant and offering students some level of control over their work;</a:t>
            </a:r>
          </a:p>
          <a:p>
            <a:pPr marL="538163" indent="-538163" eaLnBrk="1" hangingPunct="1">
              <a:buFont typeface="Wingdings" pitchFamily="2" charset="2"/>
              <a:buNone/>
              <a:defRPr/>
            </a:pPr>
            <a:r>
              <a:rPr lang="en-GB" sz="2200" dirty="0"/>
              <a:t>9. 	Tasks are </a:t>
            </a:r>
            <a:r>
              <a:rPr lang="en-GB" sz="2200" dirty="0">
                <a:solidFill>
                  <a:schemeClr val="tx2">
                    <a:lumMod val="40000"/>
                    <a:lumOff val="60000"/>
                  </a:schemeClr>
                </a:solidFill>
              </a:rPr>
              <a:t>fit for purpose </a:t>
            </a:r>
            <a:r>
              <a:rPr lang="en-GB" sz="2200" dirty="0"/>
              <a:t>and align with important learning outcomes;</a:t>
            </a:r>
          </a:p>
          <a:p>
            <a:pPr marL="538163" indent="-538163" eaLnBrk="1" hangingPunct="1">
              <a:buFont typeface="Wingdings" pitchFamily="2" charset="2"/>
              <a:buNone/>
              <a:defRPr/>
            </a:pPr>
            <a:r>
              <a:rPr lang="en-GB" sz="2200" dirty="0"/>
              <a:t>10. 	Assessment should be used to </a:t>
            </a:r>
            <a:r>
              <a:rPr lang="en-GB" sz="2200" dirty="0">
                <a:solidFill>
                  <a:schemeClr val="tx2">
                    <a:lumMod val="40000"/>
                    <a:lumOff val="60000"/>
                  </a:schemeClr>
                </a:solidFill>
              </a:rPr>
              <a:t>evaluate teaching </a:t>
            </a:r>
            <a:r>
              <a:rPr lang="en-GB" sz="2200" dirty="0"/>
              <a:t>as well as student learning.</a:t>
            </a:r>
          </a:p>
          <a:p>
            <a:pPr eaLnBrk="1" hangingPunct="1">
              <a:buFont typeface="Wingdings" pitchFamily="2" charset="2"/>
              <a:buNone/>
              <a:defRPr/>
            </a:pPr>
            <a:r>
              <a:rPr lang="en-GB" sz="22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F7D4-0A9C-401F-9A2D-FF2C99E175A8}"/>
              </a:ext>
            </a:extLst>
          </p:cNvPr>
          <p:cNvSpPr>
            <a:spLocks noGrp="1"/>
          </p:cNvSpPr>
          <p:nvPr>
            <p:ph type="title"/>
          </p:nvPr>
        </p:nvSpPr>
        <p:spPr/>
        <p:txBody>
          <a:bodyPr/>
          <a:lstStyle/>
          <a:p>
            <a:r>
              <a:rPr lang="en-GB" dirty="0"/>
              <a:t>Fit-for-purpose assessment</a:t>
            </a:r>
          </a:p>
        </p:txBody>
      </p:sp>
      <p:sp>
        <p:nvSpPr>
          <p:cNvPr id="3" name="Content Placeholder 2">
            <a:extLst>
              <a:ext uri="{FF2B5EF4-FFF2-40B4-BE49-F238E27FC236}">
                <a16:creationId xmlns:a16="http://schemas.microsoft.com/office/drawing/2014/main" id="{A449E2FE-1289-4367-B7CB-86AB8B717D89}"/>
              </a:ext>
            </a:extLst>
          </p:cNvPr>
          <p:cNvSpPr>
            <a:spLocks noGrp="1"/>
          </p:cNvSpPr>
          <p:nvPr>
            <p:ph idx="1"/>
          </p:nvPr>
        </p:nvSpPr>
        <p:spPr/>
        <p:txBody>
          <a:bodyPr/>
          <a:lstStyle/>
          <a:p>
            <a:r>
              <a:rPr lang="en-GB" dirty="0"/>
              <a:t>Why do we assess?</a:t>
            </a:r>
          </a:p>
          <a:p>
            <a:r>
              <a:rPr lang="en-GB" dirty="0"/>
              <a:t>How can we best assess?</a:t>
            </a:r>
          </a:p>
          <a:p>
            <a:r>
              <a:rPr lang="en-GB" dirty="0"/>
              <a:t>What exactly are we assessing?</a:t>
            </a:r>
          </a:p>
          <a:p>
            <a:r>
              <a:rPr lang="en-GB" dirty="0"/>
              <a:t>Who is best placed to assess?</a:t>
            </a:r>
          </a:p>
          <a:p>
            <a:r>
              <a:rPr lang="en-GB" dirty="0"/>
              <a:t>When should we assess?</a:t>
            </a:r>
          </a:p>
        </p:txBody>
      </p:sp>
    </p:spTree>
    <p:extLst>
      <p:ext uri="{BB962C8B-B14F-4D97-AF65-F5344CB8AC3E}">
        <p14:creationId xmlns:p14="http://schemas.microsoft.com/office/powerpoint/2010/main" val="1185573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a:t>
            </a:r>
          </a:p>
        </p:txBody>
      </p:sp>
      <p:sp>
        <p:nvSpPr>
          <p:cNvPr id="4" name="Content Placeholder 3"/>
          <p:cNvSpPr>
            <a:spLocks noGrp="1"/>
          </p:cNvSpPr>
          <p:nvPr>
            <p:ph idx="1"/>
          </p:nvPr>
        </p:nvSpPr>
        <p:spPr/>
        <p:txBody>
          <a:bodyPr/>
          <a:lstStyle/>
          <a:p>
            <a:pPr lvl="0"/>
            <a:r>
              <a:rPr lang="en-US" sz="2000" dirty="0"/>
              <a:t>Assessment methodologies: which methods and approaches are most appropriate and efficient for the arts and design context?</a:t>
            </a:r>
            <a:endParaRPr lang="en-GB" sz="2000" dirty="0"/>
          </a:p>
          <a:p>
            <a:pPr lvl="0"/>
            <a:r>
              <a:rPr lang="en-US" sz="2000" dirty="0"/>
              <a:t>Assessment 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Assessment timing: end point and continuous assessment can both be valuable, when should we assess students to maximise impact on student learning? </a:t>
            </a:r>
            <a:endParaRPr lang="en-GB" sz="2000" dirty="0"/>
          </a:p>
          <a:p>
            <a:pPr lvl="0"/>
            <a:r>
              <a:rPr lang="en-US" sz="2000" dirty="0"/>
              <a:t>Assessment orientation: to what extent in each task would we wish to focus particularly on process or outcomes, or both?</a:t>
            </a:r>
            <a:endParaRPr lang="en-GB" sz="2000" dirty="0"/>
          </a:p>
          <a:p>
            <a:pPr lvl="0"/>
            <a:r>
              <a:rPr lang="en-US" sz="2000" dirty="0"/>
              <a:t>Assessment inclusivity: how can we enable all students to achieve their highest personal potential?</a:t>
            </a:r>
            <a:endParaRPr lang="en-GB" sz="2000" dirty="0"/>
          </a:p>
          <a:p>
            <a:r>
              <a:rPr lang="en-US" sz="2000" dirty="0"/>
              <a:t>Assessment 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2017)</a:t>
            </a:r>
          </a:p>
        </p:txBody>
      </p:sp>
      <p:sp>
        <p:nvSpPr>
          <p:cNvPr id="22531" name="Content Placeholder 2"/>
          <p:cNvSpPr>
            <a:spLocks noGrp="1"/>
          </p:cNvSpPr>
          <p:nvPr>
            <p:ph idx="1"/>
          </p:nvPr>
        </p:nvSpPr>
        <p:spPr>
          <a:xfrm>
            <a:off x="323528" y="1412875"/>
            <a:ext cx="8568951" cy="4789488"/>
          </a:xfrm>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marL="0" indent="0" eaLnBrk="1" hangingPunct="1">
              <a:buNone/>
            </a:pPr>
            <a:r>
              <a:rPr lang="en-GB" sz="2800" dirty="0">
                <a:solidFill>
                  <a:srgbClr val="7030A0"/>
                </a:solidFill>
              </a:rPr>
              <a:t>Challenge: how are you making your assignments authentic?</a:t>
            </a:r>
            <a:endParaRPr lang="en-GB" sz="2800" b="1" dirty="0"/>
          </a:p>
          <a:p>
            <a:pPr eaLnBrk="1" hangingPunct="1"/>
            <a:endParaRPr lang="en-US" sz="2800" dirty="0"/>
          </a:p>
        </p:txBody>
      </p:sp>
    </p:spTree>
    <p:extLst>
      <p:ext uri="{BB962C8B-B14F-4D97-AF65-F5344CB8AC3E}">
        <p14:creationId xmlns:p14="http://schemas.microsoft.com/office/powerpoint/2010/main" val="406635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Tree>
    <p:extLst>
      <p:ext uri="{BB962C8B-B14F-4D97-AF65-F5344CB8AC3E}">
        <p14:creationId xmlns:p14="http://schemas.microsoft.com/office/powerpoint/2010/main" val="2761151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a:solidFill>
                  <a:srgbClr val="002060"/>
                </a:solidFill>
                <a:latin typeface="+mj-lt"/>
                <a:ea typeface="+mj-ea"/>
                <a:cs typeface="+mj-cs"/>
              </a:rPr>
              <a:t>Authentic assessment can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974783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13357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C33A-96FC-4FD8-AA44-0285039B6B9C}"/>
              </a:ext>
            </a:extLst>
          </p:cNvPr>
          <p:cNvSpPr>
            <a:spLocks noGrp="1"/>
          </p:cNvSpPr>
          <p:nvPr>
            <p:ph type="title"/>
          </p:nvPr>
        </p:nvSpPr>
        <p:spPr/>
        <p:txBody>
          <a:bodyPr/>
          <a:lstStyle/>
          <a:p>
            <a:r>
              <a:rPr lang="en-GB" dirty="0"/>
              <a:t>Focus of this keynote</a:t>
            </a:r>
          </a:p>
        </p:txBody>
      </p:sp>
      <p:sp>
        <p:nvSpPr>
          <p:cNvPr id="3" name="Content Placeholder 2">
            <a:extLst>
              <a:ext uri="{FF2B5EF4-FFF2-40B4-BE49-F238E27FC236}">
                <a16:creationId xmlns:a16="http://schemas.microsoft.com/office/drawing/2014/main" id="{FCB749E9-EC4D-49FB-A02F-233E0BA70A6E}"/>
              </a:ext>
            </a:extLst>
          </p:cNvPr>
          <p:cNvSpPr>
            <a:spLocks noGrp="1"/>
          </p:cNvSpPr>
          <p:nvPr>
            <p:ph idx="1"/>
          </p:nvPr>
        </p:nvSpPr>
        <p:spPr/>
        <p:txBody>
          <a:bodyPr/>
          <a:lstStyle/>
          <a:p>
            <a:pPr marL="0" indent="0">
              <a:buNone/>
            </a:pPr>
            <a:r>
              <a:rPr lang="en-GB" dirty="0"/>
              <a:t>If we want to help students’ engagement with learning, a key locus of enhancement can be refreshing our approaches to assessment. Sometimes we need thoroughly to review our current practice to make sure assessment is </a:t>
            </a:r>
            <a:r>
              <a:rPr lang="en-GB" i="1" dirty="0"/>
              <a:t>for</a:t>
            </a:r>
            <a:r>
              <a:rPr lang="en-GB" dirty="0"/>
              <a:t> rather than just </a:t>
            </a:r>
            <a:r>
              <a:rPr lang="en-GB" i="1" dirty="0"/>
              <a:t>of</a:t>
            </a:r>
            <a:r>
              <a:rPr lang="en-GB" dirty="0"/>
              <a:t> learning since assessment is a complex, nuanced and highly important process. </a:t>
            </a:r>
          </a:p>
          <a:p>
            <a:pPr marL="0" indent="0">
              <a:buNone/>
            </a:pPr>
            <a:r>
              <a:rPr lang="en-GB" dirty="0"/>
              <a:t>In addition, we as educators in HE understand the importance of giving good feedback to students, both to maximise achievement and to support retention. Research in the field suggests that good feedback has a significant impact on student commitment and outcomes, enabling students to become adept at judging the quality of their own work during its production.</a:t>
            </a:r>
          </a:p>
        </p:txBody>
      </p:sp>
    </p:spTree>
    <p:extLst>
      <p:ext uri="{BB962C8B-B14F-4D97-AF65-F5344CB8AC3E}">
        <p14:creationId xmlns:p14="http://schemas.microsoft.com/office/powerpoint/2010/main" val="1959490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5F8B-5BE1-4B5F-BBA2-F836142C8BA0}"/>
              </a:ext>
            </a:extLst>
          </p:cNvPr>
          <p:cNvSpPr>
            <a:spLocks noGrp="1"/>
          </p:cNvSpPr>
          <p:nvPr>
            <p:ph type="title"/>
          </p:nvPr>
        </p:nvSpPr>
        <p:spPr>
          <a:xfrm>
            <a:off x="179512" y="122238"/>
            <a:ext cx="7821488" cy="1074737"/>
          </a:xfrm>
        </p:spPr>
        <p:txBody>
          <a:bodyPr/>
          <a:lstStyle/>
          <a:p>
            <a:r>
              <a:rPr lang="en-GB" dirty="0"/>
              <a:t>How are you assessing in the first 6 weeks of the first semester of the 1st year to support transition?</a:t>
            </a:r>
          </a:p>
        </p:txBody>
      </p:sp>
      <p:sp>
        <p:nvSpPr>
          <p:cNvPr id="3" name="Content Placeholder 2">
            <a:extLst>
              <a:ext uri="{FF2B5EF4-FFF2-40B4-BE49-F238E27FC236}">
                <a16:creationId xmlns:a16="http://schemas.microsoft.com/office/drawing/2014/main" id="{B1FB4585-814D-452C-BA4A-1D0527C49B73}"/>
              </a:ext>
            </a:extLst>
          </p:cNvPr>
          <p:cNvSpPr>
            <a:spLocks noGrp="1"/>
          </p:cNvSpPr>
          <p:nvPr>
            <p:ph idx="1"/>
          </p:nvPr>
        </p:nvSpPr>
        <p:spPr/>
        <p:txBody>
          <a:bodyPr/>
          <a:lstStyle/>
          <a:p>
            <a:r>
              <a:rPr lang="en-GB" dirty="0"/>
              <a:t>Yorke and others argue that this is the crucial period in which we can set good learning and study patterns for the rest of undergraduate study;</a:t>
            </a:r>
          </a:p>
          <a:p>
            <a:r>
              <a:rPr lang="en-GB" dirty="0"/>
              <a:t>No assessment or the wrong assessment can sabotage the transition into HE study;</a:t>
            </a:r>
          </a:p>
          <a:p>
            <a:r>
              <a:rPr lang="en-GB" dirty="0"/>
              <a:t>We need to build in assessment that helps students develop assessment literacy, get the measure of their abilities, find out what they can’t yet do, and at the same time build rather than diminish confidence.</a:t>
            </a:r>
          </a:p>
          <a:p>
            <a:pPr marL="0" indent="0">
              <a:buNone/>
            </a:pPr>
            <a:r>
              <a:rPr lang="en-GB" dirty="0">
                <a:solidFill>
                  <a:srgbClr val="7030A0"/>
                </a:solidFill>
              </a:rPr>
              <a:t>Challenge: what could you do in the first 6 weeks of semester one to build developmental assessment literacies into your programmes?</a:t>
            </a:r>
            <a:endParaRPr lang="en-GB" dirty="0"/>
          </a:p>
        </p:txBody>
      </p:sp>
    </p:spTree>
    <p:extLst>
      <p:ext uri="{BB962C8B-B14F-4D97-AF65-F5344CB8AC3E}">
        <p14:creationId xmlns:p14="http://schemas.microsoft.com/office/powerpoint/2010/main" val="1946555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t>Good feedback practice</a:t>
            </a:r>
            <a:r>
              <a:rPr lang="en-GB" sz="3500" dirty="0"/>
              <a:t>:</a:t>
            </a:r>
            <a:br>
              <a:rPr lang="en-GB" sz="3500" dirty="0"/>
            </a:b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457200" indent="-457200">
              <a:lnSpc>
                <a:spcPct val="80000"/>
              </a:lnSpc>
              <a:buSzPct val="100000"/>
              <a:buFont typeface="+mj-lt"/>
              <a:buAutoNum type="arabicPeriod"/>
            </a:pPr>
            <a:r>
              <a:rPr lang="en-US" sz="2400" dirty="0"/>
              <a:t>Helps clarify what good performance is (goals, criteria, expected standards);</a:t>
            </a:r>
          </a:p>
          <a:p>
            <a:pPr marL="457200" indent="-457200">
              <a:spcBef>
                <a:spcPct val="0"/>
              </a:spcBef>
              <a:buSzPct val="100000"/>
              <a:buFont typeface="+mj-lt"/>
              <a:buAutoNum type="arabicPeriod"/>
            </a:pPr>
            <a:r>
              <a:rPr lang="en-US" sz="2400" dirty="0"/>
              <a:t>Facilitates the development of self-assessment (reflection) in learning;</a:t>
            </a:r>
          </a:p>
          <a:p>
            <a:pPr marL="457200" indent="-457200">
              <a:spcBef>
                <a:spcPct val="0"/>
              </a:spcBef>
              <a:buSzPct val="100000"/>
              <a:buFont typeface="+mj-lt"/>
              <a:buAutoNum type="arabicPeriod"/>
            </a:pPr>
            <a:r>
              <a:rPr lang="en-US" sz="2400" dirty="0"/>
              <a:t>Delivers high quality information to students about their learning;</a:t>
            </a:r>
          </a:p>
          <a:p>
            <a:pPr marL="457200" indent="-457200">
              <a:spcBef>
                <a:spcPct val="0"/>
              </a:spcBef>
              <a:buSzPct val="100000"/>
              <a:buFont typeface="+mj-lt"/>
              <a:buAutoNum type="arabicPeriod"/>
            </a:pPr>
            <a:r>
              <a:rPr lang="en-US" sz="2400" dirty="0"/>
              <a:t>Encourages teacher and peer dialogue around learning;</a:t>
            </a:r>
          </a:p>
          <a:p>
            <a:pPr marL="457200" indent="-457200">
              <a:spcBef>
                <a:spcPct val="0"/>
              </a:spcBef>
              <a:buSzPct val="100000"/>
              <a:buFont typeface="+mj-lt"/>
              <a:buAutoNum type="arabicPeriod"/>
            </a:pPr>
            <a:r>
              <a:rPr lang="en-US" sz="2400" dirty="0"/>
              <a:t>Encourages positive motivational beliefs and self-esteem;</a:t>
            </a:r>
          </a:p>
          <a:p>
            <a:pPr marL="457200" indent="-457200">
              <a:spcBef>
                <a:spcPct val="0"/>
              </a:spcBef>
              <a:buSzPct val="100000"/>
              <a:buFont typeface="+mj-lt"/>
              <a:buAutoNum type="arabicPeriod"/>
            </a:pPr>
            <a:r>
              <a:rPr lang="en-US" sz="2400" dirty="0"/>
              <a:t>Provides opportunities to close the gap between current and desired performance;</a:t>
            </a:r>
          </a:p>
          <a:p>
            <a:pPr marL="457200" indent="-457200">
              <a:spcBef>
                <a:spcPct val="0"/>
              </a:spcBef>
              <a:buSzPct val="100000"/>
              <a:buFont typeface="+mj-lt"/>
              <a:buAutoNum type="arabicPeriod"/>
            </a:pPr>
            <a:r>
              <a:rPr lang="en-US" sz="2400" dirty="0"/>
              <a:t>Provides information to teachers that can be used to help shape the teaching.</a:t>
            </a:r>
          </a:p>
          <a:p>
            <a:pPr marL="0" indent="0">
              <a:spcBef>
                <a:spcPct val="0"/>
              </a:spcBef>
              <a:buSzPct val="100000"/>
              <a:buNone/>
            </a:pPr>
            <a:r>
              <a:rPr lang="en-US" sz="2400" dirty="0"/>
              <a:t>	</a:t>
            </a:r>
          </a:p>
          <a:p>
            <a:pPr marL="0" indent="0">
              <a:spcBef>
                <a:spcPct val="0"/>
              </a:spcBef>
              <a:buSzPct val="100000"/>
              <a:buNone/>
            </a:pPr>
            <a:r>
              <a:rPr lang="en-US" sz="2400" dirty="0"/>
              <a:t>(after Nicol and MacFarlane-Dick, 2006)</a:t>
            </a:r>
            <a:endParaRPr lang="en-GB" sz="2400" dirty="0"/>
          </a:p>
          <a:p>
            <a:pPr marL="361950" indent="-361950">
              <a:lnSpc>
                <a:spcPct val="80000"/>
              </a:lnSpc>
            </a:pPr>
            <a:endParaRPr lang="en-US" sz="1900" dirty="0"/>
          </a:p>
        </p:txBody>
      </p:sp>
    </p:spTree>
    <p:extLst>
      <p:ext uri="{BB962C8B-B14F-4D97-AF65-F5344CB8AC3E}">
        <p14:creationId xmlns:p14="http://schemas.microsoft.com/office/powerpoint/2010/main" val="32535975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2007)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592811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Planning checklist: to what extent does your assessment strategy: </a:t>
            </a:r>
          </a:p>
        </p:txBody>
      </p:sp>
      <p:sp>
        <p:nvSpPr>
          <p:cNvPr id="3" name="Content Placeholder 2"/>
          <p:cNvSpPr>
            <a:spLocks noGrp="1"/>
          </p:cNvSpPr>
          <p:nvPr>
            <p:ph idx="1"/>
          </p:nvPr>
        </p:nvSpPr>
        <p:spPr>
          <a:xfrm>
            <a:off x="468312" y="1068790"/>
            <a:ext cx="8318529" cy="513357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20011)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Conclusions and further challenges</a:t>
            </a:r>
          </a:p>
        </p:txBody>
      </p:sp>
      <p:sp>
        <p:nvSpPr>
          <p:cNvPr id="43011" name="Rectangle 3"/>
          <p:cNvSpPr>
            <a:spLocks noGrp="1" noChangeArrowheads="1"/>
          </p:cNvSpPr>
          <p:nvPr>
            <p:ph type="body" idx="1"/>
          </p:nvPr>
        </p:nvSpPr>
        <p:spPr>
          <a:xfrm>
            <a:off x="179512" y="620688"/>
            <a:ext cx="8735888" cy="5505475"/>
          </a:xfrm>
        </p:spPr>
        <p:txBody>
          <a:bodyPr/>
          <a:lstStyle/>
          <a:p>
            <a:pPr eaLnBrk="1" hangingPunct="1"/>
            <a:r>
              <a:rPr lang="en-US" dirty="0"/>
              <a:t>If we are strategic in assessment design, it can be a powerful tool to support transition, focus student effort and ensure students are both engaged and achieve well. </a:t>
            </a:r>
            <a:r>
              <a:rPr lang="en-US" dirty="0">
                <a:solidFill>
                  <a:srgbClr val="7030A0"/>
                </a:solidFill>
              </a:rPr>
              <a:t>How can you improve yours?</a:t>
            </a:r>
          </a:p>
          <a:p>
            <a:pPr eaLnBrk="1" hangingPunct="1"/>
            <a:r>
              <a:rPr lang="en-US" dirty="0"/>
              <a:t>Many assessment strategies are often under-designed, so we need to consider the fitness for purpose of each element of the assessment programme. </a:t>
            </a:r>
            <a:r>
              <a:rPr lang="en-US" dirty="0">
                <a:solidFill>
                  <a:srgbClr val="7030A0"/>
                </a:solidFill>
              </a:rPr>
              <a:t>Is</a:t>
            </a:r>
            <a:r>
              <a:rPr lang="en-US" dirty="0"/>
              <a:t> </a:t>
            </a:r>
            <a:r>
              <a:rPr lang="en-US" dirty="0">
                <a:solidFill>
                  <a:srgbClr val="7030A0"/>
                </a:solidFill>
              </a:rPr>
              <a:t>yours fit-for-purpose?</a:t>
            </a:r>
          </a:p>
          <a:p>
            <a:pPr eaLnBrk="1" hangingPunct="1"/>
            <a:r>
              <a:rPr lang="en-US" dirty="0"/>
              <a:t>Good assessment design includes careful planning of the assignment questions/tasks themselves, the briefings, the marking criteria, the moderation process and the feedback. </a:t>
            </a:r>
            <a:r>
              <a:rPr lang="en-US" dirty="0">
                <a:solidFill>
                  <a:srgbClr val="7030A0"/>
                </a:solidFill>
              </a:rPr>
              <a:t>How are you doing with</a:t>
            </a:r>
            <a:r>
              <a:rPr lang="en-US" dirty="0"/>
              <a:t> </a:t>
            </a:r>
            <a:r>
              <a:rPr lang="en-US" dirty="0">
                <a:solidFill>
                  <a:srgbClr val="7030A0"/>
                </a:solidFill>
              </a:rPr>
              <a:t>yours?</a:t>
            </a:r>
          </a:p>
          <a:p>
            <a:pPr eaLnBrk="1" hangingPunct="1"/>
            <a:r>
              <a:rPr lang="en-US" dirty="0"/>
              <a:t>Do you also </a:t>
            </a:r>
            <a:r>
              <a:rPr lang="en-US" dirty="0" err="1"/>
              <a:t>scrutinise</a:t>
            </a:r>
            <a:r>
              <a:rPr lang="en-US" dirty="0"/>
              <a:t> how the assignments align with one another, whether students are over or under-assessed, how far we are creating log-jams for students and markers, whether we are assessing authentically, and whether our processes are fair and sensible. </a:t>
            </a:r>
            <a:r>
              <a:rPr lang="en-US" dirty="0">
                <a:solidFill>
                  <a:srgbClr val="7030A0"/>
                </a:solidFill>
              </a:rPr>
              <a:t>How would you rate yourselves?</a:t>
            </a:r>
          </a:p>
        </p:txBody>
      </p:sp>
    </p:spTree>
    <p:extLst>
      <p:ext uri="{BB962C8B-B14F-4D97-AF65-F5344CB8AC3E}">
        <p14:creationId xmlns:p14="http://schemas.microsoft.com/office/powerpoint/2010/main" val="1118022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2091-5FEC-440B-87F4-73E8E1DEAA04}"/>
              </a:ext>
            </a:extLst>
          </p:cNvPr>
          <p:cNvSpPr>
            <a:spLocks noGrp="1"/>
          </p:cNvSpPr>
          <p:nvPr>
            <p:ph type="title"/>
          </p:nvPr>
        </p:nvSpPr>
        <p:spPr/>
        <p:txBody>
          <a:bodyPr/>
          <a:lstStyle/>
          <a:p>
            <a:r>
              <a:rPr lang="en-GB" dirty="0"/>
              <a:t>In this keynote, participants will have opportunities to: </a:t>
            </a:r>
          </a:p>
        </p:txBody>
      </p:sp>
      <p:sp>
        <p:nvSpPr>
          <p:cNvPr id="3" name="Content Placeholder 2">
            <a:extLst>
              <a:ext uri="{FF2B5EF4-FFF2-40B4-BE49-F238E27FC236}">
                <a16:creationId xmlns:a16="http://schemas.microsoft.com/office/drawing/2014/main" id="{55DD2E86-943F-4CDF-9F17-AF0B48AAC045}"/>
              </a:ext>
            </a:extLst>
          </p:cNvPr>
          <p:cNvSpPr>
            <a:spLocks noGrp="1"/>
          </p:cNvSpPr>
          <p:nvPr>
            <p:ph idx="1"/>
          </p:nvPr>
        </p:nvSpPr>
        <p:spPr/>
        <p:txBody>
          <a:bodyPr/>
          <a:lstStyle/>
          <a:p>
            <a:r>
              <a:rPr lang="en-GB" dirty="0"/>
              <a:t>Consider how we provide explicit and implicit messages to students and other stakeholders through how we assess;</a:t>
            </a:r>
          </a:p>
          <a:p>
            <a:r>
              <a:rPr lang="en-GB" dirty="0"/>
              <a:t>Review how we can ensure that feedback and assessment strategies programme-wide integrate assessment with learning;</a:t>
            </a:r>
          </a:p>
          <a:p>
            <a:r>
              <a:rPr lang="en-GB" dirty="0"/>
              <a:t>Plan ways to enhance current practice at an individual, module and institutional level that can make our assessment authentic, effective and time efficient.</a:t>
            </a:r>
          </a:p>
        </p:txBody>
      </p:sp>
    </p:spTree>
    <p:extLst>
      <p:ext uri="{BB962C8B-B14F-4D97-AF65-F5344CB8AC3E}">
        <p14:creationId xmlns:p14="http://schemas.microsoft.com/office/powerpoint/2010/main" val="2076693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23817865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None/>
            </a:pPr>
            <a:r>
              <a:rPr lang="en-GB" sz="1800" dirty="0"/>
              <a:t>Yorke, M., 2013. Using research findings to inform quality enhancement. </a:t>
            </a:r>
            <a:r>
              <a:rPr lang="en-GB" sz="1800" i="1" dirty="0"/>
              <a:t>Enhancing Quality in Higher Education: International Perspectives</a:t>
            </a:r>
            <a:r>
              <a:rPr lang="en-GB" sz="1800" dirty="0"/>
              <a:t>, p.49</a:t>
            </a:r>
            <a:r>
              <a:rPr lang="en-GB" sz="1600" dirty="0"/>
              <a:t>.</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transition, learning and retention;</a:t>
            </a:r>
          </a:p>
          <a:p>
            <a:r>
              <a:rPr lang="en-GB" sz="2600" dirty="0"/>
              <a:t>Student satisfaction surveys frequently highlight significant dissatisfaction around these issues;</a:t>
            </a:r>
          </a:p>
          <a:p>
            <a:r>
              <a:rPr lang="en-GB" sz="2600" dirty="0"/>
              <a:t>Commuter students and others who have extra-study pressures often really value support </a:t>
            </a:r>
            <a:r>
              <a:rPr lang="en-GB" sz="2600"/>
              <a:t>with assessment;</a:t>
            </a:r>
            <a:endParaRPr lang="en-GB" sz="2600" dirty="0"/>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a:t>“Assessment methods and requirements probably have a greater influence on how and what students learn than any other single factor. This influence may well be of greater importance than the impact of teaching materials” (Boud 1988)</a:t>
            </a:r>
            <a:endParaRPr lang="en-GB" sz="2800" dirty="0"/>
          </a:p>
        </p:txBody>
      </p:sp>
    </p:spTree>
    <p:extLst>
      <p:ext uri="{BB962C8B-B14F-4D97-AF65-F5344CB8AC3E}">
        <p14:creationId xmlns:p14="http://schemas.microsoft.com/office/powerpoint/2010/main" val="182994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582789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496508743"/>
      </p:ext>
    </p:extLst>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2939</Words>
  <Application>Microsoft Office PowerPoint</Application>
  <PresentationFormat>On-screen Show (4:3)</PresentationFormat>
  <Paragraphs>200</Paragraphs>
  <Slides>34</Slides>
  <Notes>24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34</vt:i4>
      </vt:variant>
    </vt:vector>
  </HeadingPairs>
  <TitlesOfParts>
    <vt:vector size="44" baseType="lpstr">
      <vt:lpstr>Arial</vt:lpstr>
      <vt:lpstr>Arial Rounded MT Bold</vt:lpstr>
      <vt:lpstr>Calibri</vt:lpstr>
      <vt:lpstr>Comic Sans MS</vt:lpstr>
      <vt:lpstr>Tahoma</vt:lpstr>
      <vt:lpstr>Times New Roman</vt:lpstr>
      <vt:lpstr>Wingdings</vt:lpstr>
      <vt:lpstr>LeedsMet template</vt:lpstr>
      <vt:lpstr>101_Custom Design</vt:lpstr>
      <vt:lpstr>9_Custom Design</vt:lpstr>
      <vt:lpstr>Using effective assessment and feedback to enhance student learning, engagement and transitions</vt:lpstr>
      <vt:lpstr>Focus of this keynote</vt:lpstr>
      <vt:lpstr>In this keynote, participants will have opportunities to: </vt:lpstr>
      <vt:lpstr>Why is assessment such a big issue?</vt:lpstr>
      <vt:lpstr>Why does assessment matter so much?</vt:lpstr>
      <vt:lpstr>Assessment linked to learning</vt:lpstr>
      <vt:lpstr>Formative and summative assessment</vt:lpstr>
      <vt:lpstr>PowerPoint Presentation</vt:lpstr>
      <vt:lpstr>PowerPoint Presentation</vt:lpstr>
      <vt:lpstr>Assessment literacy: students do better if they can: </vt:lpstr>
      <vt:lpstr>Assessment for learning</vt:lpstr>
      <vt:lpstr>Assessment for learning</vt:lpstr>
      <vt:lpstr>Fit-for-purpose assessment</vt:lpstr>
      <vt:lpstr>Ensuring assessment focuses efforts and promotes engagement means including reference to:</vt:lpstr>
      <vt:lpstr>Authentic assessment implies using assessment for learning (Sambell et al, 2017)</vt:lpstr>
      <vt:lpstr>PowerPoint Presentation</vt:lpstr>
      <vt:lpstr>PowerPoint Presentation</vt:lpstr>
      <vt:lpstr>The benefits of authentic assessment can be significant for all stakeholders</vt:lpstr>
      <vt:lpstr>Questions employers might ask at interview that might help us frame some of our assignments</vt:lpstr>
      <vt:lpstr>PowerPoint Presentation</vt:lpstr>
      <vt:lpstr>Encouraging students to take assessment  more seriously</vt:lpstr>
      <vt:lpstr>The importance of dialogic assessment</vt:lpstr>
      <vt:lpstr>How are you assessing in the first 6 weeks of the first semester of the 1st year to support transition?</vt:lpstr>
      <vt:lpstr>Good feedback practice: </vt:lpstr>
      <vt:lpstr>To improve assessment we should realign it by:</vt:lpstr>
      <vt:lpstr>Sound and frequent assessment </vt:lpstr>
      <vt:lpstr>Planning checklist: to what extent does your assessment strategy: </vt:lpstr>
      <vt:lpstr>And…</vt:lpstr>
      <vt:lpstr>Conclusions and further challenges</vt:lpstr>
      <vt:lpstr>These and other slides are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2018-01-15T19:27:01Z</dcterms:modified>
</cp:coreProperties>
</file>