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50"/>
  </p:notesMasterIdLst>
  <p:handoutMasterIdLst>
    <p:handoutMasterId r:id="rId51"/>
  </p:handoutMasterIdLst>
  <p:sldIdLst>
    <p:sldId id="420" r:id="rId3"/>
    <p:sldId id="675" r:id="rId4"/>
    <p:sldId id="654" r:id="rId5"/>
    <p:sldId id="682" r:id="rId6"/>
    <p:sldId id="655" r:id="rId7"/>
    <p:sldId id="656" r:id="rId8"/>
    <p:sldId id="700" r:id="rId9"/>
    <p:sldId id="657" r:id="rId10"/>
    <p:sldId id="687" r:id="rId11"/>
    <p:sldId id="688" r:id="rId12"/>
    <p:sldId id="689" r:id="rId13"/>
    <p:sldId id="693" r:id="rId14"/>
    <p:sldId id="694" r:id="rId15"/>
    <p:sldId id="695" r:id="rId16"/>
    <p:sldId id="696" r:id="rId17"/>
    <p:sldId id="697" r:id="rId18"/>
    <p:sldId id="690" r:id="rId19"/>
    <p:sldId id="691" r:id="rId20"/>
    <p:sldId id="692" r:id="rId21"/>
    <p:sldId id="658" r:id="rId22"/>
    <p:sldId id="576" r:id="rId23"/>
    <p:sldId id="677" r:id="rId24"/>
    <p:sldId id="680" r:id="rId25"/>
    <p:sldId id="681" r:id="rId26"/>
    <p:sldId id="679" r:id="rId27"/>
    <p:sldId id="676" r:id="rId28"/>
    <p:sldId id="663" r:id="rId29"/>
    <p:sldId id="664" r:id="rId30"/>
    <p:sldId id="665" r:id="rId31"/>
    <p:sldId id="666" r:id="rId32"/>
    <p:sldId id="674" r:id="rId33"/>
    <p:sldId id="683" r:id="rId34"/>
    <p:sldId id="659" r:id="rId35"/>
    <p:sldId id="639" r:id="rId36"/>
    <p:sldId id="661" r:id="rId37"/>
    <p:sldId id="685" r:id="rId38"/>
    <p:sldId id="686" r:id="rId39"/>
    <p:sldId id="662" r:id="rId40"/>
    <p:sldId id="653" r:id="rId41"/>
    <p:sldId id="632" r:id="rId42"/>
    <p:sldId id="567" r:id="rId43"/>
    <p:sldId id="637" r:id="rId44"/>
    <p:sldId id="651" r:id="rId45"/>
    <p:sldId id="698" r:id="rId46"/>
    <p:sldId id="699" r:id="rId47"/>
    <p:sldId id="382" r:id="rId48"/>
    <p:sldId id="270" r:id="rId4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0" autoAdjust="0"/>
    <p:restoredTop sz="97458" autoAdjust="0"/>
  </p:normalViewPr>
  <p:slideViewPr>
    <p:cSldViewPr>
      <p:cViewPr varScale="1">
        <p:scale>
          <a:sx n="69" d="100"/>
          <a:sy n="69" d="100"/>
        </p:scale>
        <p:origin x="1374" y="7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20" d="100"/>
        <a:sy n="120" d="100"/>
      </p:scale>
      <p:origin x="0" y="-1728"/>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21</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28</a:t>
            </a:fld>
            <a:endParaRPr lang="en-US"/>
          </a:p>
        </p:txBody>
      </p:sp>
    </p:spTree>
    <p:extLst>
      <p:ext uri="{BB962C8B-B14F-4D97-AF65-F5344CB8AC3E}">
        <p14:creationId xmlns:p14="http://schemas.microsoft.com/office/powerpoint/2010/main" val="1763331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29</a:t>
            </a:fld>
            <a:endParaRPr lang="en-US"/>
          </a:p>
        </p:txBody>
      </p:sp>
    </p:spTree>
    <p:extLst>
      <p:ext uri="{BB962C8B-B14F-4D97-AF65-F5344CB8AC3E}">
        <p14:creationId xmlns:p14="http://schemas.microsoft.com/office/powerpoint/2010/main" val="2086784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30</a:t>
            </a:fld>
            <a:endParaRPr lang="en-US"/>
          </a:p>
        </p:txBody>
      </p:sp>
    </p:spTree>
    <p:extLst>
      <p:ext uri="{BB962C8B-B14F-4D97-AF65-F5344CB8AC3E}">
        <p14:creationId xmlns:p14="http://schemas.microsoft.com/office/powerpoint/2010/main" val="1036778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31</a:t>
            </a:fld>
            <a:endParaRPr lang="en-US"/>
          </a:p>
        </p:txBody>
      </p:sp>
    </p:spTree>
    <p:extLst>
      <p:ext uri="{BB962C8B-B14F-4D97-AF65-F5344CB8AC3E}">
        <p14:creationId xmlns:p14="http://schemas.microsoft.com/office/powerpoint/2010/main" val="1668311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extLst>
      <p:ext uri="{BB962C8B-B14F-4D97-AF65-F5344CB8AC3E}">
        <p14:creationId xmlns:p14="http://schemas.microsoft.com/office/powerpoint/2010/main" val="2449239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06/01/2018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06/01/2018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06/01/2018</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06/01/2018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06/01/2018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06/01/2018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06/01/2018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06/01/2018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06/01/2018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06/01/2018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06/01/2018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06/01/2018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US" sz="4000" dirty="0"/>
              <a:t>Building Capacity through Professional Development:</a:t>
            </a:r>
            <a:br>
              <a:rPr lang="en-US" sz="4000" dirty="0"/>
            </a:br>
            <a:r>
              <a:rPr lang="en-US" sz="3200" dirty="0"/>
              <a:t>A Seminar Funded by the National Forum for the Enhancement of Teaching and Learning</a:t>
            </a:r>
            <a:endParaRPr lang="en-GB" sz="3600" dirty="0"/>
          </a:p>
        </p:txBody>
      </p:sp>
      <p:sp>
        <p:nvSpPr>
          <p:cNvPr id="3075" name="Rectangle 3"/>
          <p:cNvSpPr>
            <a:spLocks noGrp="1" noChangeArrowheads="1"/>
          </p:cNvSpPr>
          <p:nvPr>
            <p:ph type="subTitle" idx="1"/>
          </p:nvPr>
        </p:nvSpPr>
        <p:spPr>
          <a:xfrm>
            <a:off x="611560" y="2924944"/>
            <a:ext cx="6463928" cy="3744416"/>
          </a:xfrm>
        </p:spPr>
        <p:txBody>
          <a:bodyPr/>
          <a:lstStyle/>
          <a:p>
            <a:pPr algn="ctr"/>
            <a:r>
              <a:rPr lang="en-GB" dirty="0"/>
              <a:t> </a:t>
            </a:r>
            <a:r>
              <a:rPr lang="en-GB" sz="2800" dirty="0">
                <a:solidFill>
                  <a:schemeClr val="accent1">
                    <a:lumMod val="50000"/>
                  </a:schemeClr>
                </a:solidFill>
              </a:rPr>
              <a:t>National Forum for the Enhancement of Teaching and Learning at Cork IT, January 2018</a:t>
            </a:r>
            <a:endParaRPr lang="en-GB" dirty="0">
              <a:solidFill>
                <a:schemeClr val="accent1">
                  <a:lumMod val="50000"/>
                </a:schemeClr>
              </a:solidFill>
            </a:endParaRPr>
          </a:p>
          <a:p>
            <a:pPr algn="ctr" eaLnBrk="1" hangingPunct="1">
              <a:defRPr/>
            </a:pPr>
            <a:r>
              <a:rPr lang="en-GB" b="1" dirty="0"/>
              <a:t>Sally Brown </a:t>
            </a:r>
            <a:r>
              <a:rPr lang="en-GB" sz="2400" b="1" dirty="0"/>
              <a:t>	</a:t>
            </a:r>
            <a:r>
              <a:rPr lang="en-GB" sz="2400" dirty="0"/>
              <a:t>NTF, PFHEA, SFSEDA</a:t>
            </a:r>
            <a:endParaRPr lang="en-GB" sz="2400" b="1" dirty="0"/>
          </a:p>
          <a:p>
            <a:pPr algn="ctr" eaLnBrk="1" hangingPunct="1">
              <a:defRPr/>
            </a:pPr>
            <a:r>
              <a:rPr lang="en-GB" sz="2400" b="1" dirty="0"/>
              <a:t>@</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4BDE69-F9F4-4AA8-BDBF-C74B8BC7FC19}"/>
              </a:ext>
            </a:extLst>
          </p:cNvPr>
          <p:cNvSpPr>
            <a:spLocks noGrp="1"/>
          </p:cNvSpPr>
          <p:nvPr>
            <p:ph type="title"/>
          </p:nvPr>
        </p:nvSpPr>
        <p:spPr>
          <a:xfrm>
            <a:off x="467544" y="574084"/>
            <a:ext cx="7543800" cy="823448"/>
          </a:xfrm>
        </p:spPr>
        <p:txBody>
          <a:bodyPr/>
          <a:lstStyle/>
          <a:p>
            <a:r>
              <a:rPr lang="en-GB" sz="2400" dirty="0"/>
              <a:t>Kennedy (2005 p 248) suggests nine models of professional development leading to increasing capacity for professional autonomy</a:t>
            </a:r>
          </a:p>
        </p:txBody>
      </p:sp>
      <p:graphicFrame>
        <p:nvGraphicFramePr>
          <p:cNvPr id="7" name="Content Placeholder 6">
            <a:extLst>
              <a:ext uri="{FF2B5EF4-FFF2-40B4-BE49-F238E27FC236}">
                <a16:creationId xmlns:a16="http://schemas.microsoft.com/office/drawing/2014/main" id="{2724ECBD-F773-40DE-B14E-71C83921FD52}"/>
              </a:ext>
            </a:extLst>
          </p:cNvPr>
          <p:cNvGraphicFramePr>
            <a:graphicFrameLocks noGrp="1"/>
          </p:cNvGraphicFramePr>
          <p:nvPr>
            <p:ph idx="1"/>
            <p:extLst>
              <p:ext uri="{D42A27DB-BD31-4B8C-83A1-F6EECF244321}">
                <p14:modId xmlns:p14="http://schemas.microsoft.com/office/powerpoint/2010/main" val="3494538050"/>
              </p:ext>
            </p:extLst>
          </p:nvPr>
        </p:nvGraphicFramePr>
        <p:xfrm>
          <a:off x="611560" y="1700808"/>
          <a:ext cx="8177376" cy="4171384"/>
        </p:xfrm>
        <a:graphic>
          <a:graphicData uri="http://schemas.openxmlformats.org/drawingml/2006/table">
            <a:tbl>
              <a:tblPr firstRow="1" bandRow="1">
                <a:tableStyleId>{5C22544A-7EE6-4342-B048-85BDC9FD1C3A}</a:tableStyleId>
              </a:tblPr>
              <a:tblGrid>
                <a:gridCol w="4088688">
                  <a:extLst>
                    <a:ext uri="{9D8B030D-6E8A-4147-A177-3AD203B41FA5}">
                      <a16:colId xmlns:a16="http://schemas.microsoft.com/office/drawing/2014/main" val="2349606441"/>
                    </a:ext>
                  </a:extLst>
                </a:gridCol>
                <a:gridCol w="4088688">
                  <a:extLst>
                    <a:ext uri="{9D8B030D-6E8A-4147-A177-3AD203B41FA5}">
                      <a16:colId xmlns:a16="http://schemas.microsoft.com/office/drawing/2014/main" val="569602422"/>
                    </a:ext>
                  </a:extLst>
                </a:gridCol>
              </a:tblGrid>
              <a:tr h="490751">
                <a:tc>
                  <a:txBody>
                    <a:bodyPr/>
                    <a:lstStyle/>
                    <a:p>
                      <a:r>
                        <a:rPr lang="en-GB" dirty="0"/>
                        <a:t>Model of CPD</a:t>
                      </a:r>
                    </a:p>
                  </a:txBody>
                  <a:tcPr>
                    <a:solidFill>
                      <a:srgbClr val="7030A0"/>
                    </a:solidFill>
                  </a:tcPr>
                </a:tc>
                <a:tc>
                  <a:txBody>
                    <a:bodyPr/>
                    <a:lstStyle/>
                    <a:p>
                      <a:r>
                        <a:rPr lang="en-GB" dirty="0"/>
                        <a:t>Purpose of model</a:t>
                      </a:r>
                    </a:p>
                  </a:txBody>
                  <a:tcPr>
                    <a:solidFill>
                      <a:srgbClr val="7030A0"/>
                    </a:solidFill>
                  </a:tcPr>
                </a:tc>
                <a:extLst>
                  <a:ext uri="{0D108BD9-81ED-4DB2-BD59-A6C34878D82A}">
                    <a16:rowId xmlns:a16="http://schemas.microsoft.com/office/drawing/2014/main" val="1835777371"/>
                  </a:ext>
                </a:extLst>
              </a:tr>
              <a:tr h="1594941">
                <a:tc>
                  <a:txBody>
                    <a:bodyPr/>
                    <a:lstStyle/>
                    <a:p>
                      <a:r>
                        <a:rPr lang="en-GB" dirty="0"/>
                        <a:t>The training model</a:t>
                      </a:r>
                    </a:p>
                    <a:p>
                      <a:r>
                        <a:rPr lang="en-GB" dirty="0"/>
                        <a:t>The award-bearing model</a:t>
                      </a:r>
                    </a:p>
                    <a:p>
                      <a:r>
                        <a:rPr lang="en-GB" dirty="0"/>
                        <a:t>The deficit model</a:t>
                      </a:r>
                    </a:p>
                    <a:p>
                      <a:r>
                        <a:rPr lang="en-GB" dirty="0"/>
                        <a:t>The cascade model</a:t>
                      </a:r>
                    </a:p>
                  </a:txBody>
                  <a:tcPr/>
                </a:tc>
                <a:tc>
                  <a:txBody>
                    <a:bodyPr/>
                    <a:lstStyle/>
                    <a:p>
                      <a:r>
                        <a:rPr lang="en-GB" dirty="0"/>
                        <a:t>Transmission</a:t>
                      </a:r>
                    </a:p>
                  </a:txBody>
                  <a:tcPr/>
                </a:tc>
                <a:extLst>
                  <a:ext uri="{0D108BD9-81ED-4DB2-BD59-A6C34878D82A}">
                    <a16:rowId xmlns:a16="http://schemas.microsoft.com/office/drawing/2014/main" val="1164377266"/>
                  </a:ext>
                </a:extLst>
              </a:tr>
              <a:tr h="1226878">
                <a:tc>
                  <a:txBody>
                    <a:bodyPr/>
                    <a:lstStyle/>
                    <a:p>
                      <a:r>
                        <a:rPr lang="en-GB" dirty="0"/>
                        <a:t>The standards based model</a:t>
                      </a:r>
                    </a:p>
                    <a:p>
                      <a:r>
                        <a:rPr lang="en-GB" dirty="0"/>
                        <a:t>The coaching/mentoring model</a:t>
                      </a:r>
                    </a:p>
                    <a:p>
                      <a:r>
                        <a:rPr lang="en-GB" dirty="0"/>
                        <a:t>The community of practice model</a:t>
                      </a:r>
                    </a:p>
                  </a:txBody>
                  <a:tcPr/>
                </a:tc>
                <a:tc>
                  <a:txBody>
                    <a:bodyPr/>
                    <a:lstStyle/>
                    <a:p>
                      <a:r>
                        <a:rPr lang="en-GB" dirty="0"/>
                        <a:t>Transitional</a:t>
                      </a:r>
                    </a:p>
                  </a:txBody>
                  <a:tcPr/>
                </a:tc>
                <a:extLst>
                  <a:ext uri="{0D108BD9-81ED-4DB2-BD59-A6C34878D82A}">
                    <a16:rowId xmlns:a16="http://schemas.microsoft.com/office/drawing/2014/main" val="778155612"/>
                  </a:ext>
                </a:extLst>
              </a:tr>
              <a:tr h="858814">
                <a:tc>
                  <a:txBody>
                    <a:bodyPr/>
                    <a:lstStyle/>
                    <a:p>
                      <a:r>
                        <a:rPr lang="en-GB" dirty="0"/>
                        <a:t>The action research model</a:t>
                      </a:r>
                    </a:p>
                    <a:p>
                      <a:r>
                        <a:rPr lang="en-GB" dirty="0"/>
                        <a:t>The transformative model</a:t>
                      </a:r>
                    </a:p>
                  </a:txBody>
                  <a:tcPr/>
                </a:tc>
                <a:tc>
                  <a:txBody>
                    <a:bodyPr/>
                    <a:lstStyle/>
                    <a:p>
                      <a:r>
                        <a:rPr lang="en-GB" dirty="0"/>
                        <a:t>Transformative</a:t>
                      </a:r>
                    </a:p>
                  </a:txBody>
                  <a:tcPr/>
                </a:tc>
                <a:extLst>
                  <a:ext uri="{0D108BD9-81ED-4DB2-BD59-A6C34878D82A}">
                    <a16:rowId xmlns:a16="http://schemas.microsoft.com/office/drawing/2014/main" val="1230930281"/>
                  </a:ext>
                </a:extLst>
              </a:tr>
            </a:tbl>
          </a:graphicData>
        </a:graphic>
      </p:graphicFrame>
    </p:spTree>
    <p:extLst>
      <p:ext uri="{BB962C8B-B14F-4D97-AF65-F5344CB8AC3E}">
        <p14:creationId xmlns:p14="http://schemas.microsoft.com/office/powerpoint/2010/main" val="354030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DA27-BA64-414E-8845-7FDC9CBD5BFB}"/>
              </a:ext>
            </a:extLst>
          </p:cNvPr>
          <p:cNvSpPr>
            <a:spLocks noGrp="1"/>
          </p:cNvSpPr>
          <p:nvPr>
            <p:ph type="title"/>
          </p:nvPr>
        </p:nvSpPr>
        <p:spPr/>
        <p:txBody>
          <a:bodyPr/>
          <a:lstStyle/>
          <a:p>
            <a:r>
              <a:rPr lang="en-GB" dirty="0"/>
              <a:t>Professional development</a:t>
            </a:r>
          </a:p>
        </p:txBody>
      </p:sp>
      <p:sp>
        <p:nvSpPr>
          <p:cNvPr id="3" name="Content Placeholder 2">
            <a:extLst>
              <a:ext uri="{FF2B5EF4-FFF2-40B4-BE49-F238E27FC236}">
                <a16:creationId xmlns:a16="http://schemas.microsoft.com/office/drawing/2014/main" id="{AB5D36B9-D01D-4928-9DC7-7DFD16DAA98B}"/>
              </a:ext>
            </a:extLst>
          </p:cNvPr>
          <p:cNvSpPr>
            <a:spLocks noGrp="1"/>
          </p:cNvSpPr>
          <p:nvPr>
            <p:ph idx="1"/>
          </p:nvPr>
        </p:nvSpPr>
        <p:spPr/>
        <p:txBody>
          <a:bodyPr/>
          <a:lstStyle/>
          <a:p>
            <a:r>
              <a:rPr lang="en-GB" dirty="0"/>
              <a:t>The Forum recognises the importance of both formal and informal activities which might include </a:t>
            </a:r>
            <a:r>
              <a:rPr lang="en-GB" i="1" dirty="0"/>
              <a:t>inter alia </a:t>
            </a:r>
            <a:r>
              <a:rPr lang="en-GB" dirty="0"/>
              <a:t>engaging with accredited modules/programmes, participating in workshops, presenting at conferences, and undertaking pedagogic research;</a:t>
            </a:r>
          </a:p>
          <a:p>
            <a:r>
              <a:rPr lang="en-GB" dirty="0"/>
              <a:t>The levels in Kennedy's model are not mutually exclusive and a professional development model might recognise a range of activities across them;</a:t>
            </a:r>
          </a:p>
          <a:p>
            <a:r>
              <a:rPr lang="en-GB" dirty="0"/>
              <a:t>What is crucial is the different purposes of these activities;</a:t>
            </a:r>
          </a:p>
          <a:p>
            <a:r>
              <a:rPr lang="en-GB" dirty="0"/>
              <a:t>Central to the Forum’s vision for a national professional development framework for HE teachers is an understanding that ‘CPD nurtures the expert within’ rather than ‘filling empty vessels’.</a:t>
            </a:r>
          </a:p>
        </p:txBody>
      </p:sp>
    </p:spTree>
    <p:extLst>
      <p:ext uri="{BB962C8B-B14F-4D97-AF65-F5344CB8AC3E}">
        <p14:creationId xmlns:p14="http://schemas.microsoft.com/office/powerpoint/2010/main" val="98503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AE1B7-7ECE-4440-870F-72E464BB6DF0}"/>
              </a:ext>
            </a:extLst>
          </p:cNvPr>
          <p:cNvSpPr>
            <a:spLocks noGrp="1"/>
          </p:cNvSpPr>
          <p:nvPr>
            <p:ph type="title"/>
          </p:nvPr>
        </p:nvSpPr>
        <p:spPr/>
        <p:txBody>
          <a:bodyPr/>
          <a:lstStyle/>
          <a:p>
            <a:r>
              <a:rPr lang="en-GB" dirty="0"/>
              <a:t>Possible domains for a PD framework for teaching in higher education</a:t>
            </a:r>
          </a:p>
        </p:txBody>
      </p:sp>
      <p:graphicFrame>
        <p:nvGraphicFramePr>
          <p:cNvPr id="5" name="Content Placeholder 4">
            <a:extLst>
              <a:ext uri="{FF2B5EF4-FFF2-40B4-BE49-F238E27FC236}">
                <a16:creationId xmlns:a16="http://schemas.microsoft.com/office/drawing/2014/main" id="{8DD07283-471C-49C1-B871-4B3E0838F5B9}"/>
              </a:ext>
            </a:extLst>
          </p:cNvPr>
          <p:cNvGraphicFramePr>
            <a:graphicFrameLocks noGrp="1"/>
          </p:cNvGraphicFramePr>
          <p:nvPr>
            <p:ph idx="1"/>
            <p:extLst>
              <p:ext uri="{D42A27DB-BD31-4B8C-83A1-F6EECF244321}">
                <p14:modId xmlns:p14="http://schemas.microsoft.com/office/powerpoint/2010/main" val="771167520"/>
              </p:ext>
            </p:extLst>
          </p:nvPr>
        </p:nvGraphicFramePr>
        <p:xfrm>
          <a:off x="468313" y="1412875"/>
          <a:ext cx="8229600" cy="393895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913515369"/>
                    </a:ext>
                  </a:extLst>
                </a:gridCol>
                <a:gridCol w="2057400">
                  <a:extLst>
                    <a:ext uri="{9D8B030D-6E8A-4147-A177-3AD203B41FA5}">
                      <a16:colId xmlns:a16="http://schemas.microsoft.com/office/drawing/2014/main" val="1575076619"/>
                    </a:ext>
                  </a:extLst>
                </a:gridCol>
                <a:gridCol w="2057400">
                  <a:extLst>
                    <a:ext uri="{9D8B030D-6E8A-4147-A177-3AD203B41FA5}">
                      <a16:colId xmlns:a16="http://schemas.microsoft.com/office/drawing/2014/main" val="3719934820"/>
                    </a:ext>
                  </a:extLst>
                </a:gridCol>
                <a:gridCol w="2057400">
                  <a:extLst>
                    <a:ext uri="{9D8B030D-6E8A-4147-A177-3AD203B41FA5}">
                      <a16:colId xmlns:a16="http://schemas.microsoft.com/office/drawing/2014/main" val="1348491363"/>
                    </a:ext>
                  </a:extLst>
                </a:gridCol>
              </a:tblGrid>
              <a:tr h="799514">
                <a:tc>
                  <a:txBody>
                    <a:bodyPr/>
                    <a:lstStyle/>
                    <a:p>
                      <a:r>
                        <a:rPr lang="en-GB" sz="2000" dirty="0"/>
                        <a:t>Domain</a:t>
                      </a:r>
                    </a:p>
                  </a:txBody>
                  <a:tcPr>
                    <a:solidFill>
                      <a:srgbClr val="7030A0"/>
                    </a:solidFill>
                  </a:tcPr>
                </a:tc>
                <a:tc>
                  <a:txBody>
                    <a:bodyPr/>
                    <a:lstStyle/>
                    <a:p>
                      <a:r>
                        <a:rPr lang="en-GB" sz="2000" dirty="0"/>
                        <a:t>Professional practice/skills</a:t>
                      </a:r>
                    </a:p>
                  </a:txBody>
                  <a:tcPr>
                    <a:solidFill>
                      <a:srgbClr val="7030A0"/>
                    </a:solidFill>
                  </a:tcPr>
                </a:tc>
                <a:tc>
                  <a:txBody>
                    <a:bodyPr/>
                    <a:lstStyle/>
                    <a:p>
                      <a:r>
                        <a:rPr lang="en-GB" sz="2000" dirty="0"/>
                        <a:t>Professional knowledge</a:t>
                      </a:r>
                    </a:p>
                  </a:txBody>
                  <a:tcPr>
                    <a:solidFill>
                      <a:srgbClr val="7030A0"/>
                    </a:solidFill>
                  </a:tcPr>
                </a:tc>
                <a:tc>
                  <a:txBody>
                    <a:bodyPr/>
                    <a:lstStyle/>
                    <a:p>
                      <a:r>
                        <a:rPr lang="en-GB" sz="2000" dirty="0"/>
                        <a:t>Professional values/ attributes</a:t>
                      </a:r>
                    </a:p>
                  </a:txBody>
                  <a:tcPr>
                    <a:solidFill>
                      <a:srgbClr val="7030A0"/>
                    </a:solidFill>
                  </a:tcPr>
                </a:tc>
                <a:extLst>
                  <a:ext uri="{0D108BD9-81ED-4DB2-BD59-A6C34878D82A}">
                    <a16:rowId xmlns:a16="http://schemas.microsoft.com/office/drawing/2014/main" val="3698942470"/>
                  </a:ext>
                </a:extLst>
              </a:tr>
              <a:tr h="2512756">
                <a:tc>
                  <a:txBody>
                    <a:bodyPr/>
                    <a:lstStyle/>
                    <a:p>
                      <a:r>
                        <a:rPr lang="en-GB" sz="2000" dirty="0"/>
                        <a:t>Examples</a:t>
                      </a:r>
                    </a:p>
                  </a:txBody>
                  <a:tcPr/>
                </a:tc>
                <a:tc>
                  <a:txBody>
                    <a:bodyPr/>
                    <a:lstStyle/>
                    <a:p>
                      <a:r>
                        <a:rPr lang="en-GB" sz="2000" dirty="0"/>
                        <a:t>* Reflective practice</a:t>
                      </a:r>
                    </a:p>
                    <a:p>
                      <a:endParaRPr lang="en-GB" sz="2000" dirty="0"/>
                    </a:p>
                    <a:p>
                      <a:r>
                        <a:rPr lang="en-GB" sz="2000" dirty="0"/>
                        <a:t>* Integration of research, teaching and learning</a:t>
                      </a:r>
                    </a:p>
                    <a:p>
                      <a:endParaRPr lang="en-GB" sz="2000" dirty="0"/>
                    </a:p>
                    <a:p>
                      <a:r>
                        <a:rPr lang="en-GB" sz="2000" dirty="0"/>
                        <a:t>* Online pedagogy</a:t>
                      </a:r>
                    </a:p>
                  </a:txBody>
                  <a:tcPr/>
                </a:tc>
                <a:tc>
                  <a:txBody>
                    <a:bodyPr/>
                    <a:lstStyle/>
                    <a:p>
                      <a:r>
                        <a:rPr lang="en-GB" sz="2000" dirty="0"/>
                        <a:t>* Theories of education</a:t>
                      </a:r>
                    </a:p>
                    <a:p>
                      <a:endParaRPr lang="en-GB" sz="2000" dirty="0"/>
                    </a:p>
                    <a:p>
                      <a:r>
                        <a:rPr lang="en-GB" sz="2000" dirty="0"/>
                        <a:t>* Scholarship of Teaching</a:t>
                      </a:r>
                    </a:p>
                    <a:p>
                      <a:endParaRPr lang="en-GB" sz="2000" dirty="0"/>
                    </a:p>
                    <a:p>
                      <a:r>
                        <a:rPr lang="en-GB" sz="2000" dirty="0"/>
                        <a:t>* Digital literacies</a:t>
                      </a:r>
                    </a:p>
                  </a:txBody>
                  <a:tcPr/>
                </a:tc>
                <a:tc>
                  <a:txBody>
                    <a:bodyPr/>
                    <a:lstStyle/>
                    <a:p>
                      <a:pPr marL="0" indent="0">
                        <a:buFont typeface="Arial" panose="020B0604020202020204" pitchFamily="34" charset="0"/>
                        <a:buNone/>
                      </a:pPr>
                      <a:r>
                        <a:rPr lang="en-GB" sz="2000" dirty="0"/>
                        <a:t>* Inclusive pedagogy</a:t>
                      </a:r>
                    </a:p>
                    <a:p>
                      <a:pPr marL="285750" indent="-285750">
                        <a:buFont typeface="Arial" panose="020B0604020202020204" pitchFamily="34" charset="0"/>
                        <a:buChar char="•"/>
                      </a:pPr>
                      <a:endParaRPr lang="en-GB" sz="2000" dirty="0"/>
                    </a:p>
                    <a:p>
                      <a:pPr marL="0" indent="0">
                        <a:buFont typeface="Arial" panose="020B0604020202020204" pitchFamily="34" charset="0"/>
                        <a:buNone/>
                      </a:pPr>
                      <a:r>
                        <a:rPr lang="en-GB" sz="2000" dirty="0"/>
                        <a:t>* Commitment to Civic Engagement</a:t>
                      </a:r>
                    </a:p>
                    <a:p>
                      <a:pPr marL="285750" indent="-285750">
                        <a:buFont typeface="Arial" panose="020B0604020202020204" pitchFamily="34" charset="0"/>
                        <a:buChar char="•"/>
                      </a:pPr>
                      <a:endParaRPr lang="en-GB" sz="2000" dirty="0"/>
                    </a:p>
                    <a:p>
                      <a:pPr marL="0" indent="0">
                        <a:buFont typeface="Arial" panose="020B0604020202020204" pitchFamily="34" charset="0"/>
                        <a:buNone/>
                      </a:pPr>
                      <a:r>
                        <a:rPr lang="en-GB" sz="2000" dirty="0"/>
                        <a:t>* Leadership</a:t>
                      </a:r>
                    </a:p>
                  </a:txBody>
                  <a:tcPr/>
                </a:tc>
                <a:extLst>
                  <a:ext uri="{0D108BD9-81ED-4DB2-BD59-A6C34878D82A}">
                    <a16:rowId xmlns:a16="http://schemas.microsoft.com/office/drawing/2014/main" val="421287237"/>
                  </a:ext>
                </a:extLst>
              </a:tr>
            </a:tbl>
          </a:graphicData>
        </a:graphic>
      </p:graphicFrame>
    </p:spTree>
    <p:extLst>
      <p:ext uri="{BB962C8B-B14F-4D97-AF65-F5344CB8AC3E}">
        <p14:creationId xmlns:p14="http://schemas.microsoft.com/office/powerpoint/2010/main" val="247227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0F78-5376-4142-B0D7-155DB7B6C8E9}"/>
              </a:ext>
            </a:extLst>
          </p:cNvPr>
          <p:cNvSpPr>
            <a:spLocks noGrp="1"/>
          </p:cNvSpPr>
          <p:nvPr>
            <p:ph type="title"/>
          </p:nvPr>
        </p:nvSpPr>
        <p:spPr/>
        <p:txBody>
          <a:bodyPr/>
          <a:lstStyle/>
          <a:p>
            <a:r>
              <a:rPr lang="en-GB" dirty="0"/>
              <a:t>Developing 4 models for an Irish Framework</a:t>
            </a:r>
          </a:p>
        </p:txBody>
      </p:sp>
      <p:sp>
        <p:nvSpPr>
          <p:cNvPr id="3" name="Content Placeholder 2">
            <a:extLst>
              <a:ext uri="{FF2B5EF4-FFF2-40B4-BE49-F238E27FC236}">
                <a16:creationId xmlns:a16="http://schemas.microsoft.com/office/drawing/2014/main" id="{42593418-B90E-449A-ABC4-B2B49AD183B2}"/>
              </a:ext>
            </a:extLst>
          </p:cNvPr>
          <p:cNvSpPr>
            <a:spLocks noGrp="1"/>
          </p:cNvSpPr>
          <p:nvPr>
            <p:ph idx="1"/>
          </p:nvPr>
        </p:nvSpPr>
        <p:spPr/>
        <p:txBody>
          <a:bodyPr/>
          <a:lstStyle/>
          <a:p>
            <a:r>
              <a:rPr lang="en-GB" dirty="0"/>
              <a:t>The Forum proposes that these routes and domains be established and agreed upon through national consultation with all stakeholders in higher education teaching: students, lecturers, administrators, policy bodies, disciplinary groups, teaching and learning networks. </a:t>
            </a:r>
          </a:p>
          <a:p>
            <a:r>
              <a:rPr lang="en-GB" dirty="0"/>
              <a:t>Teaching is more than the acquisition of skills and that engagement with teaching over time is more complex than a linear progression from novice to expert. </a:t>
            </a:r>
          </a:p>
          <a:p>
            <a:r>
              <a:rPr lang="en-GB" dirty="0"/>
              <a:t>Professional development frameworks can take a variety of formats, a linear model from novice to expert is the most familiar, its focus on skill acquisition/development falls short of encompassing the reflective and iterative nature of teaching.</a:t>
            </a:r>
          </a:p>
        </p:txBody>
      </p:sp>
    </p:spTree>
    <p:extLst>
      <p:ext uri="{BB962C8B-B14F-4D97-AF65-F5344CB8AC3E}">
        <p14:creationId xmlns:p14="http://schemas.microsoft.com/office/powerpoint/2010/main" val="4015376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77DB-2799-4F9D-A76F-066817F23F6F}"/>
              </a:ext>
            </a:extLst>
          </p:cNvPr>
          <p:cNvSpPr>
            <a:spLocks noGrp="1"/>
          </p:cNvSpPr>
          <p:nvPr>
            <p:ph type="title"/>
          </p:nvPr>
        </p:nvSpPr>
        <p:spPr>
          <a:xfrm>
            <a:off x="800100" y="-18743"/>
            <a:ext cx="7543800" cy="1074737"/>
          </a:xfrm>
        </p:spPr>
        <p:txBody>
          <a:bodyPr/>
          <a:lstStyle/>
          <a:p>
            <a:r>
              <a:rPr lang="en-GB" dirty="0"/>
              <a:t>Model 1: A linear model</a:t>
            </a:r>
          </a:p>
        </p:txBody>
      </p:sp>
      <p:sp>
        <p:nvSpPr>
          <p:cNvPr id="3" name="Content Placeholder 2">
            <a:extLst>
              <a:ext uri="{FF2B5EF4-FFF2-40B4-BE49-F238E27FC236}">
                <a16:creationId xmlns:a16="http://schemas.microsoft.com/office/drawing/2014/main" id="{9B7DA4C3-38B6-4784-BAF7-319F6590EF83}"/>
              </a:ext>
            </a:extLst>
          </p:cNvPr>
          <p:cNvSpPr>
            <a:spLocks noGrp="1"/>
          </p:cNvSpPr>
          <p:nvPr>
            <p:ph idx="1"/>
          </p:nvPr>
        </p:nvSpPr>
        <p:spPr>
          <a:xfrm>
            <a:off x="251520" y="1196752"/>
            <a:ext cx="7978080" cy="4789488"/>
          </a:xfrm>
        </p:spPr>
        <p:txBody>
          <a:bodyPr/>
          <a:lstStyle/>
          <a:p>
            <a:r>
              <a:rPr lang="en-GB" sz="2200" dirty="0"/>
              <a:t>Such a model takes practitioners in an arc from novice, through advanced beginner, to competent, proficient and finally expert;</a:t>
            </a:r>
          </a:p>
          <a:p>
            <a:r>
              <a:rPr lang="en-GB" sz="2200" dirty="0">
                <a:solidFill>
                  <a:srgbClr val="7030A0"/>
                </a:solidFill>
              </a:rPr>
              <a:t>Opportunities</a:t>
            </a:r>
            <a:r>
              <a:rPr lang="en-GB" sz="2200" dirty="0"/>
              <a:t> of such an approach are that it offers clear progression which is easy to interpret for those engaged, those assessing and those developing CPD activities, and by offering an ‘expert level’ potential prestige and motivation, as well as enabling accredited and non-accredited activities to be incorporated;</a:t>
            </a:r>
          </a:p>
          <a:p>
            <a:r>
              <a:rPr lang="en-GB" sz="2200" dirty="0">
                <a:solidFill>
                  <a:srgbClr val="7030A0"/>
                </a:solidFill>
              </a:rPr>
              <a:t>Challenges</a:t>
            </a:r>
            <a:r>
              <a:rPr lang="en-GB" sz="2200" dirty="0"/>
              <a:t> include a single pathway lacking flexibility which could be challenging to those with diverse career pathways, processes for remaining in good standing would need development, an implied progression of skills to be achieved which in turn implies stages of excellence in teaching, and the danger that once ‘Expert’ is achieved, there is no obvious further CPD.</a:t>
            </a:r>
          </a:p>
        </p:txBody>
      </p:sp>
    </p:spTree>
    <p:extLst>
      <p:ext uri="{BB962C8B-B14F-4D97-AF65-F5344CB8AC3E}">
        <p14:creationId xmlns:p14="http://schemas.microsoft.com/office/powerpoint/2010/main" val="356367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8F0C-22AA-48E8-B0A3-D3198EF4A27E}"/>
              </a:ext>
            </a:extLst>
          </p:cNvPr>
          <p:cNvSpPr>
            <a:spLocks noGrp="1"/>
          </p:cNvSpPr>
          <p:nvPr>
            <p:ph type="title"/>
          </p:nvPr>
        </p:nvSpPr>
        <p:spPr/>
        <p:txBody>
          <a:bodyPr/>
          <a:lstStyle/>
          <a:p>
            <a:r>
              <a:rPr lang="en-GB" dirty="0"/>
              <a:t>Model 2 ‘Foundation to specialist’ and Model 3 ‘Staged’ to specialist</a:t>
            </a:r>
          </a:p>
        </p:txBody>
      </p:sp>
      <p:sp>
        <p:nvSpPr>
          <p:cNvPr id="3" name="Content Placeholder 2">
            <a:extLst>
              <a:ext uri="{FF2B5EF4-FFF2-40B4-BE49-F238E27FC236}">
                <a16:creationId xmlns:a16="http://schemas.microsoft.com/office/drawing/2014/main" id="{AAF33FD9-DB9E-41B0-AF91-D136F44B5C49}"/>
              </a:ext>
            </a:extLst>
          </p:cNvPr>
          <p:cNvSpPr>
            <a:spLocks noGrp="1"/>
          </p:cNvSpPr>
          <p:nvPr>
            <p:ph idx="1"/>
          </p:nvPr>
        </p:nvSpPr>
        <p:spPr/>
        <p:txBody>
          <a:bodyPr/>
          <a:lstStyle/>
          <a:p>
            <a:r>
              <a:rPr lang="en-GB" dirty="0"/>
              <a:t>The second model implies a single entry foundation point, assuring baseline levels of expertise, followed by non-hierarchical specialist options enabling flexibility and opportunities for individuals to follow their own interests, but administrative burdens might be heavy and senior staff might not welcome the flatter hierarchy;</a:t>
            </a:r>
          </a:p>
          <a:p>
            <a:r>
              <a:rPr lang="en-GB" dirty="0"/>
              <a:t>The third model combines the previous two, with flexible opportunities to develop specialist extension activities for those reaching Expert level.</a:t>
            </a:r>
          </a:p>
          <a:p>
            <a:r>
              <a:rPr lang="en-GB" dirty="0"/>
              <a:t>In all cases Recognition of Prior Learning and how best to evidence remaining in good standing are issues for consideration.</a:t>
            </a:r>
          </a:p>
        </p:txBody>
      </p:sp>
    </p:spTree>
    <p:extLst>
      <p:ext uri="{BB962C8B-B14F-4D97-AF65-F5344CB8AC3E}">
        <p14:creationId xmlns:p14="http://schemas.microsoft.com/office/powerpoint/2010/main" val="2657534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2C666-DEF9-44F5-8EFA-417A86ADBA1A}"/>
              </a:ext>
            </a:extLst>
          </p:cNvPr>
          <p:cNvSpPr>
            <a:spLocks noGrp="1"/>
          </p:cNvSpPr>
          <p:nvPr>
            <p:ph type="title"/>
          </p:nvPr>
        </p:nvSpPr>
        <p:spPr/>
        <p:txBody>
          <a:bodyPr/>
          <a:lstStyle/>
          <a:p>
            <a:r>
              <a:rPr lang="en-GB" dirty="0"/>
              <a:t>Model 4: Central requirement leading to institutional implementation</a:t>
            </a:r>
          </a:p>
        </p:txBody>
      </p:sp>
      <p:sp>
        <p:nvSpPr>
          <p:cNvPr id="3" name="Content Placeholder 2">
            <a:extLst>
              <a:ext uri="{FF2B5EF4-FFF2-40B4-BE49-F238E27FC236}">
                <a16:creationId xmlns:a16="http://schemas.microsoft.com/office/drawing/2014/main" id="{394D8BF6-4FB2-47B7-BB09-ECF79EB17F33}"/>
              </a:ext>
            </a:extLst>
          </p:cNvPr>
          <p:cNvSpPr>
            <a:spLocks noGrp="1"/>
          </p:cNvSpPr>
          <p:nvPr>
            <p:ph idx="1"/>
          </p:nvPr>
        </p:nvSpPr>
        <p:spPr>
          <a:xfrm>
            <a:off x="179512" y="1412875"/>
            <a:ext cx="8518401" cy="4789488"/>
          </a:xfrm>
        </p:spPr>
        <p:txBody>
          <a:bodyPr/>
          <a:lstStyle/>
          <a:p>
            <a:r>
              <a:rPr lang="en-GB" dirty="0"/>
              <a:t>This model offers flexibility for different institutions where, for example, one institution might require Induction and assert minimum of CPD engagement, another might expect participants to complete CPD activities over a two-year period, including a required Induction period and a third where there are Departmental CPD targets and flexible CPD provision;</a:t>
            </a:r>
          </a:p>
          <a:p>
            <a:r>
              <a:rPr lang="en-GB" dirty="0"/>
              <a:t>This model would allow for institutional flexibility/freedom on how to meet national standards and minimises the need for central resources to monitor and evaluate the process, but its approach is one of monitoring, with a focus on assurance rather than enhancement, and on institutional quality rather than individual CPD, with one set of standards for the diversity of teaching roles and no evident career pathways.</a:t>
            </a:r>
          </a:p>
        </p:txBody>
      </p:sp>
    </p:spTree>
    <p:extLst>
      <p:ext uri="{BB962C8B-B14F-4D97-AF65-F5344CB8AC3E}">
        <p14:creationId xmlns:p14="http://schemas.microsoft.com/office/powerpoint/2010/main" val="190669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CBDB-329A-4EA3-B2F0-B5BE4397B7B9}"/>
              </a:ext>
            </a:extLst>
          </p:cNvPr>
          <p:cNvSpPr>
            <a:spLocks noGrp="1"/>
          </p:cNvSpPr>
          <p:nvPr>
            <p:ph type="title"/>
          </p:nvPr>
        </p:nvSpPr>
        <p:spPr/>
        <p:txBody>
          <a:bodyPr/>
          <a:lstStyle/>
          <a:p>
            <a:r>
              <a:rPr lang="en-GB" dirty="0"/>
              <a:t>Possible objectives for a national framework</a:t>
            </a:r>
          </a:p>
        </p:txBody>
      </p:sp>
      <p:sp>
        <p:nvSpPr>
          <p:cNvPr id="3" name="Content Placeholder 2">
            <a:extLst>
              <a:ext uri="{FF2B5EF4-FFF2-40B4-BE49-F238E27FC236}">
                <a16:creationId xmlns:a16="http://schemas.microsoft.com/office/drawing/2014/main" id="{109D30F5-BCB8-4C6D-B01C-0AD319F2F10A}"/>
              </a:ext>
            </a:extLst>
          </p:cNvPr>
          <p:cNvSpPr>
            <a:spLocks noGrp="1"/>
          </p:cNvSpPr>
          <p:nvPr>
            <p:ph idx="1"/>
          </p:nvPr>
        </p:nvSpPr>
        <p:spPr>
          <a:xfrm>
            <a:off x="179512" y="1412875"/>
            <a:ext cx="8712967" cy="4789488"/>
          </a:xfrm>
        </p:spPr>
        <p:txBody>
          <a:bodyPr/>
          <a:lstStyle/>
          <a:p>
            <a:r>
              <a:rPr lang="en-GB" dirty="0"/>
              <a:t>Recognising teaching excellence, not just competence;</a:t>
            </a:r>
          </a:p>
          <a:p>
            <a:r>
              <a:rPr lang="en-GB" dirty="0"/>
              <a:t>Providing accreditation to individuals committed to teaching and learning through a transparent system of recognition and assessment;</a:t>
            </a:r>
          </a:p>
          <a:p>
            <a:r>
              <a:rPr lang="en-GB" dirty="0"/>
              <a:t>Enabling and assisting Departments, Schools and institutions to develop strategic approaches to PD and to build their reputations internationally as leaders in HE teaching;</a:t>
            </a:r>
          </a:p>
          <a:p>
            <a:r>
              <a:rPr lang="en-GB" dirty="0"/>
              <a:t>Reflecting the HE sector’s public commitment to teaching excellence in all areas of Irish HE;</a:t>
            </a:r>
          </a:p>
          <a:p>
            <a:r>
              <a:rPr lang="en-GB" dirty="0"/>
              <a:t>Supporting and guiding those who teach, and their HEIs to ensure teaching and learning within their contexts are characterised by internationally recognised excellence and rigour and impact. </a:t>
            </a:r>
          </a:p>
        </p:txBody>
      </p:sp>
    </p:spTree>
    <p:extLst>
      <p:ext uri="{BB962C8B-B14F-4D97-AF65-F5344CB8AC3E}">
        <p14:creationId xmlns:p14="http://schemas.microsoft.com/office/powerpoint/2010/main" val="1901158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D37DD-3DB0-4976-8D9B-ACDD3813AC25}"/>
              </a:ext>
            </a:extLst>
          </p:cNvPr>
          <p:cNvSpPr>
            <a:spLocks noGrp="1"/>
          </p:cNvSpPr>
          <p:nvPr>
            <p:ph type="title"/>
          </p:nvPr>
        </p:nvSpPr>
        <p:spPr/>
        <p:txBody>
          <a:bodyPr/>
          <a:lstStyle/>
          <a:p>
            <a:r>
              <a:rPr lang="en-GB" dirty="0"/>
              <a:t>The Irish PD framework should be:</a:t>
            </a:r>
          </a:p>
        </p:txBody>
      </p:sp>
      <p:sp>
        <p:nvSpPr>
          <p:cNvPr id="3" name="Content Placeholder 2">
            <a:extLst>
              <a:ext uri="{FF2B5EF4-FFF2-40B4-BE49-F238E27FC236}">
                <a16:creationId xmlns:a16="http://schemas.microsoft.com/office/drawing/2014/main" id="{791DC0CC-2B53-4A81-AFEE-877888A18384}"/>
              </a:ext>
            </a:extLst>
          </p:cNvPr>
          <p:cNvSpPr>
            <a:spLocks noGrp="1"/>
          </p:cNvSpPr>
          <p:nvPr>
            <p:ph idx="1"/>
          </p:nvPr>
        </p:nvSpPr>
        <p:spPr/>
        <p:txBody>
          <a:bodyPr/>
          <a:lstStyle/>
          <a:p>
            <a:r>
              <a:rPr lang="en-GB" dirty="0">
                <a:solidFill>
                  <a:srgbClr val="7030A0"/>
                </a:solidFill>
              </a:rPr>
              <a:t>Inclusive of diversity </a:t>
            </a:r>
            <a:r>
              <a:rPr lang="en-GB" dirty="0"/>
              <a:t>in recognising the variety of roles that contribute to teaching (including librarians, administrators, international officers etc), incorporating all stages of HE careers from entry to senior posts, accessible to the full range of HEI types and missions, accommodating of disciplinary statutory and professional bodies and recognising the diversity of teaching approaches and methods;</a:t>
            </a:r>
          </a:p>
          <a:p>
            <a:r>
              <a:rPr lang="en-GB" dirty="0">
                <a:solidFill>
                  <a:srgbClr val="7030A0"/>
                </a:solidFill>
              </a:rPr>
              <a:t>Clear in its aims, objectives and mechanisms </a:t>
            </a:r>
            <a:r>
              <a:rPr lang="en-GB" dirty="0"/>
              <a:t>and in communicating its implications to all stakeholders, transparent in its recognition and assessment processes and systems enabling of individualised PD pathways;</a:t>
            </a:r>
          </a:p>
          <a:p>
            <a:r>
              <a:rPr lang="en-GB" dirty="0">
                <a:solidFill>
                  <a:srgbClr val="7030A0"/>
                </a:solidFill>
              </a:rPr>
              <a:t>Sustainable</a:t>
            </a:r>
            <a:r>
              <a:rPr lang="en-GB" dirty="0"/>
              <a:t> in terms of resources, support and evaluation.</a:t>
            </a:r>
          </a:p>
        </p:txBody>
      </p:sp>
    </p:spTree>
    <p:extLst>
      <p:ext uri="{BB962C8B-B14F-4D97-AF65-F5344CB8AC3E}">
        <p14:creationId xmlns:p14="http://schemas.microsoft.com/office/powerpoint/2010/main" val="740822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0B0C1-40B0-4184-B84D-C6CE38BE0418}"/>
              </a:ext>
            </a:extLst>
          </p:cNvPr>
          <p:cNvSpPr>
            <a:spLocks noGrp="1"/>
          </p:cNvSpPr>
          <p:nvPr>
            <p:ph type="title"/>
          </p:nvPr>
        </p:nvSpPr>
        <p:spPr/>
        <p:txBody>
          <a:bodyPr/>
          <a:lstStyle/>
          <a:p>
            <a:r>
              <a:rPr lang="en-GB" dirty="0"/>
              <a:t>It should also be</a:t>
            </a:r>
          </a:p>
        </p:txBody>
      </p:sp>
      <p:sp>
        <p:nvSpPr>
          <p:cNvPr id="3" name="Content Placeholder 2">
            <a:extLst>
              <a:ext uri="{FF2B5EF4-FFF2-40B4-BE49-F238E27FC236}">
                <a16:creationId xmlns:a16="http://schemas.microsoft.com/office/drawing/2014/main" id="{68262183-90BD-4209-9655-4FBD40D624C1}"/>
              </a:ext>
            </a:extLst>
          </p:cNvPr>
          <p:cNvSpPr>
            <a:spLocks noGrp="1"/>
          </p:cNvSpPr>
          <p:nvPr>
            <p:ph idx="1"/>
          </p:nvPr>
        </p:nvSpPr>
        <p:spPr/>
        <p:txBody>
          <a:bodyPr/>
          <a:lstStyle/>
          <a:p>
            <a:r>
              <a:rPr lang="en-GB" dirty="0">
                <a:solidFill>
                  <a:srgbClr val="7030A0"/>
                </a:solidFill>
              </a:rPr>
              <a:t>Flexible</a:t>
            </a:r>
            <a:r>
              <a:rPr lang="en-GB" dirty="0"/>
              <a:t> in the face of changing contexts and practices and approaches to teaching and learning, recognising staff mobility across disciplines, roles, HEIs and countries and cognisant that staff already participate in disciplinary PD (e.g. nursing, engineering, law);</a:t>
            </a:r>
          </a:p>
          <a:p>
            <a:r>
              <a:rPr lang="en-GB" dirty="0">
                <a:solidFill>
                  <a:srgbClr val="7030A0"/>
                </a:solidFill>
              </a:rPr>
              <a:t>Research-informed</a:t>
            </a:r>
            <a:r>
              <a:rPr lang="en-GB" dirty="0"/>
              <a:t> by drawing on a deep understanding of scholarly research on teaching and learning, and informed by existing national surveys including the Irish Survey of Student Engagement;</a:t>
            </a:r>
          </a:p>
          <a:p>
            <a:r>
              <a:rPr lang="en-GB" dirty="0"/>
              <a:t>Connected to practice and thereby capable of enhancing practice and having a demonstrable impact on practitioner experience.</a:t>
            </a:r>
          </a:p>
          <a:p>
            <a:endParaRPr lang="en-GB" dirty="0"/>
          </a:p>
        </p:txBody>
      </p:sp>
    </p:spTree>
    <p:extLst>
      <p:ext uri="{BB962C8B-B14F-4D97-AF65-F5344CB8AC3E}">
        <p14:creationId xmlns:p14="http://schemas.microsoft.com/office/powerpoint/2010/main" val="180096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642466"/>
          </a:xfrm>
        </p:spPr>
        <p:txBody>
          <a:bodyPr/>
          <a:lstStyle/>
          <a:p>
            <a:r>
              <a:rPr lang="en-GB" sz="3200" dirty="0"/>
              <a:t>The seminar components</a:t>
            </a:r>
          </a:p>
        </p:txBody>
      </p:sp>
      <p:pic>
        <p:nvPicPr>
          <p:cNvPr id="7" name="Content Placeholder 6"/>
          <p:cNvPicPr>
            <a:picLocks noGrp="1" noChangeAspect="1"/>
          </p:cNvPicPr>
          <p:nvPr>
            <p:ph idx="1"/>
          </p:nvPr>
        </p:nvPicPr>
        <p:blipFill>
          <a:blip r:embed="rId2">
            <a:extLst>
              <a:ext uri="{BEBA8EAE-BF5A-486C-A8C5-ECC9F3942E4B}">
                <a14:imgProps xmlns:a14="http://schemas.microsoft.com/office/drawing/2010/main">
                  <a14:imgLayer r:embed="rId3">
                    <a14:imgEffect>
                      <a14:saturation sat="308000"/>
                    </a14:imgEffect>
                  </a14:imgLayer>
                </a14:imgProps>
              </a:ext>
              <a:ext uri="{28A0092B-C50C-407E-A947-70E740481C1C}">
                <a14:useLocalDpi xmlns:a14="http://schemas.microsoft.com/office/drawing/2010/main" val="0"/>
              </a:ext>
            </a:extLst>
          </a:blip>
          <a:stretch>
            <a:fillRect/>
          </a:stretch>
        </p:blipFill>
        <p:spPr bwMode="auto">
          <a:xfrm>
            <a:off x="110902" y="1268760"/>
            <a:ext cx="8853586" cy="5467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382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91F26-CC6B-4292-BFA7-0C5C1F1E1581}"/>
              </a:ext>
            </a:extLst>
          </p:cNvPr>
          <p:cNvSpPr>
            <a:spLocks noGrp="1"/>
          </p:cNvSpPr>
          <p:nvPr>
            <p:ph type="title"/>
          </p:nvPr>
        </p:nvSpPr>
        <p:spPr/>
        <p:txBody>
          <a:bodyPr/>
          <a:lstStyle/>
          <a:p>
            <a:r>
              <a:rPr lang="en-GB" dirty="0"/>
              <a:t>What impact has professional development recognition had in the UK?</a:t>
            </a:r>
          </a:p>
        </p:txBody>
      </p:sp>
      <p:sp>
        <p:nvSpPr>
          <p:cNvPr id="3" name="Content Placeholder 2">
            <a:extLst>
              <a:ext uri="{FF2B5EF4-FFF2-40B4-BE49-F238E27FC236}">
                <a16:creationId xmlns:a16="http://schemas.microsoft.com/office/drawing/2014/main" id="{6391B407-7EF6-4819-9432-B902A49E4D2D}"/>
              </a:ext>
            </a:extLst>
          </p:cNvPr>
          <p:cNvSpPr>
            <a:spLocks noGrp="1"/>
          </p:cNvSpPr>
          <p:nvPr>
            <p:ph idx="1"/>
          </p:nvPr>
        </p:nvSpPr>
        <p:spPr/>
        <p:txBody>
          <a:bodyPr/>
          <a:lstStyle/>
          <a:p>
            <a:r>
              <a:rPr lang="en-GB" dirty="0"/>
              <a:t>From the 1990s recognition of PD has been available to UK academics and supporters of student learning;</a:t>
            </a:r>
          </a:p>
          <a:p>
            <a:r>
              <a:rPr lang="en-GB" dirty="0"/>
              <a:t>Take-up spread from modest origins: around half a dozen HEIs had courses for new lecturers in the 1990s and by 2005 all but a handful of UK HEIs ran courses themselves or made use of courses provided by other HEIs;</a:t>
            </a:r>
          </a:p>
          <a:p>
            <a:r>
              <a:rPr lang="en-GB" dirty="0"/>
              <a:t>Since the establishment of the Higher Education Academy in 2005, many HEIs across the ‘mission groups’ have included such recognition among evidence for appointment and career progression; </a:t>
            </a:r>
          </a:p>
          <a:p>
            <a:r>
              <a:rPr lang="en-GB" dirty="0"/>
              <a:t>Many (including me) argue that the integration of PD expectations has enhanced the pedagogic climate across the nation and made talking about T&amp;L not just OK but cool!</a:t>
            </a:r>
          </a:p>
        </p:txBody>
      </p:sp>
    </p:spTree>
    <p:extLst>
      <p:ext uri="{BB962C8B-B14F-4D97-AF65-F5344CB8AC3E}">
        <p14:creationId xmlns:p14="http://schemas.microsoft.com/office/powerpoint/2010/main" val="431255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E1D5A-DE07-42A0-821B-C2188D0DAFFC}"/>
              </a:ext>
            </a:extLst>
          </p:cNvPr>
          <p:cNvSpPr>
            <a:spLocks noGrp="1"/>
          </p:cNvSpPr>
          <p:nvPr>
            <p:ph type="title"/>
          </p:nvPr>
        </p:nvSpPr>
        <p:spPr/>
        <p:txBody>
          <a:bodyPr/>
          <a:lstStyle/>
          <a:p>
            <a:r>
              <a:rPr lang="en-GB" sz="2400" dirty="0"/>
              <a:t>The Staff and Educational Development Association (SEDA) recognition for people who support and lead educational change in Higher Education</a:t>
            </a:r>
          </a:p>
        </p:txBody>
      </p:sp>
      <p:sp>
        <p:nvSpPr>
          <p:cNvPr id="3" name="Content Placeholder 2">
            <a:extLst>
              <a:ext uri="{FF2B5EF4-FFF2-40B4-BE49-F238E27FC236}">
                <a16:creationId xmlns:a16="http://schemas.microsoft.com/office/drawing/2014/main" id="{C8343990-1BE0-4580-9ECF-CBBDBA759AEA}"/>
              </a:ext>
            </a:extLst>
          </p:cNvPr>
          <p:cNvSpPr>
            <a:spLocks noGrp="1"/>
          </p:cNvSpPr>
          <p:nvPr>
            <p:ph idx="1"/>
          </p:nvPr>
        </p:nvSpPr>
        <p:spPr>
          <a:xfrm>
            <a:off x="251520" y="1196976"/>
            <a:ext cx="8784976" cy="5005388"/>
          </a:xfrm>
        </p:spPr>
        <p:txBody>
          <a:bodyPr/>
          <a:lstStyle/>
          <a:p>
            <a:r>
              <a:rPr lang="en-GB" dirty="0"/>
              <a:t>SEDA’s predecessor organisation, the Standing Conference on Educational Development created probably the earliest PD recognition scheme in the early 1990s, based on objectives and values to be demonstrated;</a:t>
            </a:r>
          </a:p>
          <a:p>
            <a:r>
              <a:rPr lang="en-GB" dirty="0"/>
              <a:t>From the outset, international applications and accreditation were encouraged;</a:t>
            </a:r>
          </a:p>
          <a:p>
            <a:r>
              <a:rPr lang="en-GB" dirty="0"/>
              <a:t>From the outset, completion of SEDA-accredited programmes of learning and teaching in higher education led to Fellowship;</a:t>
            </a:r>
          </a:p>
          <a:p>
            <a:r>
              <a:rPr lang="en-GB" dirty="0"/>
              <a:t>There are three levels of SEDA Fellowship: Associate, Fellowship and Senior Fellowship, and SEDA also recognises a number of awards including for External Examining and Mentoring &amp; Coaching;</a:t>
            </a:r>
          </a:p>
          <a:p>
            <a:r>
              <a:rPr lang="en-GB" dirty="0"/>
              <a:t>Those who achieve SEDA Fellowships are required to undertake regular CPD to maintain our professional status. </a:t>
            </a:r>
          </a:p>
        </p:txBody>
      </p:sp>
    </p:spTree>
    <p:extLst>
      <p:ext uri="{BB962C8B-B14F-4D97-AF65-F5344CB8AC3E}">
        <p14:creationId xmlns:p14="http://schemas.microsoft.com/office/powerpoint/2010/main" val="2012942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D46F-F7E5-40F4-9763-DE50721565A6}"/>
              </a:ext>
            </a:extLst>
          </p:cNvPr>
          <p:cNvSpPr>
            <a:spLocks noGrp="1"/>
          </p:cNvSpPr>
          <p:nvPr>
            <p:ph type="title"/>
          </p:nvPr>
        </p:nvSpPr>
        <p:spPr/>
        <p:txBody>
          <a:bodyPr/>
          <a:lstStyle/>
          <a:p>
            <a:r>
              <a:rPr lang="en-GB" dirty="0"/>
              <a:t>Core development outcomes for SEDA Fellowship:</a:t>
            </a:r>
          </a:p>
        </p:txBody>
      </p:sp>
      <p:sp>
        <p:nvSpPr>
          <p:cNvPr id="3" name="Content Placeholder 2">
            <a:extLst>
              <a:ext uri="{FF2B5EF4-FFF2-40B4-BE49-F238E27FC236}">
                <a16:creationId xmlns:a16="http://schemas.microsoft.com/office/drawing/2014/main" id="{01AF2873-3233-467F-8008-5AC9C0E368C4}"/>
              </a:ext>
            </a:extLst>
          </p:cNvPr>
          <p:cNvSpPr>
            <a:spLocks noGrp="1"/>
          </p:cNvSpPr>
          <p:nvPr>
            <p:ph idx="1"/>
          </p:nvPr>
        </p:nvSpPr>
        <p:spPr>
          <a:xfrm>
            <a:off x="450449" y="1340768"/>
            <a:ext cx="8229600" cy="4789488"/>
          </a:xfrm>
        </p:spPr>
        <p:txBody>
          <a:bodyPr/>
          <a:lstStyle/>
          <a:p>
            <a:pPr marL="0" indent="0">
              <a:buNone/>
            </a:pPr>
            <a:r>
              <a:rPr lang="en-GB" dirty="0"/>
              <a:t>Recipients of the Fellowship are required to show how they have within particular contexts:</a:t>
            </a:r>
          </a:p>
          <a:p>
            <a:r>
              <a:rPr lang="en-GB" dirty="0"/>
              <a:t>Identified their own professional development goals, directions and/or priorities;</a:t>
            </a:r>
          </a:p>
          <a:p>
            <a:r>
              <a:rPr lang="en-GB" dirty="0"/>
              <a:t>Planned for their initial and/or continuing professional development;</a:t>
            </a:r>
          </a:p>
          <a:p>
            <a:r>
              <a:rPr lang="en-GB" dirty="0"/>
              <a:t>Undertaken appropriate development activities;</a:t>
            </a:r>
          </a:p>
          <a:p>
            <a:r>
              <a:rPr lang="en-GB" dirty="0"/>
              <a:t>Reviewed their development and their practice, and the relations between them.</a:t>
            </a:r>
          </a:p>
          <a:p>
            <a:endParaRPr lang="en-GB" b="0" dirty="0"/>
          </a:p>
          <a:p>
            <a:endParaRPr lang="en-GB" dirty="0"/>
          </a:p>
        </p:txBody>
      </p:sp>
    </p:spTree>
    <p:extLst>
      <p:ext uri="{BB962C8B-B14F-4D97-AF65-F5344CB8AC3E}">
        <p14:creationId xmlns:p14="http://schemas.microsoft.com/office/powerpoint/2010/main" val="1842771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2CDE-C95A-4DE1-95FB-E8A1602C6D59}"/>
              </a:ext>
            </a:extLst>
          </p:cNvPr>
          <p:cNvSpPr>
            <a:spLocks noGrp="1"/>
          </p:cNvSpPr>
          <p:nvPr>
            <p:ph type="title"/>
          </p:nvPr>
        </p:nvSpPr>
        <p:spPr/>
        <p:txBody>
          <a:bodyPr/>
          <a:lstStyle/>
          <a:p>
            <a:r>
              <a:rPr lang="en-GB" dirty="0"/>
              <a:t>Specialist outcomes</a:t>
            </a:r>
          </a:p>
        </p:txBody>
      </p:sp>
      <p:sp>
        <p:nvSpPr>
          <p:cNvPr id="3" name="Content Placeholder 2">
            <a:extLst>
              <a:ext uri="{FF2B5EF4-FFF2-40B4-BE49-F238E27FC236}">
                <a16:creationId xmlns:a16="http://schemas.microsoft.com/office/drawing/2014/main" id="{3A502EE6-F68D-473C-9DC9-47B35B319F9C}"/>
              </a:ext>
            </a:extLst>
          </p:cNvPr>
          <p:cNvSpPr>
            <a:spLocks noGrp="1"/>
          </p:cNvSpPr>
          <p:nvPr>
            <p:ph idx="1"/>
          </p:nvPr>
        </p:nvSpPr>
        <p:spPr/>
        <p:txBody>
          <a:bodyPr/>
          <a:lstStyle/>
          <a:p>
            <a:pPr marL="0" indent="0">
              <a:buNone/>
            </a:pPr>
            <a:r>
              <a:rPr lang="en-GB" dirty="0"/>
              <a:t>Recipients of the Fellowship are required to demonstrate how they have, within their particular context(s):</a:t>
            </a:r>
          </a:p>
          <a:p>
            <a:r>
              <a:rPr lang="en-GB" dirty="0"/>
              <a:t>Identified goals for academic development processes and activities;</a:t>
            </a:r>
          </a:p>
          <a:p>
            <a:r>
              <a:rPr lang="en-GB" dirty="0"/>
              <a:t>Planned and led academic development processes and activities towards achievement of these goals;</a:t>
            </a:r>
          </a:p>
          <a:p>
            <a:r>
              <a:rPr lang="en-GB" dirty="0"/>
              <a:t>Facilitated and led processes and activities to achieve the agreed goals;</a:t>
            </a:r>
          </a:p>
          <a:p>
            <a:r>
              <a:rPr lang="en-GB" dirty="0"/>
              <a:t>Monitored and evaluated the effectiveness and the acceptability of the development processes and activities;</a:t>
            </a:r>
          </a:p>
          <a:p>
            <a:r>
              <a:rPr lang="en-GB" dirty="0"/>
              <a:t>Identified any appropriate follow-up development process or activity.</a:t>
            </a:r>
          </a:p>
          <a:p>
            <a:endParaRPr lang="en-GB" dirty="0"/>
          </a:p>
        </p:txBody>
      </p:sp>
    </p:spTree>
    <p:extLst>
      <p:ext uri="{BB962C8B-B14F-4D97-AF65-F5344CB8AC3E}">
        <p14:creationId xmlns:p14="http://schemas.microsoft.com/office/powerpoint/2010/main" val="4153722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570-5BD7-494D-A65C-BE44E24423DA}"/>
              </a:ext>
            </a:extLst>
          </p:cNvPr>
          <p:cNvSpPr>
            <a:spLocks noGrp="1"/>
          </p:cNvSpPr>
          <p:nvPr>
            <p:ph type="title"/>
          </p:nvPr>
        </p:nvSpPr>
        <p:spPr/>
        <p:txBody>
          <a:bodyPr/>
          <a:lstStyle/>
          <a:p>
            <a:r>
              <a:rPr lang="en-GB" dirty="0"/>
              <a:t>SEDA values (note the verbs!)</a:t>
            </a:r>
          </a:p>
        </p:txBody>
      </p:sp>
      <p:sp>
        <p:nvSpPr>
          <p:cNvPr id="3" name="Content Placeholder 2">
            <a:extLst>
              <a:ext uri="{FF2B5EF4-FFF2-40B4-BE49-F238E27FC236}">
                <a16:creationId xmlns:a16="http://schemas.microsoft.com/office/drawing/2014/main" id="{E3190427-3941-4CC7-B990-5042D6DFFCA2}"/>
              </a:ext>
            </a:extLst>
          </p:cNvPr>
          <p:cNvSpPr>
            <a:spLocks noGrp="1"/>
          </p:cNvSpPr>
          <p:nvPr>
            <p:ph idx="1"/>
          </p:nvPr>
        </p:nvSpPr>
        <p:spPr/>
        <p:txBody>
          <a:bodyPr/>
          <a:lstStyle/>
          <a:p>
            <a:r>
              <a:rPr lang="en-GB" sz="2800" dirty="0"/>
              <a:t>Developing understanding of how students learn;</a:t>
            </a:r>
          </a:p>
          <a:p>
            <a:r>
              <a:rPr lang="en-GB" sz="2800" dirty="0"/>
              <a:t>Practising in ways that are scholarly, practical and ethical;</a:t>
            </a:r>
          </a:p>
          <a:p>
            <a:r>
              <a:rPr lang="en-GB" sz="2800" dirty="0"/>
              <a:t>Working with and developing learning communities;</a:t>
            </a:r>
          </a:p>
          <a:p>
            <a:r>
              <a:rPr lang="en-GB" sz="2800" dirty="0"/>
              <a:t>Valuing diversity and promoting inclusivity;</a:t>
            </a:r>
          </a:p>
          <a:p>
            <a:r>
              <a:rPr lang="en-GB" sz="2800" dirty="0"/>
              <a:t>Continually reflecting on practice to develop ourselves, others and processes.</a:t>
            </a:r>
          </a:p>
        </p:txBody>
      </p:sp>
    </p:spTree>
    <p:extLst>
      <p:ext uri="{BB962C8B-B14F-4D97-AF65-F5344CB8AC3E}">
        <p14:creationId xmlns:p14="http://schemas.microsoft.com/office/powerpoint/2010/main" val="3404582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4DA0C-C224-44BC-B496-627899796973}"/>
              </a:ext>
            </a:extLst>
          </p:cNvPr>
          <p:cNvSpPr>
            <a:spLocks noGrp="1"/>
          </p:cNvSpPr>
          <p:nvPr>
            <p:ph type="title"/>
          </p:nvPr>
        </p:nvSpPr>
        <p:spPr/>
        <p:txBody>
          <a:bodyPr/>
          <a:lstStyle/>
          <a:p>
            <a:r>
              <a:rPr lang="en-GB" dirty="0"/>
              <a:t>The Higher Education Academy Fellowship Scheme</a:t>
            </a:r>
          </a:p>
        </p:txBody>
      </p:sp>
      <p:sp>
        <p:nvSpPr>
          <p:cNvPr id="3" name="Content Placeholder 2">
            <a:extLst>
              <a:ext uri="{FF2B5EF4-FFF2-40B4-BE49-F238E27FC236}">
                <a16:creationId xmlns:a16="http://schemas.microsoft.com/office/drawing/2014/main" id="{CE937026-3A00-4822-8E24-75C826459D5B}"/>
              </a:ext>
            </a:extLst>
          </p:cNvPr>
          <p:cNvSpPr>
            <a:spLocks noGrp="1"/>
          </p:cNvSpPr>
          <p:nvPr>
            <p:ph idx="1"/>
          </p:nvPr>
        </p:nvSpPr>
        <p:spPr>
          <a:xfrm>
            <a:off x="457200" y="1124744"/>
            <a:ext cx="8507288" cy="5328369"/>
          </a:xfrm>
        </p:spPr>
        <p:txBody>
          <a:bodyPr/>
          <a:lstStyle/>
          <a:p>
            <a:r>
              <a:rPr lang="en-GB" dirty="0"/>
              <a:t>With its origins in the ILTHE in 2000, the HEA now has almost 100,000 individuals from across the world who have achieved one of their four categories of Fellowship (Associate Fellowship, Fellowship, Senior Fellowship and Principal Fellowship);</a:t>
            </a:r>
          </a:p>
          <a:p>
            <a:r>
              <a:rPr lang="en-GB" dirty="0"/>
              <a:t>It’s an evidence-based process that recognises achievement against the UK Professional Standards Framework, which is a sector devised/owned framework;</a:t>
            </a:r>
          </a:p>
          <a:p>
            <a:r>
              <a:rPr lang="en-GB" dirty="0"/>
              <a:t>Each descriptor requires evidencing of the three dimensions, Areas of Activity, Core Knowledge and Professional Values;</a:t>
            </a:r>
          </a:p>
          <a:p>
            <a:r>
              <a:rPr lang="en-GB" dirty="0"/>
              <a:t>While the UKPSF remains the foundation of the scheme, there has been some evolution within the HEA requirements;</a:t>
            </a:r>
          </a:p>
          <a:p>
            <a:r>
              <a:rPr lang="en-GB" dirty="0"/>
              <a:t>Accredited PD courses can lead to the achieving of Associate/ Fellowships.</a:t>
            </a:r>
          </a:p>
        </p:txBody>
      </p:sp>
    </p:spTree>
    <p:extLst>
      <p:ext uri="{BB962C8B-B14F-4D97-AF65-F5344CB8AC3E}">
        <p14:creationId xmlns:p14="http://schemas.microsoft.com/office/powerpoint/2010/main" val="2096039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extLst>
                    <a:ext uri="{9D8B030D-6E8A-4147-A177-3AD203B41FA5}">
                      <a16:colId xmlns:a16="http://schemas.microsoft.com/office/drawing/2014/main" val="20000"/>
                    </a:ext>
                  </a:extLst>
                </a:gridCol>
                <a:gridCol w="3024276">
                  <a:extLst>
                    <a:ext uri="{9D8B030D-6E8A-4147-A177-3AD203B41FA5}">
                      <a16:colId xmlns:a16="http://schemas.microsoft.com/office/drawing/2014/main" val="20001"/>
                    </a:ext>
                  </a:extLst>
                </a:gridCol>
                <a:gridCol w="3096042">
                  <a:extLst>
                    <a:ext uri="{9D8B030D-6E8A-4147-A177-3AD203B41FA5}">
                      <a16:colId xmlns:a16="http://schemas.microsoft.com/office/drawing/2014/main" val="20002"/>
                    </a:ext>
                  </a:extLst>
                </a:gridCol>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dirty="0">
                          <a:latin typeface="Calibri"/>
                          <a:ea typeface="Calibri"/>
                          <a:cs typeface="Times New Roman"/>
                        </a:rPr>
                        <a:t>Core Knowledge</a:t>
                      </a:r>
                      <a:endParaRPr lang="en-GB" sz="700" dirty="0">
                        <a:latin typeface="Calibri"/>
                        <a:ea typeface="Calibri"/>
                        <a:cs typeface="Times New Roman"/>
                      </a:endParaRPr>
                    </a:p>
                    <a:p>
                      <a:pPr marL="265430" indent="-265430">
                        <a:lnSpc>
                          <a:spcPct val="115000"/>
                        </a:lnSpc>
                        <a:spcAft>
                          <a:spcPts val="0"/>
                        </a:spcAft>
                      </a:pPr>
                      <a:r>
                        <a:rPr lang="en-GB" sz="500" b="1" dirty="0">
                          <a:latin typeface="Calibri"/>
                          <a:ea typeface="Calibri"/>
                          <a:cs typeface="Times New Roman"/>
                        </a:rPr>
                        <a:t>K1 	The subject material</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K2 	Appropriate methods for teaching and learning in the subject area and at the level of the academic programme </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K3 	How students learn, both generally and within their subject/</a:t>
                      </a:r>
                      <a:r>
                        <a:rPr lang="en-GB" sz="500" b="1" dirty="0">
                          <a:latin typeface="Calibri"/>
                          <a:ea typeface="Calibri"/>
                          <a:cs typeface="Times New Roman"/>
                        </a:rPr>
                        <a:t>disciplinary area(s)</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K4 	The use and value of appropriate </a:t>
                      </a:r>
                      <a:r>
                        <a:rPr lang="en-GB" sz="500" b="1" dirty="0">
                          <a:latin typeface="Calibri"/>
                          <a:ea typeface="Calibri"/>
                          <a:cs typeface="Times New Roman"/>
                        </a:rPr>
                        <a:t>learning technologies</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K5 	Methods for evaluating the </a:t>
                      </a:r>
                      <a:r>
                        <a:rPr lang="en-GB" sz="500" b="1" dirty="0">
                          <a:latin typeface="Calibri"/>
                          <a:ea typeface="Calibri"/>
                          <a:cs typeface="Times New Roman"/>
                        </a:rPr>
                        <a:t>effectiveness of teaching</a:t>
                      </a:r>
                      <a:endParaRPr lang="en-GB" sz="700" dirty="0">
                        <a:latin typeface="Calibri"/>
                        <a:ea typeface="Calibri"/>
                        <a:cs typeface="Times New Roman"/>
                      </a:endParaRPr>
                    </a:p>
                    <a:p>
                      <a:pPr marL="265430" indent="-265430">
                        <a:lnSpc>
                          <a:spcPct val="115000"/>
                        </a:lnSpc>
                        <a:spcAft>
                          <a:spcPts val="0"/>
                        </a:spcAft>
                      </a:pPr>
                      <a:r>
                        <a:rPr lang="en-US" sz="500" b="1" dirty="0">
                          <a:latin typeface="Calibri"/>
                          <a:ea typeface="Calibri"/>
                          <a:cs typeface="Times New Roman"/>
                        </a:rPr>
                        <a:t>K6 	The implications of quality assurance </a:t>
                      </a:r>
                      <a:r>
                        <a:rPr lang="en-GB" sz="500" b="1" dirty="0">
                          <a:latin typeface="Calibri"/>
                          <a:ea typeface="Calibri"/>
                          <a:cs typeface="Times New Roman"/>
                        </a:rPr>
                        <a:t>and quality enhancement for academic and professional practice </a:t>
                      </a:r>
                      <a:r>
                        <a:rPr lang="en-US" sz="500" b="1" dirty="0">
                          <a:latin typeface="Calibri"/>
                          <a:ea typeface="Calibri"/>
                          <a:cs typeface="Times New Roman"/>
                        </a:rPr>
                        <a:t>with a particular focus on teaching </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2" y="1268760"/>
          <a:ext cx="9143999" cy="5603644"/>
        </p:xfrm>
        <a:graphic>
          <a:graphicData uri="http://schemas.openxmlformats.org/drawingml/2006/table">
            <a:tbl>
              <a:tblPr/>
              <a:tblGrid>
                <a:gridCol w="1138774">
                  <a:extLst>
                    <a:ext uri="{9D8B030D-6E8A-4147-A177-3AD203B41FA5}">
                      <a16:colId xmlns:a16="http://schemas.microsoft.com/office/drawing/2014/main" val="20000"/>
                    </a:ext>
                  </a:extLst>
                </a:gridCol>
                <a:gridCol w="1148857">
                  <a:extLst>
                    <a:ext uri="{9D8B030D-6E8A-4147-A177-3AD203B41FA5}">
                      <a16:colId xmlns:a16="http://schemas.microsoft.com/office/drawing/2014/main" val="20001"/>
                    </a:ext>
                  </a:extLst>
                </a:gridCol>
                <a:gridCol w="1138774">
                  <a:extLst>
                    <a:ext uri="{9D8B030D-6E8A-4147-A177-3AD203B41FA5}">
                      <a16:colId xmlns:a16="http://schemas.microsoft.com/office/drawing/2014/main" val="20002"/>
                    </a:ext>
                  </a:extLst>
                </a:gridCol>
                <a:gridCol w="1140553">
                  <a:extLst>
                    <a:ext uri="{9D8B030D-6E8A-4147-A177-3AD203B41FA5}">
                      <a16:colId xmlns:a16="http://schemas.microsoft.com/office/drawing/2014/main" val="20003"/>
                    </a:ext>
                  </a:extLst>
                </a:gridCol>
                <a:gridCol w="1138774">
                  <a:extLst>
                    <a:ext uri="{9D8B030D-6E8A-4147-A177-3AD203B41FA5}">
                      <a16:colId xmlns:a16="http://schemas.microsoft.com/office/drawing/2014/main" val="20004"/>
                    </a:ext>
                  </a:extLst>
                </a:gridCol>
                <a:gridCol w="1139367">
                  <a:extLst>
                    <a:ext uri="{9D8B030D-6E8A-4147-A177-3AD203B41FA5}">
                      <a16:colId xmlns:a16="http://schemas.microsoft.com/office/drawing/2014/main" val="20005"/>
                    </a:ext>
                  </a:extLst>
                </a:gridCol>
                <a:gridCol w="1139367">
                  <a:extLst>
                    <a:ext uri="{9D8B030D-6E8A-4147-A177-3AD203B41FA5}">
                      <a16:colId xmlns:a16="http://schemas.microsoft.com/office/drawing/2014/main" val="20006"/>
                    </a:ext>
                  </a:extLst>
                </a:gridCol>
                <a:gridCol w="1159533">
                  <a:extLst>
                    <a:ext uri="{9D8B030D-6E8A-4147-A177-3AD203B41FA5}">
                      <a16:colId xmlns:a16="http://schemas.microsoft.com/office/drawing/2014/main" val="20007"/>
                    </a:ext>
                  </a:extLst>
                </a:gridCol>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a:t>The UK Professional Standards Framework: Summary View of the relationships between AFHEA, FHEA, SFHEA and PFHEA: Phil Race and Sally Brown, updated 15</a:t>
            </a:r>
            <a:r>
              <a:rPr lang="en-GB" sz="800" b="1" baseline="30000" dirty="0"/>
              <a:t>th</a:t>
            </a:r>
            <a:r>
              <a:rPr lang="en-GB" sz="800" b="1" dirty="0"/>
              <a:t> January 2015 </a:t>
            </a:r>
            <a:endParaRPr lang="en-GB" sz="800" dirty="0"/>
          </a:p>
          <a:p>
            <a:pPr algn="l"/>
            <a:endParaRPr lang="en-GB" sz="800" dirty="0"/>
          </a:p>
        </p:txBody>
      </p:sp>
    </p:spTree>
    <p:extLst>
      <p:ext uri="{BB962C8B-B14F-4D97-AF65-F5344CB8AC3E}">
        <p14:creationId xmlns:p14="http://schemas.microsoft.com/office/powerpoint/2010/main" val="1678728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Why might you want to become HEA-recognised? The HEA says:</a:t>
            </a:r>
          </a:p>
        </p:txBody>
      </p:sp>
      <p:sp>
        <p:nvSpPr>
          <p:cNvPr id="5123" name="Content Placeholder 2"/>
          <p:cNvSpPr>
            <a:spLocks noGrp="1"/>
          </p:cNvSpPr>
          <p:nvPr>
            <p:ph idx="1"/>
          </p:nvPr>
        </p:nvSpPr>
        <p:spPr>
          <a:xfrm>
            <a:off x="0" y="1052736"/>
            <a:ext cx="9143999" cy="5149627"/>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extLst>
      <p:ext uri="{BB962C8B-B14F-4D97-AF65-F5344CB8AC3E}">
        <p14:creationId xmlns:p14="http://schemas.microsoft.com/office/powerpoint/2010/main" val="1796421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 we say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and some international HEIs now specify HEA recognition as among the criteria for appointment;</a:t>
            </a:r>
          </a:p>
          <a:p>
            <a:r>
              <a:rPr lang="en-US" sz="2400" b="1" dirty="0"/>
              <a:t>Your institution gains benefits from being able to claim its staff are appropriately qualified and </a:t>
            </a:r>
            <a:r>
              <a:rPr lang="en-US" sz="2400" b="1" dirty="0" err="1"/>
              <a:t>recognised</a:t>
            </a:r>
            <a:r>
              <a:rPr lang="en-US" sz="2400" b="1" dirty="0"/>
              <a:t> and your achievement can be recoded as part of the institutional Key Information Set (KIS) data;</a:t>
            </a:r>
          </a:p>
          <a:p>
            <a:r>
              <a:rPr lang="en-US" sz="2400" b="1" dirty="0"/>
              <a:t>Your students are likely to be pleased to be taught by a nationally-</a:t>
            </a:r>
            <a:r>
              <a:rPr lang="en-US" sz="2400" b="1" dirty="0" err="1"/>
              <a:t>recognised</a:t>
            </a:r>
            <a:r>
              <a:rPr lang="en-US" sz="2400" b="1" dirty="0"/>
              <a:t> teacher.</a:t>
            </a:r>
          </a:p>
          <a:p>
            <a:pPr marL="0" indent="0">
              <a:buNone/>
            </a:pPr>
            <a:endParaRPr lang="en-US" sz="2400" b="1" dirty="0"/>
          </a:p>
        </p:txBody>
      </p:sp>
    </p:spTree>
    <p:extLst>
      <p:ext uri="{BB962C8B-B14F-4D97-AF65-F5344CB8AC3E}">
        <p14:creationId xmlns:p14="http://schemas.microsoft.com/office/powerpoint/2010/main" val="239839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430D6-C20A-4877-AFA7-0E8D2951ADE5}"/>
              </a:ext>
            </a:extLst>
          </p:cNvPr>
          <p:cNvSpPr>
            <a:spLocks noGrp="1"/>
          </p:cNvSpPr>
          <p:nvPr>
            <p:ph type="title"/>
          </p:nvPr>
        </p:nvSpPr>
        <p:spPr>
          <a:xfrm>
            <a:off x="251520" y="118268"/>
            <a:ext cx="7488832" cy="1074737"/>
          </a:xfrm>
        </p:spPr>
        <p:txBody>
          <a:bodyPr/>
          <a:lstStyle/>
          <a:p>
            <a:r>
              <a:rPr lang="en-GB" dirty="0"/>
              <a:t>On completion of this seminar and associated workshop, participants will be able to:</a:t>
            </a:r>
          </a:p>
        </p:txBody>
      </p:sp>
      <p:sp>
        <p:nvSpPr>
          <p:cNvPr id="3" name="Content Placeholder 2">
            <a:extLst>
              <a:ext uri="{FF2B5EF4-FFF2-40B4-BE49-F238E27FC236}">
                <a16:creationId xmlns:a16="http://schemas.microsoft.com/office/drawing/2014/main" id="{B62F244A-DFE6-4704-9D8A-00662B15FE63}"/>
              </a:ext>
            </a:extLst>
          </p:cNvPr>
          <p:cNvSpPr>
            <a:spLocks noGrp="1"/>
          </p:cNvSpPr>
          <p:nvPr>
            <p:ph idx="1"/>
          </p:nvPr>
        </p:nvSpPr>
        <p:spPr>
          <a:xfrm>
            <a:off x="251520" y="1412875"/>
            <a:ext cx="8568951" cy="4789488"/>
          </a:xfrm>
        </p:spPr>
        <p:txBody>
          <a:bodyPr/>
          <a:lstStyle/>
          <a:p>
            <a:pPr lvl="0"/>
            <a:r>
              <a:rPr lang="en-GB" dirty="0"/>
              <a:t>discuss drivers for change in higher education, the professionalisation of the higher education sector, and in the context of the UK experience, the benefits arising from engaging with the Irish National professional development framework.</a:t>
            </a:r>
          </a:p>
          <a:p>
            <a:pPr lvl="0"/>
            <a:r>
              <a:rPr lang="en-GB" dirty="0"/>
              <a:t>identify opportunities afforded by the Professional Development Framework to both themselves and the staff within their departments as well as the barriers to engaging with it.</a:t>
            </a:r>
          </a:p>
          <a:p>
            <a:pPr lvl="0"/>
            <a:r>
              <a:rPr lang="en-GB" dirty="0"/>
              <a:t>discuss the role of Heads of Departments and Heads of School in leading change within their disciplines.</a:t>
            </a:r>
          </a:p>
          <a:p>
            <a:r>
              <a:rPr lang="en-GB" dirty="0"/>
              <a:t>discuss ways of engaging staff in their own professional development.</a:t>
            </a:r>
          </a:p>
        </p:txBody>
      </p:sp>
    </p:spTree>
    <p:extLst>
      <p:ext uri="{BB962C8B-B14F-4D97-AF65-F5344CB8AC3E}">
        <p14:creationId xmlns:p14="http://schemas.microsoft.com/office/powerpoint/2010/main" val="766532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UK Professional Standards Framework:</a:t>
            </a:r>
          </a:p>
        </p:txBody>
      </p:sp>
      <p:sp>
        <p:nvSpPr>
          <p:cNvPr id="7171" name="Content Placeholder 2"/>
          <p:cNvSpPr>
            <a:spLocks noGrp="1"/>
          </p:cNvSpPr>
          <p:nvPr>
            <p:ph idx="1"/>
          </p:nvPr>
        </p:nvSpPr>
        <p:spPr>
          <a:xfrm>
            <a:off x="214312" y="1196752"/>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
                <a:schemeClr val="tx2">
                  <a:lumMod val="75000"/>
                </a:schemeClr>
              </a:buClr>
              <a:buSzPct val="100000"/>
              <a:buFont typeface="+mj-lt"/>
              <a:buAutoNum type="arabicPeriod"/>
            </a:pPr>
            <a:r>
              <a:rPr lang="en-GB" sz="2300" b="1" dirty="0"/>
              <a:t>Supports the initial and continuing professional development of staff engaged in teaching and supporting learning;</a:t>
            </a:r>
          </a:p>
          <a:p>
            <a:pPr marL="457200" indent="-457200">
              <a:buClr>
                <a:schemeClr val="tx2">
                  <a:lumMod val="75000"/>
                </a:schemeClr>
              </a:buClr>
              <a:buSzPct val="100000"/>
              <a:buFont typeface="+mj-lt"/>
              <a:buAutoNum type="arabicPeriod"/>
            </a:pPr>
            <a:r>
              <a:rPr lang="en-GB" sz="2300" b="1" dirty="0"/>
              <a:t>Fosters dynamic approaches to teaching and learning through creativity, innovation and continuous development in diverse academic and/or professional settings;</a:t>
            </a:r>
          </a:p>
          <a:p>
            <a:pPr marL="457200" indent="-457200">
              <a:buClr>
                <a:schemeClr val="tx2">
                  <a:lumMod val="75000"/>
                </a:schemeClr>
              </a:buClr>
              <a:buSzPct val="100000"/>
              <a:buFont typeface="+mj-lt"/>
              <a:buAutoNum type="arabicPeriod"/>
            </a:pPr>
            <a:r>
              <a:rPr lang="en-GB" sz="2300" b="1" dirty="0"/>
              <a:t>Demonstrates to students and other stakeholders the professionalism that staff and institutions bring to teaching and support for student learning;</a:t>
            </a:r>
          </a:p>
          <a:p>
            <a:pPr marL="457200" indent="-457200">
              <a:buClr>
                <a:schemeClr val="tx2">
                  <a:lumMod val="75000"/>
                </a:schemeClr>
              </a:buClr>
              <a:buSzPct val="100000"/>
              <a:buFont typeface="+mj-lt"/>
              <a:buAutoNum type="arabicPeriod"/>
            </a:pPr>
            <a:r>
              <a:rPr lang="en-GB" sz="2300" b="1" dirty="0"/>
              <a:t>Acknowledges the variety and quality of teaching, learning and assessment practices that support and underpin student learning;</a:t>
            </a:r>
          </a:p>
          <a:p>
            <a:pPr marL="457200" indent="-457200">
              <a:buClr>
                <a:schemeClr val="tx2">
                  <a:lumMod val="75000"/>
                </a:schemeClr>
              </a:buClr>
              <a:buSzPct val="100000"/>
              <a:buFont typeface="+mj-lt"/>
              <a:buAutoNum type="arabicPeriod"/>
            </a:pPr>
            <a:r>
              <a:rPr lang="en-GB" sz="2300" b="1" dirty="0"/>
              <a:t>Facilitates individuals and institutions in gaining formal recognition for quality enhanced approaches to teaching and supporting learning, often as part of wider responsibilities that may include research and/or management activities.</a:t>
            </a:r>
          </a:p>
        </p:txBody>
      </p:sp>
    </p:spTree>
    <p:extLst>
      <p:ext uri="{BB962C8B-B14F-4D97-AF65-F5344CB8AC3E}">
        <p14:creationId xmlns:p14="http://schemas.microsoft.com/office/powerpoint/2010/main" val="113399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Tricky issues for those applying for HEA fellowships</a:t>
            </a:r>
          </a:p>
        </p:txBody>
      </p:sp>
      <p:sp>
        <p:nvSpPr>
          <p:cNvPr id="53251" name="Content Placeholder 2"/>
          <p:cNvSpPr>
            <a:spLocks noGrp="1"/>
          </p:cNvSpPr>
          <p:nvPr>
            <p:ph idx="1"/>
          </p:nvPr>
        </p:nvSpPr>
        <p:spPr/>
        <p:txBody>
          <a:bodyPr/>
          <a:lstStyle/>
          <a:p>
            <a:r>
              <a:rPr lang="en-GB" sz="2800" b="1" dirty="0"/>
              <a:t>How do I know which level to apply for?</a:t>
            </a:r>
          </a:p>
          <a:p>
            <a:r>
              <a:rPr lang="en-GB" sz="2800" b="1" dirty="0"/>
              <a:t>How can I compress everything I want to say into the word count on the application form?</a:t>
            </a:r>
          </a:p>
          <a:p>
            <a:r>
              <a:rPr lang="en-GB" sz="2800" b="1" dirty="0"/>
              <a:t>Who are the best people for me to use as referees/advocates?</a:t>
            </a:r>
          </a:p>
          <a:p>
            <a:r>
              <a:rPr lang="en-GB" sz="2800" b="1" dirty="0"/>
              <a:t>How current must my activities be to count in this application?</a:t>
            </a:r>
          </a:p>
        </p:txBody>
      </p:sp>
    </p:spTree>
    <p:extLst>
      <p:ext uri="{BB962C8B-B14F-4D97-AF65-F5344CB8AC3E}">
        <p14:creationId xmlns:p14="http://schemas.microsoft.com/office/powerpoint/2010/main" val="494631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E17B-1E01-4E23-A0AB-A9650BF4A76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Recognition of Professional Development for those who teach in diverse disciplines</a:t>
            </a:r>
          </a:p>
        </p:txBody>
      </p:sp>
      <p:sp>
        <p:nvSpPr>
          <p:cNvPr id="3" name="Content Placeholder 2">
            <a:extLst>
              <a:ext uri="{FF2B5EF4-FFF2-40B4-BE49-F238E27FC236}">
                <a16:creationId xmlns:a16="http://schemas.microsoft.com/office/drawing/2014/main" id="{0C676B5F-21D0-4094-BD84-8F1D3FCDB2B2}"/>
              </a:ext>
            </a:extLst>
          </p:cNvPr>
          <p:cNvSpPr>
            <a:spLocks noGrp="1"/>
          </p:cNvSpPr>
          <p:nvPr>
            <p:ph idx="1"/>
          </p:nvPr>
        </p:nvSpPr>
        <p:spPr/>
        <p:txBody>
          <a:bodyPr/>
          <a:lstStyle/>
          <a:p>
            <a:r>
              <a:rPr lang="en-GB" dirty="0"/>
              <a:t>A number of disciplines including Nursing, Midwifery and Health Studies have longstanding expectations of initial training in relation to HE teaching in the UK and elsewhere and expectations of CPD/remaining in good standing are sometimes involved;</a:t>
            </a:r>
          </a:p>
          <a:p>
            <a:r>
              <a:rPr lang="en-GB" dirty="0"/>
              <a:t>Many PSRBs require regular CPD to remain in good standing, using for example, required numbers of CPD points annually e.g. Medicine and Law;</a:t>
            </a:r>
          </a:p>
          <a:p>
            <a:r>
              <a:rPr lang="en-GB" dirty="0"/>
              <a:t>Many Disciplinary bodies hold teaching and learning strands or separate components within their main conferences, that focus on teaching and learning, e.g. Engineering, Psychology;</a:t>
            </a:r>
          </a:p>
          <a:p>
            <a:r>
              <a:rPr lang="en-GB" dirty="0"/>
              <a:t>Some subject groupings e.g. STEM in the UK run their own disciplinary training for new lecturers e.g. via the HEA.</a:t>
            </a:r>
          </a:p>
          <a:p>
            <a:endParaRPr lang="en-GB" dirty="0"/>
          </a:p>
        </p:txBody>
      </p:sp>
    </p:spTree>
    <p:extLst>
      <p:ext uri="{BB962C8B-B14F-4D97-AF65-F5344CB8AC3E}">
        <p14:creationId xmlns:p14="http://schemas.microsoft.com/office/powerpoint/2010/main" val="2073468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275A-EA77-4450-B81F-1C4A4D40A46B}"/>
              </a:ext>
            </a:extLst>
          </p:cNvPr>
          <p:cNvSpPr>
            <a:spLocks noGrp="1"/>
          </p:cNvSpPr>
          <p:nvPr>
            <p:ph type="title"/>
          </p:nvPr>
        </p:nvSpPr>
        <p:spPr/>
        <p:txBody>
          <a:bodyPr/>
          <a:lstStyle/>
          <a:p>
            <a:r>
              <a:rPr lang="en-GB" dirty="0"/>
              <a:t>The impact of the increasingly professionalised nature of HE in the UK</a:t>
            </a:r>
          </a:p>
        </p:txBody>
      </p:sp>
      <p:sp>
        <p:nvSpPr>
          <p:cNvPr id="3" name="Content Placeholder 2">
            <a:extLst>
              <a:ext uri="{FF2B5EF4-FFF2-40B4-BE49-F238E27FC236}">
                <a16:creationId xmlns:a16="http://schemas.microsoft.com/office/drawing/2014/main" id="{BA247CC6-B046-4334-A50E-81EFDD2D63A0}"/>
              </a:ext>
            </a:extLst>
          </p:cNvPr>
          <p:cNvSpPr>
            <a:spLocks noGrp="1"/>
          </p:cNvSpPr>
          <p:nvPr>
            <p:ph idx="1"/>
          </p:nvPr>
        </p:nvSpPr>
        <p:spPr/>
        <p:txBody>
          <a:bodyPr/>
          <a:lstStyle/>
          <a:p>
            <a:r>
              <a:rPr lang="en-GB" dirty="0"/>
              <a:t>Whereas in the past training for research was seen as essential for academics, training for teaching was often seen as optional;</a:t>
            </a:r>
          </a:p>
          <a:p>
            <a:r>
              <a:rPr lang="en-GB" dirty="0"/>
              <a:t>Our internal Performance Indicators and QAA nowadays expect or require both initial and ongoing CPD but this is not as yet a metric in our Teaching Excellence Framework;</a:t>
            </a:r>
          </a:p>
          <a:p>
            <a:r>
              <a:rPr lang="en-GB" dirty="0"/>
              <a:t>Many universities now have career advancement routes up to Professorships for staff who focus their careers on teaching (but not all use them and there is a growing divide between those on ‘normal’ contracts and those on teaching-only contracts which are often regrettably perceived to be of lower status).</a:t>
            </a:r>
          </a:p>
        </p:txBody>
      </p:sp>
    </p:spTree>
    <p:extLst>
      <p:ext uri="{BB962C8B-B14F-4D97-AF65-F5344CB8AC3E}">
        <p14:creationId xmlns:p14="http://schemas.microsoft.com/office/powerpoint/2010/main" val="2370926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8046547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29C90-CB16-47FD-8F92-874EE01E85DC}"/>
              </a:ext>
            </a:extLst>
          </p:cNvPr>
          <p:cNvSpPr>
            <a:spLocks noGrp="1"/>
          </p:cNvSpPr>
          <p:nvPr>
            <p:ph type="title"/>
          </p:nvPr>
        </p:nvSpPr>
        <p:spPr/>
        <p:txBody>
          <a:bodyPr/>
          <a:lstStyle/>
          <a:p>
            <a:r>
              <a:rPr lang="en-GB" dirty="0"/>
              <a:t>The role of Heads of Department and Heads of School in change management</a:t>
            </a:r>
          </a:p>
        </p:txBody>
      </p:sp>
      <p:sp>
        <p:nvSpPr>
          <p:cNvPr id="3" name="Content Placeholder 2">
            <a:extLst>
              <a:ext uri="{FF2B5EF4-FFF2-40B4-BE49-F238E27FC236}">
                <a16:creationId xmlns:a16="http://schemas.microsoft.com/office/drawing/2014/main" id="{D6D23C0A-AE1E-4E5D-8676-D1C0F4FC4FD9}"/>
              </a:ext>
            </a:extLst>
          </p:cNvPr>
          <p:cNvSpPr>
            <a:spLocks noGrp="1"/>
          </p:cNvSpPr>
          <p:nvPr>
            <p:ph idx="1"/>
          </p:nvPr>
        </p:nvSpPr>
        <p:spPr>
          <a:xfrm>
            <a:off x="457200" y="1412875"/>
            <a:ext cx="8291263" cy="4789488"/>
          </a:xfrm>
        </p:spPr>
        <p:txBody>
          <a:bodyPr/>
          <a:lstStyle/>
          <a:p>
            <a:pPr marL="0" indent="0">
              <a:buNone/>
            </a:pPr>
            <a:r>
              <a:rPr lang="en-GB" dirty="0" err="1"/>
              <a:t>HoDs</a:t>
            </a:r>
            <a:r>
              <a:rPr lang="en-GB" dirty="0"/>
              <a:t> and </a:t>
            </a:r>
            <a:r>
              <a:rPr lang="en-GB" dirty="0" err="1"/>
              <a:t>HoSs</a:t>
            </a:r>
            <a:r>
              <a:rPr lang="en-GB" dirty="0"/>
              <a:t> have a crucial role in helping their teams recognise the value of both initial and continuing PD re teaching, because they often make key decisions at a local level around matters like deployment and staffing. For example:</a:t>
            </a:r>
          </a:p>
          <a:p>
            <a:r>
              <a:rPr lang="en-GB" dirty="0"/>
              <a:t>Should inexperienced or your most highly experienced teachers be concentrated in first year teaching? </a:t>
            </a:r>
          </a:p>
          <a:p>
            <a:r>
              <a:rPr lang="en-GB" dirty="0"/>
              <a:t>What do you do about experienced staff who are demonstrably in need of support to help them be adequate at teaching?</a:t>
            </a:r>
          </a:p>
          <a:p>
            <a:r>
              <a:rPr lang="en-GB" dirty="0"/>
              <a:t>How do you recognise and reward the crucial role of mentors for teaching and assessment?</a:t>
            </a:r>
          </a:p>
          <a:p>
            <a:r>
              <a:rPr lang="en-GB" dirty="0"/>
              <a:t>How do you support colleagues supervising research degrees for the first time?</a:t>
            </a:r>
          </a:p>
        </p:txBody>
      </p:sp>
    </p:spTree>
    <p:extLst>
      <p:ext uri="{BB962C8B-B14F-4D97-AF65-F5344CB8AC3E}">
        <p14:creationId xmlns:p14="http://schemas.microsoft.com/office/powerpoint/2010/main" val="1202579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1C64-12CB-4C6F-8F06-BEAEB8EC830D}"/>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Challenges of implementing change and promulgating best practice</a:t>
            </a:r>
          </a:p>
        </p:txBody>
      </p:sp>
      <p:sp>
        <p:nvSpPr>
          <p:cNvPr id="3" name="Content Placeholder 2">
            <a:extLst>
              <a:ext uri="{FF2B5EF4-FFF2-40B4-BE49-F238E27FC236}">
                <a16:creationId xmlns:a16="http://schemas.microsoft.com/office/drawing/2014/main" id="{2CE41967-E7EB-487E-8104-CBAD16824BBB}"/>
              </a:ext>
            </a:extLst>
          </p:cNvPr>
          <p:cNvSpPr>
            <a:spLocks noGrp="1"/>
          </p:cNvSpPr>
          <p:nvPr>
            <p:ph idx="1"/>
          </p:nvPr>
        </p:nvSpPr>
        <p:spPr>
          <a:xfrm>
            <a:off x="457200" y="1340768"/>
            <a:ext cx="8229600" cy="4789488"/>
          </a:xfrm>
        </p:spPr>
        <p:txBody>
          <a:bodyPr/>
          <a:lstStyle/>
          <a:p>
            <a:r>
              <a:rPr lang="en-GB" sz="2600" dirty="0"/>
              <a:t>Colleagues won’t be keen to change their teaching and assessment practices and to undertake PD unless they can really see that what you are asking brings real benefits for students, and doesn’t result in massive additional work for them;</a:t>
            </a:r>
          </a:p>
          <a:p>
            <a:r>
              <a:rPr lang="en-GB" sz="2600" dirty="0"/>
              <a:t>We can’t be successful if we rely on </a:t>
            </a:r>
            <a:r>
              <a:rPr lang="en-GB" sz="2600" i="1" dirty="0" err="1"/>
              <a:t>dictat</a:t>
            </a:r>
            <a:r>
              <a:rPr lang="en-GB" sz="2600" i="1" dirty="0"/>
              <a:t> </a:t>
            </a:r>
            <a:r>
              <a:rPr lang="en-GB" sz="2600" dirty="0"/>
              <a:t>or </a:t>
            </a:r>
            <a:r>
              <a:rPr lang="en-GB" sz="2600" i="1" dirty="0"/>
              <a:t>fiat</a:t>
            </a:r>
            <a:r>
              <a:rPr lang="en-GB" sz="2600" dirty="0"/>
              <a:t>, we need to use evidence-based scholarship to demonstrate that our suggested approaches can be highly successful, especially if we can demonstrate that these are being used well in other HEIs;</a:t>
            </a:r>
          </a:p>
          <a:p>
            <a:r>
              <a:rPr lang="en-GB" sz="2600" dirty="0"/>
              <a:t>We may need to look hard at resourcing and deployment to ensure that requiring PD and CPD do not add to staff workloads inappropriately. </a:t>
            </a:r>
          </a:p>
        </p:txBody>
      </p:sp>
    </p:spTree>
    <p:extLst>
      <p:ext uri="{BB962C8B-B14F-4D97-AF65-F5344CB8AC3E}">
        <p14:creationId xmlns:p14="http://schemas.microsoft.com/office/powerpoint/2010/main" val="9426726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3391-F762-474B-A2DD-9D46976A465B}"/>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have we got to help us lead effective change in terms of PD?</a:t>
            </a:r>
          </a:p>
        </p:txBody>
      </p:sp>
      <p:sp>
        <p:nvSpPr>
          <p:cNvPr id="3" name="Content Placeholder 2">
            <a:extLst>
              <a:ext uri="{FF2B5EF4-FFF2-40B4-BE49-F238E27FC236}">
                <a16:creationId xmlns:a16="http://schemas.microsoft.com/office/drawing/2014/main" id="{8F7BA20B-0528-4305-8855-F6BB0D3C0AB6}"/>
              </a:ext>
            </a:extLst>
          </p:cNvPr>
          <p:cNvSpPr>
            <a:spLocks noGrp="1"/>
          </p:cNvSpPr>
          <p:nvPr>
            <p:ph idx="1"/>
          </p:nvPr>
        </p:nvSpPr>
        <p:spPr/>
        <p:txBody>
          <a:bodyPr/>
          <a:lstStyle/>
          <a:p>
            <a:r>
              <a:rPr lang="en-GB" sz="2800" dirty="0"/>
              <a:t>Workshops and collective sessions like those running today;</a:t>
            </a:r>
          </a:p>
          <a:p>
            <a:r>
              <a:rPr lang="en-GB" sz="2800" dirty="0"/>
              <a:t>On-line and other published and virtual resources from HEIs where PD has been fully embedded;</a:t>
            </a:r>
          </a:p>
          <a:p>
            <a:r>
              <a:rPr lang="en-GB" sz="2800" dirty="0"/>
              <a:t>Examples of good practice from across the sector in global nations.</a:t>
            </a:r>
          </a:p>
        </p:txBody>
      </p:sp>
    </p:spTree>
    <p:extLst>
      <p:ext uri="{BB962C8B-B14F-4D97-AF65-F5344CB8AC3E}">
        <p14:creationId xmlns:p14="http://schemas.microsoft.com/office/powerpoint/2010/main" val="31989091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7F48-4E1D-49CB-87F3-05EE8B4386FD}"/>
              </a:ext>
            </a:extLst>
          </p:cNvPr>
          <p:cNvSpPr>
            <a:spLocks noGrp="1"/>
          </p:cNvSpPr>
          <p:nvPr>
            <p:ph type="title"/>
          </p:nvPr>
        </p:nvSpPr>
        <p:spPr>
          <a:xfrm>
            <a:off x="179512" y="122238"/>
            <a:ext cx="7992888" cy="1074737"/>
          </a:xfrm>
        </p:spPr>
        <p:txBody>
          <a:bodyPr/>
          <a:lstStyle/>
          <a:p>
            <a:r>
              <a:rPr lang="en-GB" dirty="0"/>
              <a:t>Processes available to encourage engagement with generic/discipline-specific PD. We can advocate:</a:t>
            </a:r>
          </a:p>
        </p:txBody>
      </p:sp>
      <p:sp>
        <p:nvSpPr>
          <p:cNvPr id="3" name="Content Placeholder 2">
            <a:extLst>
              <a:ext uri="{FF2B5EF4-FFF2-40B4-BE49-F238E27FC236}">
                <a16:creationId xmlns:a16="http://schemas.microsoft.com/office/drawing/2014/main" id="{62A5DFD7-E8D1-42CC-BE5D-FC7461050A2E}"/>
              </a:ext>
            </a:extLst>
          </p:cNvPr>
          <p:cNvSpPr>
            <a:spLocks noGrp="1"/>
          </p:cNvSpPr>
          <p:nvPr>
            <p:ph idx="1"/>
          </p:nvPr>
        </p:nvSpPr>
        <p:spPr>
          <a:xfrm>
            <a:off x="468312" y="1412875"/>
            <a:ext cx="8424167" cy="4789488"/>
          </a:xfrm>
        </p:spPr>
        <p:txBody>
          <a:bodyPr/>
          <a:lstStyle/>
          <a:p>
            <a:r>
              <a:rPr lang="en-GB" dirty="0"/>
              <a:t>The take-up of formal, recognised Professional Development courses and programmes leading to professional recognition;</a:t>
            </a:r>
          </a:p>
          <a:p>
            <a:r>
              <a:rPr lang="en-GB" dirty="0"/>
              <a:t>Making best use of institutional, discipline-specific and national/international conferences and workshops;</a:t>
            </a:r>
          </a:p>
          <a:p>
            <a:r>
              <a:rPr lang="en-GB" dirty="0"/>
              <a:t>Engaging with live and virtual learning communities (including, for example, AMEE, AISHE, SEDA, </a:t>
            </a:r>
            <a:r>
              <a:rPr lang="en-GB" dirty="0" err="1"/>
              <a:t>ALDinHE</a:t>
            </a:r>
            <a:r>
              <a:rPr lang="en-GB" dirty="0"/>
              <a:t>, HERDSA, NF4EofT&amp;LinHE, and how about #</a:t>
            </a:r>
            <a:r>
              <a:rPr lang="en-GB" dirty="0" err="1"/>
              <a:t>lthechat</a:t>
            </a:r>
            <a:r>
              <a:rPr lang="en-GB" dirty="0"/>
              <a:t> on Wednesday evenings 8-9 pm GMT?);</a:t>
            </a:r>
          </a:p>
          <a:p>
            <a:r>
              <a:rPr lang="en-GB" dirty="0"/>
              <a:t>Working with (and being) mentors and buddies;</a:t>
            </a:r>
          </a:p>
          <a:p>
            <a:r>
              <a:rPr lang="en-GB" dirty="0"/>
              <a:t>Undertaking dialogic peer review of teaching and other practices;</a:t>
            </a:r>
          </a:p>
          <a:p>
            <a:r>
              <a:rPr lang="en-GB" dirty="0"/>
              <a:t>Systematic, team-based review processes;</a:t>
            </a:r>
          </a:p>
          <a:p>
            <a:r>
              <a:rPr lang="en-GB" dirty="0"/>
              <a:t>Reflection and self-review.</a:t>
            </a:r>
          </a:p>
        </p:txBody>
      </p:sp>
    </p:spTree>
    <p:extLst>
      <p:ext uri="{BB962C8B-B14F-4D97-AF65-F5344CB8AC3E}">
        <p14:creationId xmlns:p14="http://schemas.microsoft.com/office/powerpoint/2010/main" val="1302728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a:t>Undertaking dialogic peer review of teaching and other practices?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extLst>
      <p:ext uri="{BB962C8B-B14F-4D97-AF65-F5344CB8AC3E}">
        <p14:creationId xmlns:p14="http://schemas.microsoft.com/office/powerpoint/2010/main" val="103345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t>Sambell, K, Brown, S and Graham, L. (2017) </a:t>
            </a:r>
            <a:r>
              <a:rPr lang="en-US" i="1" dirty="0"/>
              <a:t>Professionalism in Practice: Key directions in higher education: Learning, Teaching and Assessment, </a:t>
            </a:r>
            <a:r>
              <a:rPr lang="en-US" dirty="0"/>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285721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8CD-3B13-4D79-8EDB-92EBDC1DCADD}"/>
              </a:ext>
            </a:extLst>
          </p:cNvPr>
          <p:cNvSpPr>
            <a:spLocks noGrp="1"/>
          </p:cNvSpPr>
          <p:nvPr>
            <p:ph type="title"/>
          </p:nvPr>
        </p:nvSpPr>
        <p:spPr>
          <a:xfrm>
            <a:off x="457200" y="122238"/>
            <a:ext cx="7543800" cy="1290637"/>
          </a:xfrm>
        </p:spPr>
        <p:txBody>
          <a:bodyPr/>
          <a:lstStyle/>
          <a:p>
            <a:r>
              <a:rPr lang="en-GB" dirty="0"/>
              <a:t>Team-based review processes can encourage us to ask:</a:t>
            </a:r>
          </a:p>
        </p:txBody>
      </p:sp>
      <p:sp>
        <p:nvSpPr>
          <p:cNvPr id="3" name="Content Placeholder 2">
            <a:extLst>
              <a:ext uri="{FF2B5EF4-FFF2-40B4-BE49-F238E27FC236}">
                <a16:creationId xmlns:a16="http://schemas.microsoft.com/office/drawing/2014/main" id="{85AEA903-63CC-4651-8449-994F11C0C827}"/>
              </a:ext>
            </a:extLst>
          </p:cNvPr>
          <p:cNvSpPr>
            <a:spLocks noGrp="1"/>
          </p:cNvSpPr>
          <p:nvPr>
            <p:ph idx="1"/>
          </p:nvPr>
        </p:nvSpPr>
        <p:spPr/>
        <p:txBody>
          <a:bodyPr/>
          <a:lstStyle/>
          <a:p>
            <a:r>
              <a:rPr lang="en-GB" dirty="0"/>
              <a:t>How effective and fit-for-purpose is curriculum design for the current era?</a:t>
            </a:r>
          </a:p>
          <a:p>
            <a:r>
              <a:rPr lang="en-GB" dirty="0"/>
              <a:t>How valid and reliable are our teaching, learning support and assessment systems and processes at genuinely reflecting student achievement?</a:t>
            </a:r>
          </a:p>
          <a:p>
            <a:r>
              <a:rPr lang="en-GB" dirty="0"/>
              <a:t>How good are the university’s admin and technical systems at fostering a positive learning environment?</a:t>
            </a:r>
          </a:p>
          <a:p>
            <a:r>
              <a:rPr lang="en-GB" dirty="0"/>
              <a:t>How committed is the university to offering thoughtful and inclusive student support environment?</a:t>
            </a:r>
          </a:p>
          <a:p>
            <a:r>
              <a:rPr lang="en-GB" dirty="0"/>
              <a:t>How strong are the teams who undertake teaching, and who lead and manage universities?</a:t>
            </a:r>
          </a:p>
        </p:txBody>
      </p:sp>
      <p:pic>
        <p:nvPicPr>
          <p:cNvPr id="5" name="Picture 4">
            <a:extLst>
              <a:ext uri="{FF2B5EF4-FFF2-40B4-BE49-F238E27FC236}">
                <a16:creationId xmlns:a16="http://schemas.microsoft.com/office/drawing/2014/main" id="{46E74316-C136-451A-AA00-75F70CF683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7493000"/>
            <a:ext cx="2857500" cy="1600200"/>
          </a:xfrm>
          <a:prstGeom prst="rect">
            <a:avLst/>
          </a:prstGeom>
        </p:spPr>
      </p:pic>
    </p:spTree>
    <p:extLst>
      <p:ext uri="{BB962C8B-B14F-4D97-AF65-F5344CB8AC3E}">
        <p14:creationId xmlns:p14="http://schemas.microsoft.com/office/powerpoint/2010/main" val="39903895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do HEIs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have few complaints to deal with).</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96670"/>
            <a:ext cx="7858156" cy="105412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Self-review of teaching and supporting learning? What evidence demonstrates how well you:</a:t>
            </a:r>
          </a:p>
        </p:txBody>
      </p:sp>
      <p:sp>
        <p:nvSpPr>
          <p:cNvPr id="3" name="Content Placeholder 2"/>
          <p:cNvSpPr>
            <a:spLocks noGrp="1"/>
          </p:cNvSpPr>
          <p:nvPr>
            <p:ph idx="1"/>
          </p:nvPr>
        </p:nvSpPr>
        <p:spPr>
          <a:xfrm>
            <a:off x="285720" y="1150793"/>
            <a:ext cx="8412193" cy="5051570"/>
          </a:xfrm>
        </p:spPr>
        <p:txBody>
          <a:bodyPr/>
          <a:lstStyle/>
          <a:p>
            <a:r>
              <a:rPr lang="en-GB" sz="2400" b="1" dirty="0"/>
              <a:t>teach in a variety of contexts including, for example lectures, seminars, field work, lab work, studio work, on-line teaching, doctoral supervision ……?</a:t>
            </a:r>
          </a:p>
          <a:p>
            <a:r>
              <a:rPr lang="en-GB" sz="2400" b="1" dirty="0"/>
              <a:t>foster employability, provide inclusive learning environments, promote inter-cultural experiences….?</a:t>
            </a:r>
          </a:p>
          <a:p>
            <a:r>
              <a:rPr lang="en-GB" sz="2400" b="1" dirty="0"/>
              <a:t>assess and give feedback to your students</a:t>
            </a:r>
            <a:r>
              <a:rPr lang="en-GB" dirty="0"/>
              <a:t>?</a:t>
            </a:r>
            <a:r>
              <a:rPr lang="en-GB" sz="2400" b="1" dirty="0"/>
              <a:t> </a:t>
            </a:r>
          </a:p>
          <a:p>
            <a:r>
              <a:rPr lang="en-GB" sz="2400" b="1" dirty="0"/>
              <a:t>act as a mentor to colleagues?</a:t>
            </a:r>
          </a:p>
          <a:p>
            <a:r>
              <a:rPr lang="en-GB" sz="2400" b="1" dirty="0"/>
              <a:t>use technology to support your teaching?</a:t>
            </a:r>
          </a:p>
          <a:p>
            <a:r>
              <a:rPr lang="en-GB" sz="2400" b="1" dirty="0"/>
              <a:t>maintain your professional competence through CPD</a:t>
            </a:r>
            <a:r>
              <a:rPr lang="en-GB" b="1" dirty="0"/>
              <a:t>?</a:t>
            </a:r>
            <a:endParaRPr lang="en-GB" sz="2400" dirty="0"/>
          </a:p>
          <a:p>
            <a:r>
              <a:rPr lang="en-GB" sz="2400" b="1" dirty="0"/>
              <a:t>disseminate your good pedagogic practice through publications and conferences?</a:t>
            </a:r>
          </a:p>
          <a:p>
            <a:r>
              <a:rPr lang="en-GB" sz="2400" b="1" dirty="0"/>
              <a:t>evaluate yourself in all of these roles?</a:t>
            </a:r>
          </a:p>
          <a:p>
            <a:endParaRPr lang="en-GB" sz="2400" b="1" dirty="0"/>
          </a:p>
          <a:p>
            <a:pPr>
              <a:buNone/>
            </a:pPr>
            <a:endParaRPr lang="en-GB" sz="2400" dirty="0"/>
          </a:p>
        </p:txBody>
      </p:sp>
    </p:spTree>
    <p:extLst>
      <p:ext uri="{BB962C8B-B14F-4D97-AF65-F5344CB8AC3E}">
        <p14:creationId xmlns:p14="http://schemas.microsoft.com/office/powerpoint/2010/main" val="8456273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dirty="0"/>
              <a:t>What areas of my teaching practice do I want to develop?</a:t>
            </a:r>
          </a:p>
          <a:p>
            <a:pPr eaLnBrk="1" hangingPunct="1">
              <a:lnSpc>
                <a:spcPct val="100000"/>
              </a:lnSpc>
            </a:pPr>
            <a:r>
              <a:rPr lang="en-GB" dirty="0"/>
              <a:t>What new technologies would I like to incorporate in my teaching?</a:t>
            </a:r>
          </a:p>
          <a:p>
            <a:pPr eaLnBrk="1" hangingPunct="1">
              <a:lnSpc>
                <a:spcPct val="100000"/>
              </a:lnSpc>
            </a:pPr>
            <a:r>
              <a:rPr lang="en-GB" dirty="0"/>
              <a:t>How much do I need to update the subject content of my teaching?</a:t>
            </a:r>
          </a:p>
          <a:p>
            <a:pPr eaLnBrk="1" hangingPunct="1">
              <a:lnSpc>
                <a:spcPct val="100000"/>
              </a:lnSpc>
            </a:pPr>
            <a:r>
              <a:rPr lang="en-GB" dirty="0"/>
              <a:t>Who could I usefully learn from about inspiring teaching? </a:t>
            </a:r>
          </a:p>
          <a:p>
            <a:pPr eaLnBrk="1" hangingPunct="1">
              <a:lnSpc>
                <a:spcPct val="100000"/>
              </a:lnSpc>
            </a:pPr>
            <a:r>
              <a:rPr lang="en-GB" dirty="0"/>
              <a:t>Who can I help to be a good teacher by mentoring them?</a:t>
            </a:r>
          </a:p>
          <a:p>
            <a:pPr eaLnBrk="1" hangingPunct="1">
              <a:lnSpc>
                <a:spcPct val="100000"/>
              </a:lnSpc>
            </a:pPr>
            <a:r>
              <a:rPr lang="en-GB" dirty="0"/>
              <a:t>What reading and further study about pedagogy might benefit my teaching?</a:t>
            </a:r>
          </a:p>
          <a:p>
            <a:pPr eaLnBrk="1" hangingPunct="1">
              <a:lnSpc>
                <a:spcPct val="100000"/>
              </a:lnSpc>
            </a:pPr>
            <a:r>
              <a:rPr lang="en-GB" dirty="0"/>
              <a:t>How can I foster the Professional Development of the people I lead and manage?</a:t>
            </a:r>
          </a:p>
          <a:p>
            <a:pPr eaLnBrk="1" hangingPunct="1">
              <a:lnSpc>
                <a:spcPct val="100000"/>
              </a:lnSpc>
            </a:pPr>
            <a:endParaRPr lang="en-GB" sz="2600" dirty="0"/>
          </a:p>
        </p:txBody>
      </p:sp>
    </p:spTree>
    <p:extLst>
      <p:ext uri="{BB962C8B-B14F-4D97-AF65-F5344CB8AC3E}">
        <p14:creationId xmlns:p14="http://schemas.microsoft.com/office/powerpoint/2010/main" val="11327694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6177-CA9A-4DF9-B23E-35DA14A9CC0E}"/>
              </a:ext>
            </a:extLst>
          </p:cNvPr>
          <p:cNvSpPr>
            <a:spLocks noGrp="1"/>
          </p:cNvSpPr>
          <p:nvPr>
            <p:ph type="title"/>
          </p:nvPr>
        </p:nvSpPr>
        <p:spPr/>
        <p:txBody>
          <a:bodyPr/>
          <a:lstStyle/>
          <a:p>
            <a:r>
              <a:rPr lang="en-GB" dirty="0"/>
              <a:t>Maximising opportunities and minimising barriers</a:t>
            </a:r>
          </a:p>
        </p:txBody>
      </p:sp>
      <p:sp>
        <p:nvSpPr>
          <p:cNvPr id="3" name="Content Placeholder 2">
            <a:extLst>
              <a:ext uri="{FF2B5EF4-FFF2-40B4-BE49-F238E27FC236}">
                <a16:creationId xmlns:a16="http://schemas.microsoft.com/office/drawing/2014/main" id="{AB5EB90C-C6EB-44F1-909B-B432B01EE52D}"/>
              </a:ext>
            </a:extLst>
          </p:cNvPr>
          <p:cNvSpPr>
            <a:spLocks noGrp="1"/>
          </p:cNvSpPr>
          <p:nvPr>
            <p:ph idx="1"/>
          </p:nvPr>
        </p:nvSpPr>
        <p:spPr/>
        <p:txBody>
          <a:bodyPr/>
          <a:lstStyle/>
          <a:p>
            <a:r>
              <a:rPr lang="en-GB" dirty="0"/>
              <a:t>Looking across the various schemes and models described in this workshop, please identify three key features that you consider important components of an effective professional Development pathway;</a:t>
            </a:r>
          </a:p>
          <a:p>
            <a:r>
              <a:rPr lang="en-GB" dirty="0"/>
              <a:t>For each, look how you can maximise the potential for each of these components to feature in your future plans and think of what might get in the way of these things happening.</a:t>
            </a:r>
          </a:p>
        </p:txBody>
      </p:sp>
    </p:spTree>
    <p:extLst>
      <p:ext uri="{BB962C8B-B14F-4D97-AF65-F5344CB8AC3E}">
        <p14:creationId xmlns:p14="http://schemas.microsoft.com/office/powerpoint/2010/main" val="27172408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F4B3-8132-44DC-9BBD-855611B44738}"/>
              </a:ext>
            </a:extLst>
          </p:cNvPr>
          <p:cNvSpPr>
            <a:spLocks noGrp="1"/>
          </p:cNvSpPr>
          <p:nvPr>
            <p:ph type="title"/>
          </p:nvPr>
        </p:nvSpPr>
        <p:spPr/>
        <p:txBody>
          <a:bodyPr/>
          <a:lstStyle/>
          <a:p>
            <a:r>
              <a:rPr lang="en-GB" dirty="0"/>
              <a:t>Potential components for a PD framework</a:t>
            </a:r>
          </a:p>
        </p:txBody>
      </p:sp>
      <p:sp>
        <p:nvSpPr>
          <p:cNvPr id="3" name="Content Placeholder 2">
            <a:extLst>
              <a:ext uri="{FF2B5EF4-FFF2-40B4-BE49-F238E27FC236}">
                <a16:creationId xmlns:a16="http://schemas.microsoft.com/office/drawing/2014/main" id="{DC381C88-B9BA-405F-8552-5BC829EDC03F}"/>
              </a:ext>
            </a:extLst>
          </p:cNvPr>
          <p:cNvSpPr>
            <a:spLocks noGrp="1"/>
          </p:cNvSpPr>
          <p:nvPr>
            <p:ph idx="1"/>
          </p:nvPr>
        </p:nvSpPr>
        <p:spPr>
          <a:xfrm>
            <a:off x="468312" y="1196975"/>
            <a:ext cx="8568184" cy="5005388"/>
          </a:xfrm>
        </p:spPr>
        <p:txBody>
          <a:bodyPr/>
          <a:lstStyle/>
          <a:p>
            <a:r>
              <a:rPr lang="en-GB" sz="2000" dirty="0"/>
              <a:t>National or international recognition of expertise in teaching and learning support;</a:t>
            </a:r>
          </a:p>
          <a:p>
            <a:r>
              <a:rPr lang="en-GB" sz="2000" dirty="0"/>
              <a:t>Opportunities for a wide variety of colleagues including IT specialists, technicians, librarians, information specialists, writing and learning developers, senior managers and others to achieve recognition alongside teachers;</a:t>
            </a:r>
          </a:p>
          <a:p>
            <a:r>
              <a:rPr lang="en-GB" sz="2000" dirty="0"/>
              <a:t>A clearly-recognised progression pathway for staff from novice to expert;</a:t>
            </a:r>
          </a:p>
          <a:p>
            <a:r>
              <a:rPr lang="en-GB" sz="2000" dirty="0"/>
              <a:t>Flexibility and opportunities to follows individual/ specialised pathways</a:t>
            </a:r>
          </a:p>
          <a:p>
            <a:r>
              <a:rPr lang="en-GB" sz="2000" dirty="0"/>
              <a:t>Opportunities and/or requirements for all staff to engage in career-wide ongoing professional development;</a:t>
            </a:r>
          </a:p>
          <a:p>
            <a:r>
              <a:rPr lang="en-GB" sz="2000" dirty="0"/>
              <a:t>Requirements to ‘remain in good standing’;</a:t>
            </a:r>
          </a:p>
          <a:p>
            <a:r>
              <a:rPr lang="en-GB" sz="2000" dirty="0"/>
              <a:t>Opportunities for inclusion of both formal ‘training’ and informal CPD;</a:t>
            </a:r>
          </a:p>
          <a:p>
            <a:r>
              <a:rPr lang="en-GB" sz="2000" dirty="0"/>
              <a:t>Recognition of a wide variety of forms of CPD including pedagogic research, mentoring, contribution to others’ CPD, contributions to T&amp;L conferences.</a:t>
            </a:r>
          </a:p>
          <a:p>
            <a:endParaRPr lang="en-GB" dirty="0"/>
          </a:p>
        </p:txBody>
      </p:sp>
    </p:spTree>
    <p:extLst>
      <p:ext uri="{BB962C8B-B14F-4D97-AF65-F5344CB8AC3E}">
        <p14:creationId xmlns:p14="http://schemas.microsoft.com/office/powerpoint/2010/main" val="3001593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a:t>
            </a:r>
          </a:p>
        </p:txBody>
      </p:sp>
      <p:sp>
        <p:nvSpPr>
          <p:cNvPr id="207875" name="Rectangle 3"/>
          <p:cNvSpPr>
            <a:spLocks noGrp="1" noChangeArrowheads="1"/>
          </p:cNvSpPr>
          <p:nvPr>
            <p:ph type="body" idx="1"/>
          </p:nvPr>
        </p:nvSpPr>
        <p:spPr>
          <a:xfrm>
            <a:off x="107504" y="620688"/>
            <a:ext cx="9036496" cy="5917555"/>
          </a:xfrm>
        </p:spPr>
        <p:txBody>
          <a:bodyPr/>
          <a:lstStyle/>
          <a:p>
            <a:pPr marL="627063" indent="-627063" eaLnBrk="1" hangingPunct="1">
              <a:buNone/>
              <a:defRPr/>
            </a:pPr>
            <a:r>
              <a:rPr lang="en-GB" sz="1600" dirty="0"/>
              <a:t>Bain, K. (2004) “What the best College Teachers do” Cambridge Harvard University Press </a:t>
            </a:r>
          </a:p>
          <a:p>
            <a:pPr marL="627063" indent="-627063" eaLnBrk="1" hangingPunct="1">
              <a:buFont typeface="Wingdings" pitchFamily="2" charset="2"/>
              <a:buNone/>
              <a:defRPr/>
            </a:pPr>
            <a:r>
              <a:rPr lang="en-GB" sz="1600" dirty="0">
                <a:cs typeface="Times New Roman" pitchFamily="18" charset="0"/>
              </a:rPr>
              <a:t>Biggs, J. and Tang, C. (2011) </a:t>
            </a:r>
            <a:r>
              <a:rPr lang="en-GB" sz="1600" i="1" dirty="0">
                <a:cs typeface="Times New Roman" pitchFamily="18" charset="0"/>
              </a:rPr>
              <a:t>Teaching for Quality Learning at University, </a:t>
            </a:r>
            <a:r>
              <a:rPr lang="en-GB" sz="1600" dirty="0">
                <a:cs typeface="Times New Roman" pitchFamily="18" charset="0"/>
              </a:rPr>
              <a:t>Maidenhead: Open University Press.</a:t>
            </a:r>
          </a:p>
          <a:p>
            <a:pPr marL="627063" indent="-627063" eaLnBrk="1" hangingPunct="1">
              <a:buNone/>
              <a:defRPr/>
            </a:pPr>
            <a:r>
              <a:rPr lang="en-GB" sz="1600" dirty="0"/>
              <a:t>Brown, S. (2015) </a:t>
            </a:r>
            <a:r>
              <a:rPr lang="en-GB" sz="1600" i="1" dirty="0"/>
              <a:t>Learning , Teaching and Assessment in Higher Education: Global perspectives, </a:t>
            </a:r>
            <a:r>
              <a:rPr lang="en-GB" sz="1600" dirty="0"/>
              <a:t>London, Palgrave</a:t>
            </a:r>
          </a:p>
          <a:p>
            <a:pPr marL="627063" indent="-627063">
              <a:buNone/>
            </a:pPr>
            <a:r>
              <a:rPr lang="en-GB" sz="1600" dirty="0"/>
              <a:t>Kennedy, A. (2005) ‘Models of Continuing Professional Development: A Framework for Analysis’. Journal of In-service Education, 31: 235–250. Available at: http://www.tandfonline.com/doi/ pdf/10.1080/13674580500200277 [Accessed January 2017].</a:t>
            </a:r>
          </a:p>
          <a:p>
            <a:pPr marL="627063" indent="-627063">
              <a:buNone/>
            </a:pPr>
            <a:r>
              <a:rPr lang="en-GB" sz="1600" dirty="0" err="1"/>
              <a:t>McKeachie</a:t>
            </a:r>
            <a:r>
              <a:rPr lang="en-GB" sz="1600" dirty="0"/>
              <a:t>, W. J. (1951) </a:t>
            </a:r>
            <a:r>
              <a:rPr lang="en-GB" sz="1600" i="1" dirty="0"/>
              <a:t>Teaching Tips: Strategies, Research and Theory for College and University Teachers,</a:t>
            </a:r>
            <a:r>
              <a:rPr lang="en-GB" sz="1600" dirty="0"/>
              <a:t> Lexington MA: D. C. Heath and Company. </a:t>
            </a:r>
          </a:p>
          <a:p>
            <a:pPr marL="627063" indent="-627063" eaLnBrk="1" hangingPunct="1">
              <a:buNone/>
              <a:defRPr/>
            </a:pPr>
            <a:r>
              <a:rPr lang="en-GB" sz="1600" dirty="0"/>
              <a:t>Meyer, J.H.F. and Land, R. (2003) ‘Threshold Concepts and Troublesome Knowledge 1 – Linkages to Ways of Thinking and Practising within the Disciplines’ in C. Rust (ed.) </a:t>
            </a:r>
            <a:r>
              <a:rPr lang="en-GB" sz="1600" i="1" dirty="0"/>
              <a:t>Improving Student Learning </a:t>
            </a:r>
            <a:r>
              <a:rPr lang="en-GB" sz="1600" dirty="0"/>
              <a:t>–</a:t>
            </a:r>
            <a:r>
              <a:rPr lang="en-GB" sz="1600" i="1" dirty="0"/>
              <a:t> Ten years on</a:t>
            </a:r>
            <a:r>
              <a:rPr lang="en-GB" sz="1600" dirty="0"/>
              <a:t>. Oxford: OCSLD.</a:t>
            </a:r>
          </a:p>
          <a:p>
            <a:pPr marL="627063" indent="-627063" eaLnBrk="1" hangingPunct="1">
              <a:buNone/>
            </a:pPr>
            <a:r>
              <a:rPr lang="en-GB" sz="1600" dirty="0"/>
              <a:t>The National Forum for the Enhancement of Teaching and Learning in Higher Education (2015) ‘Mapping professional Development Pathways’. </a:t>
            </a:r>
          </a:p>
          <a:p>
            <a:pPr marL="627063" indent="-627063" eaLnBrk="1" hangingPunct="1">
              <a:buNone/>
            </a:pPr>
            <a:r>
              <a:rPr lang="en-GB" sz="1600" dirty="0"/>
              <a:t>Race P. (2015) </a:t>
            </a:r>
            <a:r>
              <a:rPr lang="en-GB" sz="1600" i="1" dirty="0"/>
              <a:t>The lecturer’s toolkit (4</a:t>
            </a:r>
            <a:r>
              <a:rPr lang="en-GB" sz="1600" i="1" baseline="30000" dirty="0"/>
              <a:t>th</a:t>
            </a:r>
            <a:r>
              <a:rPr lang="en-GB" sz="1600" i="1" dirty="0"/>
              <a:t> edition),</a:t>
            </a:r>
            <a:r>
              <a:rPr lang="en-GB" sz="1600" dirty="0"/>
              <a:t> London: Routledge.</a:t>
            </a:r>
          </a:p>
          <a:p>
            <a:pPr marL="627063" indent="-627063">
              <a:buNone/>
            </a:pPr>
            <a:r>
              <a:rPr lang="en-GB" sz="1600" dirty="0"/>
              <a:t>Ramsden, P, (1991)A performance indicator of teaching quality in higher education: The Course Experience Questionnaire Studies in Higher Education </a:t>
            </a:r>
            <a:r>
              <a:rPr lang="en-GB" sz="1600" b="0" dirty="0"/>
              <a:t>Volume 16, 1991 – Issue 2 </a:t>
            </a:r>
          </a:p>
          <a:p>
            <a:pPr marL="627063" indent="-627063" eaLnBrk="1" hangingPunct="1">
              <a:buNone/>
            </a:pPr>
            <a:r>
              <a:rPr lang="en-US" sz="1600" dirty="0"/>
              <a:t>Sambell, K, Brown, S and Graham, L. (2017) </a:t>
            </a:r>
            <a:r>
              <a:rPr lang="en-US" sz="1600" i="1" dirty="0"/>
              <a:t>Professionalism in Practice: Key directions in higher education: Learning, Teaching and Assessment, </a:t>
            </a:r>
            <a:r>
              <a:rPr lang="en-US" sz="1600" dirty="0"/>
              <a:t>Basingstoke: Palgrave-Macmillan.</a:t>
            </a:r>
          </a:p>
          <a:p>
            <a:pPr marL="627063" indent="-627063" eaLnBrk="1" hangingPunct="1">
              <a:buNone/>
            </a:pPr>
            <a:r>
              <a:rPr lang="en-GB" sz="1600" dirty="0"/>
              <a:t>Yorke, M. (1999) </a:t>
            </a:r>
            <a:r>
              <a:rPr lang="en-GB" sz="1600" i="1" dirty="0"/>
              <a:t>Leaving Early: Undergraduate Non-completion in Higher Education,</a:t>
            </a:r>
            <a:r>
              <a:rPr lang="en-GB" sz="1600" dirty="0"/>
              <a:t> London: Routledge.</a:t>
            </a:r>
          </a:p>
          <a:p>
            <a:pPr marL="609600" indent="-609600" eaLnBrk="1" hangingPunct="1">
              <a:buNone/>
              <a:defRPr/>
            </a:pPr>
            <a:endParaRPr lang="en-GB" sz="1600" dirty="0"/>
          </a:p>
          <a:p>
            <a:pPr marL="609600" indent="-609600" eaLnBrk="1" hangingPunct="1">
              <a:buNone/>
              <a:defRPr/>
            </a:pPr>
            <a:endParaRPr lang="en-GB" sz="2000" dirty="0"/>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61A8-83DE-4FA4-A929-3FD9333A03DB}"/>
              </a:ext>
            </a:extLst>
          </p:cNvPr>
          <p:cNvSpPr>
            <a:spLocks noGrp="1"/>
          </p:cNvSpPr>
          <p:nvPr>
            <p:ph type="title"/>
          </p:nvPr>
        </p:nvSpPr>
        <p:spPr/>
        <p:txBody>
          <a:bodyPr/>
          <a:lstStyle/>
          <a:p>
            <a:r>
              <a:rPr lang="en-GB" dirty="0"/>
              <a:t>Recognising and rewarding Professional Development: why should we do it?</a:t>
            </a:r>
          </a:p>
        </p:txBody>
      </p:sp>
      <p:sp>
        <p:nvSpPr>
          <p:cNvPr id="3" name="Content Placeholder 2">
            <a:extLst>
              <a:ext uri="{FF2B5EF4-FFF2-40B4-BE49-F238E27FC236}">
                <a16:creationId xmlns:a16="http://schemas.microsoft.com/office/drawing/2014/main" id="{CC7C0049-14EE-483A-977D-52A106AA8A2E}"/>
              </a:ext>
            </a:extLst>
          </p:cNvPr>
          <p:cNvSpPr>
            <a:spLocks noGrp="1"/>
          </p:cNvSpPr>
          <p:nvPr>
            <p:ph idx="1"/>
          </p:nvPr>
        </p:nvSpPr>
        <p:spPr>
          <a:xfrm>
            <a:off x="251520" y="1412875"/>
            <a:ext cx="8568952" cy="4789488"/>
          </a:xfrm>
        </p:spPr>
        <p:txBody>
          <a:bodyPr/>
          <a:lstStyle/>
          <a:p>
            <a:r>
              <a:rPr lang="en-GB" dirty="0"/>
              <a:t>Recognising and rewarding Professional Development in Higher Education is a matter of global concern, particularly given a strong focus on student-centred learning;</a:t>
            </a:r>
          </a:p>
          <a:p>
            <a:r>
              <a:rPr lang="en-GB" dirty="0"/>
              <a:t>There is significant interest in not just helping those new to teaching in higher education become competent and confident, but also to ensure that practitioners retain currency not only in their subject areas but also in HE pedagogic approaches;</a:t>
            </a:r>
          </a:p>
          <a:p>
            <a:r>
              <a:rPr lang="en-GB" dirty="0"/>
              <a:t>Many nations and HEIs also want to recognise outstanding achievement in supporting effective student learning, often in the form of Excellence Awards;</a:t>
            </a:r>
          </a:p>
          <a:p>
            <a:r>
              <a:rPr lang="en-GB" dirty="0"/>
              <a:t>Many individuals are also keen to have their commitment to teaching recognised.</a:t>
            </a:r>
          </a:p>
        </p:txBody>
      </p:sp>
    </p:spTree>
    <p:extLst>
      <p:ext uri="{BB962C8B-B14F-4D97-AF65-F5344CB8AC3E}">
        <p14:creationId xmlns:p14="http://schemas.microsoft.com/office/powerpoint/2010/main" val="358099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F7880-6576-455B-9200-8E0F6126022D}"/>
              </a:ext>
            </a:extLst>
          </p:cNvPr>
          <p:cNvSpPr>
            <a:spLocks noGrp="1"/>
          </p:cNvSpPr>
          <p:nvPr>
            <p:ph type="title"/>
          </p:nvPr>
        </p:nvSpPr>
        <p:spPr/>
        <p:txBody>
          <a:bodyPr/>
          <a:lstStyle/>
          <a:p>
            <a:r>
              <a:rPr lang="en-GB" dirty="0"/>
              <a:t>Recognising and rewarding Professional Development: how can it be done?</a:t>
            </a:r>
          </a:p>
        </p:txBody>
      </p:sp>
      <p:sp>
        <p:nvSpPr>
          <p:cNvPr id="3" name="Content Placeholder 2">
            <a:extLst>
              <a:ext uri="{FF2B5EF4-FFF2-40B4-BE49-F238E27FC236}">
                <a16:creationId xmlns:a16="http://schemas.microsoft.com/office/drawing/2014/main" id="{6F1685A0-41E4-47A2-B5A5-18DFC256FCF2}"/>
              </a:ext>
            </a:extLst>
          </p:cNvPr>
          <p:cNvSpPr>
            <a:spLocks noGrp="1"/>
          </p:cNvSpPr>
          <p:nvPr>
            <p:ph idx="1"/>
          </p:nvPr>
        </p:nvSpPr>
        <p:spPr/>
        <p:txBody>
          <a:bodyPr/>
          <a:lstStyle/>
          <a:p>
            <a:r>
              <a:rPr lang="en-GB" dirty="0"/>
              <a:t>For most schemes, it is necessary for individuals to provide evidence against criteria within a framework in a variety of formats;</a:t>
            </a:r>
          </a:p>
          <a:p>
            <a:r>
              <a:rPr lang="en-GB" dirty="0"/>
              <a:t>In some cases, completion of an accredited programme of study leads to recognition, other organisations require direct applications;</a:t>
            </a:r>
          </a:p>
          <a:p>
            <a:r>
              <a:rPr lang="en-GB" dirty="0"/>
              <a:t>Some but not all accreditors require evidence of a commitment to specified values (which can be highly variable);</a:t>
            </a:r>
          </a:p>
          <a:p>
            <a:r>
              <a:rPr lang="en-GB" dirty="0"/>
              <a:t>Some require/offer progression routes;</a:t>
            </a:r>
          </a:p>
          <a:p>
            <a:r>
              <a:rPr lang="en-GB" dirty="0"/>
              <a:t>Many require ongoing CPD individuals to remain in good standing.</a:t>
            </a:r>
          </a:p>
          <a:p>
            <a:endParaRPr lang="en-GB" dirty="0"/>
          </a:p>
        </p:txBody>
      </p:sp>
    </p:spTree>
    <p:extLst>
      <p:ext uri="{BB962C8B-B14F-4D97-AF65-F5344CB8AC3E}">
        <p14:creationId xmlns:p14="http://schemas.microsoft.com/office/powerpoint/2010/main" val="316698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3B71-1286-4C23-BE56-5998BFD4F589}"/>
              </a:ext>
            </a:extLst>
          </p:cNvPr>
          <p:cNvSpPr>
            <a:spLocks noGrp="1"/>
          </p:cNvSpPr>
          <p:nvPr>
            <p:ph type="title"/>
          </p:nvPr>
        </p:nvSpPr>
        <p:spPr>
          <a:xfrm>
            <a:off x="457200" y="122238"/>
            <a:ext cx="7543800" cy="533399"/>
          </a:xfrm>
        </p:spPr>
        <p:txBody>
          <a:bodyPr/>
          <a:lstStyle/>
          <a:p>
            <a:r>
              <a:rPr lang="en-GB" dirty="0"/>
              <a:t>Potential component's of a PD Framework</a:t>
            </a:r>
          </a:p>
        </p:txBody>
      </p:sp>
      <p:sp>
        <p:nvSpPr>
          <p:cNvPr id="3" name="Content Placeholder 2">
            <a:extLst>
              <a:ext uri="{FF2B5EF4-FFF2-40B4-BE49-F238E27FC236}">
                <a16:creationId xmlns:a16="http://schemas.microsoft.com/office/drawing/2014/main" id="{2BB75842-EBA7-4D1C-BA40-18D1ED9EC0B4}"/>
              </a:ext>
            </a:extLst>
          </p:cNvPr>
          <p:cNvSpPr>
            <a:spLocks noGrp="1"/>
          </p:cNvSpPr>
          <p:nvPr>
            <p:ph idx="1"/>
          </p:nvPr>
        </p:nvSpPr>
        <p:spPr>
          <a:xfrm>
            <a:off x="251520" y="655637"/>
            <a:ext cx="8640959" cy="5546726"/>
          </a:xfrm>
        </p:spPr>
        <p:txBody>
          <a:bodyPr/>
          <a:lstStyle/>
          <a:p>
            <a:r>
              <a:rPr lang="en-GB" sz="2100" dirty="0"/>
              <a:t>National or international recognition of expertise in teaching and learning support;</a:t>
            </a:r>
          </a:p>
          <a:p>
            <a:r>
              <a:rPr lang="en-GB" sz="2100" dirty="0"/>
              <a:t>Opportunities for a wide variety of colleagues including IT specialists, technicians, librarians, information specialists, writing and learning developers, senior managers and others to achieve recognition alongside teachers;</a:t>
            </a:r>
          </a:p>
          <a:p>
            <a:r>
              <a:rPr lang="en-GB" sz="2100" dirty="0"/>
              <a:t>A clearly-recognised progression pathway for staff from novice to expert;</a:t>
            </a:r>
          </a:p>
          <a:p>
            <a:r>
              <a:rPr lang="en-GB" sz="2100" dirty="0"/>
              <a:t>Flexibility and opportunities to follows individual/ specialised pathways</a:t>
            </a:r>
          </a:p>
          <a:p>
            <a:r>
              <a:rPr lang="en-GB" sz="2100" dirty="0"/>
              <a:t>Opportunities and/or requirements for all staff to engage in career-wide ongoing professional development;</a:t>
            </a:r>
          </a:p>
          <a:p>
            <a:r>
              <a:rPr lang="en-GB" sz="2100" dirty="0"/>
              <a:t>Requirements to ‘remain in good standing’;</a:t>
            </a:r>
          </a:p>
          <a:p>
            <a:r>
              <a:rPr lang="en-GB" sz="2100" dirty="0"/>
              <a:t>Opportunities for inclusion of both formal ‘training’ and informal CPD;</a:t>
            </a:r>
          </a:p>
          <a:p>
            <a:r>
              <a:rPr lang="en-GB" sz="2100" dirty="0"/>
              <a:t>Recognition of a wide variety of forms of CPD including pedagogic research, mentoring, contribution to others’ CPD, contributions to T&amp;L conferences.</a:t>
            </a:r>
          </a:p>
        </p:txBody>
      </p:sp>
    </p:spTree>
    <p:extLst>
      <p:ext uri="{BB962C8B-B14F-4D97-AF65-F5344CB8AC3E}">
        <p14:creationId xmlns:p14="http://schemas.microsoft.com/office/powerpoint/2010/main" val="194212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4825-EC81-4BEA-AF4A-F38A444269DF}"/>
              </a:ext>
            </a:extLst>
          </p:cNvPr>
          <p:cNvSpPr>
            <a:spLocks noGrp="1"/>
          </p:cNvSpPr>
          <p:nvPr>
            <p:ph type="title"/>
          </p:nvPr>
        </p:nvSpPr>
        <p:spPr/>
        <p:txBody>
          <a:bodyPr/>
          <a:lstStyle/>
          <a:p>
            <a:r>
              <a:rPr lang="en-GB" dirty="0"/>
              <a:t>Recognising and rewarding professional Development: who is best placed to do it?</a:t>
            </a:r>
          </a:p>
        </p:txBody>
      </p:sp>
      <p:sp>
        <p:nvSpPr>
          <p:cNvPr id="3" name="Content Placeholder 2">
            <a:extLst>
              <a:ext uri="{FF2B5EF4-FFF2-40B4-BE49-F238E27FC236}">
                <a16:creationId xmlns:a16="http://schemas.microsoft.com/office/drawing/2014/main" id="{10A5A5AB-00E5-447F-9D12-263277A8711C}"/>
              </a:ext>
            </a:extLst>
          </p:cNvPr>
          <p:cNvSpPr>
            <a:spLocks noGrp="1"/>
          </p:cNvSpPr>
          <p:nvPr>
            <p:ph idx="1"/>
          </p:nvPr>
        </p:nvSpPr>
        <p:spPr/>
        <p:txBody>
          <a:bodyPr/>
          <a:lstStyle/>
          <a:p>
            <a:r>
              <a:rPr lang="en-GB" sz="2800" dirty="0"/>
              <a:t>National/international agencies?</a:t>
            </a:r>
          </a:p>
          <a:p>
            <a:r>
              <a:rPr lang="en-GB" sz="2800" dirty="0"/>
              <a:t>Higher Education Institutions themselves?</a:t>
            </a:r>
          </a:p>
          <a:p>
            <a:r>
              <a:rPr lang="en-GB" sz="2800" dirty="0"/>
              <a:t>Professional, Subject and Regulatory Bodies or Associations?</a:t>
            </a:r>
          </a:p>
          <a:p>
            <a:r>
              <a:rPr lang="en-GB" sz="2800" dirty="0"/>
              <a:t>Other organisations, for example, the Staff and Educational Development Association?</a:t>
            </a:r>
          </a:p>
          <a:p>
            <a:r>
              <a:rPr lang="en-GB" sz="2800" dirty="0"/>
              <a:t>Someone/something else?</a:t>
            </a:r>
          </a:p>
        </p:txBody>
      </p:sp>
    </p:spTree>
    <p:extLst>
      <p:ext uri="{BB962C8B-B14F-4D97-AF65-F5344CB8AC3E}">
        <p14:creationId xmlns:p14="http://schemas.microsoft.com/office/powerpoint/2010/main" val="1227651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6F4F6-9EF8-4CCE-A3AC-1D0E11779429}"/>
              </a:ext>
            </a:extLst>
          </p:cNvPr>
          <p:cNvSpPr>
            <a:spLocks noGrp="1"/>
          </p:cNvSpPr>
          <p:nvPr>
            <p:ph type="title"/>
          </p:nvPr>
        </p:nvSpPr>
        <p:spPr/>
        <p:txBody>
          <a:bodyPr/>
          <a:lstStyle/>
          <a:p>
            <a:r>
              <a:rPr lang="en-GB" dirty="0"/>
              <a:t>The Irish National Professional Development Framework. Key underlying thinking:</a:t>
            </a:r>
          </a:p>
        </p:txBody>
      </p:sp>
      <p:sp>
        <p:nvSpPr>
          <p:cNvPr id="3" name="Content Placeholder 2">
            <a:extLst>
              <a:ext uri="{FF2B5EF4-FFF2-40B4-BE49-F238E27FC236}">
                <a16:creationId xmlns:a16="http://schemas.microsoft.com/office/drawing/2014/main" id="{ECB82BB2-179F-4638-9592-DC2D6629FE21}"/>
              </a:ext>
            </a:extLst>
          </p:cNvPr>
          <p:cNvSpPr>
            <a:spLocks noGrp="1"/>
          </p:cNvSpPr>
          <p:nvPr>
            <p:ph idx="1"/>
          </p:nvPr>
        </p:nvSpPr>
        <p:spPr/>
        <p:txBody>
          <a:bodyPr/>
          <a:lstStyle/>
          <a:p>
            <a:r>
              <a:rPr lang="en-GB" dirty="0"/>
              <a:t>The creation of such a framework has been a core strand in the National Forum’s work since its inception.</a:t>
            </a:r>
          </a:p>
          <a:p>
            <a:r>
              <a:rPr lang="en-GB" dirty="0"/>
              <a:t>It is informed by parallel research findings on work for </a:t>
            </a:r>
            <a:r>
              <a:rPr lang="en-GB" dirty="0">
                <a:solidFill>
                  <a:srgbClr val="7030A0"/>
                </a:solidFill>
              </a:rPr>
              <a:t>building digital capacity</a:t>
            </a:r>
            <a:r>
              <a:rPr lang="en-GB" dirty="0"/>
              <a:t>, on </a:t>
            </a:r>
            <a:r>
              <a:rPr lang="en-GB" dirty="0">
                <a:solidFill>
                  <a:srgbClr val="7030A0"/>
                </a:solidFill>
              </a:rPr>
              <a:t>teaching for transitions </a:t>
            </a:r>
            <a:r>
              <a:rPr lang="en-GB" dirty="0"/>
              <a:t>and outcomes from the </a:t>
            </a:r>
            <a:r>
              <a:rPr lang="en-GB" dirty="0">
                <a:solidFill>
                  <a:srgbClr val="7030A0"/>
                </a:solidFill>
              </a:rPr>
              <a:t>Learning Impact Awards</a:t>
            </a:r>
            <a:r>
              <a:rPr lang="en-GB" dirty="0"/>
              <a:t>;</a:t>
            </a:r>
          </a:p>
          <a:p>
            <a:r>
              <a:rPr lang="en-GB" dirty="0"/>
              <a:t>Evaluation of excellent teaching must include </a:t>
            </a:r>
            <a:r>
              <a:rPr lang="en-GB" dirty="0">
                <a:solidFill>
                  <a:srgbClr val="7030A0"/>
                </a:solidFill>
              </a:rPr>
              <a:t>listening to what students value</a:t>
            </a:r>
            <a:r>
              <a:rPr lang="en-GB" dirty="0"/>
              <a:t>. </a:t>
            </a:r>
          </a:p>
          <a:p>
            <a:r>
              <a:rPr lang="en-GB" dirty="0"/>
              <a:t>The work is the subject of </a:t>
            </a:r>
            <a:r>
              <a:rPr lang="en-GB" dirty="0">
                <a:solidFill>
                  <a:srgbClr val="7030A0"/>
                </a:solidFill>
              </a:rPr>
              <a:t>extensive cross-sectoral consultation </a:t>
            </a:r>
            <a:r>
              <a:rPr lang="en-GB" dirty="0"/>
              <a:t>and builds on snapshots of professional development across HEIs in all sectors for those who teach;</a:t>
            </a:r>
          </a:p>
          <a:p>
            <a:r>
              <a:rPr lang="en-GB" dirty="0">
                <a:solidFill>
                  <a:srgbClr val="7030A0"/>
                </a:solidFill>
              </a:rPr>
              <a:t>International perspectives </a:t>
            </a:r>
            <a:r>
              <a:rPr lang="en-GB" dirty="0"/>
              <a:t>are also being drawn upon.</a:t>
            </a:r>
          </a:p>
        </p:txBody>
      </p:sp>
    </p:spTree>
    <p:extLst>
      <p:ext uri="{BB962C8B-B14F-4D97-AF65-F5344CB8AC3E}">
        <p14:creationId xmlns:p14="http://schemas.microsoft.com/office/powerpoint/2010/main" val="424750679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5023</Words>
  <Application>Microsoft Office PowerPoint</Application>
  <PresentationFormat>On-screen Show (4:3)</PresentationFormat>
  <Paragraphs>368</Paragraphs>
  <Slides>47</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47</vt:i4>
      </vt:variant>
    </vt:vector>
  </HeadingPairs>
  <TitlesOfParts>
    <vt:vector size="56" baseType="lpstr">
      <vt:lpstr>Arial</vt:lpstr>
      <vt:lpstr>Arial Rounded MT Bold</vt:lpstr>
      <vt:lpstr>Calibri</vt:lpstr>
      <vt:lpstr>Comic Sans MS</vt:lpstr>
      <vt:lpstr>Symbol</vt:lpstr>
      <vt:lpstr>Times New Roman</vt:lpstr>
      <vt:lpstr>Wingdings</vt:lpstr>
      <vt:lpstr>LeedsMet template</vt:lpstr>
      <vt:lpstr>101_Custom Design</vt:lpstr>
      <vt:lpstr>Building Capacity through Professional Development: A Seminar Funded by the National Forum for the Enhancement of Teaching and Learning</vt:lpstr>
      <vt:lpstr>The seminar components</vt:lpstr>
      <vt:lpstr>On completion of this seminar and associated workshop, participants will be able to:</vt:lpstr>
      <vt:lpstr>PowerPoint Presentation</vt:lpstr>
      <vt:lpstr>Recognising and rewarding Professional Development: why should we do it?</vt:lpstr>
      <vt:lpstr>Recognising and rewarding Professional Development: how can it be done?</vt:lpstr>
      <vt:lpstr>Potential component's of a PD Framework</vt:lpstr>
      <vt:lpstr>Recognising and rewarding professional Development: who is best placed to do it?</vt:lpstr>
      <vt:lpstr>The Irish National Professional Development Framework. Key underlying thinking:</vt:lpstr>
      <vt:lpstr>Kennedy (2005 p 248) suggests nine models of professional development leading to increasing capacity for professional autonomy</vt:lpstr>
      <vt:lpstr>Professional development</vt:lpstr>
      <vt:lpstr>Possible domains for a PD framework for teaching in higher education</vt:lpstr>
      <vt:lpstr>Developing 4 models for an Irish Framework</vt:lpstr>
      <vt:lpstr>Model 1: A linear model</vt:lpstr>
      <vt:lpstr>Model 2 ‘Foundation to specialist’ and Model 3 ‘Staged’ to specialist</vt:lpstr>
      <vt:lpstr>Model 4: Central requirement leading to institutional implementation</vt:lpstr>
      <vt:lpstr>Possible objectives for a national framework</vt:lpstr>
      <vt:lpstr>The Irish PD framework should be:</vt:lpstr>
      <vt:lpstr>It should also be</vt:lpstr>
      <vt:lpstr>What impact has professional development recognition had in the UK?</vt:lpstr>
      <vt:lpstr>PowerPoint Presentation</vt:lpstr>
      <vt:lpstr>The Staff and Educational Development Association (SEDA) recognition for people who support and lead educational change in Higher Education</vt:lpstr>
      <vt:lpstr>Core development outcomes for SEDA Fellowship:</vt:lpstr>
      <vt:lpstr>Specialist outcomes</vt:lpstr>
      <vt:lpstr>SEDA values (note the verbs!)</vt:lpstr>
      <vt:lpstr>The Higher Education Academy Fellowship Scheme</vt:lpstr>
      <vt:lpstr>PowerPoint Presentation</vt:lpstr>
      <vt:lpstr>Why might you want to become HEA-recognised? The HEA says:</vt:lpstr>
      <vt:lpstr>And we say also because:</vt:lpstr>
      <vt:lpstr>The UK Professional Standards Framework:</vt:lpstr>
      <vt:lpstr>Tricky issues for those applying for HEA fellowships</vt:lpstr>
      <vt:lpstr>Recognition of Professional Development for those who teach in diverse disciplines</vt:lpstr>
      <vt:lpstr>The impact of the increasingly professionalised nature of HE in the UK</vt:lpstr>
      <vt:lpstr>PowerPoint Presentation</vt:lpstr>
      <vt:lpstr>The role of Heads of Department and Heads of School in change management</vt:lpstr>
      <vt:lpstr>Challenges of implementing change and promulgating best practice</vt:lpstr>
      <vt:lpstr>What have we got to help us lead effective change in terms of PD?</vt:lpstr>
      <vt:lpstr>Processes available to encourage engagement with generic/discipline-specific PD. We can advocate:</vt:lpstr>
      <vt:lpstr>Undertaking dialogic peer review of teaching and other practices? The purposes of peer review include:</vt:lpstr>
      <vt:lpstr>Team-based review processes can encourage us to ask:</vt:lpstr>
      <vt:lpstr>How do HEIs know if we are offering excellent student experiences?</vt:lpstr>
      <vt:lpstr>Self-review of teaching and supporting learning? What evidence demonstrates how well you:</vt:lpstr>
      <vt:lpstr>Reflection on my teaching</vt:lpstr>
      <vt:lpstr>Maximising opportunities and minimising barriers</vt:lpstr>
      <vt:lpstr>Potential components for a PD framework</vt:lpstr>
      <vt:lpstr>These and other slides are available on my website at http://sally-brown.net</vt:lpstr>
      <vt:lpstr>Useful references and 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2018-01-06T16:26:19Z</dcterms:modified>
</cp:coreProperties>
</file>