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36"/>
  </p:notesMasterIdLst>
  <p:handoutMasterIdLst>
    <p:handoutMasterId r:id="rId37"/>
  </p:handoutMasterIdLst>
  <p:sldIdLst>
    <p:sldId id="420" r:id="rId3"/>
    <p:sldId id="627" r:id="rId4"/>
    <p:sldId id="635" r:id="rId5"/>
    <p:sldId id="636" r:id="rId6"/>
    <p:sldId id="625" r:id="rId7"/>
    <p:sldId id="634" r:id="rId8"/>
    <p:sldId id="629" r:id="rId9"/>
    <p:sldId id="630" r:id="rId10"/>
    <p:sldId id="633" r:id="rId11"/>
    <p:sldId id="632" r:id="rId12"/>
    <p:sldId id="576" r:id="rId13"/>
    <p:sldId id="637" r:id="rId14"/>
    <p:sldId id="639" r:id="rId15"/>
    <p:sldId id="644" r:id="rId16"/>
    <p:sldId id="643" r:id="rId17"/>
    <p:sldId id="638" r:id="rId18"/>
    <p:sldId id="569" r:id="rId19"/>
    <p:sldId id="642" r:id="rId20"/>
    <p:sldId id="626" r:id="rId21"/>
    <p:sldId id="628" r:id="rId22"/>
    <p:sldId id="647" r:id="rId23"/>
    <p:sldId id="640" r:id="rId24"/>
    <p:sldId id="641" r:id="rId25"/>
    <p:sldId id="567" r:id="rId26"/>
    <p:sldId id="648" r:id="rId27"/>
    <p:sldId id="649" r:id="rId28"/>
    <p:sldId id="646" r:id="rId29"/>
    <p:sldId id="650" r:id="rId30"/>
    <p:sldId id="653" r:id="rId31"/>
    <p:sldId id="651" r:id="rId32"/>
    <p:sldId id="652" r:id="rId33"/>
    <p:sldId id="382" r:id="rId34"/>
    <p:sldId id="270" r:id="rId35"/>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00" autoAdjust="0"/>
    <p:restoredTop sz="94384" autoAdjust="0"/>
  </p:normalViewPr>
  <p:slideViewPr>
    <p:cSldViewPr>
      <p:cViewPr>
        <p:scale>
          <a:sx n="70" d="100"/>
          <a:sy n="70" d="100"/>
        </p:scale>
        <p:origin x="612" y="78"/>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varScale="1">
      <p:scale>
        <a:sx n="1" d="1"/>
        <a:sy n="1" d="1"/>
      </p:scale>
      <p:origin x="0" y="-7842"/>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dirty="0"/>
          </a:p>
        </p:txBody>
      </p:sp>
    </p:spTree>
    <p:extLst>
      <p:ext uri="{BB962C8B-B14F-4D97-AF65-F5344CB8AC3E}">
        <p14:creationId xmlns:p14="http://schemas.microsoft.com/office/powerpoint/2010/main" val="36587952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33</a:t>
            </a:fld>
            <a:endParaRPr lang="en-US"/>
          </a:p>
        </p:txBody>
      </p:sp>
    </p:spTree>
    <p:extLst>
      <p:ext uri="{BB962C8B-B14F-4D97-AF65-F5344CB8AC3E}">
        <p14:creationId xmlns:p14="http://schemas.microsoft.com/office/powerpoint/2010/main" val="2449239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p>
        </p:txBody>
      </p:sp>
      <p:sp>
        <p:nvSpPr>
          <p:cNvPr id="60420" name="Slide Number Placeholder 3"/>
          <p:cNvSpPr>
            <a:spLocks noGrp="1"/>
          </p:cNvSpPr>
          <p:nvPr>
            <p:ph type="sldNum" sz="quarter" idx="5"/>
          </p:nvPr>
        </p:nvSpPr>
        <p:spPr>
          <a:noFill/>
        </p:spPr>
        <p:txBody>
          <a:bodyPr/>
          <a:lstStyle/>
          <a:p>
            <a:fld id="{CC224363-394E-4029-8BA0-C5384BB31DD7}" type="slidenum">
              <a:rPr lang="en-GB" smtClean="0">
                <a:solidFill>
                  <a:srgbClr val="000000"/>
                </a:solidFill>
              </a:rPr>
              <a:pPr/>
              <a:t>11</a:t>
            </a:fld>
            <a:endParaRPr lang="en-GB">
              <a:solidFill>
                <a:srgbClr val="000000"/>
              </a:solidFill>
            </a:endParaRPr>
          </a:p>
        </p:txBody>
      </p:sp>
    </p:spTree>
    <p:extLst>
      <p:ext uri="{BB962C8B-B14F-4D97-AF65-F5344CB8AC3E}">
        <p14:creationId xmlns:p14="http://schemas.microsoft.com/office/powerpoint/2010/main" val="86990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10601761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14788185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17910817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xfrm>
            <a:off x="1150938" y="692150"/>
            <a:ext cx="4556125" cy="3416300"/>
          </a:xfrm>
          <a:ln/>
        </p:spPr>
      </p:sp>
      <p:sp>
        <p:nvSpPr>
          <p:cNvPr id="71683" name="Notes Placeholder 2"/>
          <p:cNvSpPr>
            <a:spLocks noGrp="1"/>
          </p:cNvSpPr>
          <p:nvPr>
            <p:ph type="body" idx="1"/>
          </p:nvPr>
        </p:nvSpPr>
        <p:spPr>
          <a:noFill/>
          <a:ln/>
        </p:spPr>
        <p:txBody>
          <a:bodyPr/>
          <a:lstStyle/>
          <a:p>
            <a:endParaRPr lang="en-US"/>
          </a:p>
        </p:txBody>
      </p:sp>
      <p:sp>
        <p:nvSpPr>
          <p:cNvPr id="71684" name="Slide Number Placeholder 3"/>
          <p:cNvSpPr>
            <a:spLocks noGrp="1"/>
          </p:cNvSpPr>
          <p:nvPr>
            <p:ph type="sldNum" sz="quarter" idx="5"/>
          </p:nvPr>
        </p:nvSpPr>
        <p:spPr>
          <a:xfrm>
            <a:off x="3884613" y="8685213"/>
            <a:ext cx="2971800" cy="457200"/>
          </a:xfrm>
          <a:prstGeom prst="rect">
            <a:avLst/>
          </a:prstGeom>
          <a:noFill/>
        </p:spPr>
        <p:txBody>
          <a:bodyPr/>
          <a:lstStyle/>
          <a:p>
            <a:fld id="{2A1F4496-1979-4505-8CD3-DD7F678310A6}" type="slidenum">
              <a:rPr lang="en-US" smtClean="0">
                <a:solidFill>
                  <a:srgbClr val="000000"/>
                </a:solidFill>
              </a:rPr>
              <a:pPr/>
              <a:t>22</a:t>
            </a:fld>
            <a:endParaRPr lang="en-US">
              <a:solidFill>
                <a:srgbClr val="000000"/>
              </a:solidFill>
            </a:endParaRPr>
          </a:p>
        </p:txBody>
      </p:sp>
    </p:spTree>
    <p:extLst>
      <p:ext uri="{BB962C8B-B14F-4D97-AF65-F5344CB8AC3E}">
        <p14:creationId xmlns:p14="http://schemas.microsoft.com/office/powerpoint/2010/main" val="36494828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38753881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13332267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25455260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29/12/2017</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29/12/2017</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29/12/2017</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29/12/2017</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29/12/2017</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29/12/2017</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29/12/2017</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29/12/2017</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29/12/2017</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29/12/2017</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29/12/2017</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29/12/2017</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www.heacademy.ac.uk/individuals/national-teaching-fellowship-scheme/NTF?utm_source=CRM&amp;utm_campaign=Professional%20Practice%20-%20NTFS&amp;utm_medium=Email&amp;utm_content=HEA%20Update%20March%202017"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400" dirty="0"/>
              <a:t>Enthusing and energising students: celebrating and recognising excellent teaching</a:t>
            </a:r>
          </a:p>
        </p:txBody>
      </p:sp>
      <p:sp>
        <p:nvSpPr>
          <p:cNvPr id="3075" name="Rectangle 3"/>
          <p:cNvSpPr>
            <a:spLocks noGrp="1" noChangeArrowheads="1"/>
          </p:cNvSpPr>
          <p:nvPr>
            <p:ph type="subTitle" idx="1"/>
          </p:nvPr>
        </p:nvSpPr>
        <p:spPr>
          <a:xfrm>
            <a:off x="611560" y="2781300"/>
            <a:ext cx="6463928" cy="3888060"/>
          </a:xfrm>
        </p:spPr>
        <p:txBody>
          <a:bodyPr/>
          <a:lstStyle/>
          <a:p>
            <a:pPr algn="ctr" eaLnBrk="1" hangingPunct="1">
              <a:defRPr/>
            </a:pPr>
            <a:r>
              <a:rPr lang="en-GB" dirty="0">
                <a:solidFill>
                  <a:schemeClr val="tx2">
                    <a:lumMod val="60000"/>
                    <a:lumOff val="40000"/>
                  </a:schemeClr>
                </a:solidFill>
              </a:rPr>
              <a:t>University of Greenwich </a:t>
            </a:r>
          </a:p>
          <a:p>
            <a:pPr algn="ctr" eaLnBrk="1" hangingPunct="1">
              <a:defRPr/>
            </a:pPr>
            <a:r>
              <a:rPr lang="en-GB" dirty="0">
                <a:solidFill>
                  <a:schemeClr val="tx2">
                    <a:lumMod val="60000"/>
                    <a:lumOff val="40000"/>
                  </a:schemeClr>
                </a:solidFill>
              </a:rPr>
              <a:t>5</a:t>
            </a:r>
            <a:r>
              <a:rPr lang="en-GB" baseline="30000" dirty="0">
                <a:solidFill>
                  <a:schemeClr val="tx2">
                    <a:lumMod val="60000"/>
                    <a:lumOff val="40000"/>
                  </a:schemeClr>
                </a:solidFill>
              </a:rPr>
              <a:t>th</a:t>
            </a:r>
            <a:r>
              <a:rPr lang="en-GB" dirty="0">
                <a:solidFill>
                  <a:schemeClr val="tx2">
                    <a:lumMod val="60000"/>
                    <a:lumOff val="40000"/>
                  </a:schemeClr>
                </a:solidFill>
              </a:rPr>
              <a:t> January 2018</a:t>
            </a:r>
          </a:p>
          <a:p>
            <a:pPr algn="ctr" eaLnBrk="1" hangingPunct="1">
              <a:defRPr/>
            </a:pPr>
            <a:r>
              <a:rPr lang="en-GB" b="1" dirty="0"/>
              <a:t>Sally Brown </a:t>
            </a:r>
            <a:r>
              <a:rPr lang="en-GB" sz="2400" b="1" dirty="0"/>
              <a:t>	</a:t>
            </a:r>
            <a:r>
              <a:rPr lang="en-GB" sz="2400" dirty="0"/>
              <a:t>NTF, PFHEA, SFSEDA</a:t>
            </a:r>
            <a:endParaRPr lang="en-GB" sz="2400" b="1" dirty="0"/>
          </a:p>
          <a:p>
            <a:pPr algn="ctr" eaLnBrk="1" hangingPunct="1">
              <a:defRPr/>
            </a:pPr>
            <a:r>
              <a:rPr lang="en-GB" sz="2400" b="1" dirty="0"/>
              <a:t>@</a:t>
            </a:r>
            <a:r>
              <a:rPr lang="en-GB" sz="2400" b="1" dirty="0" err="1"/>
              <a:t>ProfSallyBrown</a:t>
            </a:r>
            <a:endParaRPr lang="en-GB" sz="2400" b="1" dirty="0"/>
          </a:p>
          <a:p>
            <a:pPr algn="ctr" eaLnBrk="1" hangingPunct="1">
              <a:defRPr/>
            </a:pPr>
            <a:r>
              <a:rPr lang="en-GB" sz="2400" dirty="0"/>
              <a:t>sally@sally-brown.net</a:t>
            </a:r>
            <a:endParaRPr lang="en-GB" sz="2400" b="1" dirty="0"/>
          </a:p>
          <a:p>
            <a:pPr algn="ctr" eaLnBrk="1" hangingPunct="1">
              <a:defRPr/>
            </a:pPr>
            <a:r>
              <a:rPr lang="en-GB" sz="1800" dirty="0"/>
              <a:t>Emerita Professor, Leeds Beckett University</a:t>
            </a:r>
          </a:p>
          <a:p>
            <a:pPr algn="ctr" eaLnBrk="1" hangingPunct="1">
              <a:defRPr/>
            </a:pPr>
            <a:r>
              <a:rPr lang="en-GB" sz="1800" dirty="0"/>
              <a:t>Visiting Professor: University of Plymouth, University of South Wales, Liverpool John Moores University and Edge Hill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68CD-3B13-4D79-8EDB-92EBDC1DCADD}"/>
              </a:ext>
            </a:extLst>
          </p:cNvPr>
          <p:cNvSpPr>
            <a:spLocks noGrp="1"/>
          </p:cNvSpPr>
          <p:nvPr>
            <p:ph type="title"/>
          </p:nvPr>
        </p:nvSpPr>
        <p:spPr>
          <a:xfrm>
            <a:off x="457200" y="122239"/>
            <a:ext cx="7543800" cy="114652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kern="1200" dirty="0"/>
              <a:t>And evaluating just ‘teaching’ is only part of the job. We need also to ask:</a:t>
            </a:r>
          </a:p>
        </p:txBody>
      </p:sp>
      <p:sp>
        <p:nvSpPr>
          <p:cNvPr id="3" name="Content Placeholder 2">
            <a:extLst>
              <a:ext uri="{FF2B5EF4-FFF2-40B4-BE49-F238E27FC236}">
                <a16:creationId xmlns:a16="http://schemas.microsoft.com/office/drawing/2014/main" id="{85AEA903-63CC-4651-8449-994F11C0C827}"/>
              </a:ext>
            </a:extLst>
          </p:cNvPr>
          <p:cNvSpPr>
            <a:spLocks noGrp="1"/>
          </p:cNvSpPr>
          <p:nvPr>
            <p:ph idx="1"/>
          </p:nvPr>
        </p:nvSpPr>
        <p:spPr/>
        <p:txBody>
          <a:bodyPr/>
          <a:lstStyle/>
          <a:p>
            <a:r>
              <a:rPr lang="en-GB" dirty="0"/>
              <a:t>How effective and fit-for-purpose is curriculum design for the current era?</a:t>
            </a:r>
          </a:p>
          <a:p>
            <a:r>
              <a:rPr lang="en-GB" dirty="0"/>
              <a:t>How valid and reliable are the HEI’s assessment systems and processes at genuinely reflecting student achievement?</a:t>
            </a:r>
          </a:p>
          <a:p>
            <a:r>
              <a:rPr lang="en-GB" dirty="0"/>
              <a:t>How good are the university’s admin and technical systems at fostering a positive learning environment?</a:t>
            </a:r>
          </a:p>
          <a:p>
            <a:r>
              <a:rPr lang="en-GB" dirty="0"/>
              <a:t>How committed is the university to offering thoughtful and inclusive student support environment?</a:t>
            </a:r>
          </a:p>
          <a:p>
            <a:r>
              <a:rPr lang="en-GB" dirty="0"/>
              <a:t>How strong are the teams who undertake teaching and who lead and manage universities?</a:t>
            </a:r>
          </a:p>
        </p:txBody>
      </p:sp>
      <p:pic>
        <p:nvPicPr>
          <p:cNvPr id="5" name="Picture 4">
            <a:extLst>
              <a:ext uri="{FF2B5EF4-FFF2-40B4-BE49-F238E27FC236}">
                <a16:creationId xmlns:a16="http://schemas.microsoft.com/office/drawing/2014/main" id="{46E74316-C136-451A-AA00-75F70CF683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36096" y="5085184"/>
            <a:ext cx="2857500" cy="1600200"/>
          </a:xfrm>
          <a:prstGeom prst="rect">
            <a:avLst/>
          </a:prstGeom>
        </p:spPr>
      </p:pic>
    </p:spTree>
    <p:extLst>
      <p:ext uri="{BB962C8B-B14F-4D97-AF65-F5344CB8AC3E}">
        <p14:creationId xmlns:p14="http://schemas.microsoft.com/office/powerpoint/2010/main" val="3990389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42" name="Picture 3" descr="Laurentius_de_Voltolina_001.jpg"/>
          <p:cNvPicPr>
            <a:picLocks noChangeAspect="1"/>
          </p:cNvPicPr>
          <p:nvPr/>
        </p:nvPicPr>
        <p:blipFill>
          <a:blip r:embed="rId3" cstate="email"/>
          <a:srcRect/>
          <a:stretch>
            <a:fillRect/>
          </a:stretch>
        </p:blipFill>
        <p:spPr bwMode="auto">
          <a:xfrm>
            <a:off x="323850" y="0"/>
            <a:ext cx="8496300" cy="6858000"/>
          </a:xfrm>
          <a:prstGeom prst="rect">
            <a:avLst/>
          </a:prstGeom>
          <a:noFill/>
          <a:ln w="9525">
            <a:noFill/>
            <a:miter lim="800000"/>
            <a:headEnd/>
            <a:tailEnd/>
          </a:ln>
        </p:spPr>
      </p:pic>
      <p:sp>
        <p:nvSpPr>
          <p:cNvPr id="10243" name="TextBox 2"/>
          <p:cNvSpPr txBox="1">
            <a:spLocks noChangeArrowheads="1"/>
          </p:cNvSpPr>
          <p:nvPr/>
        </p:nvSpPr>
        <p:spPr bwMode="auto">
          <a:xfrm>
            <a:off x="6424613" y="5931374"/>
            <a:ext cx="2395537" cy="923925"/>
          </a:xfrm>
          <a:prstGeom prst="rect">
            <a:avLst/>
          </a:prstGeom>
          <a:solidFill>
            <a:schemeClr val="accent2"/>
          </a:solidFill>
          <a:ln w="9525">
            <a:noFill/>
            <a:miter lim="800000"/>
            <a:headEnd/>
            <a:tailEnd/>
          </a:ln>
        </p:spPr>
        <p:txBody>
          <a:bodyPr wrap="none">
            <a:spAutoFit/>
          </a:bodyPr>
          <a:lstStyle/>
          <a:p>
            <a:r>
              <a:rPr lang="en-GB" sz="1800" dirty="0" err="1">
                <a:solidFill>
                  <a:srgbClr val="FFFFFF"/>
                </a:solidFill>
                <a:latin typeface="Calibri" pitchFamily="34" charset="0"/>
              </a:rPr>
              <a:t>Laurentius</a:t>
            </a:r>
            <a:r>
              <a:rPr lang="en-GB" sz="1800" dirty="0">
                <a:solidFill>
                  <a:srgbClr val="FFFFFF"/>
                </a:solidFill>
                <a:latin typeface="Calibri" pitchFamily="34" charset="0"/>
              </a:rPr>
              <a:t> de </a:t>
            </a:r>
            <a:r>
              <a:rPr lang="en-GB" sz="1800" dirty="0" err="1">
                <a:solidFill>
                  <a:srgbClr val="FFFFFF"/>
                </a:solidFill>
                <a:latin typeface="Calibri" pitchFamily="34" charset="0"/>
              </a:rPr>
              <a:t>Voltolina</a:t>
            </a:r>
            <a:r>
              <a:rPr lang="en-GB" sz="1800" dirty="0">
                <a:solidFill>
                  <a:srgbClr val="FFFFFF"/>
                </a:solidFill>
                <a:latin typeface="Calibri" pitchFamily="34" charset="0"/>
              </a:rPr>
              <a:t> </a:t>
            </a:r>
          </a:p>
          <a:p>
            <a:r>
              <a:rPr lang="en-GB" sz="1800" dirty="0">
                <a:solidFill>
                  <a:srgbClr val="FFFFFF"/>
                </a:solidFill>
                <a:latin typeface="Calibri" pitchFamily="34" charset="0"/>
              </a:rPr>
              <a:t>2</a:t>
            </a:r>
            <a:r>
              <a:rPr lang="en-GB" sz="1800" baseline="30000" dirty="0">
                <a:solidFill>
                  <a:srgbClr val="FFFFFF"/>
                </a:solidFill>
                <a:latin typeface="Calibri" pitchFamily="34" charset="0"/>
              </a:rPr>
              <a:t>nd</a:t>
            </a:r>
            <a:r>
              <a:rPr lang="en-GB" sz="1800" dirty="0">
                <a:solidFill>
                  <a:srgbClr val="FFFFFF"/>
                </a:solidFill>
                <a:latin typeface="Calibri" pitchFamily="34" charset="0"/>
              </a:rPr>
              <a:t> half of 14</a:t>
            </a:r>
            <a:r>
              <a:rPr lang="en-GB" sz="1800" baseline="30000" dirty="0">
                <a:solidFill>
                  <a:srgbClr val="FFFFFF"/>
                </a:solidFill>
                <a:latin typeface="Calibri" pitchFamily="34" charset="0"/>
              </a:rPr>
              <a:t>th</a:t>
            </a:r>
            <a:r>
              <a:rPr lang="en-GB" sz="1800" dirty="0">
                <a:solidFill>
                  <a:srgbClr val="FFFFFF"/>
                </a:solidFill>
                <a:latin typeface="Calibri" pitchFamily="34" charset="0"/>
              </a:rPr>
              <a:t> Century</a:t>
            </a:r>
          </a:p>
          <a:p>
            <a:r>
              <a:rPr lang="en-GB" sz="1800" dirty="0">
                <a:solidFill>
                  <a:srgbClr val="FFFFFF"/>
                </a:solidFill>
                <a:latin typeface="Calibri" pitchFamily="34" charset="0"/>
              </a:rPr>
              <a:t>Italian Painter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42852"/>
            <a:ext cx="7858156" cy="1054123"/>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kern="1200" dirty="0"/>
              <a:t>How good are you at teaching and supporting learning? </a:t>
            </a:r>
            <a:br>
              <a:rPr lang="en-GB" sz="3200" kern="1200" dirty="0"/>
            </a:br>
            <a:r>
              <a:rPr lang="en-GB" sz="3200" kern="1200" dirty="0"/>
              <a:t>What evidence demonstrates how well you:</a:t>
            </a:r>
          </a:p>
        </p:txBody>
      </p:sp>
      <p:sp>
        <p:nvSpPr>
          <p:cNvPr id="3" name="Content Placeholder 2"/>
          <p:cNvSpPr>
            <a:spLocks noGrp="1"/>
          </p:cNvSpPr>
          <p:nvPr>
            <p:ph idx="1"/>
          </p:nvPr>
        </p:nvSpPr>
        <p:spPr>
          <a:xfrm>
            <a:off x="285720" y="1412875"/>
            <a:ext cx="8412193" cy="4789488"/>
          </a:xfrm>
        </p:spPr>
        <p:txBody>
          <a:bodyPr/>
          <a:lstStyle/>
          <a:p>
            <a:r>
              <a:rPr lang="en-GB" sz="2400" b="1" dirty="0"/>
              <a:t>teach in a variety of contexts including, for example lectures, seminars, field work, lab work, studio work, on-line teaching, doctoral supervision ……?</a:t>
            </a:r>
          </a:p>
          <a:p>
            <a:r>
              <a:rPr lang="en-GB" sz="2400" b="1" dirty="0"/>
              <a:t>foster employability, provide inclusive learning environments, promote inter-cultural experiences….?</a:t>
            </a:r>
          </a:p>
          <a:p>
            <a:r>
              <a:rPr lang="en-GB" sz="2400" b="1" dirty="0"/>
              <a:t>assess and give feedback to your students</a:t>
            </a:r>
            <a:r>
              <a:rPr lang="en-GB" dirty="0"/>
              <a:t>?</a:t>
            </a:r>
            <a:endParaRPr lang="en-GB" sz="2400" b="1" dirty="0"/>
          </a:p>
          <a:p>
            <a:r>
              <a:rPr lang="en-GB" sz="2400" b="1" dirty="0"/>
              <a:t>act as a mentor to colleagues?</a:t>
            </a:r>
          </a:p>
          <a:p>
            <a:r>
              <a:rPr lang="en-GB" sz="2400" b="1" dirty="0"/>
              <a:t>use technology to support your teaching?</a:t>
            </a:r>
          </a:p>
          <a:p>
            <a:r>
              <a:rPr lang="en-GB" sz="2400" b="1" dirty="0"/>
              <a:t>maintain your professional competence through CPD</a:t>
            </a:r>
            <a:r>
              <a:rPr lang="en-GB" dirty="0"/>
              <a:t>?</a:t>
            </a:r>
            <a:endParaRPr lang="en-GB" sz="2400" dirty="0"/>
          </a:p>
          <a:p>
            <a:r>
              <a:rPr lang="en-GB" sz="2400" b="1" dirty="0"/>
              <a:t>disseminate your good pedagogic practice through publications and conferences?</a:t>
            </a:r>
          </a:p>
          <a:p>
            <a:r>
              <a:rPr lang="en-GB" sz="2400" b="1" dirty="0"/>
              <a:t>evaluate yourself in all of these roles?</a:t>
            </a:r>
          </a:p>
          <a:p>
            <a:endParaRPr lang="en-GB" sz="2400" b="1" dirty="0"/>
          </a:p>
          <a:p>
            <a:pPr>
              <a:buNone/>
            </a:pPr>
            <a:endParaRPr lang="en-GB" sz="2400" dirty="0"/>
          </a:p>
        </p:txBody>
      </p:sp>
    </p:spTree>
    <p:extLst>
      <p:ext uri="{BB962C8B-B14F-4D97-AF65-F5344CB8AC3E}">
        <p14:creationId xmlns:p14="http://schemas.microsoft.com/office/powerpoint/2010/main" val="8456273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user\Desktop\pic.jpg-large"/>
          <p:cNvPicPr>
            <a:picLocks noChangeAspect="1" noChangeArrowheads="1"/>
          </p:cNvPicPr>
          <p:nvPr/>
        </p:nvPicPr>
        <p:blipFill>
          <a:blip r:embed="rId2" cstate="print"/>
          <a:srcRect/>
          <a:stretch>
            <a:fillRect/>
          </a:stretch>
        </p:blipFill>
        <p:spPr bwMode="auto">
          <a:xfrm>
            <a:off x="827584" y="-1"/>
            <a:ext cx="7848460" cy="6857999"/>
          </a:xfrm>
          <a:prstGeom prst="rect">
            <a:avLst/>
          </a:prstGeom>
          <a:noFill/>
        </p:spPr>
      </p:pic>
      <p:sp>
        <p:nvSpPr>
          <p:cNvPr id="3" name="TextBox 2"/>
          <p:cNvSpPr txBox="1"/>
          <p:nvPr/>
        </p:nvSpPr>
        <p:spPr>
          <a:xfrm>
            <a:off x="6206978" y="6027003"/>
            <a:ext cx="2249334" cy="646331"/>
          </a:xfrm>
          <a:prstGeom prst="rect">
            <a:avLst/>
          </a:prstGeom>
          <a:solidFill>
            <a:schemeClr val="tx1"/>
          </a:solidFill>
        </p:spPr>
        <p:txBody>
          <a:bodyPr wrap="none" rtlCol="0">
            <a:spAutoFit/>
          </a:bodyPr>
          <a:lstStyle/>
          <a:p>
            <a:r>
              <a:rPr lang="en-GB" sz="1800" b="1" dirty="0">
                <a:solidFill>
                  <a:schemeClr val="bg1"/>
                </a:solidFill>
              </a:rPr>
              <a:t>From Jason </a:t>
            </a:r>
            <a:r>
              <a:rPr lang="en-GB" sz="1800" b="1" dirty="0" err="1">
                <a:solidFill>
                  <a:schemeClr val="bg1"/>
                </a:solidFill>
              </a:rPr>
              <a:t>Elsom</a:t>
            </a:r>
            <a:endParaRPr lang="en-GB" sz="1800" b="1" dirty="0">
              <a:solidFill>
                <a:schemeClr val="bg1"/>
              </a:solidFill>
            </a:endParaRPr>
          </a:p>
          <a:p>
            <a:r>
              <a:rPr lang="en-GB" sz="1800" b="1" dirty="0">
                <a:solidFill>
                  <a:schemeClr val="bg1"/>
                </a:solidFill>
              </a:rPr>
              <a:t>(@Jason </a:t>
            </a:r>
            <a:r>
              <a:rPr lang="en-GB" sz="1800" b="1" dirty="0" err="1">
                <a:solidFill>
                  <a:schemeClr val="bg1"/>
                </a:solidFill>
              </a:rPr>
              <a:t>Elsom</a:t>
            </a:r>
            <a:r>
              <a:rPr lang="en-GB" sz="1800" b="1" dirty="0">
                <a:solidFill>
                  <a:schemeClr val="bg1"/>
                </a:solidFill>
              </a:rPr>
              <a:t>)</a:t>
            </a:r>
          </a:p>
        </p:txBody>
      </p:sp>
    </p:spTree>
    <p:extLst>
      <p:ext uri="{BB962C8B-B14F-4D97-AF65-F5344CB8AC3E}">
        <p14:creationId xmlns:p14="http://schemas.microsoft.com/office/powerpoint/2010/main" val="18046547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High quality teaching…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buNone/>
            </a:pPr>
            <a:r>
              <a:rPr lang="en-GB" sz="2600" dirty="0"/>
              <a:t>…“implies recognising that students must be engaged with the content of learning tasks in a way that is likely to enable them to reach understanding…Sharp engagement, imaginative inquiry and finding of a suitable level and style are all more likely to occur if teaching methods that necessitate student energy, problem solving and cooperative learning are employed.” (Ramsden, 2003, p97)</a:t>
            </a:r>
          </a:p>
        </p:txBody>
      </p:sp>
    </p:spTree>
    <p:extLst>
      <p:ext uri="{BB962C8B-B14F-4D97-AF65-F5344CB8AC3E}">
        <p14:creationId xmlns:p14="http://schemas.microsoft.com/office/powerpoint/2010/main" val="39131183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 A tall order?</a:t>
            </a:r>
          </a:p>
        </p:txBody>
      </p:sp>
      <p:sp>
        <p:nvSpPr>
          <p:cNvPr id="3" name="Content Placeholder 2"/>
          <p:cNvSpPr>
            <a:spLocks noGrp="1"/>
          </p:cNvSpPr>
          <p:nvPr>
            <p:ph idx="1"/>
          </p:nvPr>
        </p:nvSpPr>
        <p:spPr/>
        <p:txBody>
          <a:bodyPr/>
          <a:lstStyle/>
          <a:p>
            <a:pPr>
              <a:lnSpc>
                <a:spcPct val="100000"/>
              </a:lnSpc>
              <a:buNone/>
            </a:pPr>
            <a:r>
              <a:rPr lang="en-GB" sz="2800" dirty="0"/>
              <a:t>Effective lecturers combine the talents of a scholar, writer, producer, comedian, showman and teacher in ways that contribute to student learning. Nevertheless it is also true that few college professors combine these talents in optimal ways and that even the best lecturers are not always on top form.</a:t>
            </a:r>
          </a:p>
          <a:p>
            <a:pPr>
              <a:lnSpc>
                <a:spcPct val="100000"/>
              </a:lnSpc>
              <a:buNone/>
            </a:pPr>
            <a:r>
              <a:rPr lang="en-GB" sz="2800" dirty="0" err="1"/>
              <a:t>McKeachie</a:t>
            </a:r>
            <a:r>
              <a:rPr lang="en-GB" sz="2800" dirty="0"/>
              <a:t> et al p.53</a:t>
            </a:r>
          </a:p>
        </p:txBody>
      </p:sp>
    </p:spTree>
    <p:extLst>
      <p:ext uri="{BB962C8B-B14F-4D97-AF65-F5344CB8AC3E}">
        <p14:creationId xmlns:p14="http://schemas.microsoft.com/office/powerpoint/2010/main" val="38363080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D60D487-5B63-4769-859C-DF49EAA9C9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122462" y="973882"/>
            <a:ext cx="6858000" cy="5143500"/>
          </a:xfrm>
          <a:prstGeom prst="rect">
            <a:avLst/>
          </a:prstGeom>
        </p:spPr>
      </p:pic>
    </p:spTree>
    <p:extLst>
      <p:ext uri="{BB962C8B-B14F-4D97-AF65-F5344CB8AC3E}">
        <p14:creationId xmlns:p14="http://schemas.microsoft.com/office/powerpoint/2010/main" val="32713180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22238"/>
            <a:ext cx="7543800" cy="114652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Some characteristics of excellent teaching as described in the scholarly literature (inter alia Bain 2004, Biggs and Tang, 2011, Ramsden, 1991)</a:t>
            </a:r>
          </a:p>
        </p:txBody>
      </p:sp>
      <p:sp>
        <p:nvSpPr>
          <p:cNvPr id="10243" name="Content Placeholder 2"/>
          <p:cNvSpPr>
            <a:spLocks noGrp="1"/>
          </p:cNvSpPr>
          <p:nvPr>
            <p:ph idx="1"/>
          </p:nvPr>
        </p:nvSpPr>
        <p:spPr>
          <a:xfrm>
            <a:off x="285750" y="1412875"/>
            <a:ext cx="8643938" cy="4789488"/>
          </a:xfrm>
        </p:spPr>
        <p:txBody>
          <a:bodyPr/>
          <a:lstStyle/>
          <a:p>
            <a:pPr marL="514350" indent="-514350">
              <a:buSzPct val="100000"/>
              <a:buFont typeface="Arial" charset="0"/>
              <a:buAutoNum type="arabicPeriod"/>
            </a:pPr>
            <a:r>
              <a:rPr lang="en-GB" sz="2400" dirty="0"/>
              <a:t>Knows subject material thoroughly</a:t>
            </a:r>
          </a:p>
          <a:p>
            <a:pPr marL="514350" indent="-514350">
              <a:buSzPct val="100000"/>
              <a:buFont typeface="Arial" charset="0"/>
              <a:buAutoNum type="arabicPeriod"/>
            </a:pPr>
            <a:r>
              <a:rPr lang="en-GB" sz="2400" dirty="0"/>
              <a:t>Adopts a scholarly approach to the practice of teaching</a:t>
            </a:r>
          </a:p>
          <a:p>
            <a:pPr marL="514350" indent="-514350">
              <a:buSzPct val="100000"/>
              <a:buFont typeface="Arial" charset="0"/>
              <a:buAutoNum type="arabicPeriod"/>
            </a:pPr>
            <a:r>
              <a:rPr lang="en-GB" sz="2400" dirty="0"/>
              <a:t>Is reflective and regularly reviews own practice</a:t>
            </a:r>
          </a:p>
          <a:p>
            <a:pPr marL="514350" indent="-514350">
              <a:buSzPct val="100000"/>
              <a:buFont typeface="Arial" charset="0"/>
              <a:buAutoNum type="arabicPeriod"/>
            </a:pPr>
            <a:r>
              <a:rPr lang="en-GB" sz="2400" dirty="0"/>
              <a:t>Is well organised and plans curriculum effectively</a:t>
            </a:r>
          </a:p>
          <a:p>
            <a:pPr marL="514350" indent="-514350">
              <a:buSzPct val="100000"/>
              <a:buFont typeface="Arial" charset="0"/>
              <a:buAutoNum type="arabicPeriod"/>
            </a:pPr>
            <a:r>
              <a:rPr lang="en-GB" sz="2400" dirty="0"/>
              <a:t>Is passionate about teaching</a:t>
            </a:r>
          </a:p>
          <a:p>
            <a:pPr marL="514350" indent="-514350">
              <a:buSzPct val="100000"/>
              <a:buFont typeface="Arial" charset="0"/>
              <a:buAutoNum type="arabicPeriod"/>
            </a:pPr>
            <a:r>
              <a:rPr lang="en-GB" sz="2400" dirty="0"/>
              <a:t>Has a student-centred orientation to teaching</a:t>
            </a:r>
          </a:p>
          <a:p>
            <a:pPr marL="514350" indent="-514350">
              <a:buSzPct val="100000"/>
              <a:buFont typeface="Arial" charset="0"/>
              <a:buAutoNum type="arabicPeriod"/>
            </a:pPr>
            <a:r>
              <a:rPr lang="en-GB" sz="2400" dirty="0"/>
              <a:t>Regularly reviews innovations in learning and teaching and tries out ones relevant to own context</a:t>
            </a:r>
          </a:p>
          <a:p>
            <a:pPr marL="514350" indent="-514350">
              <a:buSzPct val="100000"/>
              <a:buFont typeface="Arial" charset="0"/>
              <a:buAutoNum type="arabicPeriod"/>
            </a:pPr>
            <a:r>
              <a:rPr lang="en-GB" sz="2400" dirty="0"/>
              <a:t>Ensures that assessment practices are fit for purpose and contribute to learning</a:t>
            </a:r>
          </a:p>
          <a:p>
            <a:pPr marL="514350" indent="-514350">
              <a:buSzPct val="100000"/>
              <a:buFont typeface="Arial" charset="0"/>
              <a:buAutoNum type="arabicPeriod"/>
            </a:pPr>
            <a:r>
              <a:rPr lang="en-GB" sz="2400" dirty="0"/>
              <a:t>Demonstrates empathy and emotional intelligence</a:t>
            </a:r>
          </a:p>
          <a:p>
            <a:pPr marL="514350" indent="-514350">
              <a:buSzPct val="100000"/>
              <a:buFont typeface="Arial" charset="0"/>
              <a:buAutoNum type="arabicPeriod"/>
            </a:pPr>
            <a:endParaRPr lang="en-GB"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3587750" y="19875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1</a:t>
            </a:r>
          </a:p>
        </p:txBody>
      </p:sp>
      <p:sp>
        <p:nvSpPr>
          <p:cNvPr id="6" name="Rectangle 4"/>
          <p:cNvSpPr>
            <a:spLocks noChangeArrowheads="1"/>
          </p:cNvSpPr>
          <p:nvPr/>
        </p:nvSpPr>
        <p:spPr bwMode="auto">
          <a:xfrm>
            <a:off x="1758950" y="26733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2</a:t>
            </a:r>
          </a:p>
        </p:txBody>
      </p:sp>
      <p:sp>
        <p:nvSpPr>
          <p:cNvPr id="7" name="Rectangle 5"/>
          <p:cNvSpPr>
            <a:spLocks noChangeArrowheads="1"/>
          </p:cNvSpPr>
          <p:nvPr/>
        </p:nvSpPr>
        <p:spPr bwMode="auto">
          <a:xfrm>
            <a:off x="5264150" y="27495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dirty="0">
                <a:latin typeface="Comic Sans MS" pitchFamily="66" charset="0"/>
              </a:rPr>
              <a:t>2</a:t>
            </a:r>
          </a:p>
        </p:txBody>
      </p:sp>
      <p:sp>
        <p:nvSpPr>
          <p:cNvPr id="8" name="Rectangle 6"/>
          <p:cNvSpPr>
            <a:spLocks noChangeArrowheads="1"/>
          </p:cNvSpPr>
          <p:nvPr/>
        </p:nvSpPr>
        <p:spPr bwMode="auto">
          <a:xfrm>
            <a:off x="3663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dirty="0">
                <a:latin typeface="Comic Sans MS" pitchFamily="66" charset="0"/>
              </a:rPr>
              <a:t>3</a:t>
            </a:r>
          </a:p>
        </p:txBody>
      </p:sp>
      <p:sp>
        <p:nvSpPr>
          <p:cNvPr id="9" name="Rectangle 7"/>
          <p:cNvSpPr>
            <a:spLocks noChangeArrowheads="1"/>
          </p:cNvSpPr>
          <p:nvPr/>
        </p:nvSpPr>
        <p:spPr bwMode="auto">
          <a:xfrm>
            <a:off x="6330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dirty="0">
                <a:latin typeface="Comic Sans MS" pitchFamily="66" charset="0"/>
              </a:rPr>
              <a:t>3</a:t>
            </a:r>
          </a:p>
        </p:txBody>
      </p:sp>
      <p:sp>
        <p:nvSpPr>
          <p:cNvPr id="10" name="Rectangle 8"/>
          <p:cNvSpPr>
            <a:spLocks noChangeArrowheads="1"/>
          </p:cNvSpPr>
          <p:nvPr/>
        </p:nvSpPr>
        <p:spPr bwMode="auto">
          <a:xfrm>
            <a:off x="10731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dirty="0">
                <a:latin typeface="Comic Sans MS" pitchFamily="66" charset="0"/>
              </a:rPr>
              <a:t>3</a:t>
            </a:r>
          </a:p>
        </p:txBody>
      </p:sp>
      <p:sp>
        <p:nvSpPr>
          <p:cNvPr id="11" name="Rectangle 9"/>
          <p:cNvSpPr>
            <a:spLocks noChangeArrowheads="1"/>
          </p:cNvSpPr>
          <p:nvPr/>
        </p:nvSpPr>
        <p:spPr bwMode="auto">
          <a:xfrm>
            <a:off x="52641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dirty="0">
                <a:latin typeface="Comic Sans MS" pitchFamily="66" charset="0"/>
              </a:rPr>
              <a:t>4</a:t>
            </a:r>
          </a:p>
        </p:txBody>
      </p:sp>
      <p:sp>
        <p:nvSpPr>
          <p:cNvPr id="12" name="Rectangle 10"/>
          <p:cNvSpPr>
            <a:spLocks noChangeArrowheads="1"/>
          </p:cNvSpPr>
          <p:nvPr/>
        </p:nvSpPr>
        <p:spPr bwMode="auto">
          <a:xfrm>
            <a:off x="21399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dirty="0">
                <a:latin typeface="Comic Sans MS" pitchFamily="66" charset="0"/>
              </a:rPr>
              <a:t>4</a:t>
            </a:r>
          </a:p>
        </p:txBody>
      </p:sp>
      <p:sp>
        <p:nvSpPr>
          <p:cNvPr id="13" name="Rectangle 11"/>
          <p:cNvSpPr>
            <a:spLocks noChangeArrowheads="1"/>
          </p:cNvSpPr>
          <p:nvPr/>
        </p:nvSpPr>
        <p:spPr bwMode="auto">
          <a:xfrm>
            <a:off x="3816350" y="51879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dirty="0">
                <a:latin typeface="Comic Sans MS" pitchFamily="66" charset="0"/>
              </a:rPr>
              <a:t>5</a:t>
            </a:r>
          </a:p>
        </p:txBody>
      </p:sp>
      <p:sp>
        <p:nvSpPr>
          <p:cNvPr id="14" name="Title 1"/>
          <p:cNvSpPr txBox="1">
            <a:spLocks/>
          </p:cNvSpPr>
          <p:nvPr/>
        </p:nvSpPr>
        <p:spPr>
          <a:xfrm>
            <a:off x="457200" y="122238"/>
            <a:ext cx="7543800" cy="10747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eaLnBrk="1" hangingPunct="1">
              <a:defRPr sz="3200" b="1">
                <a:solidFill>
                  <a:schemeClr val="tx2"/>
                </a:solidFill>
                <a:latin typeface="+mj-lt"/>
                <a:ea typeface="+mj-ea"/>
                <a:cs typeface="+mj-cs"/>
              </a:defRPr>
            </a:lvl1pPr>
            <a:lvl2pPr eaLnBrk="0" hangingPunct="0">
              <a:defRPr sz="3900" b="1">
                <a:solidFill>
                  <a:schemeClr val="tx2"/>
                </a:solidFill>
              </a:defRPr>
            </a:lvl2pPr>
            <a:lvl3pPr eaLnBrk="0" hangingPunct="0">
              <a:defRPr sz="3900" b="1">
                <a:solidFill>
                  <a:schemeClr val="tx2"/>
                </a:solidFill>
              </a:defRPr>
            </a:lvl3pPr>
            <a:lvl4pPr eaLnBrk="0" hangingPunct="0">
              <a:defRPr sz="3900" b="1">
                <a:solidFill>
                  <a:schemeClr val="tx2"/>
                </a:solidFill>
              </a:defRPr>
            </a:lvl4pPr>
            <a:lvl5pPr eaLnBrk="0" hangingPunct="0">
              <a:defRPr sz="3900" b="1">
                <a:solidFill>
                  <a:schemeClr val="tx2"/>
                </a:solidFill>
              </a:defRPr>
            </a:lvl5pPr>
            <a:lvl6pPr marL="457200" fontAlgn="base">
              <a:spcBef>
                <a:spcPct val="0"/>
              </a:spcBef>
              <a:spcAft>
                <a:spcPct val="0"/>
              </a:spcAft>
              <a:defRPr sz="3900" b="1">
                <a:solidFill>
                  <a:schemeClr val="tx2"/>
                </a:solidFill>
              </a:defRPr>
            </a:lvl6pPr>
            <a:lvl7pPr marL="914400" fontAlgn="base">
              <a:spcBef>
                <a:spcPct val="0"/>
              </a:spcBef>
              <a:spcAft>
                <a:spcPct val="0"/>
              </a:spcAft>
              <a:defRPr sz="3900" b="1">
                <a:solidFill>
                  <a:schemeClr val="tx2"/>
                </a:solidFill>
              </a:defRPr>
            </a:lvl7pPr>
            <a:lvl8pPr marL="1371600" fontAlgn="base">
              <a:spcBef>
                <a:spcPct val="0"/>
              </a:spcBef>
              <a:spcAft>
                <a:spcPct val="0"/>
              </a:spcAft>
              <a:defRPr sz="3900" b="1">
                <a:solidFill>
                  <a:schemeClr val="tx2"/>
                </a:solidFill>
              </a:defRPr>
            </a:lvl8pPr>
            <a:lvl9pPr marL="1828800" fontAlgn="base">
              <a:spcBef>
                <a:spcPct val="0"/>
              </a:spcBef>
              <a:spcAft>
                <a:spcPct val="0"/>
              </a:spcAft>
              <a:defRPr sz="3900" b="1">
                <a:solidFill>
                  <a:schemeClr val="tx2"/>
                </a:solidFill>
              </a:defRPr>
            </a:lvl9pPr>
          </a:lstStyle>
          <a:p>
            <a:r>
              <a:rPr lang="en-GB" dirty="0"/>
              <a:t>Characteristics of excellent university teachers: diamond-9</a:t>
            </a:r>
          </a:p>
        </p:txBody>
      </p:sp>
    </p:spTree>
    <p:extLst>
      <p:ext uri="{BB962C8B-B14F-4D97-AF65-F5344CB8AC3E}">
        <p14:creationId xmlns:p14="http://schemas.microsoft.com/office/powerpoint/2010/main" val="9048012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22239"/>
            <a:ext cx="7416824" cy="121853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The HEA teaching excellence scheme is an umbrella scheme made up of a range of awards:</a:t>
            </a:r>
          </a:p>
        </p:txBody>
      </p:sp>
      <p:sp>
        <p:nvSpPr>
          <p:cNvPr id="3" name="Content Placeholder 2"/>
          <p:cNvSpPr>
            <a:spLocks noGrp="1"/>
          </p:cNvSpPr>
          <p:nvPr>
            <p:ph idx="1"/>
          </p:nvPr>
        </p:nvSpPr>
        <p:spPr>
          <a:xfrm>
            <a:off x="611560" y="1556792"/>
            <a:ext cx="8229600" cy="4861594"/>
          </a:xfrm>
        </p:spPr>
        <p:txBody>
          <a:bodyPr/>
          <a:lstStyle/>
          <a:p>
            <a:r>
              <a:rPr lang="en-GB" b="1" dirty="0">
                <a:latin typeface="Calibri" panose="020F0502020204030204" pitchFamily="34" charset="0"/>
                <a:cs typeface="Calibri" panose="020F0502020204030204" pitchFamily="34" charset="0"/>
              </a:rPr>
              <a:t>The National Teaching Fellows Scheme;</a:t>
            </a:r>
          </a:p>
          <a:p>
            <a:r>
              <a:rPr lang="en-GB" b="1" dirty="0">
                <a:latin typeface="Calibri" panose="020F0502020204030204" pitchFamily="34" charset="0"/>
                <a:cs typeface="Calibri" panose="020F0502020204030204" pitchFamily="34" charset="0"/>
              </a:rPr>
              <a:t>Collaborative Award for Teaching Excellence;</a:t>
            </a:r>
          </a:p>
          <a:p>
            <a:r>
              <a:rPr lang="en-GB" b="1" dirty="0">
                <a:latin typeface="Calibri" panose="020F0502020204030204" pitchFamily="34" charset="0"/>
                <a:cs typeface="Calibri" panose="020F0502020204030204" pitchFamily="34" charset="0"/>
              </a:rPr>
              <a:t>Teaching Excellence Ambassadors.</a:t>
            </a:r>
          </a:p>
          <a:p>
            <a:pPr marL="0" indent="0">
              <a:buNone/>
            </a:pPr>
            <a:endParaRPr lang="en-GB" sz="2400" b="1" dirty="0">
              <a:latin typeface="Calibri" panose="020F0502020204030204" pitchFamily="34" charset="0"/>
              <a:cs typeface="Calibri" panose="020F0502020204030204" pitchFamily="34" charset="0"/>
            </a:endParaRPr>
          </a:p>
          <a:p>
            <a:pPr marL="0" indent="0">
              <a:buNone/>
            </a:pPr>
            <a:r>
              <a:rPr lang="en-GB" sz="2400" b="1" dirty="0">
                <a:latin typeface="Calibri" panose="020F0502020204030204" pitchFamily="34" charset="0"/>
                <a:cs typeface="Calibri" panose="020F0502020204030204" pitchFamily="34" charset="0"/>
              </a:rPr>
              <a:t>See the HEA website </a:t>
            </a:r>
            <a:r>
              <a:rPr lang="en-GB" sz="2400" b="1" dirty="0">
                <a:latin typeface="Calibri" panose="020F0502020204030204" pitchFamily="34" charset="0"/>
                <a:cs typeface="Calibri" panose="020F0502020204030204" pitchFamily="34" charset="0"/>
                <a:hlinkClick r:id="rId2"/>
              </a:rPr>
              <a:t>https://www.heacademy.ac.uk/individuals/national-teaching-fellowship-scheme/NTF?utm_source=CRM&amp;utm_campaign=Professional%20Practice%20-%20NTFS&amp;utm_medium=Email&amp;utm_content=HEA%20Update%20March%202017</a:t>
            </a:r>
            <a:r>
              <a:rPr lang="en-GB" sz="2400" b="1"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31638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AFFE4-1055-408B-AD13-1CBBB8FE26C3}"/>
              </a:ext>
            </a:extLst>
          </p:cNvPr>
          <p:cNvSpPr>
            <a:spLocks noGrp="1"/>
          </p:cNvSpPr>
          <p:nvPr>
            <p:ph type="title"/>
          </p:nvPr>
        </p:nvSpPr>
        <p:spPr>
          <a:xfrm>
            <a:off x="179512" y="122239"/>
            <a:ext cx="7821488" cy="1290636"/>
          </a:xfrm>
        </p:spPr>
        <p:txBody>
          <a:bodyPr/>
          <a:lstStyle/>
          <a:p>
            <a:r>
              <a:rPr lang="en-GB" dirty="0"/>
              <a:t>Everyone wants excellent teaching but what does it look like and how can we know it when we see it?</a:t>
            </a:r>
          </a:p>
        </p:txBody>
      </p:sp>
      <p:pic>
        <p:nvPicPr>
          <p:cNvPr id="5" name="Content Placeholder 4">
            <a:extLst>
              <a:ext uri="{FF2B5EF4-FFF2-40B4-BE49-F238E27FC236}">
                <a16:creationId xmlns:a16="http://schemas.microsoft.com/office/drawing/2014/main" id="{57DF270E-86CA-4DB8-8CE0-CA293A059E2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11760" y="1587361"/>
            <a:ext cx="4392488" cy="4491418"/>
          </a:xfrm>
        </p:spPr>
      </p:pic>
    </p:spTree>
    <p:extLst>
      <p:ext uri="{BB962C8B-B14F-4D97-AF65-F5344CB8AC3E}">
        <p14:creationId xmlns:p14="http://schemas.microsoft.com/office/powerpoint/2010/main" val="42898032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0637"/>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What does the National Teaching Fellowship scheme seek to identify? </a:t>
            </a:r>
            <a:br>
              <a:rPr lang="en-GB" sz="3200" dirty="0"/>
            </a:br>
            <a:r>
              <a:rPr lang="en-GB" sz="3200" dirty="0"/>
              <a:t>The three criteria:</a:t>
            </a:r>
          </a:p>
        </p:txBody>
      </p:sp>
      <p:sp>
        <p:nvSpPr>
          <p:cNvPr id="3" name="Content Placeholder 2"/>
          <p:cNvSpPr>
            <a:spLocks noGrp="1"/>
          </p:cNvSpPr>
          <p:nvPr>
            <p:ph idx="1"/>
          </p:nvPr>
        </p:nvSpPr>
        <p:spPr>
          <a:xfrm>
            <a:off x="251520" y="1628799"/>
            <a:ext cx="8568952" cy="4573563"/>
          </a:xfrm>
        </p:spPr>
        <p:txBody>
          <a:bodyPr/>
          <a:lstStyle/>
          <a:p>
            <a:r>
              <a:rPr lang="en-GB" sz="2400" b="1" dirty="0">
                <a:solidFill>
                  <a:srgbClr val="00B050"/>
                </a:solidFill>
              </a:rPr>
              <a:t>Individual excellence</a:t>
            </a:r>
            <a:r>
              <a:rPr lang="en-GB" sz="2400" b="1" dirty="0"/>
              <a:t>: evidence of enhancing and transforming the student learning experience commensurate with the individual’s context and the opportunities afforded by it.</a:t>
            </a:r>
          </a:p>
          <a:p>
            <a:r>
              <a:rPr lang="en-GB" sz="2400" b="1" dirty="0">
                <a:solidFill>
                  <a:srgbClr val="00B050"/>
                </a:solidFill>
              </a:rPr>
              <a:t>Raising the profile of excellence</a:t>
            </a:r>
            <a:r>
              <a:rPr lang="en-GB" sz="2400" b="1" dirty="0"/>
              <a:t>: evidence of supporting colleagues and influencing support for student learning; demonstrating impact and engagement beyond the nominee’s immediate academic or professional role.</a:t>
            </a:r>
          </a:p>
          <a:p>
            <a:r>
              <a:rPr lang="en-GB" sz="2400" b="1" dirty="0">
                <a:solidFill>
                  <a:srgbClr val="00B050"/>
                </a:solidFill>
              </a:rPr>
              <a:t>Developing excellence</a:t>
            </a:r>
            <a:r>
              <a:rPr lang="en-GB" sz="2400" b="1" dirty="0"/>
              <a:t>: evidence of the nominee’s commitment to her/his ongoing professional development with regard to teaching and learning and/or learning support.</a:t>
            </a:r>
          </a:p>
        </p:txBody>
      </p:sp>
    </p:spTree>
    <p:extLst>
      <p:ext uri="{BB962C8B-B14F-4D97-AF65-F5344CB8AC3E}">
        <p14:creationId xmlns:p14="http://schemas.microsoft.com/office/powerpoint/2010/main" val="17631538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What makes an inspiring teacher?</a:t>
            </a:r>
          </a:p>
        </p:txBody>
      </p:sp>
      <p:sp>
        <p:nvSpPr>
          <p:cNvPr id="3" name="Content Placeholder 2"/>
          <p:cNvSpPr>
            <a:spLocks noGrp="1"/>
          </p:cNvSpPr>
          <p:nvPr>
            <p:ph idx="1"/>
          </p:nvPr>
        </p:nvSpPr>
        <p:spPr/>
        <p:txBody>
          <a:bodyPr/>
          <a:lstStyle/>
          <a:p>
            <a:pPr eaLnBrk="1" hangingPunct="1">
              <a:lnSpc>
                <a:spcPct val="100000"/>
              </a:lnSpc>
            </a:pPr>
            <a:r>
              <a:rPr lang="en-GB" sz="2600" dirty="0"/>
              <a:t>Inspiring teachers tend to be systematic, consistent, well-prepared and compelling: they can usually work well at different levels and in diverse contexts;</a:t>
            </a:r>
          </a:p>
          <a:p>
            <a:pPr eaLnBrk="1" hangingPunct="1">
              <a:lnSpc>
                <a:spcPct val="100000"/>
              </a:lnSpc>
            </a:pPr>
            <a:r>
              <a:rPr lang="en-GB" sz="2600" dirty="0"/>
              <a:t>There are no standard recipes by which we can cook up inspiring teaching, but there are some features we can combine in imaginative ways to create tasty and satisfying outcomes;</a:t>
            </a:r>
          </a:p>
          <a:p>
            <a:pPr eaLnBrk="1" hangingPunct="1">
              <a:lnSpc>
                <a:spcPct val="100000"/>
              </a:lnSpc>
            </a:pPr>
            <a:r>
              <a:rPr lang="en-GB" sz="2600" dirty="0"/>
              <a:t>Inspiring teaching comes in many different forms, and inspiring teachers develop their own styles and approaches that suit them (and their learners) well.</a:t>
            </a:r>
          </a:p>
          <a:p>
            <a:endParaRPr lang="en-GB" sz="2600" dirty="0"/>
          </a:p>
        </p:txBody>
      </p:sp>
    </p:spTree>
    <p:extLst>
      <p:ext uri="{BB962C8B-B14F-4D97-AF65-F5344CB8AC3E}">
        <p14:creationId xmlns:p14="http://schemas.microsoft.com/office/powerpoint/2010/main" val="34079655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24578" name="Picture 1" descr="assessment conf-29.jpg"/>
          <p:cNvPicPr>
            <a:picLocks noChangeAspect="1"/>
          </p:cNvPicPr>
          <p:nvPr/>
        </p:nvPicPr>
        <p:blipFill>
          <a:blip r:embed="rId3" cstate="email"/>
          <a:srcRect/>
          <a:stretch>
            <a:fillRect/>
          </a:stretch>
        </p:blipFill>
        <p:spPr bwMode="auto">
          <a:xfrm>
            <a:off x="2286000" y="0"/>
            <a:ext cx="4572000" cy="6858000"/>
          </a:xfrm>
          <a:prstGeom prst="rect">
            <a:avLst/>
          </a:prstGeom>
          <a:noFill/>
          <a:ln w="9525">
            <a:noFill/>
            <a:miter lim="800000"/>
            <a:headEnd/>
            <a:tailEnd/>
          </a:ln>
        </p:spPr>
      </p:pic>
      <p:sp>
        <p:nvSpPr>
          <p:cNvPr id="4" name="Title 3"/>
          <p:cNvSpPr txBox="1">
            <a:spLocks/>
          </p:cNvSpPr>
          <p:nvPr/>
        </p:nvSpPr>
        <p:spPr>
          <a:xfrm>
            <a:off x="2286000" y="0"/>
            <a:ext cx="4572016"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en-GB"/>
            </a:defPPr>
            <a:lvl1pPr marL="0" marR="0" lvl="0" indent="0" defTabSz="914400" eaLnBrk="1" latinLnBrk="0" hangingPunct="1">
              <a:lnSpc>
                <a:spcPct val="100000"/>
              </a:lnSpc>
              <a:buClrTx/>
              <a:buSzTx/>
              <a:buFontTx/>
              <a:buNone/>
              <a:tabLst/>
              <a:defRPr kumimoji="0" sz="3200" b="1" i="0" u="none" strike="noStrike" kern="0" cap="none" spc="0" normalizeH="0" baseline="0">
                <a:ln>
                  <a:noFill/>
                </a:ln>
                <a:solidFill>
                  <a:schemeClr val="tx2"/>
                </a:solidFill>
                <a:effectLst/>
                <a:uLnTx/>
                <a:uFillTx/>
                <a:latin typeface="+mj-lt"/>
                <a:ea typeface="+mj-ea"/>
                <a:cs typeface="+mj-cs"/>
              </a:defRPr>
            </a:lvl1pPr>
          </a:lstStyle>
          <a:p>
            <a:r>
              <a:rPr lang="en-GB" dirty="0"/>
              <a:t>Here’s one! Ruth Pickford</a:t>
            </a:r>
          </a:p>
        </p:txBody>
      </p:sp>
    </p:spTree>
    <p:extLst>
      <p:ext uri="{BB962C8B-B14F-4D97-AF65-F5344CB8AC3E}">
        <p14:creationId xmlns:p14="http://schemas.microsoft.com/office/powerpoint/2010/main" val="11482469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Why is she a great teacher?</a:t>
            </a:r>
          </a:p>
        </p:txBody>
      </p:sp>
      <p:sp>
        <p:nvSpPr>
          <p:cNvPr id="3" name="Content Placeholder 2"/>
          <p:cNvSpPr>
            <a:spLocks noGrp="1"/>
          </p:cNvSpPr>
          <p:nvPr>
            <p:ph idx="1"/>
          </p:nvPr>
        </p:nvSpPr>
        <p:spPr>
          <a:xfrm>
            <a:off x="261864" y="1034256"/>
            <a:ext cx="8630616" cy="4789488"/>
          </a:xfrm>
        </p:spPr>
        <p:txBody>
          <a:bodyPr/>
          <a:lstStyle/>
          <a:p>
            <a:pPr>
              <a:lnSpc>
                <a:spcPct val="100000"/>
              </a:lnSpc>
            </a:pPr>
            <a:r>
              <a:rPr lang="en-GB" sz="2600" dirty="0"/>
              <a:t>Unafraid to take risks but leaves nothing to chance;</a:t>
            </a:r>
          </a:p>
          <a:p>
            <a:pPr>
              <a:lnSpc>
                <a:spcPct val="100000"/>
              </a:lnSpc>
            </a:pPr>
            <a:r>
              <a:rPr lang="en-GB" sz="2600" dirty="0"/>
              <a:t>Articulates a clear rationale of what she is trying to achieve in her teaching and makes detailed plans on how to achieve it;</a:t>
            </a:r>
          </a:p>
          <a:p>
            <a:pPr>
              <a:lnSpc>
                <a:spcPct val="100000"/>
              </a:lnSpc>
            </a:pPr>
            <a:r>
              <a:rPr lang="en-GB" sz="2600" dirty="0"/>
              <a:t>Worries less about what students think about her than how much they are learning;</a:t>
            </a:r>
          </a:p>
          <a:p>
            <a:pPr>
              <a:lnSpc>
                <a:spcPct val="100000"/>
              </a:lnSpc>
            </a:pPr>
            <a:r>
              <a:rPr lang="en-GB" sz="2600" dirty="0"/>
              <a:t>Capable of being seriously quirky without being ‘up herself’;</a:t>
            </a:r>
          </a:p>
          <a:p>
            <a:pPr>
              <a:lnSpc>
                <a:spcPct val="100000"/>
              </a:lnSpc>
            </a:pPr>
            <a:r>
              <a:rPr lang="en-GB" sz="2600" dirty="0"/>
              <a:t>Continuously challenges students out of their comfort zones;</a:t>
            </a:r>
          </a:p>
          <a:p>
            <a:pPr>
              <a:lnSpc>
                <a:spcPct val="100000"/>
              </a:lnSpc>
            </a:pPr>
            <a:r>
              <a:rPr lang="en-GB" sz="2600" dirty="0"/>
              <a:t>Continues to work at the cutting edge of pedagogic research.</a:t>
            </a:r>
          </a:p>
          <a:p>
            <a:pPr>
              <a:lnSpc>
                <a:spcPct val="100000"/>
              </a:lnSpc>
            </a:pPr>
            <a:endParaRPr lang="en-GB" sz="2600" dirty="0"/>
          </a:p>
          <a:p>
            <a:pPr>
              <a:lnSpc>
                <a:spcPct val="100000"/>
              </a:lnSpc>
              <a:buNone/>
            </a:pPr>
            <a:endParaRPr lang="en-GB" sz="2600" dirty="0"/>
          </a:p>
        </p:txBody>
      </p:sp>
    </p:spTree>
    <p:extLst>
      <p:ext uri="{BB962C8B-B14F-4D97-AF65-F5344CB8AC3E}">
        <p14:creationId xmlns:p14="http://schemas.microsoft.com/office/powerpoint/2010/main" val="32473498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How do HEIs know if we are offering excellent student experiences?</a:t>
            </a:r>
          </a:p>
        </p:txBody>
      </p:sp>
      <p:sp>
        <p:nvSpPr>
          <p:cNvPr id="8195" name="Content Placeholder 2"/>
          <p:cNvSpPr>
            <a:spLocks noGrp="1"/>
          </p:cNvSpPr>
          <p:nvPr>
            <p:ph idx="1"/>
          </p:nvPr>
        </p:nvSpPr>
        <p:spPr/>
        <p:txBody>
          <a:bodyPr/>
          <a:lstStyle/>
          <a:p>
            <a:r>
              <a:rPr lang="en-GB" dirty="0"/>
              <a:t>Students are satisfied, learn well, achieve highly and have fulfilling learning experiences;</a:t>
            </a:r>
          </a:p>
          <a:p>
            <a:r>
              <a:rPr lang="en-GB" dirty="0"/>
              <a:t>Students develop a range of competences they need including problem solving, working with others and self-management;</a:t>
            </a:r>
          </a:p>
          <a:p>
            <a:r>
              <a:rPr lang="en-GB" dirty="0"/>
              <a:t>We as practioners are satisfied, motivated and find our workloads manageable;</a:t>
            </a:r>
          </a:p>
          <a:p>
            <a:r>
              <a:rPr lang="en-GB" dirty="0"/>
              <a:t>Quality assurers and Professional and Subject bodies like what we do and have no complaints about systems and processes;</a:t>
            </a:r>
          </a:p>
          <a:p>
            <a:r>
              <a:rPr lang="en-GB" dirty="0"/>
              <a:t>University managers are confident that the student experience offered is of high quality (and deal with few complaints).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How can we breathe life into our teaching?</a:t>
            </a:r>
          </a:p>
        </p:txBody>
      </p:sp>
      <p:sp>
        <p:nvSpPr>
          <p:cNvPr id="3" name="Content Placeholder 2"/>
          <p:cNvSpPr>
            <a:spLocks noGrp="1"/>
          </p:cNvSpPr>
          <p:nvPr>
            <p:ph idx="1"/>
          </p:nvPr>
        </p:nvSpPr>
        <p:spPr/>
        <p:txBody>
          <a:bodyPr/>
          <a:lstStyle/>
          <a:p>
            <a:r>
              <a:rPr lang="en-GB" dirty="0"/>
              <a:t>Work out what are your key strengths and play to them: find your individual teaching voice;</a:t>
            </a:r>
          </a:p>
          <a:p>
            <a:r>
              <a:rPr lang="en-GB" dirty="0"/>
              <a:t>Challenge yourself regularly to try new things in the classroom, including things that frighten you a little;</a:t>
            </a:r>
          </a:p>
          <a:p>
            <a:r>
              <a:rPr lang="en-GB" dirty="0"/>
              <a:t>While content knowledge is important, put as much effort into planning process as you do delivery;</a:t>
            </a:r>
          </a:p>
          <a:p>
            <a:r>
              <a:rPr lang="en-GB" dirty="0"/>
              <a:t>Vary the technologies you use (for example, why not try ‘clickers’ one week, and low tech in-class tests another and replace PowerPoint with Prezi? (</a:t>
            </a:r>
            <a:r>
              <a:rPr lang="en-GB" dirty="0" err="1"/>
              <a:t>mmmmm</a:t>
            </a:r>
            <a:r>
              <a:rPr lang="en-GB" dirty="0"/>
              <a:t>!!!);</a:t>
            </a:r>
          </a:p>
          <a:p>
            <a:r>
              <a:rPr lang="en-GB" dirty="0"/>
              <a:t>Sometimes plan the tasks and resources but have no formal presentation element.</a:t>
            </a:r>
          </a:p>
        </p:txBody>
      </p:sp>
    </p:spTree>
    <p:extLst>
      <p:ext uri="{BB962C8B-B14F-4D97-AF65-F5344CB8AC3E}">
        <p14:creationId xmlns:p14="http://schemas.microsoft.com/office/powerpoint/2010/main" val="20824528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How can you use colleagues to help you energise classes?</a:t>
            </a:r>
          </a:p>
        </p:txBody>
      </p:sp>
      <p:sp>
        <p:nvSpPr>
          <p:cNvPr id="3" name="Content Placeholder 2"/>
          <p:cNvSpPr>
            <a:spLocks noGrp="1"/>
          </p:cNvSpPr>
          <p:nvPr>
            <p:ph idx="1"/>
          </p:nvPr>
        </p:nvSpPr>
        <p:spPr/>
        <p:txBody>
          <a:bodyPr/>
          <a:lstStyle/>
          <a:p>
            <a:r>
              <a:rPr lang="en-GB" dirty="0"/>
              <a:t>Explore the extent to which you can use live or virtual ‘expert witnesses’ and ‘guest appearances’ in your classes;</a:t>
            </a:r>
          </a:p>
          <a:p>
            <a:r>
              <a:rPr lang="en-GB" dirty="0"/>
              <a:t>Can you plant a well-prepared ‘interrupter’ in a session who challenges your point of view, offers alternative perspectives and proposes different perspectives?</a:t>
            </a:r>
          </a:p>
          <a:p>
            <a:r>
              <a:rPr lang="en-GB" dirty="0"/>
              <a:t>Try out team teaching occasionally, with reciprocal support for colleagues;</a:t>
            </a:r>
          </a:p>
          <a:p>
            <a:r>
              <a:rPr lang="en-GB" dirty="0"/>
              <a:t>Use peer review to help you improve your own teaching and assessment practise.</a:t>
            </a:r>
          </a:p>
          <a:p>
            <a:endParaRPr lang="en-GB" dirty="0"/>
          </a:p>
        </p:txBody>
      </p:sp>
    </p:spTree>
    <p:extLst>
      <p:ext uri="{BB962C8B-B14F-4D97-AF65-F5344CB8AC3E}">
        <p14:creationId xmlns:p14="http://schemas.microsoft.com/office/powerpoint/2010/main" val="11276924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Ken Bain says excellent teachers ask these questions as they prepare to teach:</a:t>
            </a:r>
          </a:p>
        </p:txBody>
      </p:sp>
      <p:sp>
        <p:nvSpPr>
          <p:cNvPr id="3" name="Content Placeholder 2"/>
          <p:cNvSpPr>
            <a:spLocks noGrp="1"/>
          </p:cNvSpPr>
          <p:nvPr>
            <p:ph idx="1"/>
          </p:nvPr>
        </p:nvSpPr>
        <p:spPr/>
        <p:txBody>
          <a:bodyPr/>
          <a:lstStyle/>
          <a:p>
            <a:pPr marL="514350" indent="-514350">
              <a:lnSpc>
                <a:spcPct val="100000"/>
              </a:lnSpc>
              <a:buSzPct val="100000"/>
              <a:buFont typeface="+mj-lt"/>
              <a:buAutoNum type="arabicPeriod"/>
            </a:pPr>
            <a:r>
              <a:rPr lang="en-GB" sz="2600" dirty="0"/>
              <a:t>What should my students be able to do intellectually, physically, or emotionally as a result of their learning?</a:t>
            </a:r>
          </a:p>
          <a:p>
            <a:pPr marL="514350" indent="-514350">
              <a:lnSpc>
                <a:spcPct val="100000"/>
              </a:lnSpc>
              <a:buSzPct val="100000"/>
              <a:buFont typeface="+mj-lt"/>
              <a:buAutoNum type="arabicPeriod"/>
            </a:pPr>
            <a:r>
              <a:rPr lang="en-GB" sz="2600" dirty="0"/>
              <a:t>How can I best help and encourage them to develop those abilities and habits of the heart and to use them?</a:t>
            </a:r>
          </a:p>
          <a:p>
            <a:pPr marL="514350" indent="-514350">
              <a:lnSpc>
                <a:spcPct val="100000"/>
              </a:lnSpc>
              <a:buSzPct val="100000"/>
              <a:buFont typeface="+mj-lt"/>
              <a:buAutoNum type="arabicPeriod"/>
            </a:pPr>
            <a:r>
              <a:rPr lang="en-GB" sz="2600" dirty="0"/>
              <a:t>How can my students and I best understand the nature, quality, and progress of their learning?</a:t>
            </a:r>
          </a:p>
          <a:p>
            <a:pPr marL="514350" indent="-514350">
              <a:lnSpc>
                <a:spcPct val="100000"/>
              </a:lnSpc>
              <a:buSzPct val="100000"/>
              <a:buFont typeface="+mj-lt"/>
              <a:buAutoNum type="arabicPeriod"/>
            </a:pPr>
            <a:r>
              <a:rPr lang="en-GB" sz="2600" dirty="0"/>
              <a:t>How can I evaluate my efforts to foster that learning? (Bain, 2004 p. 49)</a:t>
            </a:r>
          </a:p>
        </p:txBody>
      </p:sp>
    </p:spTree>
    <p:extLst>
      <p:ext uri="{BB962C8B-B14F-4D97-AF65-F5344CB8AC3E}">
        <p14:creationId xmlns:p14="http://schemas.microsoft.com/office/powerpoint/2010/main" val="2982468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Reflective teachers</a:t>
            </a:r>
          </a:p>
        </p:txBody>
      </p:sp>
      <p:sp>
        <p:nvSpPr>
          <p:cNvPr id="3" name="Content Placeholder 2"/>
          <p:cNvSpPr>
            <a:spLocks noGrp="1"/>
          </p:cNvSpPr>
          <p:nvPr>
            <p:ph idx="1"/>
          </p:nvPr>
        </p:nvSpPr>
        <p:spPr>
          <a:xfrm>
            <a:off x="467544" y="1124744"/>
            <a:ext cx="8229600" cy="4789488"/>
          </a:xfrm>
        </p:spPr>
        <p:txBody>
          <a:bodyPr/>
          <a:lstStyle/>
          <a:p>
            <a:pPr>
              <a:lnSpc>
                <a:spcPct val="100000"/>
              </a:lnSpc>
              <a:buNone/>
            </a:pPr>
            <a:r>
              <a:rPr lang="en-US" sz="2400" dirty="0">
                <a:ea typeface="ＭＳ Ｐゴシック" panose="020B0600070205080204" pitchFamily="34" charset="-128"/>
              </a:rPr>
              <a:t>If we are to be effective university teachers, we need to review our own practices regularly and reflectively. This can ensure we not only keep ourselves up to date with curriculum content but also with relevant and current approaches to teaching. </a:t>
            </a:r>
          </a:p>
          <a:p>
            <a:pPr>
              <a:lnSpc>
                <a:spcPct val="100000"/>
              </a:lnSpc>
              <a:buNone/>
            </a:pPr>
            <a:r>
              <a:rPr lang="en-US" sz="2400" dirty="0">
                <a:ea typeface="ＭＳ Ｐゴシック" panose="020B0600070205080204" pitchFamily="34" charset="-128"/>
              </a:rPr>
              <a:t>Reflection on practice, when </a:t>
            </a:r>
            <a:r>
              <a:rPr lang="en-US" sz="2400" dirty="0" err="1">
                <a:ea typeface="ＭＳ Ｐゴシック" panose="020B0600070205080204" pitchFamily="34" charset="-128"/>
              </a:rPr>
              <a:t>practised</a:t>
            </a:r>
            <a:r>
              <a:rPr lang="en-US" sz="2400" dirty="0">
                <a:ea typeface="ＭＳ Ｐゴシック" panose="020B0600070205080204" pitchFamily="34" charset="-128"/>
              </a:rPr>
              <a:t> regularly, can have a positive impact on teachers’ effectiveness as teachers and can enhance their engagement and enjoyment. </a:t>
            </a:r>
          </a:p>
          <a:p>
            <a:pPr>
              <a:lnSpc>
                <a:spcPct val="100000"/>
              </a:lnSpc>
              <a:buNone/>
            </a:pPr>
            <a:r>
              <a:rPr lang="en-US" sz="2400" dirty="0">
                <a:ea typeface="ＭＳ Ｐゴシック" panose="020B0600070205080204" pitchFamily="34" charset="-128"/>
              </a:rPr>
              <a:t>Research indicates that those engaged in peer review of teaching not only benefit from opportunities to discuss their own practices, but also significantly learn a great deal from watching others teach and discussing alternative approaches.</a:t>
            </a:r>
          </a:p>
          <a:p>
            <a:pPr>
              <a:lnSpc>
                <a:spcPct val="100000"/>
              </a:lnSpc>
            </a:pPr>
            <a:endParaRPr lang="en-GB" dirty="0"/>
          </a:p>
        </p:txBody>
      </p:sp>
    </p:spTree>
    <p:extLst>
      <p:ext uri="{BB962C8B-B14F-4D97-AF65-F5344CB8AC3E}">
        <p14:creationId xmlns:p14="http://schemas.microsoft.com/office/powerpoint/2010/main" val="37598302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Why is peer review so beneficial? The purposes of peer review include:</a:t>
            </a:r>
          </a:p>
        </p:txBody>
      </p:sp>
      <p:sp>
        <p:nvSpPr>
          <p:cNvPr id="3" name="Content Placeholder 2"/>
          <p:cNvSpPr>
            <a:spLocks noGrp="1"/>
          </p:cNvSpPr>
          <p:nvPr>
            <p:ph idx="1"/>
          </p:nvPr>
        </p:nvSpPr>
        <p:spPr>
          <a:xfrm>
            <a:off x="251520" y="1196752"/>
            <a:ext cx="8784976" cy="5005611"/>
          </a:xfrm>
        </p:spPr>
        <p:txBody>
          <a:bodyPr/>
          <a:lstStyle/>
          <a:p>
            <a:pPr>
              <a:lnSpc>
                <a:spcPct val="100000"/>
              </a:lnSpc>
            </a:pPr>
            <a:r>
              <a:rPr lang="en-GB" sz="2000" dirty="0"/>
              <a:t>providing us with opportunities, both through observing and being observed in teaching sessions, to reflect on and review our teaching skills with the assistance of our colleagues.</a:t>
            </a:r>
          </a:p>
          <a:p>
            <a:pPr>
              <a:lnSpc>
                <a:spcPct val="100000"/>
              </a:lnSpc>
            </a:pPr>
            <a:r>
              <a:rPr lang="en-GB" sz="2000" dirty="0"/>
              <a:t>identifying good practice, and needs which we can address, to ensure our ongoing personal and professional development.</a:t>
            </a:r>
          </a:p>
          <a:p>
            <a:pPr>
              <a:lnSpc>
                <a:spcPct val="100000"/>
              </a:lnSpc>
            </a:pPr>
            <a:r>
              <a:rPr lang="en-GB" sz="2000" dirty="0"/>
              <a:t>helping us to continue to learn from each other, towards developing shared understandings of best practices in assessment, learning and teaching.</a:t>
            </a:r>
          </a:p>
          <a:p>
            <a:pPr>
              <a:lnSpc>
                <a:spcPct val="100000"/>
              </a:lnSpc>
            </a:pPr>
            <a:r>
              <a:rPr lang="en-GB" sz="2000" dirty="0"/>
              <a:t>giving us continuing opportunities to observe students as they learn in colleagues’ teaching sessions, and reflect on how we can enhance their learning in our own sessions.</a:t>
            </a:r>
          </a:p>
          <a:p>
            <a:pPr>
              <a:lnSpc>
                <a:spcPct val="100000"/>
              </a:lnSpc>
            </a:pPr>
            <a:r>
              <a:rPr lang="en-GB" sz="2000" dirty="0"/>
              <a:t>allowing us to gain from mutually beneficial learning experiences through the processes of observing colleagues and being observed ourselves.</a:t>
            </a:r>
          </a:p>
          <a:p>
            <a:pPr>
              <a:lnSpc>
                <a:spcPct val="100000"/>
              </a:lnSpc>
            </a:pPr>
            <a:r>
              <a:rPr lang="en-GB" sz="2000" dirty="0"/>
              <a:t>helping us to learn new tricks from one another (old colleagues learn much from new staff and they in turn can teach new colleagues old tricks!).</a:t>
            </a:r>
          </a:p>
          <a:p>
            <a:pPr>
              <a:lnSpc>
                <a:spcPct val="100000"/>
              </a:lnSpc>
            </a:pPr>
            <a:r>
              <a:rPr lang="en-GB" sz="2000" dirty="0"/>
              <a:t>identifying generic development needs, to feed into ongoing and future staff development activities.</a:t>
            </a:r>
          </a:p>
        </p:txBody>
      </p:sp>
    </p:spTree>
    <p:extLst>
      <p:ext uri="{BB962C8B-B14F-4D97-AF65-F5344CB8AC3E}">
        <p14:creationId xmlns:p14="http://schemas.microsoft.com/office/powerpoint/2010/main" val="1033452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8A3EF-DA36-46FB-A26D-1E69066809C8}"/>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kern="1200" dirty="0"/>
              <a:t>What is excellent teaching?</a:t>
            </a:r>
          </a:p>
        </p:txBody>
      </p:sp>
      <p:sp>
        <p:nvSpPr>
          <p:cNvPr id="3" name="Content Placeholder 2">
            <a:extLst>
              <a:ext uri="{FF2B5EF4-FFF2-40B4-BE49-F238E27FC236}">
                <a16:creationId xmlns:a16="http://schemas.microsoft.com/office/drawing/2014/main" id="{8E358451-5FE1-46C3-87C8-BA5EBC5506B6}"/>
              </a:ext>
            </a:extLst>
          </p:cNvPr>
          <p:cNvSpPr>
            <a:spLocks noGrp="1"/>
          </p:cNvSpPr>
          <p:nvPr>
            <p:ph idx="1"/>
          </p:nvPr>
        </p:nvSpPr>
        <p:spPr/>
        <p:txBody>
          <a:bodyPr/>
          <a:lstStyle/>
          <a:p>
            <a:pPr marL="0" indent="0">
              <a:buNone/>
            </a:pPr>
            <a:r>
              <a:rPr lang="en-GB" dirty="0"/>
              <a:t>The claimed purposes of the Teaching Excellence Framework set up in 2015 were to “ensure all students receive an excellent teaching experience that encourages original thinking, drives up engagement and prepares them for the world of work”. </a:t>
            </a:r>
          </a:p>
          <a:p>
            <a:pPr marL="0" indent="0">
              <a:buNone/>
            </a:pPr>
            <a:r>
              <a:rPr lang="en-GB" dirty="0"/>
              <a:t>There is little consensus across the sector, however, on what Teaching Excellence actually comprises and how best it can be measured, since it manifests itself in many different forms. </a:t>
            </a:r>
          </a:p>
          <a:p>
            <a:pPr marL="0" indent="0">
              <a:buNone/>
            </a:pPr>
            <a:r>
              <a:rPr lang="en-GB" dirty="0"/>
              <a:t>Most agree nevertheless, that outcomes of outstanding teaching must relate directly to effective and productive learning, which many current metrics fail to evidence. </a:t>
            </a:r>
          </a:p>
        </p:txBody>
      </p:sp>
    </p:spTree>
    <p:extLst>
      <p:ext uri="{BB962C8B-B14F-4D97-AF65-F5344CB8AC3E}">
        <p14:creationId xmlns:p14="http://schemas.microsoft.com/office/powerpoint/2010/main" val="27109495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Reflection on my teaching</a:t>
            </a:r>
          </a:p>
        </p:txBody>
      </p:sp>
      <p:sp>
        <p:nvSpPr>
          <p:cNvPr id="3" name="Content Placeholder 2"/>
          <p:cNvSpPr>
            <a:spLocks noGrp="1"/>
          </p:cNvSpPr>
          <p:nvPr>
            <p:ph idx="1"/>
          </p:nvPr>
        </p:nvSpPr>
        <p:spPr>
          <a:xfrm>
            <a:off x="468313" y="1052736"/>
            <a:ext cx="8229600" cy="5149627"/>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a:t>What areas of my teaching practice do I want to develop?</a:t>
            </a:r>
          </a:p>
          <a:p>
            <a:pPr eaLnBrk="1" hangingPunct="1">
              <a:lnSpc>
                <a:spcPct val="100000"/>
              </a:lnSpc>
            </a:pPr>
            <a:r>
              <a:rPr lang="en-GB" sz="2600" dirty="0"/>
              <a:t>What new technologies would I like to incorporate in my teaching?</a:t>
            </a:r>
          </a:p>
          <a:p>
            <a:pPr eaLnBrk="1" hangingPunct="1">
              <a:lnSpc>
                <a:spcPct val="100000"/>
              </a:lnSpc>
            </a:pPr>
            <a:r>
              <a:rPr lang="en-GB" sz="2600" dirty="0"/>
              <a:t>How much do I need to update the subject content of my teaching?</a:t>
            </a:r>
          </a:p>
          <a:p>
            <a:pPr eaLnBrk="1" hangingPunct="1">
              <a:lnSpc>
                <a:spcPct val="100000"/>
              </a:lnSpc>
            </a:pPr>
            <a:r>
              <a:rPr lang="en-GB" sz="2600" dirty="0"/>
              <a:t>Who could I usefully learn from about inspiring teaching? </a:t>
            </a:r>
          </a:p>
          <a:p>
            <a:pPr eaLnBrk="1" hangingPunct="1">
              <a:lnSpc>
                <a:spcPct val="100000"/>
              </a:lnSpc>
            </a:pPr>
            <a:r>
              <a:rPr lang="en-GB" sz="2600" dirty="0"/>
              <a:t>Who can I help to be a good teacher by mentoring them?</a:t>
            </a:r>
          </a:p>
          <a:p>
            <a:pPr eaLnBrk="1" hangingPunct="1">
              <a:lnSpc>
                <a:spcPct val="100000"/>
              </a:lnSpc>
            </a:pPr>
            <a:r>
              <a:rPr lang="en-GB" sz="2600" dirty="0"/>
              <a:t>What reading and further study about pedagogy might benefit my teaching?</a:t>
            </a:r>
          </a:p>
          <a:p>
            <a:pPr eaLnBrk="1" hangingPunct="1">
              <a:lnSpc>
                <a:spcPct val="100000"/>
              </a:lnSpc>
            </a:pPr>
            <a:endParaRPr lang="en-GB" sz="2600" dirty="0"/>
          </a:p>
        </p:txBody>
      </p:sp>
    </p:spTree>
    <p:extLst>
      <p:ext uri="{BB962C8B-B14F-4D97-AF65-F5344CB8AC3E}">
        <p14:creationId xmlns:p14="http://schemas.microsoft.com/office/powerpoint/2010/main" val="11327694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So what are you going to do?</a:t>
            </a:r>
          </a:p>
        </p:txBody>
      </p:sp>
      <p:sp>
        <p:nvSpPr>
          <p:cNvPr id="3" name="Content Placeholder 2"/>
          <p:cNvSpPr>
            <a:spLocks noGrp="1"/>
          </p:cNvSpPr>
          <p:nvPr>
            <p:ph idx="1"/>
          </p:nvPr>
        </p:nvSpPr>
        <p:spPr/>
        <p:txBody>
          <a:bodyPr/>
          <a:lstStyle/>
          <a:p>
            <a:pPr>
              <a:lnSpc>
                <a:spcPct val="100000"/>
              </a:lnSpc>
            </a:pPr>
            <a:r>
              <a:rPr lang="en-GB" sz="2800" dirty="0"/>
              <a:t>To refresh your own practice?</a:t>
            </a:r>
          </a:p>
          <a:p>
            <a:pPr>
              <a:lnSpc>
                <a:spcPct val="100000"/>
              </a:lnSpc>
            </a:pPr>
            <a:r>
              <a:rPr lang="en-GB" sz="2800" dirty="0"/>
              <a:t>To gain more satisfaction from teaching?</a:t>
            </a:r>
          </a:p>
          <a:p>
            <a:pPr>
              <a:lnSpc>
                <a:spcPct val="100000"/>
              </a:lnSpc>
            </a:pPr>
            <a:r>
              <a:rPr lang="en-GB" sz="2800" dirty="0"/>
              <a:t>To improve your teaching techniques and practices?</a:t>
            </a:r>
          </a:p>
          <a:p>
            <a:pPr>
              <a:lnSpc>
                <a:spcPct val="100000"/>
              </a:lnSpc>
            </a:pPr>
            <a:r>
              <a:rPr lang="en-GB" sz="2800" dirty="0"/>
              <a:t>To mentor and support new colleagues?</a:t>
            </a:r>
          </a:p>
          <a:p>
            <a:pPr>
              <a:lnSpc>
                <a:spcPct val="100000"/>
              </a:lnSpc>
            </a:pPr>
            <a:r>
              <a:rPr lang="en-GB" sz="2800" dirty="0"/>
              <a:t>To learn from the long-serving members of staff who may be about to leave?</a:t>
            </a:r>
          </a:p>
        </p:txBody>
      </p:sp>
    </p:spTree>
    <p:extLst>
      <p:ext uri="{BB962C8B-B14F-4D97-AF65-F5344CB8AC3E}">
        <p14:creationId xmlns:p14="http://schemas.microsoft.com/office/powerpoint/2010/main" val="27953432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These and other slides are available on my website at http://sally-brown.net</a:t>
            </a:r>
          </a:p>
        </p:txBody>
      </p:sp>
      <p:pic>
        <p:nvPicPr>
          <p:cNvPr id="4" name="Picture 3">
            <a:extLst>
              <a:ext uri="{FF2B5EF4-FFF2-40B4-BE49-F238E27FC236}">
                <a16:creationId xmlns:a16="http://schemas.microsoft.com/office/drawing/2014/main" id="{539E53D9-CC1C-430C-9C8A-4873196760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2115149" y="2141435"/>
            <a:ext cx="5253202" cy="3939901"/>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570458"/>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Useful references and further reading</a:t>
            </a:r>
          </a:p>
        </p:txBody>
      </p:sp>
      <p:sp>
        <p:nvSpPr>
          <p:cNvPr id="207875" name="Rectangle 3"/>
          <p:cNvSpPr>
            <a:spLocks noGrp="1" noChangeArrowheads="1"/>
          </p:cNvSpPr>
          <p:nvPr>
            <p:ph type="body" idx="1"/>
          </p:nvPr>
        </p:nvSpPr>
        <p:spPr>
          <a:xfrm>
            <a:off x="443552" y="836712"/>
            <a:ext cx="8713788" cy="5615905"/>
          </a:xfrm>
        </p:spPr>
        <p:txBody>
          <a:bodyPr/>
          <a:lstStyle/>
          <a:p>
            <a:pPr marL="627063" indent="-627063" eaLnBrk="1" hangingPunct="1">
              <a:buNone/>
              <a:defRPr/>
            </a:pPr>
            <a:r>
              <a:rPr lang="en-GB" sz="2000" dirty="0"/>
              <a:t>Bain, K. (2004) “What the best College Teachers do” Cambridge Harvard University Press.</a:t>
            </a:r>
          </a:p>
          <a:p>
            <a:pPr marL="627063" indent="-627063" eaLnBrk="1" hangingPunct="1">
              <a:buFont typeface="Wingdings" pitchFamily="2" charset="2"/>
              <a:buNone/>
              <a:defRPr/>
            </a:pPr>
            <a:r>
              <a:rPr lang="en-GB" sz="2000" dirty="0">
                <a:cs typeface="Times New Roman" pitchFamily="18" charset="0"/>
              </a:rPr>
              <a:t>Biggs, J. and Tang, C. (2011) </a:t>
            </a:r>
            <a:r>
              <a:rPr lang="en-GB" sz="2000" i="1" dirty="0">
                <a:cs typeface="Times New Roman" pitchFamily="18" charset="0"/>
              </a:rPr>
              <a:t>Teaching for Quality Learning at University, </a:t>
            </a:r>
            <a:r>
              <a:rPr lang="en-GB" sz="2000" dirty="0">
                <a:cs typeface="Times New Roman" pitchFamily="18" charset="0"/>
              </a:rPr>
              <a:t>Maidenhead: Open University Press.</a:t>
            </a:r>
          </a:p>
          <a:p>
            <a:pPr marL="627063" indent="-627063" eaLnBrk="1" hangingPunct="1">
              <a:buNone/>
              <a:defRPr/>
            </a:pPr>
            <a:r>
              <a:rPr lang="en-GB" sz="2000" dirty="0"/>
              <a:t>Brown, S. (2015) </a:t>
            </a:r>
            <a:r>
              <a:rPr lang="en-GB" sz="2000" i="1" dirty="0"/>
              <a:t>Learning , Teaching and Assessment in Higher Education: Global perspectives, </a:t>
            </a:r>
            <a:r>
              <a:rPr lang="en-GB" sz="2000" dirty="0"/>
              <a:t>London, Palgrave.</a:t>
            </a:r>
          </a:p>
          <a:p>
            <a:pPr marL="0" indent="0">
              <a:buNone/>
            </a:pPr>
            <a:r>
              <a:rPr lang="en-GB" sz="2000" dirty="0" err="1"/>
              <a:t>McKeachie</a:t>
            </a:r>
            <a:r>
              <a:rPr lang="en-GB" sz="2000" dirty="0"/>
              <a:t>, W. J. (1951) </a:t>
            </a:r>
            <a:r>
              <a:rPr lang="en-GB" sz="2000" i="1" dirty="0"/>
              <a:t>Teaching Tips: Strategies, Research and Theory for College and University Teachers,</a:t>
            </a:r>
            <a:r>
              <a:rPr lang="en-GB" sz="2000" dirty="0"/>
              <a:t> Lexington MA: D. C. Heath and Company. </a:t>
            </a:r>
          </a:p>
          <a:p>
            <a:pPr marL="627063" indent="-627063" eaLnBrk="1" hangingPunct="1">
              <a:buNone/>
              <a:defRPr/>
            </a:pPr>
            <a:r>
              <a:rPr lang="en-GB" sz="2000" dirty="0"/>
              <a:t>Meyer, J.H.F. and Land, R. (2003) ‘Threshold Concepts and Troublesome Knowledge 1 – Linkages to Ways of Thinking and Practising within the Disciplines’ in C. Rust (ed.) </a:t>
            </a:r>
            <a:r>
              <a:rPr lang="en-GB" sz="2000" i="1" dirty="0"/>
              <a:t>Improving Student Learning </a:t>
            </a:r>
            <a:r>
              <a:rPr lang="en-GB" sz="2000" dirty="0"/>
              <a:t>–</a:t>
            </a:r>
            <a:r>
              <a:rPr lang="en-GB" sz="2000" i="1" dirty="0"/>
              <a:t> Ten years on</a:t>
            </a:r>
            <a:r>
              <a:rPr lang="en-GB" sz="2000" dirty="0"/>
              <a:t>. Oxford: OCSLD.</a:t>
            </a:r>
          </a:p>
          <a:p>
            <a:pPr marL="627063" indent="-627063" eaLnBrk="1" hangingPunct="1">
              <a:buNone/>
            </a:pPr>
            <a:r>
              <a:rPr lang="en-GB" sz="2000" dirty="0"/>
              <a:t>Race P. (2015) </a:t>
            </a:r>
            <a:r>
              <a:rPr lang="en-GB" sz="2000" i="1" dirty="0"/>
              <a:t>The lecturer’s toolkit (4</a:t>
            </a:r>
            <a:r>
              <a:rPr lang="en-GB" sz="2000" i="1" baseline="30000" dirty="0"/>
              <a:t>th</a:t>
            </a:r>
            <a:r>
              <a:rPr lang="en-GB" sz="2000" i="1" dirty="0"/>
              <a:t> edition),</a:t>
            </a:r>
            <a:r>
              <a:rPr lang="en-GB" sz="2000" dirty="0"/>
              <a:t> London: Routledge.</a:t>
            </a:r>
          </a:p>
          <a:p>
            <a:pPr marL="627063" indent="-627063">
              <a:buNone/>
            </a:pPr>
            <a:r>
              <a:rPr lang="en-GB" sz="2000" dirty="0"/>
              <a:t>Ramsden, P. (1991) A performance indicator of teaching quality in higher education: The Course Experience Questionnaire, </a:t>
            </a:r>
            <a:r>
              <a:rPr lang="en-GB" sz="2000" i="1" dirty="0"/>
              <a:t>Studies in Higher Education, Volume 16, 1991 – Issue 2 </a:t>
            </a:r>
          </a:p>
          <a:p>
            <a:pPr marL="627063" indent="-627063" eaLnBrk="1" hangingPunct="1">
              <a:buNone/>
            </a:pPr>
            <a:r>
              <a:rPr lang="en-GB" sz="2000" dirty="0"/>
              <a:t>Yorke, M. (1999) </a:t>
            </a:r>
            <a:r>
              <a:rPr lang="en-GB" sz="2000" i="1" dirty="0"/>
              <a:t>Leaving Early: Undergraduate Non-completion in Higher Education,</a:t>
            </a:r>
            <a:r>
              <a:rPr lang="en-GB" sz="2000" dirty="0"/>
              <a:t> London: Routledge.</a:t>
            </a:r>
          </a:p>
          <a:p>
            <a:pPr marL="609600" indent="-609600" eaLnBrk="1" hangingPunct="1">
              <a:buNone/>
              <a:defRPr/>
            </a:pPr>
            <a:endParaRPr lang="en-GB" sz="2000" dirty="0"/>
          </a:p>
          <a:p>
            <a:pPr marL="609600" indent="-609600" eaLnBrk="1" hangingPunct="1">
              <a:buNone/>
              <a:defRPr/>
            </a:pPr>
            <a:endParaRPr lang="en-GB" sz="2000" dirty="0"/>
          </a:p>
          <a:p>
            <a:pPr marL="609600" indent="-609600" eaLnBrk="1" hangingPunct="1">
              <a:defRPr/>
            </a:pPr>
            <a:endParaRPr lang="en-GB" sz="2000" dirty="0"/>
          </a:p>
          <a:p>
            <a:pPr eaLnBrk="1" hangingPunct="1">
              <a:lnSpc>
                <a:spcPct val="90000"/>
              </a:lnSpc>
              <a:buNone/>
              <a:defRPr/>
            </a:pPr>
            <a:endParaRPr lang="en-GB"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F82C8-91FE-4F3D-AC49-53895AE5C770}"/>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kern="1200" dirty="0"/>
              <a:t>What’s this keynote about?</a:t>
            </a:r>
          </a:p>
        </p:txBody>
      </p:sp>
      <p:sp>
        <p:nvSpPr>
          <p:cNvPr id="3" name="Content Placeholder 2">
            <a:extLst>
              <a:ext uri="{FF2B5EF4-FFF2-40B4-BE49-F238E27FC236}">
                <a16:creationId xmlns:a16="http://schemas.microsoft.com/office/drawing/2014/main" id="{1CACC633-46E6-4A5B-89BA-F092429C6B22}"/>
              </a:ext>
            </a:extLst>
          </p:cNvPr>
          <p:cNvSpPr>
            <a:spLocks noGrp="1"/>
          </p:cNvSpPr>
          <p:nvPr>
            <p:ph idx="1"/>
          </p:nvPr>
        </p:nvSpPr>
        <p:spPr/>
        <p:txBody>
          <a:bodyPr/>
          <a:lstStyle/>
          <a:p>
            <a:pPr marL="0" indent="0">
              <a:buNone/>
            </a:pPr>
            <a:r>
              <a:rPr lang="en-GB" dirty="0"/>
              <a:t>This keynote will include opportunities to </a:t>
            </a:r>
          </a:p>
          <a:p>
            <a:r>
              <a:rPr lang="en-GB" dirty="0"/>
              <a:t>consider what are the fundamental characteristics of excellent teaching according to the research literature;</a:t>
            </a:r>
          </a:p>
          <a:p>
            <a:r>
              <a:rPr lang="en-GB" dirty="0"/>
              <a:t>review a range of UK and other schemes that aim to recognize and reward it. </a:t>
            </a:r>
          </a:p>
          <a:p>
            <a:r>
              <a:rPr lang="en-GB" dirty="0"/>
              <a:t>explore how all of us involved in teaching and supporting learning can ourselves work towards giving our students excellent learning opportunities through passion, preparation and a commitment to evidence-led approaches to innovation and good practice through continuous professional and personal development. </a:t>
            </a:r>
            <a:br>
              <a:rPr lang="en-GB" dirty="0"/>
            </a:br>
            <a:endParaRPr lang="en-GB" dirty="0"/>
          </a:p>
        </p:txBody>
      </p:sp>
    </p:spTree>
    <p:extLst>
      <p:ext uri="{BB962C8B-B14F-4D97-AF65-F5344CB8AC3E}">
        <p14:creationId xmlns:p14="http://schemas.microsoft.com/office/powerpoint/2010/main" val="3576160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kern="1200" dirty="0"/>
              <a:t>‘Teaching at the heart of the system’, </a:t>
            </a:r>
            <a:br>
              <a:rPr lang="en-GB" sz="3200" kern="1200" dirty="0"/>
            </a:br>
            <a:r>
              <a:rPr lang="en-GB" sz="3200" kern="1200" dirty="0"/>
              <a:t>What Jo Johnson said (1 July 2015):</a:t>
            </a:r>
          </a:p>
        </p:txBody>
      </p:sp>
      <p:sp>
        <p:nvSpPr>
          <p:cNvPr id="3" name="Content Placeholder 2"/>
          <p:cNvSpPr>
            <a:spLocks noGrp="1"/>
          </p:cNvSpPr>
          <p:nvPr>
            <p:ph idx="1"/>
          </p:nvPr>
        </p:nvSpPr>
        <p:spPr>
          <a:xfrm>
            <a:off x="172941" y="1196975"/>
            <a:ext cx="7991062" cy="3744193"/>
          </a:xfrm>
        </p:spPr>
        <p:txBody>
          <a:bodyPr>
            <a:noAutofit/>
          </a:bodyPr>
          <a:lstStyle/>
          <a:p>
            <a:pPr marL="0" indent="0">
              <a:buNone/>
              <a:defRPr/>
            </a:pPr>
            <a:r>
              <a:rPr lang="en-GB" sz="2000" b="1" dirty="0"/>
              <a:t>As well as aiming </a:t>
            </a:r>
            <a:r>
              <a:rPr lang="en-US" sz="2000" b="1" dirty="0"/>
              <a:t>to ensure all students receive an excellent teaching experience that encourages original thinking, drives up engagement and prepares them for the world of work, the TEF was designed to:</a:t>
            </a:r>
          </a:p>
          <a:p>
            <a:pPr>
              <a:buClrTx/>
              <a:defRPr/>
            </a:pPr>
            <a:r>
              <a:rPr lang="en-US" sz="2000" b="1" dirty="0"/>
              <a:t>build a culture where teaching has equal status with research, with great teachers enjoying the same professional recognition and opportunities for career and pay progression as great researchers;</a:t>
            </a:r>
          </a:p>
          <a:p>
            <a:pPr>
              <a:buClrTx/>
              <a:defRPr/>
            </a:pPr>
            <a:r>
              <a:rPr lang="en-US" sz="2000" b="1" dirty="0"/>
              <a:t>stimulate a diverse HE market and provide students with the information they need to judge teaching quality – in the same way they can already compare a faculty’s research rating;</a:t>
            </a:r>
          </a:p>
          <a:p>
            <a:pPr>
              <a:buClrTx/>
              <a:defRPr/>
            </a:pPr>
            <a:r>
              <a:rPr lang="en-US" sz="2000" b="1" dirty="0" err="1"/>
              <a:t>recognise</a:t>
            </a:r>
            <a:r>
              <a:rPr lang="en-US" sz="2000" b="1" dirty="0"/>
              <a:t> those institutions that do the most to welcome students from a range of backgrounds and support their retention and progression to further study or a graduate job.</a:t>
            </a:r>
          </a:p>
          <a:p>
            <a:pPr marL="0" indent="0">
              <a:buNone/>
            </a:pPr>
            <a:endParaRPr lang="en-GB" sz="1600" b="1" dirty="0"/>
          </a:p>
        </p:txBody>
      </p:sp>
    </p:spTree>
    <p:extLst>
      <p:ext uri="{BB962C8B-B14F-4D97-AF65-F5344CB8AC3E}">
        <p14:creationId xmlns:p14="http://schemas.microsoft.com/office/powerpoint/2010/main" val="347635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1BB84-7E25-42B5-BC14-B5F8450F048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kern="1200" dirty="0"/>
              <a:t>The OECD view</a:t>
            </a:r>
          </a:p>
        </p:txBody>
      </p:sp>
      <p:sp>
        <p:nvSpPr>
          <p:cNvPr id="3" name="Content Placeholder 2">
            <a:extLst>
              <a:ext uri="{FF2B5EF4-FFF2-40B4-BE49-F238E27FC236}">
                <a16:creationId xmlns:a16="http://schemas.microsoft.com/office/drawing/2014/main" id="{0AA7625A-42B8-41FA-9B6A-59D7C5DCEFD3}"/>
              </a:ext>
            </a:extLst>
          </p:cNvPr>
          <p:cNvSpPr>
            <a:spLocks noGrp="1"/>
          </p:cNvSpPr>
          <p:nvPr>
            <p:ph idx="1"/>
          </p:nvPr>
        </p:nvSpPr>
        <p:spPr/>
        <p:txBody>
          <a:bodyPr/>
          <a:lstStyle/>
          <a:p>
            <a:pPr marL="0" indent="0">
              <a:buNone/>
            </a:pPr>
            <a:r>
              <a:rPr lang="en-GB" sz="2800" dirty="0"/>
              <a:t>"Teaching excellence is about ensuring that the right mix of knowledge and skills is delivered in effective, equitable and efficient ways" </a:t>
            </a:r>
          </a:p>
          <a:p>
            <a:pPr marL="0" indent="0">
              <a:buNone/>
            </a:pPr>
            <a:r>
              <a:rPr lang="en-GB" sz="2800" dirty="0"/>
              <a:t>OECD @</a:t>
            </a:r>
            <a:r>
              <a:rPr lang="en-GB" sz="2800" dirty="0" err="1"/>
              <a:t>OECDEduSkills</a:t>
            </a:r>
            <a:r>
              <a:rPr lang="en-GB" sz="2800" dirty="0"/>
              <a:t> </a:t>
            </a:r>
          </a:p>
        </p:txBody>
      </p:sp>
    </p:spTree>
    <p:extLst>
      <p:ext uri="{BB962C8B-B14F-4D97-AF65-F5344CB8AC3E}">
        <p14:creationId xmlns:p14="http://schemas.microsoft.com/office/powerpoint/2010/main" val="3966793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C7888-482B-4BF7-B340-1C73CCC5F4C2}"/>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kern="1200" dirty="0"/>
              <a:t>What can a Teaching Excellence Framework measure?</a:t>
            </a:r>
          </a:p>
        </p:txBody>
      </p:sp>
      <p:sp>
        <p:nvSpPr>
          <p:cNvPr id="3" name="Content Placeholder 2">
            <a:extLst>
              <a:ext uri="{FF2B5EF4-FFF2-40B4-BE49-F238E27FC236}">
                <a16:creationId xmlns:a16="http://schemas.microsoft.com/office/drawing/2014/main" id="{BC467F33-F6FC-4C73-9BE1-8B595817B336}"/>
              </a:ext>
            </a:extLst>
          </p:cNvPr>
          <p:cNvSpPr>
            <a:spLocks noGrp="1"/>
          </p:cNvSpPr>
          <p:nvPr>
            <p:ph idx="1"/>
          </p:nvPr>
        </p:nvSpPr>
        <p:spPr>
          <a:xfrm>
            <a:off x="468312" y="1412875"/>
            <a:ext cx="8352159" cy="4789488"/>
          </a:xfrm>
        </p:spPr>
        <p:txBody>
          <a:bodyPr/>
          <a:lstStyle/>
          <a:p>
            <a:r>
              <a:rPr lang="en-GB" dirty="0"/>
              <a:t>People with different agendas define teaching excellence differently;</a:t>
            </a:r>
          </a:p>
          <a:p>
            <a:r>
              <a:rPr lang="en-GB" dirty="0"/>
              <a:t>The TEF has thrown into sharp focus the complexity of defining metrics that actually measure the impact of excellent teaching rather than extraneous factors including prior advantage as measured by graduate salaries;</a:t>
            </a:r>
          </a:p>
          <a:p>
            <a:r>
              <a:rPr lang="en-GB" dirty="0"/>
              <a:t>Is it the teaching we should be measuring, or is it the learning, or the added value/ ipsative development, or other things?</a:t>
            </a:r>
          </a:p>
          <a:p>
            <a:r>
              <a:rPr lang="en-GB" dirty="0"/>
              <a:t>Is ‘Teaching Intensity’ a meaningful concept?</a:t>
            </a:r>
          </a:p>
          <a:p>
            <a:r>
              <a:rPr lang="en-GB" dirty="0"/>
              <a:t>Is there any logic whatsoever in an institutional TEF score (and is subject-level TEF worth pursuing? Would it be simply reversion to old-style QAA subject review?)</a:t>
            </a:r>
          </a:p>
          <a:p>
            <a:endParaRPr lang="en-GB" dirty="0"/>
          </a:p>
        </p:txBody>
      </p:sp>
    </p:spTree>
    <p:extLst>
      <p:ext uri="{BB962C8B-B14F-4D97-AF65-F5344CB8AC3E}">
        <p14:creationId xmlns:p14="http://schemas.microsoft.com/office/powerpoint/2010/main" val="4117807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C6723-BE29-48AC-A30E-F64009943DA9}"/>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kern="1200" dirty="0"/>
              <a:t>Some problems with TEF</a:t>
            </a:r>
          </a:p>
        </p:txBody>
      </p:sp>
      <p:sp>
        <p:nvSpPr>
          <p:cNvPr id="3" name="Content Placeholder 2">
            <a:extLst>
              <a:ext uri="{FF2B5EF4-FFF2-40B4-BE49-F238E27FC236}">
                <a16:creationId xmlns:a16="http://schemas.microsoft.com/office/drawing/2014/main" id="{7F11A7A8-22ED-4C5A-AB09-1A758CDAF139}"/>
              </a:ext>
            </a:extLst>
          </p:cNvPr>
          <p:cNvSpPr>
            <a:spLocks noGrp="1"/>
          </p:cNvSpPr>
          <p:nvPr>
            <p:ph idx="1"/>
          </p:nvPr>
        </p:nvSpPr>
        <p:spPr/>
        <p:txBody>
          <a:bodyPr/>
          <a:lstStyle/>
          <a:p>
            <a:r>
              <a:rPr lang="en-GB" dirty="0"/>
              <a:t>Significantly reducing the impact of NSS on TEF scores means a diminution of the student voice in the exercise;</a:t>
            </a:r>
          </a:p>
          <a:p>
            <a:r>
              <a:rPr lang="en-GB" dirty="0"/>
              <a:t>If there is no link with the ability of HEIs to increase fees above inflation, why would institutions, especially those who don’t think they will do well, bother to engage?</a:t>
            </a:r>
          </a:p>
          <a:p>
            <a:r>
              <a:rPr lang="en-GB" dirty="0"/>
              <a:t>Sector concerns that the TEF is being manipulated to ensure that ‘the right universities’ will do best is making many of us cynical.</a:t>
            </a:r>
          </a:p>
          <a:p>
            <a:pPr marL="0" indent="0">
              <a:buNone/>
            </a:pPr>
            <a:endParaRPr lang="en-GB" dirty="0"/>
          </a:p>
        </p:txBody>
      </p:sp>
      <p:pic>
        <p:nvPicPr>
          <p:cNvPr id="5" name="Picture 4">
            <a:extLst>
              <a:ext uri="{FF2B5EF4-FFF2-40B4-BE49-F238E27FC236}">
                <a16:creationId xmlns:a16="http://schemas.microsoft.com/office/drawing/2014/main" id="{BFFE1B2C-5EC0-4716-8CEF-2E00B1FD2E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1960" y="4149080"/>
            <a:ext cx="4142659" cy="2970208"/>
          </a:xfrm>
          <a:prstGeom prst="rect">
            <a:avLst/>
          </a:prstGeom>
        </p:spPr>
      </p:pic>
    </p:spTree>
    <p:extLst>
      <p:ext uri="{BB962C8B-B14F-4D97-AF65-F5344CB8AC3E}">
        <p14:creationId xmlns:p14="http://schemas.microsoft.com/office/powerpoint/2010/main" val="2821055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E3CD0-0706-4294-AC72-2FC8125C3C18}"/>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kern="1200" dirty="0"/>
              <a:t>What about scholarly publications?</a:t>
            </a:r>
          </a:p>
        </p:txBody>
      </p:sp>
      <p:sp>
        <p:nvSpPr>
          <p:cNvPr id="3" name="Content Placeholder 2">
            <a:extLst>
              <a:ext uri="{FF2B5EF4-FFF2-40B4-BE49-F238E27FC236}">
                <a16:creationId xmlns:a16="http://schemas.microsoft.com/office/drawing/2014/main" id="{BA568BCE-FA0A-4405-B949-FEBAEFCF3699}"/>
              </a:ext>
            </a:extLst>
          </p:cNvPr>
          <p:cNvSpPr>
            <a:spLocks noGrp="1"/>
          </p:cNvSpPr>
          <p:nvPr>
            <p:ph idx="1"/>
          </p:nvPr>
        </p:nvSpPr>
        <p:spPr>
          <a:xfrm>
            <a:off x="468312" y="1268760"/>
            <a:ext cx="8352159" cy="4933603"/>
          </a:xfrm>
        </p:spPr>
        <p:txBody>
          <a:bodyPr/>
          <a:lstStyle/>
          <a:p>
            <a:r>
              <a:rPr lang="en-GB" dirty="0"/>
              <a:t>We can count the number of articles published in high reputation journals about aspects of teaching, learning and assessment by an individual or institution, but does this demonstrate teaching excellence on the ground?</a:t>
            </a:r>
          </a:p>
          <a:p>
            <a:r>
              <a:rPr lang="en-GB" dirty="0"/>
              <a:t>However, a university like Plymouth that has a Pedagogical Research Institute (</a:t>
            </a:r>
            <a:r>
              <a:rPr lang="en-GB" dirty="0" err="1"/>
              <a:t>Pedrio</a:t>
            </a:r>
            <a:r>
              <a:rPr lang="en-GB" dirty="0"/>
              <a:t>) can evidence a critical mass of researchers committed to the scholarship of teaching, which is likely to be an outward and visible sign of a commitment to teaching excellence;</a:t>
            </a:r>
          </a:p>
          <a:p>
            <a:r>
              <a:rPr lang="en-GB" dirty="0"/>
              <a:t>The position of authorship/editorship of books and textbooks and chapter authorship is contested. Is it more important to be scholarly or useful? (probably a mix of both!)</a:t>
            </a:r>
          </a:p>
          <a:p>
            <a:r>
              <a:rPr lang="en-GB" dirty="0"/>
              <a:t>And what about THES, newspaper articles, government reports, project outcomes, websites, social media?</a:t>
            </a:r>
          </a:p>
        </p:txBody>
      </p:sp>
    </p:spTree>
    <p:extLst>
      <p:ext uri="{BB962C8B-B14F-4D97-AF65-F5344CB8AC3E}">
        <p14:creationId xmlns:p14="http://schemas.microsoft.com/office/powerpoint/2010/main" val="3663220514"/>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2531</Words>
  <Application>Microsoft Office PowerPoint</Application>
  <PresentationFormat>On-screen Show (4:3)</PresentationFormat>
  <Paragraphs>172</Paragraphs>
  <Slides>33</Slides>
  <Notes>11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33</vt:i4>
      </vt:variant>
    </vt:vector>
  </HeadingPairs>
  <TitlesOfParts>
    <vt:vector size="42" baseType="lpstr">
      <vt:lpstr>ＭＳ Ｐゴシック</vt:lpstr>
      <vt:lpstr>Arial</vt:lpstr>
      <vt:lpstr>Arial Rounded MT Bold</vt:lpstr>
      <vt:lpstr>Calibri</vt:lpstr>
      <vt:lpstr>Comic Sans MS</vt:lpstr>
      <vt:lpstr>Times New Roman</vt:lpstr>
      <vt:lpstr>Wingdings</vt:lpstr>
      <vt:lpstr>LeedsMet template</vt:lpstr>
      <vt:lpstr>101_Custom Design</vt:lpstr>
      <vt:lpstr>Enthusing and energising students: celebrating and recognising excellent teaching</vt:lpstr>
      <vt:lpstr>Everyone wants excellent teaching but what does it look like and how can we know it when we see it?</vt:lpstr>
      <vt:lpstr>What is excellent teaching?</vt:lpstr>
      <vt:lpstr>What’s this keynote about?</vt:lpstr>
      <vt:lpstr>‘Teaching at the heart of the system’,  What Jo Johnson said (1 July 2015):</vt:lpstr>
      <vt:lpstr>The OECD view</vt:lpstr>
      <vt:lpstr>What can a Teaching Excellence Framework measure?</vt:lpstr>
      <vt:lpstr>Some problems with TEF</vt:lpstr>
      <vt:lpstr>What about scholarly publications?</vt:lpstr>
      <vt:lpstr>And evaluating just ‘teaching’ is only part of the job. We need also to ask:</vt:lpstr>
      <vt:lpstr>PowerPoint Presentation</vt:lpstr>
      <vt:lpstr>How good are you at teaching and supporting learning?  What evidence demonstrates how well you:</vt:lpstr>
      <vt:lpstr>PowerPoint Presentation</vt:lpstr>
      <vt:lpstr>High quality teaching…</vt:lpstr>
      <vt:lpstr> A tall order?</vt:lpstr>
      <vt:lpstr>PowerPoint Presentation</vt:lpstr>
      <vt:lpstr>Some characteristics of excellent teaching as described in the scholarly literature (inter alia Bain 2004, Biggs and Tang, 2011, Ramsden, 1991)</vt:lpstr>
      <vt:lpstr>PowerPoint Presentation</vt:lpstr>
      <vt:lpstr>The HEA teaching excellence scheme is an umbrella scheme made up of a range of awards:</vt:lpstr>
      <vt:lpstr>What does the National Teaching Fellowship scheme seek to identify?  The three criteria:</vt:lpstr>
      <vt:lpstr>What makes an inspiring teacher?</vt:lpstr>
      <vt:lpstr>PowerPoint Presentation</vt:lpstr>
      <vt:lpstr>Why is she a great teacher?</vt:lpstr>
      <vt:lpstr>How do HEIs know if we are offering excellent student experiences?</vt:lpstr>
      <vt:lpstr>How can we breathe life into our teaching?</vt:lpstr>
      <vt:lpstr>How can you use colleagues to help you energise classes?</vt:lpstr>
      <vt:lpstr>Ken Bain says excellent teachers ask these questions as they prepare to teach:</vt:lpstr>
      <vt:lpstr>Reflective teachers</vt:lpstr>
      <vt:lpstr>Why is peer review so beneficial? The purposes of peer review include:</vt:lpstr>
      <vt:lpstr>Reflection on my teaching</vt:lpstr>
      <vt:lpstr>So what are you going to do?</vt:lpstr>
      <vt:lpstr>These and other slides are available on my website at http://sally-brown.net</vt:lpstr>
      <vt:lpstr>Useful references and further reading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2017-12-29T16:59:25Z</dcterms:modified>
</cp:coreProperties>
</file>