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46"/>
  </p:notesMasterIdLst>
  <p:handoutMasterIdLst>
    <p:handoutMasterId r:id="rId47"/>
  </p:handoutMasterIdLst>
  <p:sldIdLst>
    <p:sldId id="420" r:id="rId4"/>
    <p:sldId id="486" r:id="rId5"/>
    <p:sldId id="487" r:id="rId6"/>
    <p:sldId id="467" r:id="rId7"/>
    <p:sldId id="441" r:id="rId8"/>
    <p:sldId id="450" r:id="rId9"/>
    <p:sldId id="488" r:id="rId10"/>
    <p:sldId id="489" r:id="rId11"/>
    <p:sldId id="491" r:id="rId12"/>
    <p:sldId id="492" r:id="rId13"/>
    <p:sldId id="493" r:id="rId14"/>
    <p:sldId id="480" r:id="rId15"/>
    <p:sldId id="481" r:id="rId16"/>
    <p:sldId id="454" r:id="rId17"/>
    <p:sldId id="496" r:id="rId18"/>
    <p:sldId id="447" r:id="rId19"/>
    <p:sldId id="448" r:id="rId20"/>
    <p:sldId id="490" r:id="rId21"/>
    <p:sldId id="442" r:id="rId22"/>
    <p:sldId id="483" r:id="rId23"/>
    <p:sldId id="484" r:id="rId24"/>
    <p:sldId id="485" r:id="rId25"/>
    <p:sldId id="443" r:id="rId26"/>
    <p:sldId id="452" r:id="rId27"/>
    <p:sldId id="475" r:id="rId28"/>
    <p:sldId id="479" r:id="rId29"/>
    <p:sldId id="451" r:id="rId30"/>
    <p:sldId id="438" r:id="rId31"/>
    <p:sldId id="455" r:id="rId32"/>
    <p:sldId id="437" r:id="rId33"/>
    <p:sldId id="444" r:id="rId34"/>
    <p:sldId id="456" r:id="rId35"/>
    <p:sldId id="459" r:id="rId36"/>
    <p:sldId id="460" r:id="rId37"/>
    <p:sldId id="476" r:id="rId38"/>
    <p:sldId id="477" r:id="rId39"/>
    <p:sldId id="461" r:id="rId40"/>
    <p:sldId id="494" r:id="rId41"/>
    <p:sldId id="463" r:id="rId42"/>
    <p:sldId id="464" r:id="rId43"/>
    <p:sldId id="465" r:id="rId44"/>
    <p:sldId id="466" r:id="rId45"/>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546" y="48"/>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commentAuthors" Target="commentAuthors.xml"/><Relationship Id="rId8" Type="http://schemas.openxmlformats.org/officeDocument/2006/relationships/slide" Target="slides/slide5.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24</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26</a:t>
            </a:fld>
            <a:endParaRPr lang="en-GB"/>
          </a:p>
        </p:txBody>
      </p:sp>
    </p:spTree>
    <p:extLst>
      <p:ext uri="{BB962C8B-B14F-4D97-AF65-F5344CB8AC3E}">
        <p14:creationId xmlns:p14="http://schemas.microsoft.com/office/powerpoint/2010/main" val="2977691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28</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31</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32</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dirty="0"/>
          </a:p>
        </p:txBody>
      </p:sp>
    </p:spTree>
    <p:extLst>
      <p:ext uri="{BB962C8B-B14F-4D97-AF65-F5344CB8AC3E}">
        <p14:creationId xmlns:p14="http://schemas.microsoft.com/office/powerpoint/2010/main" val="1749822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34</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37</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38</a:t>
            </a:fld>
            <a:endParaRPr lang="en-US" dirty="0"/>
          </a:p>
        </p:txBody>
      </p:sp>
    </p:spTree>
    <p:extLst>
      <p:ext uri="{BB962C8B-B14F-4D97-AF65-F5344CB8AC3E}">
        <p14:creationId xmlns:p14="http://schemas.microsoft.com/office/powerpoint/2010/main" val="703469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39</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40</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41</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6</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19</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20</a:t>
            </a:fld>
            <a:endParaRPr lang="en-GB"/>
          </a:p>
        </p:txBody>
      </p:sp>
    </p:spTree>
    <p:extLst>
      <p:ext uri="{BB962C8B-B14F-4D97-AF65-F5344CB8AC3E}">
        <p14:creationId xmlns:p14="http://schemas.microsoft.com/office/powerpoint/2010/main" val="2385051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110840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29/12/2017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29/12/2017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29/12/2017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918992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29/12/2017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29/12/2017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29/12/2017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29/12/2017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29/12/2017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29/12/2017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29/12/2017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29/12/2017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29/12/2017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354778845"/>
      </p:ext>
    </p:extLst>
  </p:cSld>
  <p:clrMap bg1="lt1" tx1="dk1" bg2="lt2" tx2="dk2" accent1="accent1" accent2="accent2" accent3="accent3" accent4="accent4" accent5="accent5" accent6="accent6" hlink="hlink" folHlink="folHlink"/>
  <p:sldLayoutIdLst>
    <p:sldLayoutId id="214748380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ass.brad.ac.uk/position-paper.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Using effective assessment and feedback to enhance student engagement and retention</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University of Greenwich</a:t>
            </a:r>
          </a:p>
          <a:p>
            <a:pPr algn="ctr" eaLnBrk="1" hangingPunct="1">
              <a:defRPr/>
            </a:pPr>
            <a:r>
              <a:rPr lang="en-GB" sz="2400" dirty="0"/>
              <a:t>January 2018</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15900"/>
            <a:ext cx="8472518" cy="914400"/>
          </a:xfrm>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a:t>What do we mean by Programme Focused Assessment? </a:t>
            </a:r>
          </a:p>
        </p:txBody>
      </p:sp>
      <p:sp>
        <p:nvSpPr>
          <p:cNvPr id="3" name="Content Placeholder 2"/>
          <p:cNvSpPr>
            <a:spLocks noGrp="1"/>
          </p:cNvSpPr>
          <p:nvPr>
            <p:ph idx="1"/>
          </p:nvPr>
        </p:nvSpPr>
        <p:spPr>
          <a:xfrm>
            <a:off x="500034" y="1428736"/>
            <a:ext cx="8229600" cy="4789488"/>
          </a:xfrm>
        </p:spPr>
        <p:txBody>
          <a:bodyPr>
            <a:noAutofit/>
          </a:bodyPr>
          <a:lstStyle/>
          <a:p>
            <a:pPr marL="92075" indent="-23813" fontAlgn="auto">
              <a:lnSpc>
                <a:spcPct val="120000"/>
              </a:lnSpc>
              <a:spcAft>
                <a:spcPts val="0"/>
              </a:spcAft>
              <a:buFontTx/>
              <a:buNone/>
              <a:defRPr/>
            </a:pPr>
            <a:r>
              <a:rPr lang="en-US" sz="2500" dirty="0"/>
              <a:t>“The first and most critical point is that the assessment is </a:t>
            </a:r>
            <a:r>
              <a:rPr lang="en-US" sz="2500" b="1" dirty="0"/>
              <a:t>specifically designed to address major </a:t>
            </a:r>
            <a:r>
              <a:rPr lang="en-GB" sz="2500" b="1" dirty="0"/>
              <a:t>programme</a:t>
            </a:r>
            <a:r>
              <a:rPr lang="en-US" sz="2500" b="1" dirty="0"/>
              <a:t> outcomes </a:t>
            </a:r>
            <a:r>
              <a:rPr lang="en-US" sz="2500" dirty="0"/>
              <a:t>rather than very specific or isolated components of the course. It follows then that such assessment </a:t>
            </a:r>
            <a:r>
              <a:rPr lang="en-US" sz="2500" b="1" dirty="0"/>
              <a:t>is integrative in nature</a:t>
            </a:r>
            <a:r>
              <a:rPr lang="en-US" sz="2500" dirty="0"/>
              <a:t>, trying to bring together understanding and skills in ways which represent key programme aims. As a result, the assessment is likely to be more authentic and meaningful to students, staff and external stakeholders.”</a:t>
            </a:r>
          </a:p>
          <a:p>
            <a:pPr marL="1033272" lvl="3" algn="r" fontAlgn="auto">
              <a:spcAft>
                <a:spcPts val="0"/>
              </a:spcAft>
              <a:buClr>
                <a:schemeClr val="accent3"/>
              </a:buClr>
              <a:buFont typeface="Wingdings 3"/>
              <a:buNone/>
              <a:defRPr/>
            </a:pPr>
            <a:endParaRPr lang="en-US" sz="1800" dirty="0">
              <a:latin typeface="Gill Sans MT" pitchFamily="34" charset="0"/>
            </a:endParaRPr>
          </a:p>
          <a:p>
            <a:pPr marL="1033272" lvl="3" algn="r" fontAlgn="auto">
              <a:spcAft>
                <a:spcPts val="0"/>
              </a:spcAft>
              <a:buClr>
                <a:schemeClr val="accent3"/>
              </a:buClr>
              <a:buFont typeface="Wingdings 3"/>
              <a:buNone/>
              <a:defRPr/>
            </a:pPr>
            <a:r>
              <a:rPr lang="en-US" sz="1800" dirty="0">
                <a:latin typeface="Gill Sans MT" pitchFamily="34" charset="0"/>
              </a:rPr>
              <a:t>Thanks to Chris Rust for slide adapted here. See PASS project at </a:t>
            </a:r>
            <a:br>
              <a:rPr lang="en-US" sz="1800" dirty="0">
                <a:latin typeface="Gill Sans MT" pitchFamily="34" charset="0"/>
              </a:rPr>
            </a:br>
            <a:r>
              <a:rPr lang="en-US" sz="1800" dirty="0">
                <a:solidFill>
                  <a:schemeClr val="accent3">
                    <a:lumMod val="50000"/>
                  </a:schemeClr>
                </a:solidFill>
                <a:latin typeface="Gill Sans MT" pitchFamily="34" charset="0"/>
                <a:hlinkClick r:id="rId2"/>
              </a:rPr>
              <a:t>http://www.pass.brad.ac.uk/position-paper.pdf</a:t>
            </a:r>
            <a:r>
              <a:rPr lang="en-US" sz="1800" dirty="0">
                <a:solidFill>
                  <a:schemeClr val="accent3">
                    <a:lumMod val="50000"/>
                  </a:schemeClr>
                </a:solidFill>
                <a:latin typeface="Gill Sans MT" pitchFamily="34" charset="0"/>
              </a:rPr>
              <a:t> </a:t>
            </a:r>
          </a:p>
        </p:txBody>
      </p:sp>
      <p:sp>
        <p:nvSpPr>
          <p:cNvPr id="4" name="Slide Number Placeholder 3"/>
          <p:cNvSpPr>
            <a:spLocks noGrp="1"/>
          </p:cNvSpPr>
          <p:nvPr>
            <p:ph type="sldNum" sz="quarter" idx="4294967295"/>
          </p:nvPr>
        </p:nvSpPr>
        <p:spPr>
          <a:xfrm>
            <a:off x="8610600" y="6416675"/>
            <a:ext cx="457200" cy="365125"/>
          </a:xfrm>
          <a:prstGeom prst="rect">
            <a:avLst/>
          </a:prstGeom>
        </p:spPr>
        <p:txBody>
          <a:bodyPr/>
          <a:lstStyle/>
          <a:p>
            <a:pPr>
              <a:defRPr/>
            </a:pPr>
            <a:endParaRPr lang="en-US" dirty="0"/>
          </a:p>
        </p:txBody>
      </p:sp>
    </p:spTree>
    <p:extLst>
      <p:ext uri="{BB962C8B-B14F-4D97-AF65-F5344CB8AC3E}">
        <p14:creationId xmlns:p14="http://schemas.microsoft.com/office/powerpoint/2010/main" val="561838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Peter Hartley’s NTFS Bradford-led project on Programme Level Assessment</a:t>
            </a:r>
          </a:p>
        </p:txBody>
      </p:sp>
      <p:sp>
        <p:nvSpPr>
          <p:cNvPr id="3" name="Content Placeholder 2"/>
          <p:cNvSpPr>
            <a:spLocks noGrp="1"/>
          </p:cNvSpPr>
          <p:nvPr>
            <p:ph idx="1"/>
          </p:nvPr>
        </p:nvSpPr>
        <p:spPr/>
        <p:txBody>
          <a:bodyPr/>
          <a:lstStyle/>
          <a:p>
            <a:pPr>
              <a:buNone/>
            </a:pPr>
            <a:r>
              <a:rPr lang="en-GB" dirty="0"/>
              <a:t>It set out to focus on redressing problems including:</a:t>
            </a:r>
          </a:p>
          <a:p>
            <a:r>
              <a:rPr lang="en-GB" dirty="0"/>
              <a:t>not </a:t>
            </a:r>
            <a:r>
              <a:rPr lang="en-US" dirty="0"/>
              <a:t>assessing learning outcomes holistically at a programme level;</a:t>
            </a:r>
          </a:p>
          <a:p>
            <a:r>
              <a:rPr lang="en-US" dirty="0"/>
              <a:t>the </a:t>
            </a:r>
            <a:r>
              <a:rPr lang="en-US" dirty="0" err="1"/>
              <a:t>atomisation</a:t>
            </a:r>
            <a:r>
              <a:rPr lang="en-US" dirty="0"/>
              <a:t> of assessment, often resulting in too much summative and not enough formative feedback and over-standardisation in regulations.</a:t>
            </a:r>
          </a:p>
          <a:p>
            <a:pPr>
              <a:buNone/>
            </a:pPr>
            <a:r>
              <a:rPr lang="en-US" dirty="0"/>
              <a:t>This results in students and staff failing to see the links between disparate elements of the programme, over-assessment and multiple assignments using repetitive formats. </a:t>
            </a:r>
          </a:p>
          <a:p>
            <a:pPr>
              <a:buNone/>
            </a:pPr>
            <a:r>
              <a:rPr lang="en-US" dirty="0"/>
              <a:t>Modules were often too short for complex learning and this tended to lead to surface learning and </a:t>
            </a:r>
            <a:r>
              <a:rPr lang="en-GB" dirty="0"/>
              <a:t>‘</a:t>
            </a:r>
            <a:r>
              <a:rPr lang="en-US" dirty="0"/>
              <a:t>tick-box’ mentality.</a:t>
            </a:r>
            <a:endParaRPr lang="en-GB" dirty="0"/>
          </a:p>
          <a:p>
            <a:endParaRPr lang="en-GB" dirty="0"/>
          </a:p>
        </p:txBody>
      </p:sp>
    </p:spTree>
    <p:extLst>
      <p:ext uri="{BB962C8B-B14F-4D97-AF65-F5344CB8AC3E}">
        <p14:creationId xmlns:p14="http://schemas.microsoft.com/office/powerpoint/2010/main" val="1844016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5F8B-5BE1-4B5F-BBA2-F836142C8BA0}"/>
              </a:ext>
            </a:extLst>
          </p:cNvPr>
          <p:cNvSpPr>
            <a:spLocks noGrp="1"/>
          </p:cNvSpPr>
          <p:nvPr>
            <p:ph type="title"/>
          </p:nvPr>
        </p:nvSpPr>
        <p:spPr>
          <a:xfrm>
            <a:off x="179512" y="122238"/>
            <a:ext cx="7821488" cy="1074737"/>
          </a:xfrm>
        </p:spPr>
        <p:txBody>
          <a:bodyPr/>
          <a:lstStyle/>
          <a:p>
            <a:r>
              <a:rPr lang="en-GB" dirty="0"/>
              <a:t>How are you assessing in the first 6 weeks of the first semester of the 1st year to support transition?</a:t>
            </a:r>
          </a:p>
        </p:txBody>
      </p:sp>
      <p:sp>
        <p:nvSpPr>
          <p:cNvPr id="3" name="Content Placeholder 2">
            <a:extLst>
              <a:ext uri="{FF2B5EF4-FFF2-40B4-BE49-F238E27FC236}">
                <a16:creationId xmlns:a16="http://schemas.microsoft.com/office/drawing/2014/main" id="{B1FB4585-814D-452C-BA4A-1D0527C49B73}"/>
              </a:ext>
            </a:extLst>
          </p:cNvPr>
          <p:cNvSpPr>
            <a:spLocks noGrp="1"/>
          </p:cNvSpPr>
          <p:nvPr>
            <p:ph idx="1"/>
          </p:nvPr>
        </p:nvSpPr>
        <p:spPr/>
        <p:txBody>
          <a:bodyPr/>
          <a:lstStyle/>
          <a:p>
            <a:r>
              <a:rPr lang="en-GB" dirty="0"/>
              <a:t>Yorke and others argue that this is the crucial period in which we can set good learning and study patterns for the rest of undergraduate study;</a:t>
            </a:r>
          </a:p>
          <a:p>
            <a:r>
              <a:rPr lang="en-GB" dirty="0"/>
              <a:t>No assessment or the wrong assessment can sabotage the transition into HE study;</a:t>
            </a:r>
          </a:p>
          <a:p>
            <a:r>
              <a:rPr lang="en-GB" dirty="0"/>
              <a:t>We need to build in assessment that helps students develop assessment literacy, get the measure of their abilities, find out what they can’t yet do, and at the same time build rather than diminish confidence.</a:t>
            </a:r>
          </a:p>
        </p:txBody>
      </p:sp>
    </p:spTree>
    <p:extLst>
      <p:ext uri="{BB962C8B-B14F-4D97-AF65-F5344CB8AC3E}">
        <p14:creationId xmlns:p14="http://schemas.microsoft.com/office/powerpoint/2010/main" val="194655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F5AF-1FF6-475D-BB34-DF553471BEC9}"/>
              </a:ext>
            </a:extLst>
          </p:cNvPr>
          <p:cNvSpPr>
            <a:spLocks noGrp="1"/>
          </p:cNvSpPr>
          <p:nvPr>
            <p:ph type="title"/>
          </p:nvPr>
        </p:nvSpPr>
        <p:spPr/>
        <p:txBody>
          <a:bodyPr/>
          <a:lstStyle/>
          <a:p>
            <a:r>
              <a:rPr lang="en-GB" dirty="0"/>
              <a:t>Inter-year transitions: avoiding the sophomore slump (Yorke, 2014, </a:t>
            </a:r>
            <a:r>
              <a:rPr lang="en-GB" dirty="0" err="1"/>
              <a:t>Zaitseva</a:t>
            </a:r>
            <a:r>
              <a:rPr lang="en-GB" dirty="0"/>
              <a:t> et al)</a:t>
            </a:r>
          </a:p>
        </p:txBody>
      </p:sp>
      <p:sp>
        <p:nvSpPr>
          <p:cNvPr id="3" name="Content Placeholder 2">
            <a:extLst>
              <a:ext uri="{FF2B5EF4-FFF2-40B4-BE49-F238E27FC236}">
                <a16:creationId xmlns:a16="http://schemas.microsoft.com/office/drawing/2014/main" id="{8BCA0466-3985-450E-B17D-12284C0CE575}"/>
              </a:ext>
            </a:extLst>
          </p:cNvPr>
          <p:cNvSpPr>
            <a:spLocks noGrp="1"/>
          </p:cNvSpPr>
          <p:nvPr>
            <p:ph idx="1"/>
          </p:nvPr>
        </p:nvSpPr>
        <p:spPr/>
        <p:txBody>
          <a:bodyPr/>
          <a:lstStyle/>
          <a:p>
            <a:r>
              <a:rPr lang="en-GB" dirty="0"/>
              <a:t>The three-month between the end of the 1st year and the start of the 2</a:t>
            </a:r>
            <a:r>
              <a:rPr lang="en-GB" baseline="30000" dirty="0"/>
              <a:t>nd</a:t>
            </a:r>
            <a:r>
              <a:rPr lang="en-GB" dirty="0"/>
              <a:t> (and to a lesser extent between 2</a:t>
            </a:r>
            <a:r>
              <a:rPr lang="en-GB" baseline="30000" dirty="0"/>
              <a:t>nd</a:t>
            </a:r>
            <a:r>
              <a:rPr lang="en-GB" dirty="0"/>
              <a:t> and 3</a:t>
            </a:r>
            <a:r>
              <a:rPr lang="en-GB" baseline="30000" dirty="0"/>
              <a:t>rd</a:t>
            </a:r>
            <a:r>
              <a:rPr lang="en-GB" dirty="0"/>
              <a:t> years) provides lacunae for lost motivation and decreased engagement;</a:t>
            </a:r>
          </a:p>
          <a:p>
            <a:r>
              <a:rPr lang="en-GB" dirty="0"/>
              <a:t>Energy, thought and resources need to be deployed to counteract this tendency and to maintain student engagement;</a:t>
            </a:r>
          </a:p>
          <a:p>
            <a:r>
              <a:rPr lang="en-GB" dirty="0"/>
              <a:t>This can be undertaken in three ways:</a:t>
            </a:r>
          </a:p>
          <a:p>
            <a:pPr lvl="1"/>
            <a:r>
              <a:rPr lang="en-GB" dirty="0"/>
              <a:t>Through linking study from year to year through assignments and other activities set to bridge the gap;</a:t>
            </a:r>
          </a:p>
          <a:p>
            <a:pPr lvl="1"/>
            <a:r>
              <a:rPr lang="en-GB" dirty="0"/>
              <a:t>By maintaining contact (live or virtual);</a:t>
            </a:r>
          </a:p>
          <a:p>
            <a:pPr lvl="1"/>
            <a:r>
              <a:rPr lang="en-GB" dirty="0"/>
              <a:t>By using peer groups and networks for mutual support.</a:t>
            </a:r>
          </a:p>
        </p:txBody>
      </p:sp>
    </p:spTree>
    <p:extLst>
      <p:ext uri="{BB962C8B-B14F-4D97-AF65-F5344CB8AC3E}">
        <p14:creationId xmlns:p14="http://schemas.microsoft.com/office/powerpoint/2010/main" val="823225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82995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496508743"/>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200" dirty="0"/>
              <a:t>1. 	Tasks should be </a:t>
            </a:r>
            <a:r>
              <a:rPr lang="en-GB" sz="2200" dirty="0">
                <a:solidFill>
                  <a:schemeClr val="tx2">
                    <a:lumMod val="40000"/>
                    <a:lumOff val="60000"/>
                  </a:schemeClr>
                </a:solidFill>
              </a:rPr>
              <a:t>challenging</a:t>
            </a:r>
            <a:r>
              <a:rPr lang="en-GB" sz="2200" dirty="0"/>
              <a:t>, demanding higher order learning and integration of knowledge learned in both the university and other contexts;</a:t>
            </a:r>
          </a:p>
          <a:p>
            <a:pPr marL="438150" indent="-438150" eaLnBrk="1" hangingPunct="1">
              <a:buFont typeface="Wingdings" pitchFamily="2" charset="2"/>
              <a:buNone/>
              <a:defRPr/>
            </a:pPr>
            <a:r>
              <a:rPr lang="en-GB" sz="2200" dirty="0"/>
              <a:t>2. 	Learning and assessment should be </a:t>
            </a:r>
            <a:r>
              <a:rPr lang="en-GB" sz="2200" dirty="0">
                <a:solidFill>
                  <a:srgbClr val="AD5CFF"/>
                </a:solidFill>
              </a:rPr>
              <a:t>integrated</a:t>
            </a:r>
            <a:r>
              <a:rPr lang="en-GB" sz="2200" dirty="0"/>
              <a:t>, assessment should not come at the end of learning but should be part of the learning process;</a:t>
            </a:r>
          </a:p>
          <a:p>
            <a:pPr marL="438150" indent="-438150" eaLnBrk="1" hangingPunct="1">
              <a:buFont typeface="Wingdings" pitchFamily="2" charset="2"/>
              <a:buNone/>
              <a:defRPr/>
            </a:pPr>
            <a:r>
              <a:rPr lang="en-GB" sz="2200" dirty="0"/>
              <a:t>3. 	Students are involved in self assessment and reflection on their learning, they are involved in </a:t>
            </a:r>
            <a:r>
              <a:rPr lang="en-GB" sz="2200" dirty="0">
                <a:solidFill>
                  <a:srgbClr val="AD5CFF"/>
                </a:solidFill>
              </a:rPr>
              <a:t>judging performance</a:t>
            </a:r>
            <a:r>
              <a:rPr lang="en-GB" sz="2200" dirty="0"/>
              <a:t>;</a:t>
            </a:r>
          </a:p>
          <a:p>
            <a:pPr marL="438150" indent="-438150" eaLnBrk="1" hangingPunct="1">
              <a:buFont typeface="Wingdings" pitchFamily="2" charset="2"/>
              <a:buNone/>
              <a:defRPr/>
            </a:pPr>
            <a:r>
              <a:rPr lang="en-GB" sz="2200" dirty="0"/>
              <a:t>4. 	Assessment should encourage </a:t>
            </a:r>
            <a:r>
              <a:rPr lang="en-GB" sz="2200" dirty="0">
                <a:solidFill>
                  <a:srgbClr val="AD5CFF"/>
                </a:solidFill>
              </a:rPr>
              <a:t>metacognition</a:t>
            </a:r>
            <a:r>
              <a:rPr lang="en-GB" sz="2200" dirty="0"/>
              <a:t>, promoting thinking about the learning process not just the learning outcomes;</a:t>
            </a:r>
          </a:p>
          <a:p>
            <a:pPr marL="438150" indent="-438150" eaLnBrk="1" hangingPunct="1">
              <a:buFont typeface="Wingdings" pitchFamily="2" charset="2"/>
              <a:buNone/>
              <a:defRPr/>
            </a:pPr>
            <a:r>
              <a:rPr lang="en-GB" sz="2200" dirty="0"/>
              <a:t>5. 	Assessment should have a </a:t>
            </a:r>
            <a:r>
              <a:rPr lang="en-GB" sz="2200" dirty="0">
                <a:solidFill>
                  <a:srgbClr val="AD5CFF"/>
                </a:solidFill>
              </a:rPr>
              <a:t>formative </a:t>
            </a:r>
            <a:r>
              <a:rPr lang="en-GB" sz="22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a:t>6. 	Assessment expectations should be made </a:t>
            </a:r>
            <a:r>
              <a:rPr lang="en-GB" sz="2200" dirty="0">
                <a:solidFill>
                  <a:schemeClr val="tx2">
                    <a:lumMod val="40000"/>
                    <a:lumOff val="60000"/>
                  </a:schemeClr>
                </a:solidFill>
              </a:rPr>
              <a:t>visible</a:t>
            </a:r>
            <a:r>
              <a:rPr lang="en-GB" sz="2200" dirty="0">
                <a:solidFill>
                  <a:srgbClr val="7030A0"/>
                </a:solidFill>
              </a:rPr>
              <a:t> </a:t>
            </a:r>
            <a:r>
              <a:rPr lang="en-GB" sz="2200" dirty="0"/>
              <a:t>to students as far as possible;</a:t>
            </a:r>
          </a:p>
          <a:p>
            <a:pPr marL="538163" indent="-538163" eaLnBrk="1" hangingPunct="1">
              <a:buFont typeface="Wingdings" pitchFamily="2" charset="2"/>
              <a:buNone/>
              <a:defRPr/>
            </a:pPr>
            <a:r>
              <a:rPr lang="en-GB" sz="2200" dirty="0"/>
              <a:t>7. 	Tasks should involve the </a:t>
            </a:r>
            <a:r>
              <a:rPr lang="en-GB" sz="2200" dirty="0">
                <a:solidFill>
                  <a:schemeClr val="tx2">
                    <a:lumMod val="40000"/>
                    <a:lumOff val="60000"/>
                  </a:schemeClr>
                </a:solidFill>
              </a:rPr>
              <a:t>active engagement </a:t>
            </a:r>
            <a:r>
              <a:rPr lang="en-GB" sz="2200" dirty="0"/>
              <a:t>of students developing the capacity to find things out for themselves and learn independently;</a:t>
            </a:r>
          </a:p>
          <a:p>
            <a:pPr marL="538163" indent="-538163" eaLnBrk="1" hangingPunct="1">
              <a:buFont typeface="Wingdings" pitchFamily="2" charset="2"/>
              <a:buNone/>
              <a:defRPr/>
            </a:pPr>
            <a:r>
              <a:rPr lang="en-GB" sz="2200" dirty="0"/>
              <a:t>8. 	Tasks should be </a:t>
            </a:r>
            <a:r>
              <a:rPr lang="en-GB" sz="2200" dirty="0">
                <a:solidFill>
                  <a:schemeClr val="tx2">
                    <a:lumMod val="40000"/>
                    <a:lumOff val="60000"/>
                  </a:schemeClr>
                </a:solidFill>
              </a:rPr>
              <a:t>authentic</a:t>
            </a:r>
            <a:r>
              <a:rPr lang="en-GB" sz="2200" dirty="0"/>
              <a:t>; worthwhile, relevant and offering students some level of control over their work;</a:t>
            </a:r>
          </a:p>
          <a:p>
            <a:pPr marL="538163" indent="-538163" eaLnBrk="1" hangingPunct="1">
              <a:buFont typeface="Wingdings" pitchFamily="2" charset="2"/>
              <a:buNone/>
              <a:defRPr/>
            </a:pPr>
            <a:r>
              <a:rPr lang="en-GB" sz="2200" dirty="0"/>
              <a:t>9. 	Tasks are </a:t>
            </a:r>
            <a:r>
              <a:rPr lang="en-GB" sz="2200" dirty="0">
                <a:solidFill>
                  <a:schemeClr val="tx2">
                    <a:lumMod val="40000"/>
                    <a:lumOff val="60000"/>
                  </a:schemeClr>
                </a:solidFill>
              </a:rPr>
              <a:t>fit for purpose </a:t>
            </a:r>
            <a:r>
              <a:rPr lang="en-GB" sz="2200" dirty="0"/>
              <a:t>and align with important learning outcomes;</a:t>
            </a:r>
          </a:p>
          <a:p>
            <a:pPr marL="538163" indent="-538163" eaLnBrk="1" hangingPunct="1">
              <a:buFont typeface="Wingdings" pitchFamily="2" charset="2"/>
              <a:buNone/>
              <a:defRPr/>
            </a:pPr>
            <a:r>
              <a:rPr lang="en-GB" sz="2200" dirty="0"/>
              <a:t>10. 	Assessment should be used to </a:t>
            </a:r>
            <a:r>
              <a:rPr lang="en-GB" sz="2200" dirty="0">
                <a:solidFill>
                  <a:schemeClr val="tx2">
                    <a:lumMod val="40000"/>
                    <a:lumOff val="60000"/>
                  </a:schemeClr>
                </a:solidFill>
              </a:rPr>
              <a:t>evaluate teaching </a:t>
            </a:r>
            <a:r>
              <a:rPr lang="en-GB" sz="2200" dirty="0"/>
              <a:t>as well as student learning.</a:t>
            </a:r>
          </a:p>
          <a:p>
            <a:pPr eaLnBrk="1" hangingPunct="1">
              <a:buFont typeface="Wingdings" pitchFamily="2" charset="2"/>
              <a:buNone/>
              <a:defRPr/>
            </a:pPr>
            <a:r>
              <a:rPr lang="en-GB" sz="22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Tree>
    <p:extLst>
      <p:ext uri="{BB962C8B-B14F-4D97-AF65-F5344CB8AC3E}">
        <p14:creationId xmlns:p14="http://schemas.microsoft.com/office/powerpoint/2010/main" val="276115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a:solidFill>
                  <a:srgbClr val="002060"/>
                </a:solidFill>
                <a:latin typeface="+mj-lt"/>
                <a:ea typeface="+mj-ea"/>
                <a:cs typeface="+mj-cs"/>
              </a:rPr>
              <a:t>Authentic assessment can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C33A-96FC-4FD8-AA44-0285039B6B9C}"/>
              </a:ext>
            </a:extLst>
          </p:cNvPr>
          <p:cNvSpPr>
            <a:spLocks noGrp="1"/>
          </p:cNvSpPr>
          <p:nvPr>
            <p:ph type="title"/>
          </p:nvPr>
        </p:nvSpPr>
        <p:spPr/>
        <p:txBody>
          <a:bodyPr/>
          <a:lstStyle/>
          <a:p>
            <a:r>
              <a:rPr lang="en-GB" dirty="0"/>
              <a:t>Workshop focus</a:t>
            </a:r>
          </a:p>
        </p:txBody>
      </p:sp>
      <p:sp>
        <p:nvSpPr>
          <p:cNvPr id="3" name="Content Placeholder 2">
            <a:extLst>
              <a:ext uri="{FF2B5EF4-FFF2-40B4-BE49-F238E27FC236}">
                <a16:creationId xmlns:a16="http://schemas.microsoft.com/office/drawing/2014/main" id="{FCB749E9-EC4D-49FB-A02F-233E0BA70A6E}"/>
              </a:ext>
            </a:extLst>
          </p:cNvPr>
          <p:cNvSpPr>
            <a:spLocks noGrp="1"/>
          </p:cNvSpPr>
          <p:nvPr>
            <p:ph idx="1"/>
          </p:nvPr>
        </p:nvSpPr>
        <p:spPr/>
        <p:txBody>
          <a:bodyPr/>
          <a:lstStyle/>
          <a:p>
            <a:pPr marL="0" indent="0">
              <a:buNone/>
            </a:pPr>
            <a:r>
              <a:rPr lang="en-GB" dirty="0"/>
              <a:t>If we want to help students’ successful transitions, focus students’ effort and improve their engagement with learning, a key locus of enhancement can be refreshing our approaches to assessment. Sometimes we need thoroughly to review our current practice to make sure assessment is </a:t>
            </a:r>
            <a:r>
              <a:rPr lang="en-GB" i="1" dirty="0"/>
              <a:t>for</a:t>
            </a:r>
            <a:r>
              <a:rPr lang="en-GB" dirty="0"/>
              <a:t> rather than just </a:t>
            </a:r>
            <a:r>
              <a:rPr lang="en-GB" i="1" dirty="0"/>
              <a:t>of</a:t>
            </a:r>
            <a:r>
              <a:rPr lang="en-GB" dirty="0"/>
              <a:t> learning since assessment is a complex, nuanced and highly important process. Student satisfaction surveys frequently highlight significant dissatisfaction around these issues and in tough times, staff often find the pressure of achieving fast and formative feedback a heavy chore, especially when cohorts are large.</a:t>
            </a:r>
          </a:p>
        </p:txBody>
      </p:sp>
    </p:spTree>
    <p:extLst>
      <p:ext uri="{BB962C8B-B14F-4D97-AF65-F5344CB8AC3E}">
        <p14:creationId xmlns:p14="http://schemas.microsoft.com/office/powerpoint/2010/main" val="1959490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2017)</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40663583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974783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13357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a:t>
            </a:r>
          </a:p>
        </p:txBody>
      </p:sp>
      <p:sp>
        <p:nvSpPr>
          <p:cNvPr id="4" name="Content Placeholder 3"/>
          <p:cNvSpPr>
            <a:spLocks noGrp="1"/>
          </p:cNvSpPr>
          <p:nvPr>
            <p:ph idx="1"/>
          </p:nvPr>
        </p:nvSpPr>
        <p:spPr/>
        <p:txBody>
          <a:bodyPr/>
          <a:lstStyle/>
          <a:p>
            <a:pPr lvl="0"/>
            <a:r>
              <a:rPr lang="en-US" sz="2000" dirty="0"/>
              <a:t>Assessment methodologies: which methods and approaches are most appropriate and efficient for the arts and design context?</a:t>
            </a:r>
            <a:endParaRPr lang="en-GB" sz="2000" dirty="0"/>
          </a:p>
          <a:p>
            <a:pPr lvl="0"/>
            <a:r>
              <a:rPr lang="en-US" sz="2000" dirty="0"/>
              <a:t>Assessment 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Assessment timing: end point and continuous assessment can both be valuable, when should we assess students to maximise impact on student learning? </a:t>
            </a:r>
            <a:endParaRPr lang="en-GB" sz="2000" dirty="0"/>
          </a:p>
          <a:p>
            <a:pPr lvl="0"/>
            <a:r>
              <a:rPr lang="en-US" sz="2000" dirty="0"/>
              <a:t>Assessment orientation: to what extent in each task would we wish to focus particularly on process or outcomes, or both?</a:t>
            </a:r>
            <a:endParaRPr lang="en-GB" sz="2000" dirty="0"/>
          </a:p>
          <a:p>
            <a:pPr lvl="0"/>
            <a:r>
              <a:rPr lang="en-US" sz="2000" dirty="0"/>
              <a:t>Assessment inclusivity: how can we enable all students to achieve their highest personal potential?</a:t>
            </a:r>
            <a:endParaRPr lang="en-GB" sz="2000" dirty="0"/>
          </a:p>
          <a:p>
            <a:r>
              <a:rPr lang="en-US" sz="2000" dirty="0"/>
              <a:t>Assessment 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University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021864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2091-5FEC-440B-87F4-73E8E1DEAA04}"/>
              </a:ext>
            </a:extLst>
          </p:cNvPr>
          <p:cNvSpPr>
            <a:spLocks noGrp="1"/>
          </p:cNvSpPr>
          <p:nvPr>
            <p:ph type="title"/>
          </p:nvPr>
        </p:nvSpPr>
        <p:spPr/>
        <p:txBody>
          <a:bodyPr/>
          <a:lstStyle/>
          <a:p>
            <a:r>
              <a:rPr lang="en-GB" dirty="0"/>
              <a:t>In this workshop, participants will have opportunities to: </a:t>
            </a:r>
          </a:p>
        </p:txBody>
      </p:sp>
      <p:sp>
        <p:nvSpPr>
          <p:cNvPr id="3" name="Content Placeholder 2">
            <a:extLst>
              <a:ext uri="{FF2B5EF4-FFF2-40B4-BE49-F238E27FC236}">
                <a16:creationId xmlns:a16="http://schemas.microsoft.com/office/drawing/2014/main" id="{55DD2E86-943F-4CDF-9F17-AF0B48AAC045}"/>
              </a:ext>
            </a:extLst>
          </p:cNvPr>
          <p:cNvSpPr>
            <a:spLocks noGrp="1"/>
          </p:cNvSpPr>
          <p:nvPr>
            <p:ph idx="1"/>
          </p:nvPr>
        </p:nvSpPr>
        <p:spPr/>
        <p:txBody>
          <a:bodyPr/>
          <a:lstStyle/>
          <a:p>
            <a:r>
              <a:rPr lang="en-GB" dirty="0"/>
              <a:t>Consider how we provide explicit and implicit messages to students and other stakeholders through how we assess;</a:t>
            </a:r>
          </a:p>
          <a:p>
            <a:r>
              <a:rPr lang="en-GB" dirty="0"/>
              <a:t>Review how we can ensure that feedback and assessment strategies programme-wide integrate assessment with learning;</a:t>
            </a:r>
          </a:p>
          <a:p>
            <a:r>
              <a:rPr lang="en-GB" dirty="0"/>
              <a:t>Plan ways to enhance current practice at an individual, module, and institutional level that can make our assessment authentic, effective and time-efficient</a:t>
            </a:r>
          </a:p>
        </p:txBody>
      </p:sp>
    </p:spTree>
    <p:extLst>
      <p:ext uri="{BB962C8B-B14F-4D97-AF65-F5344CB8AC3E}">
        <p14:creationId xmlns:p14="http://schemas.microsoft.com/office/powerpoint/2010/main" val="2076693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t>Good feedback practice</a:t>
            </a:r>
            <a:r>
              <a:rPr lang="en-GB" sz="3500" dirty="0"/>
              <a:t>:</a:t>
            </a:r>
            <a:br>
              <a:rPr lang="en-GB" sz="3500" dirty="0"/>
            </a:b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457200" indent="-457200">
              <a:lnSpc>
                <a:spcPct val="80000"/>
              </a:lnSpc>
              <a:buSzPct val="100000"/>
              <a:buFont typeface="+mj-lt"/>
              <a:buAutoNum type="arabicPeriod"/>
            </a:pPr>
            <a:r>
              <a:rPr lang="en-US" sz="2400" dirty="0"/>
              <a:t>Helps clarify what good performance is (goals, criteria, expected standards);</a:t>
            </a:r>
          </a:p>
          <a:p>
            <a:pPr marL="457200" indent="-457200">
              <a:spcBef>
                <a:spcPct val="0"/>
              </a:spcBef>
              <a:buSzPct val="100000"/>
              <a:buFont typeface="+mj-lt"/>
              <a:buAutoNum type="arabicPeriod"/>
            </a:pPr>
            <a:r>
              <a:rPr lang="en-US" sz="2400" dirty="0"/>
              <a:t>Facilitates the development of self-assessment (reflection) in learning;</a:t>
            </a:r>
          </a:p>
          <a:p>
            <a:pPr marL="457200" indent="-457200">
              <a:spcBef>
                <a:spcPct val="0"/>
              </a:spcBef>
              <a:buSzPct val="100000"/>
              <a:buFont typeface="+mj-lt"/>
              <a:buAutoNum type="arabicPeriod"/>
            </a:pPr>
            <a:r>
              <a:rPr lang="en-US" sz="2400" dirty="0"/>
              <a:t>Delivers high quality information to students about their learning;</a:t>
            </a:r>
          </a:p>
          <a:p>
            <a:pPr marL="457200" indent="-457200">
              <a:spcBef>
                <a:spcPct val="0"/>
              </a:spcBef>
              <a:buSzPct val="100000"/>
              <a:buFont typeface="+mj-lt"/>
              <a:buAutoNum type="arabicPeriod"/>
            </a:pPr>
            <a:r>
              <a:rPr lang="en-US" sz="2400" dirty="0"/>
              <a:t>Encourages teacher and peer dialogue around learning;</a:t>
            </a:r>
          </a:p>
          <a:p>
            <a:pPr marL="457200" indent="-457200">
              <a:spcBef>
                <a:spcPct val="0"/>
              </a:spcBef>
              <a:buSzPct val="100000"/>
              <a:buFont typeface="+mj-lt"/>
              <a:buAutoNum type="arabicPeriod"/>
            </a:pPr>
            <a:r>
              <a:rPr lang="en-US" sz="2400" dirty="0"/>
              <a:t>Encourages positive motivational beliefs and self-esteem;</a:t>
            </a:r>
          </a:p>
          <a:p>
            <a:pPr marL="457200" indent="-457200">
              <a:spcBef>
                <a:spcPct val="0"/>
              </a:spcBef>
              <a:buSzPct val="100000"/>
              <a:buFont typeface="+mj-lt"/>
              <a:buAutoNum type="arabicPeriod"/>
            </a:pPr>
            <a:r>
              <a:rPr lang="en-US" sz="2400" dirty="0"/>
              <a:t>Provides opportunities to close the gap between current and desired performance;</a:t>
            </a:r>
          </a:p>
          <a:p>
            <a:pPr marL="457200" indent="-457200">
              <a:spcBef>
                <a:spcPct val="0"/>
              </a:spcBef>
              <a:buSzPct val="100000"/>
              <a:buFont typeface="+mj-lt"/>
              <a:buAutoNum type="arabicPeriod"/>
            </a:pPr>
            <a:r>
              <a:rPr lang="en-US" sz="2400" dirty="0"/>
              <a:t>Provides information to teachers that can be used to help shape the teaching.</a:t>
            </a:r>
          </a:p>
          <a:p>
            <a:pPr marL="0" indent="0">
              <a:spcBef>
                <a:spcPct val="0"/>
              </a:spcBef>
              <a:buSzPct val="100000"/>
              <a:buNone/>
            </a:pPr>
            <a:r>
              <a:rPr lang="en-US" sz="2400" dirty="0"/>
              <a:t>	</a:t>
            </a:r>
          </a:p>
          <a:p>
            <a:pPr marL="0" indent="0">
              <a:spcBef>
                <a:spcPct val="0"/>
              </a:spcBef>
              <a:buSzPct val="100000"/>
              <a:buNone/>
            </a:pPr>
            <a:r>
              <a:rPr lang="en-US" sz="2400" dirty="0"/>
              <a:t>(after Nicol and MacFarlane-Dick, 2006)</a:t>
            </a:r>
            <a:endParaRPr lang="en-GB" sz="2400" dirty="0"/>
          </a:p>
          <a:p>
            <a:pPr marL="361950" indent="-361950">
              <a:lnSpc>
                <a:spcPct val="80000"/>
              </a:lnSpc>
            </a:pPr>
            <a:endParaRPr lang="en-US" sz="1900" dirty="0"/>
          </a:p>
        </p:txBody>
      </p:sp>
    </p:spTree>
    <p:extLst>
      <p:ext uri="{BB962C8B-B14F-4D97-AF65-F5344CB8AC3E}">
        <p14:creationId xmlns:p14="http://schemas.microsoft.com/office/powerpoint/2010/main" val="32535975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2007)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5928118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Efficient assessment; we need to:</a:t>
            </a:r>
          </a:p>
        </p:txBody>
      </p:sp>
      <p:sp>
        <p:nvSpPr>
          <p:cNvPr id="3" name="Content Placeholder 2"/>
          <p:cNvSpPr>
            <a:spLocks noGrp="1"/>
          </p:cNvSpPr>
          <p:nvPr>
            <p:ph idx="1"/>
          </p:nvPr>
        </p:nvSpPr>
        <p:spPr/>
        <p:txBody>
          <a:bodyPr/>
          <a:lstStyle/>
          <a:p>
            <a:r>
              <a:rPr lang="en-GB" dirty="0"/>
              <a:t>Stop marking, start assessing! </a:t>
            </a:r>
          </a:p>
          <a:p>
            <a:r>
              <a:rPr lang="en-GB" dirty="0"/>
              <a:t>Explore ways to maximise student ‘time on task’ (Gibbs) and minimise staff drudgery;</a:t>
            </a:r>
          </a:p>
          <a:p>
            <a:r>
              <a:rPr lang="en-GB" dirty="0"/>
              <a:t>Remember that feedback is crucial to student learning but is the most time-consuming aspect of assessment: we need to explore ways of giving feedback effectively and efficiently;</a:t>
            </a:r>
          </a:p>
          <a:p>
            <a:r>
              <a:rPr lang="en-GB" dirty="0"/>
              <a:t>Note that Computer-supported assessment can include use of audio feedback via digital sound files, video commentaries and other means of using course Virtual Learning Environments.</a:t>
            </a:r>
          </a:p>
        </p:txBody>
      </p:sp>
    </p:spTree>
    <p:extLst>
      <p:ext uri="{BB962C8B-B14F-4D97-AF65-F5344CB8AC3E}">
        <p14:creationId xmlns:p14="http://schemas.microsoft.com/office/powerpoint/2010/main" val="15134539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an assessment strategy that involves a diverse range of methods of assessment (as all forms of assessment disadvantage some students);</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2003)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a:t>Conclusions</a:t>
            </a:r>
          </a:p>
        </p:txBody>
      </p:sp>
      <p:sp>
        <p:nvSpPr>
          <p:cNvPr id="43011" name="Rectangle 3"/>
          <p:cNvSpPr>
            <a:spLocks noGrp="1" noChangeArrowheads="1"/>
          </p:cNvSpPr>
          <p:nvPr>
            <p:ph type="body" idx="1"/>
          </p:nvPr>
        </p:nvSpPr>
        <p:spPr>
          <a:xfrm>
            <a:off x="179512" y="620688"/>
            <a:ext cx="8735888" cy="5505475"/>
          </a:xfrm>
        </p:spPr>
        <p:txBody>
          <a:bodyPr/>
          <a:lstStyle/>
          <a:p>
            <a:pPr eaLnBrk="1" hangingPunct="1"/>
            <a:r>
              <a:rPr lang="en-US" dirty="0"/>
              <a:t>If we are strategic in assessment design, it can be a powerful tool to support transition, focus student effort and ensure students are both engaged and achieve well;</a:t>
            </a:r>
          </a:p>
          <a:p>
            <a:pPr eaLnBrk="1" hangingPunct="1"/>
            <a:r>
              <a:rPr lang="en-US" dirty="0"/>
              <a:t>However, many assessment strategies are often under-designed, so 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all this, assessment can genuinely make a marked improvement in student learning.</a:t>
            </a:r>
          </a:p>
        </p:txBody>
      </p:sp>
    </p:spTree>
    <p:extLst>
      <p:ext uri="{BB962C8B-B14F-4D97-AF65-F5344CB8AC3E}">
        <p14:creationId xmlns:p14="http://schemas.microsoft.com/office/powerpoint/2010/main" val="1118022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23817865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transition, learning and retention;</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None/>
            </a:pPr>
            <a:r>
              <a:rPr lang="en-GB" sz="1800" dirty="0"/>
              <a:t>Yorke, M., 2013. Using research findings to inform quality enhancement. </a:t>
            </a:r>
            <a:r>
              <a:rPr lang="en-GB" sz="1800" i="1" dirty="0"/>
              <a:t>Enhancing Quality in Higher Education: International Perspectives</a:t>
            </a:r>
            <a:r>
              <a:rPr lang="en-GB" sz="1800" dirty="0"/>
              <a:t>, p.49</a:t>
            </a:r>
            <a:r>
              <a:rPr lang="en-GB" sz="1600" dirty="0"/>
              <a:t>.</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a:t>“Assessment methods and requirements probably have a greater influence on how and what students learn than any other single factor. This influence may well be of greater importance than the impact of teaching materials” (Boud 1988)</a:t>
            </a:r>
            <a:endParaRPr lang="en-GB" sz="2800" dirty="0"/>
          </a:p>
        </p:txBody>
      </p:sp>
    </p:spTree>
    <p:extLst>
      <p:ext uri="{BB962C8B-B14F-4D97-AF65-F5344CB8AC3E}">
        <p14:creationId xmlns:p14="http://schemas.microsoft.com/office/powerpoint/2010/main" val="182994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58278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Designing a curriculum: useful questions</a:t>
            </a:r>
          </a:p>
        </p:txBody>
      </p:sp>
      <p:sp>
        <p:nvSpPr>
          <p:cNvPr id="3" name="Content Placeholder 2"/>
          <p:cNvSpPr>
            <a:spLocks noGrp="1"/>
          </p:cNvSpPr>
          <p:nvPr>
            <p:ph idx="1"/>
          </p:nvPr>
        </p:nvSpPr>
        <p:spPr>
          <a:xfrm>
            <a:off x="357158" y="1285860"/>
            <a:ext cx="8643998" cy="4916503"/>
          </a:xfrm>
        </p:spPr>
        <p:txBody>
          <a:bodyPr/>
          <a:lstStyle/>
          <a:p>
            <a:r>
              <a:rPr lang="en-GB" dirty="0"/>
              <a:t>What are the overall aims of your programme?</a:t>
            </a:r>
          </a:p>
          <a:p>
            <a:r>
              <a:rPr lang="en-GB" dirty="0"/>
              <a:t>What will the students be expected to achieve in terms of academic, content disciplinary skills and attributes?</a:t>
            </a:r>
          </a:p>
          <a:p>
            <a:r>
              <a:rPr lang="en-GB" dirty="0"/>
              <a:t>How will students learn?</a:t>
            </a:r>
          </a:p>
          <a:p>
            <a:r>
              <a:rPr lang="en-GB" dirty="0"/>
              <a:t>How will you assess students?</a:t>
            </a:r>
          </a:p>
          <a:p>
            <a:r>
              <a:rPr lang="en-GB" dirty="0"/>
              <a:t>How is the programme structured?</a:t>
            </a:r>
          </a:p>
          <a:p>
            <a:r>
              <a:rPr lang="en-GB" dirty="0"/>
              <a:t>Do you have specific requirements for students at entry?</a:t>
            </a:r>
          </a:p>
          <a:p>
            <a:r>
              <a:rPr lang="en-GB" dirty="0"/>
              <a:t>How do the course team listen to and act on student feedback?</a:t>
            </a:r>
          </a:p>
          <a:p>
            <a:r>
              <a:rPr lang="en-GB" dirty="0"/>
              <a:t>What kinds of help can you offer students in terms of academic support and support for disabled students?</a:t>
            </a:r>
          </a:p>
          <a:p>
            <a:r>
              <a:rPr lang="en-GB" dirty="0"/>
              <a:t>What links do you have with employers? Do you offer placements? How do you develop transferable skills?</a:t>
            </a:r>
          </a:p>
        </p:txBody>
      </p:sp>
    </p:spTree>
    <p:extLst>
      <p:ext uri="{BB962C8B-B14F-4D97-AF65-F5344CB8AC3E}">
        <p14:creationId xmlns:p14="http://schemas.microsoft.com/office/powerpoint/2010/main" val="1046670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Programme level approaches to assessment: why do we need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GB" sz="2800" dirty="0"/>
              <a:t>In programmes where course teams know one another and their students, it is relatively straightforward to help students believe they are studying on coherent programmes with clear pathways through the curriculum. However, the larger the institution and the cohort, the more likely it is that modules and other curriculum delivery components are designed and delivered in isolation, without clear thinking going into what the overall programme experience is like for the students undertaking them. </a:t>
            </a:r>
          </a:p>
          <a:p>
            <a:pPr>
              <a:buNone/>
            </a:pPr>
            <a:endParaRPr lang="en-GB" sz="2800" dirty="0"/>
          </a:p>
        </p:txBody>
      </p:sp>
    </p:spTree>
    <p:extLst>
      <p:ext uri="{BB962C8B-B14F-4D97-AF65-F5344CB8AC3E}">
        <p14:creationId xmlns:p14="http://schemas.microsoft.com/office/powerpoint/2010/main" val="29418567"/>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3603</Words>
  <Application>Microsoft Office PowerPoint</Application>
  <PresentationFormat>On-screen Show (4:3)</PresentationFormat>
  <Paragraphs>245</Paragraphs>
  <Slides>42</Slides>
  <Notes>27</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42</vt:i4>
      </vt:variant>
    </vt:vector>
  </HeadingPairs>
  <TitlesOfParts>
    <vt:vector size="54" baseType="lpstr">
      <vt:lpstr>Arial</vt:lpstr>
      <vt:lpstr>Arial Rounded MT Bold</vt:lpstr>
      <vt:lpstr>Calibri</vt:lpstr>
      <vt:lpstr>Comic Sans MS</vt:lpstr>
      <vt:lpstr>Gill Sans MT</vt:lpstr>
      <vt:lpstr>Tahoma</vt:lpstr>
      <vt:lpstr>Times New Roman</vt:lpstr>
      <vt:lpstr>Wingdings</vt:lpstr>
      <vt:lpstr>Wingdings 3</vt:lpstr>
      <vt:lpstr>LeedsMet template</vt:lpstr>
      <vt:lpstr>101_Custom Design</vt:lpstr>
      <vt:lpstr>9_Custom Design</vt:lpstr>
      <vt:lpstr>Using effective assessment and feedback to enhance student engagement and retention</vt:lpstr>
      <vt:lpstr>Workshop focus</vt:lpstr>
      <vt:lpstr>In this workshop, participants will have opportunities to: </vt:lpstr>
      <vt:lpstr>Why is assessment such a big issue?</vt:lpstr>
      <vt:lpstr>Why does assessment matter so much?</vt:lpstr>
      <vt:lpstr>Assessment linked to learning</vt:lpstr>
      <vt:lpstr>PowerPoint Presentation</vt:lpstr>
      <vt:lpstr>Designing a curriculum: useful questions</vt:lpstr>
      <vt:lpstr>Programme level approaches to assessment: why do we need them?</vt:lpstr>
      <vt:lpstr>What do we mean by Programme Focused Assessment? </vt:lpstr>
      <vt:lpstr>Peter Hartley’s NTFS Bradford-led project on Programme Level Assessment</vt:lpstr>
      <vt:lpstr>How are you assessing in the first 6 weeks of the first semester of the 1st year to support transition?</vt:lpstr>
      <vt:lpstr>Inter-year transitions: avoiding the sophomore slump (Yorke, 2014, Zaitseva et al)</vt:lpstr>
      <vt:lpstr>Assessment literacy: students do better if they can: </vt:lpstr>
      <vt:lpstr>PowerPoint Presentation</vt:lpstr>
      <vt:lpstr>Assessment for learning</vt:lpstr>
      <vt:lpstr>Assessment for learning</vt:lpstr>
      <vt:lpstr>PowerPoint Presentation</vt:lpstr>
      <vt:lpstr>PowerPoint Presentation</vt:lpstr>
      <vt:lpstr>Authentic assessment implies using assessment for learning (Sambell et al, 2017)</vt:lpstr>
      <vt:lpstr>The benefits of authentic assessment can be significant for all stakeholders</vt:lpstr>
      <vt:lpstr>Questions employers might ask at interview that might help us frame some of our assignments</vt:lpstr>
      <vt:lpstr>Ensuring assessment focuses efforts and promotes engagement means including reference to:</vt:lpstr>
      <vt:lpstr>Formative and summative assessment</vt:lpstr>
      <vt:lpstr>Designing fit for purpose assessment methods &amp; approaches: 10 questions </vt:lpstr>
      <vt:lpstr>And the next five:</vt:lpstr>
      <vt:lpstr>PowerPoint Presentation</vt:lpstr>
      <vt:lpstr>Encouraging students to take assessment  more seriously</vt:lpstr>
      <vt:lpstr>The importance of dialogic assessment</vt:lpstr>
      <vt:lpstr>Good feedback practice: </vt:lpstr>
      <vt:lpstr>To improve assessment we should realign it by:</vt:lpstr>
      <vt:lpstr>Sound and frequent assessment </vt:lpstr>
      <vt:lpstr>Efficient assessment; we need to:</vt:lpstr>
      <vt:lpstr>Putting this in to practice. We need to:</vt:lpstr>
      <vt:lpstr>Checklist: to what extent does your assessment strategy: </vt:lpstr>
      <vt:lpstr>And…</vt:lpstr>
      <vt:lpstr>Conclusions</vt:lpstr>
      <vt:lpstr>These and other slides are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2017-12-29T17:30:53Z</dcterms:modified>
</cp:coreProperties>
</file>