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1"/>
    <p:sldMasterId id="2147483805" r:id="rId2"/>
    <p:sldMasterId id="2147483806" r:id="rId3"/>
  </p:sldMasterIdLst>
  <p:notesMasterIdLst>
    <p:notesMasterId r:id="rId46"/>
  </p:notesMasterIdLst>
  <p:handoutMasterIdLst>
    <p:handoutMasterId r:id="rId47"/>
  </p:handoutMasterIdLst>
  <p:sldIdLst>
    <p:sldId id="420" r:id="rId4"/>
    <p:sldId id="486" r:id="rId5"/>
    <p:sldId id="487" r:id="rId6"/>
    <p:sldId id="467" r:id="rId7"/>
    <p:sldId id="441" r:id="rId8"/>
    <p:sldId id="450" r:id="rId9"/>
    <p:sldId id="488" r:id="rId10"/>
    <p:sldId id="489" r:id="rId11"/>
    <p:sldId id="491" r:id="rId12"/>
    <p:sldId id="492" r:id="rId13"/>
    <p:sldId id="493" r:id="rId14"/>
    <p:sldId id="480" r:id="rId15"/>
    <p:sldId id="481" r:id="rId16"/>
    <p:sldId id="454" r:id="rId17"/>
    <p:sldId id="496" r:id="rId18"/>
    <p:sldId id="447" r:id="rId19"/>
    <p:sldId id="448" r:id="rId20"/>
    <p:sldId id="490" r:id="rId21"/>
    <p:sldId id="442" r:id="rId22"/>
    <p:sldId id="483" r:id="rId23"/>
    <p:sldId id="484" r:id="rId24"/>
    <p:sldId id="485" r:id="rId25"/>
    <p:sldId id="443" r:id="rId26"/>
    <p:sldId id="452" r:id="rId27"/>
    <p:sldId id="475" r:id="rId28"/>
    <p:sldId id="479" r:id="rId29"/>
    <p:sldId id="451" r:id="rId30"/>
    <p:sldId id="438" r:id="rId31"/>
    <p:sldId id="455" r:id="rId32"/>
    <p:sldId id="437" r:id="rId33"/>
    <p:sldId id="444" r:id="rId34"/>
    <p:sldId id="456" r:id="rId35"/>
    <p:sldId id="459" r:id="rId36"/>
    <p:sldId id="460" r:id="rId37"/>
    <p:sldId id="476" r:id="rId38"/>
    <p:sldId id="477" r:id="rId39"/>
    <p:sldId id="461" r:id="rId40"/>
    <p:sldId id="494" r:id="rId41"/>
    <p:sldId id="463" r:id="rId42"/>
    <p:sldId id="464" r:id="rId43"/>
    <p:sldId id="465" r:id="rId44"/>
    <p:sldId id="466" r:id="rId45"/>
  </p:sldIdLst>
  <p:sldSz cx="9144000" cy="6858000" type="screen4x3"/>
  <p:notesSz cx="6858000" cy="91440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030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717" autoAdjust="0"/>
    <p:restoredTop sz="97458" autoAdjust="0"/>
  </p:normalViewPr>
  <p:slideViewPr>
    <p:cSldViewPr>
      <p:cViewPr varScale="1">
        <p:scale>
          <a:sx n="70" d="100"/>
          <a:sy n="70" d="100"/>
        </p:scale>
        <p:origin x="546" y="48"/>
      </p:cViewPr>
      <p:guideLst>
        <p:guide orient="horz" pos="2160"/>
        <p:guide pos="2880"/>
      </p:guideLst>
    </p:cSldViewPr>
  </p:slideViewPr>
  <p:outlineViewPr>
    <p:cViewPr>
      <p:scale>
        <a:sx n="33" d="100"/>
        <a:sy n="33" d="100"/>
      </p:scale>
      <p:origin x="48" y="1263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80" d="100"/>
          <a:sy n="80" d="100"/>
        </p:scale>
        <p:origin x="-2022"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handoutMaster" Target="handoutMasters/handoutMaster1.xml"/><Relationship Id="rId50"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slide" Target="slides/slide38.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commentAuthors" Target="commentAuthors.xml"/><Relationship Id="rId8" Type="http://schemas.openxmlformats.org/officeDocument/2006/relationships/slide" Target="slides/slide5.xml"/><Relationship Id="rId51"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18E802B9-FBD2-4F51-8B47-337AD4DA14F7}" type="slidenum">
              <a:rPr lang="en-GB"/>
              <a:pPr>
                <a:defRPr/>
              </a:pPr>
              <a:t>‹#›</a:t>
            </a:fld>
            <a:endParaRPr lang="en-GB"/>
          </a:p>
        </p:txBody>
      </p:sp>
    </p:spTree>
    <p:extLst>
      <p:ext uri="{BB962C8B-B14F-4D97-AF65-F5344CB8AC3E}">
        <p14:creationId xmlns:p14="http://schemas.microsoft.com/office/powerpoint/2010/main" val="27415933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4915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8A7EB679-7535-4499-998C-2E4C9FDB76DD}" type="slidenum">
              <a:rPr lang="en-US"/>
              <a:pPr>
                <a:defRPr/>
              </a:pPr>
              <a:t>‹#›</a:t>
            </a:fld>
            <a:endParaRPr lang="en-US"/>
          </a:p>
        </p:txBody>
      </p:sp>
    </p:spTree>
    <p:extLst>
      <p:ext uri="{BB962C8B-B14F-4D97-AF65-F5344CB8AC3E}">
        <p14:creationId xmlns:p14="http://schemas.microsoft.com/office/powerpoint/2010/main" val="86329667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1091578A-4C6F-4F5D-82CF-58878E724506}" type="slidenum">
              <a:rPr lang="en-US" smtClean="0"/>
              <a:pPr/>
              <a:t>24</a:t>
            </a:fld>
            <a:endParaRPr lang="en-US" dirty="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endParaRPr lang="en-GB" dirty="0"/>
          </a:p>
        </p:txBody>
      </p:sp>
    </p:spTree>
    <p:extLst>
      <p:ext uri="{BB962C8B-B14F-4D97-AF65-F5344CB8AC3E}">
        <p14:creationId xmlns:p14="http://schemas.microsoft.com/office/powerpoint/2010/main" val="33604080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p:spPr>
      </p:sp>
      <p:sp>
        <p:nvSpPr>
          <p:cNvPr id="5427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p>
        </p:txBody>
      </p:sp>
      <p:sp>
        <p:nvSpPr>
          <p:cNvPr id="4" name="Slide Number Placeholder 3"/>
          <p:cNvSpPr>
            <a:spLocks noGrp="1"/>
          </p:cNvSpPr>
          <p:nvPr>
            <p:ph type="sldNum" sz="quarter" idx="5"/>
          </p:nvPr>
        </p:nvSpPr>
        <p:spPr/>
        <p:txBody>
          <a:bodyPr/>
          <a:lstStyle/>
          <a:p>
            <a:pPr>
              <a:defRPr/>
            </a:pPr>
            <a:fld id="{A6AF1EB3-E790-40A2-AF3E-3729E83EC063}" type="slidenum">
              <a:rPr lang="en-GB" smtClean="0"/>
              <a:pPr>
                <a:defRPr/>
              </a:pPr>
              <a:t>26</a:t>
            </a:fld>
            <a:endParaRPr lang="en-GB"/>
          </a:p>
        </p:txBody>
      </p:sp>
    </p:spTree>
    <p:extLst>
      <p:ext uri="{BB962C8B-B14F-4D97-AF65-F5344CB8AC3E}">
        <p14:creationId xmlns:p14="http://schemas.microsoft.com/office/powerpoint/2010/main" val="29776916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27</a:t>
            </a:fld>
            <a:endParaRPr lang="en-US" dirty="0"/>
          </a:p>
        </p:txBody>
      </p:sp>
    </p:spTree>
    <p:extLst>
      <p:ext uri="{BB962C8B-B14F-4D97-AF65-F5344CB8AC3E}">
        <p14:creationId xmlns:p14="http://schemas.microsoft.com/office/powerpoint/2010/main" val="71328597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a:ln/>
        </p:spPr>
      </p:sp>
      <p:sp>
        <p:nvSpPr>
          <p:cNvPr id="82947" name="Notes Placeholder 2"/>
          <p:cNvSpPr>
            <a:spLocks noGrp="1"/>
          </p:cNvSpPr>
          <p:nvPr>
            <p:ph type="body" idx="1"/>
          </p:nvPr>
        </p:nvSpPr>
        <p:spPr>
          <a:noFill/>
          <a:ln/>
        </p:spPr>
        <p:txBody>
          <a:bodyPr/>
          <a:lstStyle/>
          <a:p>
            <a:endParaRPr lang="en-US" dirty="0"/>
          </a:p>
        </p:txBody>
      </p:sp>
      <p:sp>
        <p:nvSpPr>
          <p:cNvPr id="82948" name="Slide Number Placeholder 3"/>
          <p:cNvSpPr>
            <a:spLocks noGrp="1"/>
          </p:cNvSpPr>
          <p:nvPr>
            <p:ph type="sldNum" sz="quarter" idx="5"/>
          </p:nvPr>
        </p:nvSpPr>
        <p:spPr>
          <a:noFill/>
        </p:spPr>
        <p:txBody>
          <a:bodyPr/>
          <a:lstStyle/>
          <a:p>
            <a:fld id="{D1E68E61-4586-4D56-9299-A3854F081829}" type="slidenum">
              <a:rPr lang="en-US" smtClean="0"/>
              <a:pPr/>
              <a:t>28</a:t>
            </a:fld>
            <a:endParaRPr lang="en-US" dirty="0"/>
          </a:p>
        </p:txBody>
      </p:sp>
    </p:spTree>
    <p:extLst>
      <p:ext uri="{BB962C8B-B14F-4D97-AF65-F5344CB8AC3E}">
        <p14:creationId xmlns:p14="http://schemas.microsoft.com/office/powerpoint/2010/main" val="331716497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29</a:t>
            </a:fld>
            <a:endParaRPr lang="en-US" dirty="0"/>
          </a:p>
        </p:txBody>
      </p:sp>
    </p:spTree>
    <p:extLst>
      <p:ext uri="{BB962C8B-B14F-4D97-AF65-F5344CB8AC3E}">
        <p14:creationId xmlns:p14="http://schemas.microsoft.com/office/powerpoint/2010/main" val="211796999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30</a:t>
            </a:fld>
            <a:endParaRPr lang="en-US" dirty="0"/>
          </a:p>
        </p:txBody>
      </p:sp>
    </p:spTree>
    <p:extLst>
      <p:ext uri="{BB962C8B-B14F-4D97-AF65-F5344CB8AC3E}">
        <p14:creationId xmlns:p14="http://schemas.microsoft.com/office/powerpoint/2010/main" val="338334782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A3E9E4A1-324D-41E0-86BB-6935E13CF786}" type="slidenum">
              <a:rPr lang="en-US" smtClean="0"/>
              <a:pPr/>
              <a:t>31</a:t>
            </a:fld>
            <a:endParaRPr lang="en-US" dirty="0"/>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p:spPr>
        <p:txBody>
          <a:bodyPr/>
          <a:lstStyle/>
          <a:p>
            <a:endParaRPr lang="en-GB" dirty="0"/>
          </a:p>
        </p:txBody>
      </p:sp>
    </p:spTree>
    <p:extLst>
      <p:ext uri="{BB962C8B-B14F-4D97-AF65-F5344CB8AC3E}">
        <p14:creationId xmlns:p14="http://schemas.microsoft.com/office/powerpoint/2010/main" val="11369546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p:spPr>
        <p:txBody>
          <a:bodyPr/>
          <a:lstStyle/>
          <a:p>
            <a:fld id="{758076A8-CE3B-47EA-ACA3-6C9CCF0AB4F1}" type="slidenum">
              <a:rPr lang="en-US" smtClean="0"/>
              <a:pPr/>
              <a:t>32</a:t>
            </a:fld>
            <a:endParaRPr lang="en-US" dirty="0"/>
          </a:p>
        </p:txBody>
      </p:sp>
      <p:sp>
        <p:nvSpPr>
          <p:cNvPr id="75779" name="Rectangle 2"/>
          <p:cNvSpPr>
            <a:spLocks noGrp="1" noRot="1" noChangeAspect="1" noChangeArrowheads="1" noTextEdit="1"/>
          </p:cNvSpPr>
          <p:nvPr>
            <p:ph type="sldImg"/>
          </p:nvPr>
        </p:nvSpPr>
        <p:spPr>
          <a:ln/>
        </p:spPr>
      </p:sp>
      <p:sp>
        <p:nvSpPr>
          <p:cNvPr id="75780" name="Rectangle 3"/>
          <p:cNvSpPr>
            <a:spLocks noGrp="1" noChangeArrowheads="1"/>
          </p:cNvSpPr>
          <p:nvPr>
            <p:ph type="body" idx="1"/>
          </p:nvPr>
        </p:nvSpPr>
        <p:spPr>
          <a:noFill/>
          <a:ln/>
        </p:spPr>
        <p:txBody>
          <a:bodyPr/>
          <a:lstStyle/>
          <a:p>
            <a:endParaRPr lang="en-GB" dirty="0"/>
          </a:p>
        </p:txBody>
      </p:sp>
    </p:spTree>
    <p:extLst>
      <p:ext uri="{BB962C8B-B14F-4D97-AF65-F5344CB8AC3E}">
        <p14:creationId xmlns:p14="http://schemas.microsoft.com/office/powerpoint/2010/main" val="202639674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33</a:t>
            </a:fld>
            <a:endParaRPr lang="en-US" dirty="0"/>
          </a:p>
        </p:txBody>
      </p:sp>
    </p:spTree>
    <p:extLst>
      <p:ext uri="{BB962C8B-B14F-4D97-AF65-F5344CB8AC3E}">
        <p14:creationId xmlns:p14="http://schemas.microsoft.com/office/powerpoint/2010/main" val="174982219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a:ln/>
        </p:spPr>
        <p:txBody>
          <a:bodyPr/>
          <a:lstStyle/>
          <a:p>
            <a:endParaRPr lang="en-US" dirty="0"/>
          </a:p>
        </p:txBody>
      </p:sp>
      <p:sp>
        <p:nvSpPr>
          <p:cNvPr id="64516" name="Slide Number Placeholder 3"/>
          <p:cNvSpPr>
            <a:spLocks noGrp="1"/>
          </p:cNvSpPr>
          <p:nvPr>
            <p:ph type="sldNum" sz="quarter" idx="5"/>
          </p:nvPr>
        </p:nvSpPr>
        <p:spPr>
          <a:noFill/>
        </p:spPr>
        <p:txBody>
          <a:bodyPr/>
          <a:lstStyle/>
          <a:p>
            <a:fld id="{B5110CAC-9BDA-418C-86D4-CB1AFFCA47F0}" type="slidenum">
              <a:rPr lang="en-US" smtClean="0"/>
              <a:pPr/>
              <a:t>34</a:t>
            </a:fld>
            <a:endParaRPr lang="en-US" dirty="0"/>
          </a:p>
        </p:txBody>
      </p:sp>
    </p:spTree>
    <p:extLst>
      <p:ext uri="{BB962C8B-B14F-4D97-AF65-F5344CB8AC3E}">
        <p14:creationId xmlns:p14="http://schemas.microsoft.com/office/powerpoint/2010/main" val="27594896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1F0D96D1-55E9-4CE5-AF86-FC2F071F13BE}" type="slidenum">
              <a:rPr lang="en-US" smtClean="0"/>
              <a:pPr/>
              <a:t>5</a:t>
            </a:fld>
            <a:endParaRPr lang="en-US" dirty="0"/>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p:spPr>
        <p:txBody>
          <a:bodyPr/>
          <a:lstStyle/>
          <a:p>
            <a:endParaRPr lang="en-GB" dirty="0"/>
          </a:p>
        </p:txBody>
      </p:sp>
    </p:spTree>
    <p:extLst>
      <p:ext uri="{BB962C8B-B14F-4D97-AF65-F5344CB8AC3E}">
        <p14:creationId xmlns:p14="http://schemas.microsoft.com/office/powerpoint/2010/main" val="121808708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35</a:t>
            </a:fld>
            <a:endParaRPr lang="en-US"/>
          </a:p>
        </p:txBody>
      </p:sp>
    </p:spTree>
    <p:extLst>
      <p:ext uri="{BB962C8B-B14F-4D97-AF65-F5344CB8AC3E}">
        <p14:creationId xmlns:p14="http://schemas.microsoft.com/office/powerpoint/2010/main" val="297351682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36</a:t>
            </a:fld>
            <a:endParaRPr lang="en-US"/>
          </a:p>
        </p:txBody>
      </p:sp>
    </p:spTree>
    <p:extLst>
      <p:ext uri="{BB962C8B-B14F-4D97-AF65-F5344CB8AC3E}">
        <p14:creationId xmlns:p14="http://schemas.microsoft.com/office/powerpoint/2010/main" val="355199606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noFill/>
          <a:ln/>
        </p:spPr>
        <p:txBody>
          <a:bodyPr/>
          <a:lstStyle/>
          <a:p>
            <a:endParaRPr lang="en-US" dirty="0"/>
          </a:p>
        </p:txBody>
      </p:sp>
      <p:sp>
        <p:nvSpPr>
          <p:cNvPr id="79876" name="Slide Number Placeholder 3"/>
          <p:cNvSpPr>
            <a:spLocks noGrp="1"/>
          </p:cNvSpPr>
          <p:nvPr>
            <p:ph type="sldNum" sz="quarter" idx="5"/>
          </p:nvPr>
        </p:nvSpPr>
        <p:spPr>
          <a:noFill/>
        </p:spPr>
        <p:txBody>
          <a:bodyPr/>
          <a:lstStyle/>
          <a:p>
            <a:fld id="{DA1B6886-9AB8-4328-86A1-C89F301BE134}" type="slidenum">
              <a:rPr lang="en-US" smtClean="0"/>
              <a:pPr/>
              <a:t>37</a:t>
            </a:fld>
            <a:endParaRPr lang="en-US" dirty="0"/>
          </a:p>
        </p:txBody>
      </p:sp>
    </p:spTree>
    <p:extLst>
      <p:ext uri="{BB962C8B-B14F-4D97-AF65-F5344CB8AC3E}">
        <p14:creationId xmlns:p14="http://schemas.microsoft.com/office/powerpoint/2010/main" val="265912807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38</a:t>
            </a:fld>
            <a:endParaRPr lang="en-US" dirty="0"/>
          </a:p>
        </p:txBody>
      </p:sp>
    </p:spTree>
    <p:extLst>
      <p:ext uri="{BB962C8B-B14F-4D97-AF65-F5344CB8AC3E}">
        <p14:creationId xmlns:p14="http://schemas.microsoft.com/office/powerpoint/2010/main" val="70346984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39</a:t>
            </a:fld>
            <a:endParaRPr lang="en-US"/>
          </a:p>
        </p:txBody>
      </p:sp>
    </p:spTree>
    <p:extLst>
      <p:ext uri="{BB962C8B-B14F-4D97-AF65-F5344CB8AC3E}">
        <p14:creationId xmlns:p14="http://schemas.microsoft.com/office/powerpoint/2010/main" val="85025416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40</a:t>
            </a:fld>
            <a:endParaRPr lang="en-US"/>
          </a:p>
        </p:txBody>
      </p:sp>
    </p:spTree>
    <p:extLst>
      <p:ext uri="{BB962C8B-B14F-4D97-AF65-F5344CB8AC3E}">
        <p14:creationId xmlns:p14="http://schemas.microsoft.com/office/powerpoint/2010/main" val="145405055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41</a:t>
            </a:fld>
            <a:endParaRPr lang="en-US"/>
          </a:p>
        </p:txBody>
      </p:sp>
    </p:spTree>
    <p:extLst>
      <p:ext uri="{BB962C8B-B14F-4D97-AF65-F5344CB8AC3E}">
        <p14:creationId xmlns:p14="http://schemas.microsoft.com/office/powerpoint/2010/main" val="295973982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42</a:t>
            </a:fld>
            <a:endParaRPr lang="en-US"/>
          </a:p>
        </p:txBody>
      </p:sp>
    </p:spTree>
    <p:extLst>
      <p:ext uri="{BB962C8B-B14F-4D97-AF65-F5344CB8AC3E}">
        <p14:creationId xmlns:p14="http://schemas.microsoft.com/office/powerpoint/2010/main" val="10037195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p>
            <a:fld id="{C5A63CB7-DE31-4194-83E9-4FF067756F45}" type="slidenum">
              <a:rPr lang="en-US" smtClean="0"/>
              <a:pPr/>
              <a:t>6</a:t>
            </a:fld>
            <a:endParaRPr lang="en-US" dirty="0"/>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p:spPr>
        <p:txBody>
          <a:bodyPr/>
          <a:lstStyle/>
          <a:p>
            <a:endParaRPr lang="en-GB" dirty="0"/>
          </a:p>
        </p:txBody>
      </p:sp>
    </p:spTree>
    <p:extLst>
      <p:ext uri="{BB962C8B-B14F-4D97-AF65-F5344CB8AC3E}">
        <p14:creationId xmlns:p14="http://schemas.microsoft.com/office/powerpoint/2010/main" val="10292428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14</a:t>
            </a:fld>
            <a:endParaRPr lang="en-US" dirty="0"/>
          </a:p>
        </p:txBody>
      </p:sp>
    </p:spTree>
    <p:extLst>
      <p:ext uri="{BB962C8B-B14F-4D97-AF65-F5344CB8AC3E}">
        <p14:creationId xmlns:p14="http://schemas.microsoft.com/office/powerpoint/2010/main" val="14606416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p:spPr>
        <p:txBody>
          <a:bodyPr/>
          <a:lstStyle/>
          <a:p>
            <a:endParaRPr lang="en-US" dirty="0"/>
          </a:p>
        </p:txBody>
      </p:sp>
      <p:sp>
        <p:nvSpPr>
          <p:cNvPr id="72708" name="Slide Number Placeholder 3"/>
          <p:cNvSpPr>
            <a:spLocks noGrp="1"/>
          </p:cNvSpPr>
          <p:nvPr>
            <p:ph type="sldNum" sz="quarter" idx="5"/>
          </p:nvPr>
        </p:nvSpPr>
        <p:spPr>
          <a:noFill/>
        </p:spPr>
        <p:txBody>
          <a:bodyPr/>
          <a:lstStyle/>
          <a:p>
            <a:fld id="{72D40F86-12A5-48D4-A9E6-1BFF2696B705}" type="slidenum">
              <a:rPr lang="en-US" smtClean="0"/>
              <a:pPr/>
              <a:t>16</a:t>
            </a:fld>
            <a:endParaRPr lang="en-US" dirty="0"/>
          </a:p>
        </p:txBody>
      </p:sp>
    </p:spTree>
    <p:extLst>
      <p:ext uri="{BB962C8B-B14F-4D97-AF65-F5344CB8AC3E}">
        <p14:creationId xmlns:p14="http://schemas.microsoft.com/office/powerpoint/2010/main" val="14639929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ln/>
        </p:spPr>
      </p:sp>
      <p:sp>
        <p:nvSpPr>
          <p:cNvPr id="73731" name="Notes Placeholder 2"/>
          <p:cNvSpPr>
            <a:spLocks noGrp="1"/>
          </p:cNvSpPr>
          <p:nvPr>
            <p:ph type="body" idx="1"/>
          </p:nvPr>
        </p:nvSpPr>
        <p:spPr>
          <a:noFill/>
          <a:ln/>
        </p:spPr>
        <p:txBody>
          <a:bodyPr/>
          <a:lstStyle/>
          <a:p>
            <a:endParaRPr lang="en-US" dirty="0"/>
          </a:p>
        </p:txBody>
      </p:sp>
      <p:sp>
        <p:nvSpPr>
          <p:cNvPr id="73732" name="Slide Number Placeholder 3"/>
          <p:cNvSpPr>
            <a:spLocks noGrp="1"/>
          </p:cNvSpPr>
          <p:nvPr>
            <p:ph type="sldNum" sz="quarter" idx="5"/>
          </p:nvPr>
        </p:nvSpPr>
        <p:spPr>
          <a:noFill/>
        </p:spPr>
        <p:txBody>
          <a:bodyPr/>
          <a:lstStyle/>
          <a:p>
            <a:fld id="{E29BF5DA-30D4-4115-A8F5-D6FD25D51032}" type="slidenum">
              <a:rPr lang="en-US" smtClean="0"/>
              <a:pPr/>
              <a:t>17</a:t>
            </a:fld>
            <a:endParaRPr lang="en-US" dirty="0"/>
          </a:p>
        </p:txBody>
      </p:sp>
    </p:spTree>
    <p:extLst>
      <p:ext uri="{BB962C8B-B14F-4D97-AF65-F5344CB8AC3E}">
        <p14:creationId xmlns:p14="http://schemas.microsoft.com/office/powerpoint/2010/main" val="5674285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ln/>
        </p:spPr>
      </p:sp>
      <p:sp>
        <p:nvSpPr>
          <p:cNvPr id="55299" name="Notes Placeholder 2"/>
          <p:cNvSpPr>
            <a:spLocks noGrp="1"/>
          </p:cNvSpPr>
          <p:nvPr>
            <p:ph type="body" idx="1"/>
          </p:nvPr>
        </p:nvSpPr>
        <p:spPr>
          <a:noFill/>
          <a:ln/>
        </p:spPr>
        <p:txBody>
          <a:bodyPr/>
          <a:lstStyle/>
          <a:p>
            <a:pPr eaLnBrk="1" hangingPunct="1">
              <a:spcBef>
                <a:spcPct val="0"/>
              </a:spcBef>
            </a:pPr>
            <a:endParaRPr lang="en-US" dirty="0"/>
          </a:p>
        </p:txBody>
      </p:sp>
      <p:sp>
        <p:nvSpPr>
          <p:cNvPr id="55300" name="Slide Number Placeholder 3"/>
          <p:cNvSpPr>
            <a:spLocks noGrp="1"/>
          </p:cNvSpPr>
          <p:nvPr>
            <p:ph type="sldNum" sz="quarter" idx="5"/>
          </p:nvPr>
        </p:nvSpPr>
        <p:spPr>
          <a:noFill/>
        </p:spPr>
        <p:txBody>
          <a:bodyPr/>
          <a:lstStyle/>
          <a:p>
            <a:fld id="{BD3FC26A-8C14-4416-8BFA-93D8B3627EC7}" type="slidenum">
              <a:rPr lang="en-US" smtClean="0">
                <a:solidFill>
                  <a:srgbClr val="000000"/>
                </a:solidFill>
              </a:rPr>
              <a:pPr/>
              <a:t>19</a:t>
            </a:fld>
            <a:endParaRPr lang="en-US" dirty="0">
              <a:solidFill>
                <a:srgbClr val="000000"/>
              </a:solidFill>
            </a:endParaRPr>
          </a:p>
        </p:txBody>
      </p:sp>
    </p:spTree>
    <p:extLst>
      <p:ext uri="{BB962C8B-B14F-4D97-AF65-F5344CB8AC3E}">
        <p14:creationId xmlns:p14="http://schemas.microsoft.com/office/powerpoint/2010/main" val="25041619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p>
        </p:txBody>
      </p:sp>
      <p:sp>
        <p:nvSpPr>
          <p:cNvPr id="4" name="Slide Number Placeholder 3"/>
          <p:cNvSpPr>
            <a:spLocks noGrp="1"/>
          </p:cNvSpPr>
          <p:nvPr>
            <p:ph type="sldNum" sz="quarter" idx="5"/>
          </p:nvPr>
        </p:nvSpPr>
        <p:spPr/>
        <p:txBody>
          <a:bodyPr/>
          <a:lstStyle/>
          <a:p>
            <a:pPr>
              <a:defRPr/>
            </a:pPr>
            <a:fld id="{2750034B-FA1B-4989-9657-9088CB755A55}" type="slidenum">
              <a:rPr lang="en-GB" smtClean="0"/>
              <a:pPr>
                <a:defRPr/>
              </a:pPr>
              <a:t>20</a:t>
            </a:fld>
            <a:endParaRPr lang="en-GB"/>
          </a:p>
        </p:txBody>
      </p:sp>
    </p:spTree>
    <p:extLst>
      <p:ext uri="{BB962C8B-B14F-4D97-AF65-F5344CB8AC3E}">
        <p14:creationId xmlns:p14="http://schemas.microsoft.com/office/powerpoint/2010/main" val="23850511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23</a:t>
            </a:fld>
            <a:endParaRPr lang="en-US" dirty="0"/>
          </a:p>
        </p:txBody>
      </p:sp>
    </p:spTree>
    <p:extLst>
      <p:ext uri="{BB962C8B-B14F-4D97-AF65-F5344CB8AC3E}">
        <p14:creationId xmlns:p14="http://schemas.microsoft.com/office/powerpoint/2010/main" val="11084068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6BF405E3-5FD4-429E-9303-BCB30466977A}" type="datetime1">
              <a:rPr lang="en-GB" smtClean="0"/>
              <a:pPr>
                <a:defRPr/>
              </a:pPr>
              <a:t>29/12/2017</a:t>
            </a:fld>
            <a:endParaRPr lang="en-GB" alt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a:defRPr/>
            </a:pPr>
            <a:endParaRPr lang="en-GB" alt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atin typeface="Arial" charset="0"/>
              </a:defRPr>
            </a:lvl1pPr>
          </a:lstStyle>
          <a:p>
            <a:pPr>
              <a:defRPr/>
            </a:pPr>
            <a:fld id="{CF18B3D2-DCBE-4955-9C96-34A96C43EFEB}"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7A3EAD6F-359A-4A16-BBCE-5CB0F083F81E}" type="datetime1">
              <a:rPr lang="en-GB" smtClean="0"/>
              <a:pPr>
                <a:defRPr/>
              </a:pPr>
              <a:t>29/12/2017</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11223722-15A2-41F3-833C-7DE4A50A3EB7}" type="datetime1">
              <a:rPr lang="en-GB" smtClean="0"/>
              <a:pPr>
                <a:defRPr/>
              </a:pPr>
              <a:t>29/12/2017</a:t>
            </a:fld>
            <a:endParaRPr lang="en-GB"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39189923"/>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D419B9B9-35AD-4C4A-A16A-05A32AC7D501}" type="datetime1">
              <a:rPr lang="en-GB" smtClean="0"/>
              <a:pPr>
                <a:defRPr/>
              </a:pPr>
              <a:t>29/12/2017</a:t>
            </a:fld>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D6FD79EC-7D72-4852-81CE-13DB142BCC46}" type="datetime1">
              <a:rPr lang="en-GB" smtClean="0"/>
              <a:pPr>
                <a:defRPr/>
              </a:pPr>
              <a:t>29/12/2017</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fld id="{4293A0AC-4448-4368-9A6C-68AB070ED197}" type="datetime1">
              <a:rPr lang="en-GB" smtClean="0"/>
              <a:pPr>
                <a:defRPr/>
              </a:pPr>
              <a:t>29/12/2017</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fld id="{4394AE39-E117-4AD4-AD03-CE3600BB1FF7}" type="datetime1">
              <a:rPr lang="en-GB" smtClean="0"/>
              <a:pPr>
                <a:defRPr/>
              </a:pPr>
              <a:t>29/12/2017</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fld id="{6D62ABDB-E4E2-43FE-90FB-0D12EBE90DB8}" type="datetime1">
              <a:rPr lang="en-GB" smtClean="0"/>
              <a:pPr>
                <a:defRPr/>
              </a:pPr>
              <a:t>29/12/2017</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F8A5DB57-8E66-4D15-A4B1-E11693BDEDF0}" type="datetime1">
              <a:rPr lang="en-GB" smtClean="0"/>
              <a:pPr>
                <a:defRPr/>
              </a:pPr>
              <a:t>29/12/2017</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21C2F77E-D437-4771-B2EC-37752762E281}" type="datetime1">
              <a:rPr lang="en-GB" smtClean="0"/>
              <a:pPr>
                <a:defRPr/>
              </a:pPr>
              <a:t>29/12/2017</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EA4CD9C0-2BF1-4826-B5F4-8C6FBF7E1E99}" type="datetime1">
              <a:rPr lang="en-GB" smtClean="0"/>
              <a:pPr>
                <a:defRPr/>
              </a:pPr>
              <a:t>29/12/2017</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2.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_rels/slideMaster3.xml.rels><?xml version="1.0" encoding="UTF-8" standalone="yes"?>
<Relationships xmlns="http://schemas.openxmlformats.org/package/2006/relationships"><Relationship Id="rId3" Type="http://schemas.openxmlformats.org/officeDocument/2006/relationships/hyperlink" Target="00%20main%20menu.ppt" TargetMode="External"/><Relationship Id="rId2" Type="http://schemas.openxmlformats.org/officeDocument/2006/relationships/theme" Target="../theme/theme3.xml"/><Relationship Id="rId1" Type="http://schemas.openxmlformats.org/officeDocument/2006/relationships/slideLayout" Target="../slideLayouts/slideLayout12.xml"/><Relationship Id="rId6" Type="http://schemas.openxmlformats.org/officeDocument/2006/relationships/hyperlink" Target="../Organising%20your%20studies/organising%20choices.ppt" TargetMode="External"/><Relationship Id="rId5" Type="http://schemas.openxmlformats.org/officeDocument/2006/relationships/hyperlink" Target="Choices&#8230;.ppt" TargetMode="External"/><Relationship Id="rId4" Type="http://schemas.openxmlformats.org/officeDocument/2006/relationships/hyperlink" Target="coffee.ppt"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29/12/2017</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804"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US" dirty="0"/>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25"/>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3315" name="Text Box 3"/>
          <p:cNvSpPr txBox="1">
            <a:spLocks noChangeArrowheads="1"/>
          </p:cNvSpPr>
          <p:nvPr/>
        </p:nvSpPr>
        <p:spPr bwMode="auto">
          <a:xfrm>
            <a:off x="684219" y="5805488"/>
            <a:ext cx="7775575" cy="457200"/>
          </a:xfrm>
          <a:prstGeom prst="rect">
            <a:avLst/>
          </a:prstGeom>
          <a:noFill/>
          <a:ln w="9525">
            <a:noFill/>
            <a:miter lim="800000"/>
            <a:headEnd/>
            <a:tailEnd/>
          </a:ln>
          <a:effectLst/>
        </p:spPr>
        <p:txBody>
          <a:bodyPr>
            <a:spAutoFit/>
          </a:bodyPr>
          <a:lstStyle/>
          <a:p>
            <a:pPr algn="ctr" eaLnBrk="0" hangingPunct="0">
              <a:spcBef>
                <a:spcPct val="50000"/>
              </a:spcBef>
              <a:defRPr/>
            </a:pPr>
            <a:endParaRPr lang="en-US" sz="2400" dirty="0">
              <a:solidFill>
                <a:srgbClr val="FFFF66"/>
              </a:solidFill>
            </a:endParaRPr>
          </a:p>
        </p:txBody>
      </p:sp>
      <p:sp>
        <p:nvSpPr>
          <p:cNvPr id="13317" name="Rectangle 5"/>
          <p:cNvSpPr>
            <a:spLocks noGrp="1" noChangeArrowheads="1"/>
          </p:cNvSpPr>
          <p:nvPr>
            <p:ph type="body" idx="1"/>
          </p:nvPr>
        </p:nvSpPr>
        <p:spPr bwMode="auto">
          <a:xfrm>
            <a:off x="358777" y="1196977"/>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3" action="ppaction://hlinkpres?slideindex=1&amp;slidetitle="/>
          </p:cNvPr>
          <p:cNvSpPr>
            <a:spLocks noChangeArrowheads="1"/>
          </p:cNvSpPr>
          <p:nvPr/>
        </p:nvSpPr>
        <p:spPr bwMode="auto">
          <a:xfrm>
            <a:off x="8072439"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hangingPunct="0">
              <a:defRPr/>
            </a:pPr>
            <a:endParaRPr lang="en-US" sz="1800" dirty="0">
              <a:solidFill>
                <a:srgbClr val="FFFF66"/>
              </a:solidFill>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hangingPunct="0">
              <a:defRPr/>
            </a:pPr>
            <a:endParaRPr lang="en-US" sz="1800" b="1" dirty="0">
              <a:solidFill>
                <a:srgbClr val="FFFF66"/>
              </a:solidFill>
            </a:endParaRPr>
          </a:p>
        </p:txBody>
      </p:sp>
      <p:sp>
        <p:nvSpPr>
          <p:cNvPr id="8" name="Oval 6">
            <a:hlinkClick r:id="" action="ppaction://hlinkshowjump?jump=previousslide"/>
          </p:cNvPr>
          <p:cNvSpPr>
            <a:spLocks noChangeArrowheads="1"/>
          </p:cNvSpPr>
          <p:nvPr/>
        </p:nvSpPr>
        <p:spPr bwMode="auto">
          <a:xfrm>
            <a:off x="8243889"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hangingPunct="0">
              <a:defRPr/>
            </a:pPr>
            <a:endParaRPr lang="en-US" sz="1800" dirty="0">
              <a:solidFill>
                <a:srgbClr val="FFFF66"/>
              </a:solidFill>
            </a:endParaRPr>
          </a:p>
        </p:txBody>
      </p:sp>
      <p:sp>
        <p:nvSpPr>
          <p:cNvPr id="9" name="Oval 7"/>
          <p:cNvSpPr>
            <a:spLocks noChangeArrowheads="1"/>
          </p:cNvSpPr>
          <p:nvPr/>
        </p:nvSpPr>
        <p:spPr bwMode="auto">
          <a:xfrm>
            <a:off x="8332794" y="6049963"/>
            <a:ext cx="568325" cy="577850"/>
          </a:xfrm>
          <a:prstGeom prst="ellipse">
            <a:avLst/>
          </a:prstGeom>
          <a:solidFill>
            <a:srgbClr val="FF99FF"/>
          </a:solidFill>
          <a:ln w="50800">
            <a:noFill/>
            <a:round/>
            <a:headEnd/>
            <a:tailEnd/>
          </a:ln>
        </p:spPr>
        <p:txBody>
          <a:bodyPr wrap="none" anchor="ctr"/>
          <a:lstStyle/>
          <a:p>
            <a:pPr algn="ctr" eaLnBrk="0" hangingPunct="0">
              <a:defRPr/>
            </a:pPr>
            <a:endParaRPr lang="en-US" sz="1800" dirty="0">
              <a:solidFill>
                <a:srgbClr val="FFFF66"/>
              </a:solidFill>
            </a:endParaRPr>
          </a:p>
        </p:txBody>
      </p:sp>
      <p:sp>
        <p:nvSpPr>
          <p:cNvPr id="10" name="Oval 8"/>
          <p:cNvSpPr>
            <a:spLocks noChangeArrowheads="1"/>
          </p:cNvSpPr>
          <p:nvPr/>
        </p:nvSpPr>
        <p:spPr bwMode="auto">
          <a:xfrm>
            <a:off x="8421694" y="6138863"/>
            <a:ext cx="403225" cy="411162"/>
          </a:xfrm>
          <a:prstGeom prst="ellipse">
            <a:avLst/>
          </a:prstGeom>
          <a:solidFill>
            <a:srgbClr val="FF3300"/>
          </a:solidFill>
          <a:ln w="50800">
            <a:noFill/>
            <a:round/>
            <a:headEnd/>
            <a:tailEnd/>
          </a:ln>
        </p:spPr>
        <p:txBody>
          <a:bodyPr wrap="none" anchor="ctr"/>
          <a:lstStyle/>
          <a:p>
            <a:pPr algn="ctr" eaLnBrk="0" hangingPunct="0">
              <a:defRPr/>
            </a:pPr>
            <a:endParaRPr lang="en-US" sz="1800" dirty="0">
              <a:solidFill>
                <a:srgbClr val="FFFF66"/>
              </a:solidFill>
            </a:endParaRPr>
          </a:p>
        </p:txBody>
      </p:sp>
      <p:sp>
        <p:nvSpPr>
          <p:cNvPr id="11" name="Oval 9"/>
          <p:cNvSpPr>
            <a:spLocks noChangeArrowheads="1"/>
          </p:cNvSpPr>
          <p:nvPr/>
        </p:nvSpPr>
        <p:spPr bwMode="auto">
          <a:xfrm>
            <a:off x="8505831" y="6221425"/>
            <a:ext cx="231775" cy="230187"/>
          </a:xfrm>
          <a:prstGeom prst="ellipse">
            <a:avLst/>
          </a:prstGeom>
          <a:solidFill>
            <a:srgbClr val="FFFF66"/>
          </a:solidFill>
          <a:ln w="50800">
            <a:noFill/>
            <a:round/>
            <a:headEnd/>
            <a:tailEnd/>
          </a:ln>
        </p:spPr>
        <p:txBody>
          <a:bodyPr wrap="none" lIns="92075" tIns="46038" rIns="92075" bIns="46038" anchor="ctr"/>
          <a:lstStyle/>
          <a:p>
            <a:pPr algn="ctr" eaLnBrk="0" hangingPunct="0">
              <a:defRPr/>
            </a:pPr>
            <a:endParaRPr lang="en-US" sz="2800" b="1" dirty="0">
              <a:solidFill>
                <a:srgbClr val="FFFF66"/>
              </a:solidFill>
            </a:endParaRPr>
          </a:p>
        </p:txBody>
      </p:sp>
      <p:sp>
        <p:nvSpPr>
          <p:cNvPr id="12" name="TextBox 11"/>
          <p:cNvSpPr txBox="1"/>
          <p:nvPr/>
        </p:nvSpPr>
        <p:spPr>
          <a:xfrm>
            <a:off x="3500444" y="6550037"/>
            <a:ext cx="2643187" cy="307975"/>
          </a:xfrm>
          <a:prstGeom prst="rect">
            <a:avLst/>
          </a:prstGeom>
          <a:noFill/>
        </p:spPr>
        <p:txBody>
          <a:bodyPr>
            <a:spAutoFit/>
          </a:bodyPr>
          <a:lstStyle/>
          <a:p>
            <a:pPr algn="ctr" eaLnBrk="0" hangingPunct="0">
              <a:defRPr/>
            </a:pPr>
            <a:r>
              <a:rPr lang="en-GB" sz="1400" b="1" dirty="0">
                <a:solidFill>
                  <a:srgbClr val="FF0000"/>
                </a:solidFill>
                <a:latin typeface="Arial Rounded MT Bold"/>
              </a:rPr>
              <a:t>http://phil-race.co.uk</a:t>
            </a:r>
          </a:p>
        </p:txBody>
      </p:sp>
      <p:sp>
        <p:nvSpPr>
          <p:cNvPr id="13" name="AutoShape 38">
            <a:hlinkClick r:id="rId4" action="ppaction://hlinkpres?slideindex=1&amp;slidetitle=" highlightClick="1"/>
          </p:cNvPr>
          <p:cNvSpPr>
            <a:spLocks noChangeArrowheads="1"/>
          </p:cNvSpPr>
          <p:nvPr userDrawn="1"/>
        </p:nvSpPr>
        <p:spPr bwMode="auto">
          <a:xfrm>
            <a:off x="685801" y="6096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
        <p:nvSpPr>
          <p:cNvPr id="14" name="AutoShape 39">
            <a:hlinkClick r:id="rId5" action="ppaction://hlinkpres?slideindex=1&amp;slidetitle=" highlightClick="1"/>
          </p:cNvPr>
          <p:cNvSpPr>
            <a:spLocks noChangeArrowheads="1"/>
          </p:cNvSpPr>
          <p:nvPr userDrawn="1"/>
        </p:nvSpPr>
        <p:spPr bwMode="auto">
          <a:xfrm>
            <a:off x="8001001" y="57150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
        <p:nvSpPr>
          <p:cNvPr id="15" name="AutoShape 40">
            <a:hlinkClick r:id="rId6" action="ppaction://hlinkpres?slideindex=1&amp;slidetitle=" highlightClick="1"/>
          </p:cNvPr>
          <p:cNvSpPr>
            <a:spLocks noChangeArrowheads="1"/>
          </p:cNvSpPr>
          <p:nvPr userDrawn="1"/>
        </p:nvSpPr>
        <p:spPr bwMode="auto">
          <a:xfrm>
            <a:off x="8101019" y="0"/>
            <a:ext cx="1042987"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
        <p:nvSpPr>
          <p:cNvPr id="16" name="AutoShape 41">
            <a:hlinkClick r:id="rId3" action="ppaction://hlinkpres?slideindex=1&amp;slidetitle=" highlightClick="1"/>
          </p:cNvPr>
          <p:cNvSpPr>
            <a:spLocks noChangeArrowheads="1"/>
          </p:cNvSpPr>
          <p:nvPr userDrawn="1"/>
        </p:nvSpPr>
        <p:spPr bwMode="auto">
          <a:xfrm>
            <a:off x="8101019" y="5815025"/>
            <a:ext cx="1042987" cy="1042987"/>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Tree>
    <p:extLst>
      <p:ext uri="{BB962C8B-B14F-4D97-AF65-F5344CB8AC3E}">
        <p14:creationId xmlns:p14="http://schemas.microsoft.com/office/powerpoint/2010/main" val="354778845"/>
      </p:ext>
    </p:extLst>
  </p:cSld>
  <p:clrMap bg1="lt1" tx1="dk1" bg2="lt2" tx2="dk2" accent1="accent1" accent2="accent2" accent3="accent3" accent4="accent4" accent5="accent5" accent6="accent6" hlink="hlink" folHlink="folHlink"/>
  <p:sldLayoutIdLst>
    <p:sldLayoutId id="2147483807" r:id="rId1"/>
  </p:sldLayoutIdLs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000">
          <a:solidFill>
            <a:srgbClr val="008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pass.brad.ac.uk/position-paper.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http://www.pass.brad.ac.uk/"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23528" y="260350"/>
            <a:ext cx="7056784" cy="2520950"/>
          </a:xfrm>
          <a:noFill/>
        </p:spPr>
        <p:txBody>
          <a:bodyPr anchor="ctr"/>
          <a:lstStyle/>
          <a:p>
            <a:pPr algn="ctr" eaLnBrk="1" hangingPunct="1"/>
            <a:r>
              <a:rPr lang="en-GB" sz="4400" dirty="0"/>
              <a:t>Using effective assessment and feedback to enhance student engagement and retention</a:t>
            </a:r>
            <a:endParaRPr lang="en-GB" sz="4000" b="0" dirty="0"/>
          </a:p>
        </p:txBody>
      </p:sp>
      <p:sp>
        <p:nvSpPr>
          <p:cNvPr id="3075" name="Rectangle 3"/>
          <p:cNvSpPr>
            <a:spLocks noGrp="1" noChangeArrowheads="1"/>
          </p:cNvSpPr>
          <p:nvPr>
            <p:ph type="subTitle" idx="1"/>
          </p:nvPr>
        </p:nvSpPr>
        <p:spPr>
          <a:xfrm>
            <a:off x="827088" y="2928934"/>
            <a:ext cx="6248400" cy="3429004"/>
          </a:xfrm>
        </p:spPr>
        <p:txBody>
          <a:bodyPr/>
          <a:lstStyle/>
          <a:p>
            <a:pPr algn="ctr" eaLnBrk="1" hangingPunct="1">
              <a:defRPr/>
            </a:pPr>
            <a:r>
              <a:rPr lang="en-GB" dirty="0">
                <a:solidFill>
                  <a:schemeClr val="tx2">
                    <a:lumMod val="60000"/>
                    <a:lumOff val="40000"/>
                  </a:schemeClr>
                </a:solidFill>
              </a:rPr>
              <a:t>University of Greenwich</a:t>
            </a:r>
          </a:p>
          <a:p>
            <a:pPr algn="ctr" eaLnBrk="1" hangingPunct="1">
              <a:defRPr/>
            </a:pPr>
            <a:r>
              <a:rPr lang="en-GB" sz="2400" dirty="0"/>
              <a:t>January 2018</a:t>
            </a:r>
            <a:endParaRPr lang="en-GB" sz="1400" dirty="0"/>
          </a:p>
          <a:p>
            <a:pPr algn="ctr" eaLnBrk="1" hangingPunct="1">
              <a:defRPr/>
            </a:pPr>
            <a:r>
              <a:rPr lang="en-GB" sz="2800" b="1" dirty="0"/>
              <a:t>Sally Brown</a:t>
            </a:r>
          </a:p>
          <a:p>
            <a:pPr algn="ctr" eaLnBrk="1" hangingPunct="1">
              <a:defRPr/>
            </a:pPr>
            <a:r>
              <a:rPr lang="en-GB" sz="2400" dirty="0"/>
              <a:t>PFHEA, SFSEDA, NTF</a:t>
            </a:r>
            <a:endParaRPr lang="en-GB" sz="2400" b="1" dirty="0"/>
          </a:p>
          <a:p>
            <a:pPr algn="ctr" eaLnBrk="1" hangingPunct="1">
              <a:defRPr/>
            </a:pPr>
            <a:r>
              <a:rPr lang="en-GB" sz="2000" dirty="0"/>
              <a:t>Emerita Professor, Leeds Beckett University</a:t>
            </a:r>
          </a:p>
          <a:p>
            <a:pPr algn="ctr" eaLnBrk="1" hangingPunct="1">
              <a:defRPr/>
            </a:pPr>
            <a:r>
              <a:rPr lang="en-GB" sz="2000" dirty="0"/>
              <a:t>Visiting Professor: University of Plymouth, Liverpool John Moores University, Edge Hill University and University of South Wales.</a:t>
            </a:r>
          </a:p>
        </p:txBody>
      </p:sp>
      <p:sp>
        <p:nvSpPr>
          <p:cNvPr id="3076" name="Rectangle 5"/>
          <p:cNvSpPr>
            <a:spLocks noChangeArrowheads="1"/>
          </p:cNvSpPr>
          <p:nvPr/>
        </p:nvSpPr>
        <p:spPr bwMode="auto">
          <a:xfrm>
            <a:off x="2684463" y="3146425"/>
            <a:ext cx="184150" cy="565150"/>
          </a:xfrm>
          <a:prstGeom prst="rect">
            <a:avLst/>
          </a:prstGeom>
          <a:noFill/>
          <a:ln w="9525">
            <a:noFill/>
            <a:miter lim="800000"/>
            <a:headEnd/>
            <a:tailEnd/>
          </a:ln>
        </p:spPr>
        <p:txBody>
          <a:bodyPr wrap="none" anchor="ctr">
            <a:spAutoFit/>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215900"/>
            <a:ext cx="8472518" cy="914400"/>
          </a:xfrm>
          <a:noFill/>
          <a:ln w="9525">
            <a:noFill/>
            <a:miter lim="800000"/>
            <a:headEnd/>
            <a:tailEnd/>
          </a:ln>
        </p:spPr>
        <p:txBody>
          <a:bodyPr vert="horz" wrap="square" lIns="91440" tIns="45720" rIns="91440" bIns="45720" numCol="1" anchor="b" anchorCtr="0" compatLnSpc="1">
            <a:prstTxWarp prst="textNoShape">
              <a:avLst/>
            </a:prstTxWarp>
          </a:bodyPr>
          <a:lstStyle/>
          <a:p>
            <a:pPr>
              <a:defRPr/>
            </a:pPr>
            <a:r>
              <a:rPr lang="en-GB" sz="3200" dirty="0"/>
              <a:t>What do we mean by Programme Focused Assessment? </a:t>
            </a:r>
          </a:p>
        </p:txBody>
      </p:sp>
      <p:sp>
        <p:nvSpPr>
          <p:cNvPr id="3" name="Content Placeholder 2"/>
          <p:cNvSpPr>
            <a:spLocks noGrp="1"/>
          </p:cNvSpPr>
          <p:nvPr>
            <p:ph idx="1"/>
          </p:nvPr>
        </p:nvSpPr>
        <p:spPr>
          <a:xfrm>
            <a:off x="500034" y="1428736"/>
            <a:ext cx="8229600" cy="4789488"/>
          </a:xfrm>
        </p:spPr>
        <p:txBody>
          <a:bodyPr>
            <a:noAutofit/>
          </a:bodyPr>
          <a:lstStyle/>
          <a:p>
            <a:pPr marL="92075" indent="-23813" fontAlgn="auto">
              <a:lnSpc>
                <a:spcPct val="120000"/>
              </a:lnSpc>
              <a:spcAft>
                <a:spcPts val="0"/>
              </a:spcAft>
              <a:buFontTx/>
              <a:buNone/>
              <a:defRPr/>
            </a:pPr>
            <a:r>
              <a:rPr lang="en-US" sz="2500" dirty="0"/>
              <a:t>“The first and most critical point is that the assessment is </a:t>
            </a:r>
            <a:r>
              <a:rPr lang="en-US" sz="2500" b="1" dirty="0"/>
              <a:t>specifically designed to address major </a:t>
            </a:r>
            <a:r>
              <a:rPr lang="en-GB" sz="2500" b="1" dirty="0"/>
              <a:t>programme</a:t>
            </a:r>
            <a:r>
              <a:rPr lang="en-US" sz="2500" b="1" dirty="0"/>
              <a:t> outcomes </a:t>
            </a:r>
            <a:r>
              <a:rPr lang="en-US" sz="2500" dirty="0"/>
              <a:t>rather than very specific or isolated components of the course. It follows then that such assessment </a:t>
            </a:r>
            <a:r>
              <a:rPr lang="en-US" sz="2500" b="1" dirty="0"/>
              <a:t>is integrative in nature</a:t>
            </a:r>
            <a:r>
              <a:rPr lang="en-US" sz="2500" dirty="0"/>
              <a:t>, trying to bring together understanding and skills in ways which represent key programme aims. As a result, the assessment is likely to be more authentic and meaningful to students, staff and external stakeholders.”</a:t>
            </a:r>
          </a:p>
          <a:p>
            <a:pPr marL="1033272" lvl="3" algn="r" fontAlgn="auto">
              <a:spcAft>
                <a:spcPts val="0"/>
              </a:spcAft>
              <a:buClr>
                <a:schemeClr val="accent3"/>
              </a:buClr>
              <a:buFont typeface="Wingdings 3"/>
              <a:buNone/>
              <a:defRPr/>
            </a:pPr>
            <a:endParaRPr lang="en-US" sz="1800" dirty="0">
              <a:latin typeface="Gill Sans MT" pitchFamily="34" charset="0"/>
            </a:endParaRPr>
          </a:p>
          <a:p>
            <a:pPr marL="1033272" lvl="3" algn="r" fontAlgn="auto">
              <a:spcAft>
                <a:spcPts val="0"/>
              </a:spcAft>
              <a:buClr>
                <a:schemeClr val="accent3"/>
              </a:buClr>
              <a:buFont typeface="Wingdings 3"/>
              <a:buNone/>
              <a:defRPr/>
            </a:pPr>
            <a:r>
              <a:rPr lang="en-US" sz="1800" dirty="0">
                <a:latin typeface="Gill Sans MT" pitchFamily="34" charset="0"/>
              </a:rPr>
              <a:t>Thanks to Chris Rust for slide adapted here. See PASS project at </a:t>
            </a:r>
            <a:br>
              <a:rPr lang="en-US" sz="1800" dirty="0">
                <a:latin typeface="Gill Sans MT" pitchFamily="34" charset="0"/>
              </a:rPr>
            </a:br>
            <a:r>
              <a:rPr lang="en-US" sz="1800" dirty="0">
                <a:solidFill>
                  <a:schemeClr val="accent3">
                    <a:lumMod val="50000"/>
                  </a:schemeClr>
                </a:solidFill>
                <a:latin typeface="Gill Sans MT" pitchFamily="34" charset="0"/>
                <a:hlinkClick r:id="rId2"/>
              </a:rPr>
              <a:t>http://www.pass.brad.ac.uk/position-paper.pdf</a:t>
            </a:r>
            <a:r>
              <a:rPr lang="en-US" sz="1800" dirty="0">
                <a:solidFill>
                  <a:schemeClr val="accent3">
                    <a:lumMod val="50000"/>
                  </a:schemeClr>
                </a:solidFill>
                <a:latin typeface="Gill Sans MT" pitchFamily="34" charset="0"/>
              </a:rPr>
              <a:t> </a:t>
            </a:r>
          </a:p>
        </p:txBody>
      </p:sp>
      <p:sp>
        <p:nvSpPr>
          <p:cNvPr id="4" name="Slide Number Placeholder 3"/>
          <p:cNvSpPr>
            <a:spLocks noGrp="1"/>
          </p:cNvSpPr>
          <p:nvPr>
            <p:ph type="sldNum" sz="quarter" idx="4294967295"/>
          </p:nvPr>
        </p:nvSpPr>
        <p:spPr>
          <a:xfrm>
            <a:off x="8610600" y="6416675"/>
            <a:ext cx="457200" cy="365125"/>
          </a:xfrm>
          <a:prstGeom prst="rect">
            <a:avLst/>
          </a:prstGeom>
        </p:spPr>
        <p:txBody>
          <a:bodyPr/>
          <a:lstStyle/>
          <a:p>
            <a:pPr>
              <a:defRPr/>
            </a:pPr>
            <a:endParaRPr lang="en-US" dirty="0"/>
          </a:p>
        </p:txBody>
      </p:sp>
    </p:spTree>
    <p:extLst>
      <p:ext uri="{BB962C8B-B14F-4D97-AF65-F5344CB8AC3E}">
        <p14:creationId xmlns:p14="http://schemas.microsoft.com/office/powerpoint/2010/main" val="5618386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Peter Hartley’s NTFS Bradford-led project on Programme Level Assessment</a:t>
            </a:r>
          </a:p>
        </p:txBody>
      </p:sp>
      <p:sp>
        <p:nvSpPr>
          <p:cNvPr id="3" name="Content Placeholder 2"/>
          <p:cNvSpPr>
            <a:spLocks noGrp="1"/>
          </p:cNvSpPr>
          <p:nvPr>
            <p:ph idx="1"/>
          </p:nvPr>
        </p:nvSpPr>
        <p:spPr/>
        <p:txBody>
          <a:bodyPr/>
          <a:lstStyle/>
          <a:p>
            <a:pPr>
              <a:buNone/>
            </a:pPr>
            <a:r>
              <a:rPr lang="en-GB" dirty="0"/>
              <a:t>It set out to focus on redressing problems including:</a:t>
            </a:r>
          </a:p>
          <a:p>
            <a:r>
              <a:rPr lang="en-GB" dirty="0"/>
              <a:t>not </a:t>
            </a:r>
            <a:r>
              <a:rPr lang="en-US" dirty="0"/>
              <a:t>assessing learning outcomes holistically at a programme level;</a:t>
            </a:r>
          </a:p>
          <a:p>
            <a:r>
              <a:rPr lang="en-US" dirty="0"/>
              <a:t>the </a:t>
            </a:r>
            <a:r>
              <a:rPr lang="en-US" dirty="0" err="1"/>
              <a:t>atomisation</a:t>
            </a:r>
            <a:r>
              <a:rPr lang="en-US" dirty="0"/>
              <a:t> of assessment, often resulting in too much summative and not enough formative feedback and over-standardisation in regulations.</a:t>
            </a:r>
          </a:p>
          <a:p>
            <a:pPr>
              <a:buNone/>
            </a:pPr>
            <a:r>
              <a:rPr lang="en-US" dirty="0"/>
              <a:t>This results in students and staff failing to see the links between disparate elements of the programme, over-assessment and multiple assignments using repetitive formats. </a:t>
            </a:r>
          </a:p>
          <a:p>
            <a:pPr>
              <a:buNone/>
            </a:pPr>
            <a:r>
              <a:rPr lang="en-US" dirty="0"/>
              <a:t>Modules were often too short for complex learning and this tended to lead to surface learning and </a:t>
            </a:r>
            <a:r>
              <a:rPr lang="en-GB" dirty="0"/>
              <a:t>‘</a:t>
            </a:r>
            <a:r>
              <a:rPr lang="en-US" dirty="0"/>
              <a:t>tick-box’ mentality.</a:t>
            </a:r>
            <a:endParaRPr lang="en-GB" dirty="0"/>
          </a:p>
          <a:p>
            <a:endParaRPr lang="en-GB" dirty="0"/>
          </a:p>
        </p:txBody>
      </p:sp>
    </p:spTree>
    <p:extLst>
      <p:ext uri="{BB962C8B-B14F-4D97-AF65-F5344CB8AC3E}">
        <p14:creationId xmlns:p14="http://schemas.microsoft.com/office/powerpoint/2010/main" val="18440168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5D5F8B-5BE1-4B5F-BBA2-F836142C8BA0}"/>
              </a:ext>
            </a:extLst>
          </p:cNvPr>
          <p:cNvSpPr>
            <a:spLocks noGrp="1"/>
          </p:cNvSpPr>
          <p:nvPr>
            <p:ph type="title"/>
          </p:nvPr>
        </p:nvSpPr>
        <p:spPr>
          <a:xfrm>
            <a:off x="179512" y="122238"/>
            <a:ext cx="7821488" cy="1074737"/>
          </a:xfrm>
        </p:spPr>
        <p:txBody>
          <a:bodyPr/>
          <a:lstStyle/>
          <a:p>
            <a:r>
              <a:rPr lang="en-GB" dirty="0"/>
              <a:t>How are you assessing in the first 6 weeks of the first semester of the 1st year to support transition?</a:t>
            </a:r>
          </a:p>
        </p:txBody>
      </p:sp>
      <p:sp>
        <p:nvSpPr>
          <p:cNvPr id="3" name="Content Placeholder 2">
            <a:extLst>
              <a:ext uri="{FF2B5EF4-FFF2-40B4-BE49-F238E27FC236}">
                <a16:creationId xmlns:a16="http://schemas.microsoft.com/office/drawing/2014/main" id="{B1FB4585-814D-452C-BA4A-1D0527C49B73}"/>
              </a:ext>
            </a:extLst>
          </p:cNvPr>
          <p:cNvSpPr>
            <a:spLocks noGrp="1"/>
          </p:cNvSpPr>
          <p:nvPr>
            <p:ph idx="1"/>
          </p:nvPr>
        </p:nvSpPr>
        <p:spPr/>
        <p:txBody>
          <a:bodyPr/>
          <a:lstStyle/>
          <a:p>
            <a:r>
              <a:rPr lang="en-GB" dirty="0"/>
              <a:t>Yorke and others argue that this is the crucial period in which we can set good learning and study patterns for the rest of undergraduate study;</a:t>
            </a:r>
          </a:p>
          <a:p>
            <a:r>
              <a:rPr lang="en-GB" dirty="0"/>
              <a:t>No assessment or the wrong assessment can sabotage the transition into HE study;</a:t>
            </a:r>
          </a:p>
          <a:p>
            <a:r>
              <a:rPr lang="en-GB" dirty="0"/>
              <a:t>We need to build in assessment that helps students develop assessment literacy, get the measure of their abilities, find out what they can’t yet do, and at the same time build rather than diminish confidence.</a:t>
            </a:r>
          </a:p>
        </p:txBody>
      </p:sp>
    </p:spTree>
    <p:extLst>
      <p:ext uri="{BB962C8B-B14F-4D97-AF65-F5344CB8AC3E}">
        <p14:creationId xmlns:p14="http://schemas.microsoft.com/office/powerpoint/2010/main" val="1946555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32F5AF-1FF6-475D-BB34-DF553471BEC9}"/>
              </a:ext>
            </a:extLst>
          </p:cNvPr>
          <p:cNvSpPr>
            <a:spLocks noGrp="1"/>
          </p:cNvSpPr>
          <p:nvPr>
            <p:ph type="title"/>
          </p:nvPr>
        </p:nvSpPr>
        <p:spPr/>
        <p:txBody>
          <a:bodyPr/>
          <a:lstStyle/>
          <a:p>
            <a:r>
              <a:rPr lang="en-GB" dirty="0"/>
              <a:t>Inter-year transitions: avoiding the sophomore slump (Yorke, 2014, </a:t>
            </a:r>
            <a:r>
              <a:rPr lang="en-GB" dirty="0" err="1"/>
              <a:t>Zaitseva</a:t>
            </a:r>
            <a:r>
              <a:rPr lang="en-GB" dirty="0"/>
              <a:t> et al)</a:t>
            </a:r>
          </a:p>
        </p:txBody>
      </p:sp>
      <p:sp>
        <p:nvSpPr>
          <p:cNvPr id="3" name="Content Placeholder 2">
            <a:extLst>
              <a:ext uri="{FF2B5EF4-FFF2-40B4-BE49-F238E27FC236}">
                <a16:creationId xmlns:a16="http://schemas.microsoft.com/office/drawing/2014/main" id="{8BCA0466-3985-450E-B17D-12284C0CE575}"/>
              </a:ext>
            </a:extLst>
          </p:cNvPr>
          <p:cNvSpPr>
            <a:spLocks noGrp="1"/>
          </p:cNvSpPr>
          <p:nvPr>
            <p:ph idx="1"/>
          </p:nvPr>
        </p:nvSpPr>
        <p:spPr/>
        <p:txBody>
          <a:bodyPr/>
          <a:lstStyle/>
          <a:p>
            <a:r>
              <a:rPr lang="en-GB" dirty="0"/>
              <a:t>The three-month between the end of the 1st year and the start of the 2</a:t>
            </a:r>
            <a:r>
              <a:rPr lang="en-GB" baseline="30000" dirty="0"/>
              <a:t>nd</a:t>
            </a:r>
            <a:r>
              <a:rPr lang="en-GB" dirty="0"/>
              <a:t> (and to a lesser extent between 2</a:t>
            </a:r>
            <a:r>
              <a:rPr lang="en-GB" baseline="30000" dirty="0"/>
              <a:t>nd</a:t>
            </a:r>
            <a:r>
              <a:rPr lang="en-GB" dirty="0"/>
              <a:t> and 3</a:t>
            </a:r>
            <a:r>
              <a:rPr lang="en-GB" baseline="30000" dirty="0"/>
              <a:t>rd</a:t>
            </a:r>
            <a:r>
              <a:rPr lang="en-GB" dirty="0"/>
              <a:t> years) provides lacunae for lost motivation and decreased engagement;</a:t>
            </a:r>
          </a:p>
          <a:p>
            <a:r>
              <a:rPr lang="en-GB" dirty="0"/>
              <a:t>Energy, thought and resources need to be deployed to counteract this tendency and to maintain student engagement;</a:t>
            </a:r>
          </a:p>
          <a:p>
            <a:r>
              <a:rPr lang="en-GB" dirty="0"/>
              <a:t>This can be undertaken in three ways:</a:t>
            </a:r>
          </a:p>
          <a:p>
            <a:pPr lvl="1"/>
            <a:r>
              <a:rPr lang="en-GB" dirty="0"/>
              <a:t>Through linking study from year to year through assignments and other activities set to bridge the gap;</a:t>
            </a:r>
          </a:p>
          <a:p>
            <a:pPr lvl="1"/>
            <a:r>
              <a:rPr lang="en-GB" dirty="0"/>
              <a:t>By maintaining contact (live or virtual);</a:t>
            </a:r>
          </a:p>
          <a:p>
            <a:pPr lvl="1"/>
            <a:r>
              <a:rPr lang="en-GB" dirty="0"/>
              <a:t>By using peer groups and networks for mutual support.</a:t>
            </a:r>
          </a:p>
        </p:txBody>
      </p:sp>
    </p:spTree>
    <p:extLst>
      <p:ext uri="{BB962C8B-B14F-4D97-AF65-F5344CB8AC3E}">
        <p14:creationId xmlns:p14="http://schemas.microsoft.com/office/powerpoint/2010/main" val="8232259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Assessment literacy: students do better if they can: </a:t>
            </a:r>
          </a:p>
        </p:txBody>
      </p:sp>
      <p:sp>
        <p:nvSpPr>
          <p:cNvPr id="3" name="Content Placeholder 2"/>
          <p:cNvSpPr>
            <a:spLocks noGrp="1"/>
          </p:cNvSpPr>
          <p:nvPr>
            <p:ph idx="1"/>
          </p:nvPr>
        </p:nvSpPr>
        <p:spPr>
          <a:xfrm>
            <a:off x="214282" y="1357298"/>
            <a:ext cx="8483631" cy="4972065"/>
          </a:xfrm>
          <a:noFill/>
          <a:ln>
            <a:noFill/>
          </a:ln>
        </p:spPr>
        <p:txBody>
          <a:bodyPr vert="horz" wrap="square" lIns="91440" tIns="45720" rIns="91440" bIns="45720" numCol="1" anchor="t" anchorCtr="0" compatLnSpc="1">
            <a:prstTxWarp prst="textNoShape">
              <a:avLst/>
            </a:prstTxWarp>
          </a:bodyPr>
          <a:lstStyle/>
          <a:p>
            <a:r>
              <a:rPr lang="en-GB" dirty="0"/>
              <a:t>Make sense of key terms such as criteria, weightings, and level;</a:t>
            </a:r>
          </a:p>
          <a:p>
            <a:r>
              <a:rPr lang="en-GB" dirty="0"/>
              <a:t>Encounter a variety of assessment methods (e.g. presentations, portfolios, posters, assessed web participation, practicals, vivas etc) and get practice in using them;</a:t>
            </a:r>
          </a:p>
          <a:p>
            <a:r>
              <a:rPr lang="en-GB" dirty="0"/>
              <a:t>Be strategic in their behaviours, putting more work into aspects of an assignment with high weightings, interrogating criteria to find out what is really required and so on;</a:t>
            </a:r>
          </a:p>
          <a:p>
            <a:r>
              <a:rPr lang="en-GB" dirty="0"/>
              <a:t>Gain clarity on how the assessment regulations work in their HEI, including issues concerning submission, resubmission, pass marks, condonement etc.</a:t>
            </a:r>
          </a:p>
        </p:txBody>
      </p:sp>
    </p:spTree>
    <p:extLst>
      <p:ext uri="{BB962C8B-B14F-4D97-AF65-F5344CB8AC3E}">
        <p14:creationId xmlns:p14="http://schemas.microsoft.com/office/powerpoint/2010/main" val="7829952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2551" y="0"/>
            <a:ext cx="9487224" cy="7125511"/>
          </a:xfrm>
          <a:prstGeom prst="rect">
            <a:avLst/>
          </a:prstGeom>
        </p:spPr>
      </p:pic>
      <p:sp>
        <p:nvSpPr>
          <p:cNvPr id="7" name="Text Box 21">
            <a:extLst>
              <a:ext uri="{FF2B5EF4-FFF2-40B4-BE49-F238E27FC236}">
                <a16:creationId xmlns:a16="http://schemas.microsoft.com/office/drawing/2014/main" id="{3A8712D1-17CC-42D5-BCC3-CE0C97A6A646}"/>
              </a:ext>
            </a:extLst>
          </p:cNvPr>
          <p:cNvSpPr txBox="1">
            <a:spLocks noChangeArrowheads="1"/>
          </p:cNvSpPr>
          <p:nvPr/>
        </p:nvSpPr>
        <p:spPr bwMode="auto">
          <a:xfrm>
            <a:off x="6661583" y="122238"/>
            <a:ext cx="3325812"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en-GB" sz="2800" b="1" i="0" u="none" strike="noStrike" kern="1200" cap="none" spc="0" normalizeH="0" baseline="0" noProof="0" dirty="0">
                <a:ln>
                  <a:noFill/>
                </a:ln>
                <a:solidFill>
                  <a:srgbClr val="3366FF"/>
                </a:solidFill>
                <a:effectLst/>
                <a:uLnTx/>
                <a:uFillTx/>
                <a:latin typeface="Tahoma" charset="0"/>
                <a:ea typeface="+mn-ea"/>
                <a:cs typeface="+mn-cs"/>
              </a:rPr>
              <a:t>A4L the Northumbria model</a:t>
            </a:r>
            <a:endParaRPr kumimoji="0" lang="en-GB" sz="2400" b="0" i="0" u="none" strike="noStrike" kern="1200" cap="none" spc="0" normalizeH="0" baseline="0" noProof="0" dirty="0">
              <a:ln>
                <a:noFill/>
              </a:ln>
              <a:solidFill>
                <a:srgbClr val="3366FF"/>
              </a:solidFill>
              <a:effectLst/>
              <a:uLnTx/>
              <a:uFillTx/>
              <a:latin typeface="Tahoma" charset="0"/>
              <a:ea typeface="+mn-ea"/>
              <a:cs typeface="+mn-cs"/>
            </a:endParaRPr>
          </a:p>
        </p:txBody>
      </p:sp>
    </p:spTree>
    <p:extLst>
      <p:ext uri="{BB962C8B-B14F-4D97-AF65-F5344CB8AC3E}">
        <p14:creationId xmlns:p14="http://schemas.microsoft.com/office/powerpoint/2010/main" val="2496508743"/>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457200" y="122239"/>
            <a:ext cx="7543800" cy="642466"/>
          </a:xfrm>
        </p:spPr>
        <p:txBody>
          <a:bodyPr/>
          <a:lstStyle/>
          <a:p>
            <a:r>
              <a:rPr lang="en-GB" dirty="0"/>
              <a:t>Assessment </a:t>
            </a:r>
            <a:r>
              <a:rPr lang="en-GB" i="1" dirty="0"/>
              <a:t>for</a:t>
            </a:r>
            <a:r>
              <a:rPr lang="en-GB" dirty="0"/>
              <a:t> learning</a:t>
            </a:r>
          </a:p>
        </p:txBody>
      </p:sp>
      <p:sp>
        <p:nvSpPr>
          <p:cNvPr id="3" name="Content Placeholder 2"/>
          <p:cNvSpPr>
            <a:spLocks noGrp="1"/>
          </p:cNvSpPr>
          <p:nvPr>
            <p:ph idx="1"/>
          </p:nvPr>
        </p:nvSpPr>
        <p:spPr>
          <a:xfrm>
            <a:off x="468313" y="836712"/>
            <a:ext cx="8229600" cy="5365651"/>
          </a:xfrm>
        </p:spPr>
        <p:txBody>
          <a:bodyPr/>
          <a:lstStyle/>
          <a:p>
            <a:pPr marL="438150" indent="-438150" eaLnBrk="1" hangingPunct="1">
              <a:buFont typeface="Wingdings" pitchFamily="2" charset="2"/>
              <a:buNone/>
              <a:defRPr/>
            </a:pPr>
            <a:r>
              <a:rPr lang="en-GB" sz="2200" dirty="0"/>
              <a:t>1. 	Tasks should be </a:t>
            </a:r>
            <a:r>
              <a:rPr lang="en-GB" sz="2200" dirty="0">
                <a:solidFill>
                  <a:schemeClr val="tx2">
                    <a:lumMod val="40000"/>
                    <a:lumOff val="60000"/>
                  </a:schemeClr>
                </a:solidFill>
              </a:rPr>
              <a:t>challenging</a:t>
            </a:r>
            <a:r>
              <a:rPr lang="en-GB" sz="2200" dirty="0"/>
              <a:t>, demanding higher order learning and integration of knowledge learned in both the university and other contexts;</a:t>
            </a:r>
          </a:p>
          <a:p>
            <a:pPr marL="438150" indent="-438150" eaLnBrk="1" hangingPunct="1">
              <a:buFont typeface="Wingdings" pitchFamily="2" charset="2"/>
              <a:buNone/>
              <a:defRPr/>
            </a:pPr>
            <a:r>
              <a:rPr lang="en-GB" sz="2200" dirty="0"/>
              <a:t>2. 	Learning and assessment should be </a:t>
            </a:r>
            <a:r>
              <a:rPr lang="en-GB" sz="2200" dirty="0">
                <a:solidFill>
                  <a:srgbClr val="AD5CFF"/>
                </a:solidFill>
              </a:rPr>
              <a:t>integrated</a:t>
            </a:r>
            <a:r>
              <a:rPr lang="en-GB" sz="2200" dirty="0"/>
              <a:t>, assessment should not come at the end of learning but should be part of the learning process;</a:t>
            </a:r>
          </a:p>
          <a:p>
            <a:pPr marL="438150" indent="-438150" eaLnBrk="1" hangingPunct="1">
              <a:buFont typeface="Wingdings" pitchFamily="2" charset="2"/>
              <a:buNone/>
              <a:defRPr/>
            </a:pPr>
            <a:r>
              <a:rPr lang="en-GB" sz="2200" dirty="0"/>
              <a:t>3. 	Students are involved in self assessment and reflection on their learning, they are involved in </a:t>
            </a:r>
            <a:r>
              <a:rPr lang="en-GB" sz="2200" dirty="0">
                <a:solidFill>
                  <a:srgbClr val="AD5CFF"/>
                </a:solidFill>
              </a:rPr>
              <a:t>judging performance</a:t>
            </a:r>
            <a:r>
              <a:rPr lang="en-GB" sz="2200" dirty="0"/>
              <a:t>;</a:t>
            </a:r>
          </a:p>
          <a:p>
            <a:pPr marL="438150" indent="-438150" eaLnBrk="1" hangingPunct="1">
              <a:buFont typeface="Wingdings" pitchFamily="2" charset="2"/>
              <a:buNone/>
              <a:defRPr/>
            </a:pPr>
            <a:r>
              <a:rPr lang="en-GB" sz="2200" dirty="0"/>
              <a:t>4. 	Assessment should encourage </a:t>
            </a:r>
            <a:r>
              <a:rPr lang="en-GB" sz="2200" dirty="0">
                <a:solidFill>
                  <a:srgbClr val="AD5CFF"/>
                </a:solidFill>
              </a:rPr>
              <a:t>metacognition</a:t>
            </a:r>
            <a:r>
              <a:rPr lang="en-GB" sz="2200" dirty="0"/>
              <a:t>, promoting thinking about the learning process not just the learning outcomes;</a:t>
            </a:r>
          </a:p>
          <a:p>
            <a:pPr marL="438150" indent="-438150" eaLnBrk="1" hangingPunct="1">
              <a:buFont typeface="Wingdings" pitchFamily="2" charset="2"/>
              <a:buNone/>
              <a:defRPr/>
            </a:pPr>
            <a:r>
              <a:rPr lang="en-GB" sz="2200" dirty="0"/>
              <a:t>5. 	Assessment should have a </a:t>
            </a:r>
            <a:r>
              <a:rPr lang="en-GB" sz="2200" dirty="0">
                <a:solidFill>
                  <a:srgbClr val="AD5CFF"/>
                </a:solidFill>
              </a:rPr>
              <a:t>formative </a:t>
            </a:r>
            <a:r>
              <a:rPr lang="en-GB" sz="2200" dirty="0"/>
              <a:t>function, providing ‘feedforward’ for future learning which can be acted upon. There is opportunity and a safe context for students to expose problems with their study and get help; there should be an opportunity for dialogue about students’ work;</a:t>
            </a:r>
          </a:p>
        </p:txBody>
      </p:sp>
    </p:spTree>
    <p:extLst>
      <p:ext uri="{BB962C8B-B14F-4D97-AF65-F5344CB8AC3E}">
        <p14:creationId xmlns:p14="http://schemas.microsoft.com/office/powerpoint/2010/main" val="29586867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57200" y="122239"/>
            <a:ext cx="7543800" cy="786482"/>
          </a:xfrm>
        </p:spPr>
        <p:txBody>
          <a:bodyPr/>
          <a:lstStyle/>
          <a:p>
            <a:pPr eaLnBrk="1" hangingPunct="1"/>
            <a:r>
              <a:rPr lang="en-GB" dirty="0"/>
              <a:t>Assessment </a:t>
            </a:r>
            <a:r>
              <a:rPr lang="en-GB" i="1" dirty="0"/>
              <a:t>for</a:t>
            </a:r>
            <a:r>
              <a:rPr lang="en-GB" dirty="0"/>
              <a:t> learning</a:t>
            </a:r>
          </a:p>
        </p:txBody>
      </p:sp>
      <p:sp>
        <p:nvSpPr>
          <p:cNvPr id="34820" name="Rectangle 3"/>
          <p:cNvSpPr>
            <a:spLocks noGrp="1" noChangeArrowheads="1"/>
          </p:cNvSpPr>
          <p:nvPr>
            <p:ph type="body" idx="1"/>
          </p:nvPr>
        </p:nvSpPr>
        <p:spPr>
          <a:xfrm>
            <a:off x="468313" y="1052736"/>
            <a:ext cx="8229600" cy="5149627"/>
          </a:xfrm>
        </p:spPr>
        <p:txBody>
          <a:bodyPr/>
          <a:lstStyle/>
          <a:p>
            <a:pPr marL="538163" indent="-538163" eaLnBrk="1" hangingPunct="1">
              <a:buFont typeface="Wingdings" pitchFamily="2" charset="2"/>
              <a:buNone/>
              <a:defRPr/>
            </a:pPr>
            <a:r>
              <a:rPr lang="en-GB" sz="2200" dirty="0"/>
              <a:t>6. 	Assessment expectations should be made </a:t>
            </a:r>
            <a:r>
              <a:rPr lang="en-GB" sz="2200" dirty="0">
                <a:solidFill>
                  <a:schemeClr val="tx2">
                    <a:lumMod val="40000"/>
                    <a:lumOff val="60000"/>
                  </a:schemeClr>
                </a:solidFill>
              </a:rPr>
              <a:t>visible</a:t>
            </a:r>
            <a:r>
              <a:rPr lang="en-GB" sz="2200" dirty="0">
                <a:solidFill>
                  <a:srgbClr val="7030A0"/>
                </a:solidFill>
              </a:rPr>
              <a:t> </a:t>
            </a:r>
            <a:r>
              <a:rPr lang="en-GB" sz="2200" dirty="0"/>
              <a:t>to students as far as possible;</a:t>
            </a:r>
          </a:p>
          <a:p>
            <a:pPr marL="538163" indent="-538163" eaLnBrk="1" hangingPunct="1">
              <a:buFont typeface="Wingdings" pitchFamily="2" charset="2"/>
              <a:buNone/>
              <a:defRPr/>
            </a:pPr>
            <a:r>
              <a:rPr lang="en-GB" sz="2200" dirty="0"/>
              <a:t>7. 	Tasks should involve the </a:t>
            </a:r>
            <a:r>
              <a:rPr lang="en-GB" sz="2200" dirty="0">
                <a:solidFill>
                  <a:schemeClr val="tx2">
                    <a:lumMod val="40000"/>
                    <a:lumOff val="60000"/>
                  </a:schemeClr>
                </a:solidFill>
              </a:rPr>
              <a:t>active engagement </a:t>
            </a:r>
            <a:r>
              <a:rPr lang="en-GB" sz="2200" dirty="0"/>
              <a:t>of students developing the capacity to find things out for themselves and learn independently;</a:t>
            </a:r>
          </a:p>
          <a:p>
            <a:pPr marL="538163" indent="-538163" eaLnBrk="1" hangingPunct="1">
              <a:buFont typeface="Wingdings" pitchFamily="2" charset="2"/>
              <a:buNone/>
              <a:defRPr/>
            </a:pPr>
            <a:r>
              <a:rPr lang="en-GB" sz="2200" dirty="0"/>
              <a:t>8. 	Tasks should be </a:t>
            </a:r>
            <a:r>
              <a:rPr lang="en-GB" sz="2200" dirty="0">
                <a:solidFill>
                  <a:schemeClr val="tx2">
                    <a:lumMod val="40000"/>
                    <a:lumOff val="60000"/>
                  </a:schemeClr>
                </a:solidFill>
              </a:rPr>
              <a:t>authentic</a:t>
            </a:r>
            <a:r>
              <a:rPr lang="en-GB" sz="2200" dirty="0"/>
              <a:t>; worthwhile, relevant and offering students some level of control over their work;</a:t>
            </a:r>
          </a:p>
          <a:p>
            <a:pPr marL="538163" indent="-538163" eaLnBrk="1" hangingPunct="1">
              <a:buFont typeface="Wingdings" pitchFamily="2" charset="2"/>
              <a:buNone/>
              <a:defRPr/>
            </a:pPr>
            <a:r>
              <a:rPr lang="en-GB" sz="2200" dirty="0"/>
              <a:t>9. 	Tasks are </a:t>
            </a:r>
            <a:r>
              <a:rPr lang="en-GB" sz="2200" dirty="0">
                <a:solidFill>
                  <a:schemeClr val="tx2">
                    <a:lumMod val="40000"/>
                    <a:lumOff val="60000"/>
                  </a:schemeClr>
                </a:solidFill>
              </a:rPr>
              <a:t>fit for purpose </a:t>
            </a:r>
            <a:r>
              <a:rPr lang="en-GB" sz="2200" dirty="0"/>
              <a:t>and align with important learning outcomes;</a:t>
            </a:r>
          </a:p>
          <a:p>
            <a:pPr marL="538163" indent="-538163" eaLnBrk="1" hangingPunct="1">
              <a:buFont typeface="Wingdings" pitchFamily="2" charset="2"/>
              <a:buNone/>
              <a:defRPr/>
            </a:pPr>
            <a:r>
              <a:rPr lang="en-GB" sz="2200" dirty="0"/>
              <a:t>10. 	Assessment should be used to </a:t>
            </a:r>
            <a:r>
              <a:rPr lang="en-GB" sz="2200" dirty="0">
                <a:solidFill>
                  <a:schemeClr val="tx2">
                    <a:lumMod val="40000"/>
                    <a:lumOff val="60000"/>
                  </a:schemeClr>
                </a:solidFill>
              </a:rPr>
              <a:t>evaluate teaching </a:t>
            </a:r>
            <a:r>
              <a:rPr lang="en-GB" sz="2200" dirty="0"/>
              <a:t>as well as student learning.</a:t>
            </a:r>
          </a:p>
          <a:p>
            <a:pPr eaLnBrk="1" hangingPunct="1">
              <a:buFont typeface="Wingdings" pitchFamily="2" charset="2"/>
              <a:buNone/>
              <a:defRPr/>
            </a:pPr>
            <a:r>
              <a:rPr lang="en-GB" sz="2200" i="1" dirty="0"/>
              <a:t>(Bloxham and Boyd)</a:t>
            </a:r>
          </a:p>
        </p:txBody>
      </p:sp>
    </p:spTree>
    <p:extLst>
      <p:ext uri="{BB962C8B-B14F-4D97-AF65-F5344CB8AC3E}">
        <p14:creationId xmlns:p14="http://schemas.microsoft.com/office/powerpoint/2010/main" val="7336398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8572500" cy="6858000"/>
          </a:xfrm>
          <a:prstGeom prst="rect">
            <a:avLst/>
          </a:prstGeom>
        </p:spPr>
      </p:pic>
    </p:spTree>
    <p:extLst>
      <p:ext uri="{BB962C8B-B14F-4D97-AF65-F5344CB8AC3E}">
        <p14:creationId xmlns:p14="http://schemas.microsoft.com/office/powerpoint/2010/main" val="27611517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1" descr="2 RUN Leeds Met Live-74.jpg"/>
          <p:cNvPicPr>
            <a:picLocks noChangeAspect="1"/>
          </p:cNvPicPr>
          <p:nvPr/>
        </p:nvPicPr>
        <p:blipFill>
          <a:blip r:embed="rId3" cstate="email"/>
          <a:srcRect/>
          <a:stretch>
            <a:fillRect/>
          </a:stretch>
        </p:blipFill>
        <p:spPr bwMode="auto">
          <a:xfrm>
            <a:off x="571500" y="764704"/>
            <a:ext cx="8001000" cy="5334000"/>
          </a:xfrm>
          <a:prstGeom prst="rect">
            <a:avLst/>
          </a:prstGeom>
          <a:noFill/>
          <a:ln w="9525">
            <a:noFill/>
            <a:miter lim="800000"/>
            <a:headEnd/>
            <a:tailEnd/>
          </a:ln>
        </p:spPr>
      </p:pic>
      <p:sp>
        <p:nvSpPr>
          <p:cNvPr id="4" name="Title 3"/>
          <p:cNvSpPr txBox="1">
            <a:spLocks/>
          </p:cNvSpPr>
          <p:nvPr/>
        </p:nvSpPr>
        <p:spPr>
          <a:xfrm>
            <a:off x="0" y="0"/>
            <a:ext cx="9144000" cy="914400"/>
          </a:xfrm>
          <a:prstGeom prst="rect">
            <a:avLst/>
          </a:prstGeom>
          <a:solidFill>
            <a:schemeClr val="bg1"/>
          </a:solidFill>
        </p:spPr>
        <p:txBody>
          <a:bodyPr>
            <a:normAutofit fontScale="62500" lnSpcReduction="20000"/>
          </a:bodyPr>
          <a:lstStyle/>
          <a:p>
            <a:pPr algn="ctr" fontAlgn="auto">
              <a:spcAft>
                <a:spcPts val="0"/>
              </a:spcAft>
              <a:defRPr/>
            </a:pPr>
            <a:r>
              <a:rPr lang="en-GB" sz="4800" b="1" dirty="0">
                <a:solidFill>
                  <a:srgbClr val="002060"/>
                </a:solidFill>
                <a:latin typeface="+mj-lt"/>
                <a:ea typeface="+mj-ea"/>
                <a:cs typeface="+mj-cs"/>
              </a:rPr>
              <a:t>Authentic assessment can engage and motivate students</a:t>
            </a:r>
          </a:p>
        </p:txBody>
      </p:sp>
    </p:spTree>
    <p:extLst>
      <p:ext uri="{BB962C8B-B14F-4D97-AF65-F5344CB8AC3E}">
        <p14:creationId xmlns:p14="http://schemas.microsoft.com/office/powerpoint/2010/main" val="21794212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DBC33A-96FC-4FD8-AA44-0285039B6B9C}"/>
              </a:ext>
            </a:extLst>
          </p:cNvPr>
          <p:cNvSpPr>
            <a:spLocks noGrp="1"/>
          </p:cNvSpPr>
          <p:nvPr>
            <p:ph type="title"/>
          </p:nvPr>
        </p:nvSpPr>
        <p:spPr/>
        <p:txBody>
          <a:bodyPr/>
          <a:lstStyle/>
          <a:p>
            <a:r>
              <a:rPr lang="en-GB" dirty="0"/>
              <a:t>Workshop focus</a:t>
            </a:r>
          </a:p>
        </p:txBody>
      </p:sp>
      <p:sp>
        <p:nvSpPr>
          <p:cNvPr id="3" name="Content Placeholder 2">
            <a:extLst>
              <a:ext uri="{FF2B5EF4-FFF2-40B4-BE49-F238E27FC236}">
                <a16:creationId xmlns:a16="http://schemas.microsoft.com/office/drawing/2014/main" id="{FCB749E9-EC4D-49FB-A02F-233E0BA70A6E}"/>
              </a:ext>
            </a:extLst>
          </p:cNvPr>
          <p:cNvSpPr>
            <a:spLocks noGrp="1"/>
          </p:cNvSpPr>
          <p:nvPr>
            <p:ph idx="1"/>
          </p:nvPr>
        </p:nvSpPr>
        <p:spPr/>
        <p:txBody>
          <a:bodyPr/>
          <a:lstStyle/>
          <a:p>
            <a:pPr marL="0" indent="0">
              <a:buNone/>
            </a:pPr>
            <a:r>
              <a:rPr lang="en-GB" dirty="0"/>
              <a:t>If we want to help students’ successful transitions, focus students’ effort and improve their engagement with learning, a key locus of enhancement can be refreshing our approaches to assessment. Sometimes we need thoroughly to review our current practice to make sure assessment is </a:t>
            </a:r>
            <a:r>
              <a:rPr lang="en-GB" i="1" dirty="0"/>
              <a:t>for</a:t>
            </a:r>
            <a:r>
              <a:rPr lang="en-GB" dirty="0"/>
              <a:t> rather than just </a:t>
            </a:r>
            <a:r>
              <a:rPr lang="en-GB" i="1" dirty="0"/>
              <a:t>of</a:t>
            </a:r>
            <a:r>
              <a:rPr lang="en-GB" dirty="0"/>
              <a:t> learning since assessment is a complex, nuanced and highly important process. Student satisfaction surveys frequently highlight significant dissatisfaction around these issues and in tough times, staff often find the pressure of achieving fast and formative feedback a heavy chore, especially when cohorts are large.</a:t>
            </a:r>
          </a:p>
        </p:txBody>
      </p:sp>
    </p:spTree>
    <p:extLst>
      <p:ext uri="{BB962C8B-B14F-4D97-AF65-F5344CB8AC3E}">
        <p14:creationId xmlns:p14="http://schemas.microsoft.com/office/powerpoint/2010/main" val="19594909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Authentic assessment implies using assessment for learning (Sambell et al, 2017)</a:t>
            </a:r>
          </a:p>
        </p:txBody>
      </p:sp>
      <p:sp>
        <p:nvSpPr>
          <p:cNvPr id="22531" name="Content Placeholder 2"/>
          <p:cNvSpPr>
            <a:spLocks noGrp="1"/>
          </p:cNvSpPr>
          <p:nvPr>
            <p:ph idx="1"/>
          </p:nvPr>
        </p:nvSpPr>
        <p:spPr/>
        <p:txBody>
          <a:bodyPr/>
          <a:lstStyle/>
          <a:p>
            <a:pPr eaLnBrk="1" hangingPunct="1"/>
            <a:r>
              <a:rPr lang="en-US" sz="2800" b="1" dirty="0"/>
              <a:t>Assessment that is meaningful to students can provide them with a framework for activity;</a:t>
            </a:r>
          </a:p>
          <a:p>
            <a:pPr eaLnBrk="1" hangingPunct="1"/>
            <a:r>
              <a:rPr lang="en-US" sz="2800" b="1" dirty="0"/>
              <a:t>“Students can escape bad teaching but they can’t escape bad assessment” (</a:t>
            </a:r>
            <a:r>
              <a:rPr lang="en-US" sz="2800" b="1" dirty="0" err="1"/>
              <a:t>Boud</a:t>
            </a:r>
            <a:r>
              <a:rPr lang="en-US" sz="2800" b="1" dirty="0"/>
              <a:t>, 1995);</a:t>
            </a:r>
          </a:p>
          <a:p>
            <a:pPr eaLnBrk="1" hangingPunct="1"/>
            <a:r>
              <a:rPr lang="en-US" sz="2800" b="1" dirty="0"/>
              <a:t>Where assessment is fully part of the learning process and integrated within it, the act of being assessed can help students make sense of their learning;</a:t>
            </a:r>
          </a:p>
          <a:p>
            <a:pPr eaLnBrk="1" hangingPunct="1"/>
            <a:r>
              <a:rPr lang="en-GB" sz="2800" b="1" dirty="0"/>
              <a:t>Assessment should be formative, informative, developmental and remediable.</a:t>
            </a:r>
          </a:p>
          <a:p>
            <a:pPr eaLnBrk="1" hangingPunct="1"/>
            <a:endParaRPr lang="en-US" sz="2800" dirty="0"/>
          </a:p>
        </p:txBody>
      </p:sp>
    </p:spTree>
    <p:extLst>
      <p:ext uri="{BB962C8B-B14F-4D97-AF65-F5344CB8AC3E}">
        <p14:creationId xmlns:p14="http://schemas.microsoft.com/office/powerpoint/2010/main" val="40663583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The benefits of authentic assessment can be significant for all stakeholders</a:t>
            </a:r>
          </a:p>
        </p:txBody>
      </p:sp>
      <p:sp>
        <p:nvSpPr>
          <p:cNvPr id="3" name="Content Placeholder 2"/>
          <p:cNvSpPr>
            <a:spLocks noGrp="1"/>
          </p:cNvSpPr>
          <p:nvPr>
            <p:ph idx="1"/>
          </p:nvPr>
        </p:nvSpPr>
        <p:spPr/>
        <p:txBody>
          <a:bodyPr/>
          <a:lstStyle/>
          <a:p>
            <a:r>
              <a:rPr lang="en-GB" sz="2600" dirty="0"/>
              <a:t>Students undertaking authentic assessments tend to be more fully engaged in learning and hence tend to achieve more highly because they see the sense of what they are doing (Sadler, 2005). </a:t>
            </a:r>
          </a:p>
          <a:p>
            <a:r>
              <a:rPr lang="en-GB" sz="2600" dirty="0"/>
              <a:t>University teachers adopting authentic approaches can use realistic and live contexts within which to frame assessment tasks, which help to make theoretical elements of the course come to life. </a:t>
            </a:r>
          </a:p>
          <a:p>
            <a:r>
              <a:rPr lang="en-GB" sz="2600" dirty="0"/>
              <a:t>Employers value students who can quickly engage in real-life tasks immediately on employment, having practiced and developed relevant skills and competences through their assignments. </a:t>
            </a:r>
          </a:p>
        </p:txBody>
      </p:sp>
    </p:spTree>
    <p:extLst>
      <p:ext uri="{BB962C8B-B14F-4D97-AF65-F5344CB8AC3E}">
        <p14:creationId xmlns:p14="http://schemas.microsoft.com/office/powerpoint/2010/main" val="9747838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Questions employers might ask at interview that might help us frame some of our assignments</a:t>
            </a:r>
          </a:p>
        </p:txBody>
      </p:sp>
      <p:sp>
        <p:nvSpPr>
          <p:cNvPr id="5" name="Content Placeholder 4"/>
          <p:cNvSpPr>
            <a:spLocks noGrp="1"/>
          </p:cNvSpPr>
          <p:nvPr>
            <p:ph idx="1"/>
          </p:nvPr>
        </p:nvSpPr>
        <p:spPr>
          <a:xfrm>
            <a:off x="107504" y="1124744"/>
            <a:ext cx="8640960" cy="5077619"/>
          </a:xfrm>
        </p:spPr>
        <p:txBody>
          <a:bodyPr/>
          <a:lstStyle/>
          <a:p>
            <a:pPr marL="0" indent="0">
              <a:buNone/>
            </a:pPr>
            <a:r>
              <a:rPr lang="en-GB" b="0" dirty="0"/>
              <a:t> </a:t>
            </a:r>
            <a:r>
              <a:rPr lang="en-GB" dirty="0"/>
              <a:t>Can you tell us about an occasion when:</a:t>
            </a:r>
          </a:p>
          <a:p>
            <a:r>
              <a:rPr lang="en-GB" dirty="0"/>
              <a:t>you worked together with colleagues in a group to produce a collective outcome?</a:t>
            </a:r>
          </a:p>
          <a:p>
            <a:r>
              <a:rPr lang="en-GB" dirty="0"/>
              <a:t>you had to work autonomously with incomplete information and self-derived data sources?</a:t>
            </a:r>
          </a:p>
          <a:p>
            <a:r>
              <a:rPr lang="en-GB" dirty="0"/>
              <a:t>you developed strategies to solve real life problems and tested them out?</a:t>
            </a:r>
          </a:p>
          <a:p>
            <a:r>
              <a:rPr lang="en-GB" dirty="0"/>
              <a:t>you has a leadership role in a team, and could you tell us your strategies to influence and persuade your colleagues to achieve a collective task?</a:t>
            </a:r>
          </a:p>
          <a:p>
            <a:r>
              <a:rPr lang="en-GB" dirty="0"/>
              <a:t>you had to communicate outcomes from your project work orally, in writing, through social media and/or through a visual medium?</a:t>
            </a:r>
            <a:br>
              <a:rPr lang="en-GB" dirty="0"/>
            </a:br>
            <a:endParaRPr lang="en-GB" dirty="0"/>
          </a:p>
          <a:p>
            <a:endParaRPr lang="en-GB" dirty="0"/>
          </a:p>
          <a:p>
            <a:endParaRPr lang="en-GB" dirty="0"/>
          </a:p>
        </p:txBody>
      </p:sp>
    </p:spTree>
    <p:extLst>
      <p:ext uri="{BB962C8B-B14F-4D97-AF65-F5344CB8AC3E}">
        <p14:creationId xmlns:p14="http://schemas.microsoft.com/office/powerpoint/2010/main" val="20133575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sz="2400" dirty="0"/>
              <a:t>Ensuring assessment focuses efforts and promotes engagement means including reference to:</a:t>
            </a:r>
          </a:p>
        </p:txBody>
      </p:sp>
      <p:sp>
        <p:nvSpPr>
          <p:cNvPr id="4" name="Content Placeholder 3"/>
          <p:cNvSpPr>
            <a:spLocks noGrp="1"/>
          </p:cNvSpPr>
          <p:nvPr>
            <p:ph idx="1"/>
          </p:nvPr>
        </p:nvSpPr>
        <p:spPr/>
        <p:txBody>
          <a:bodyPr/>
          <a:lstStyle/>
          <a:p>
            <a:pPr lvl="0"/>
            <a:r>
              <a:rPr lang="en-US" sz="2000" dirty="0"/>
              <a:t>Assessment methodologies: which methods and approaches are most appropriate and efficient for the arts and design context?</a:t>
            </a:r>
            <a:endParaRPr lang="en-GB" sz="2000" dirty="0"/>
          </a:p>
          <a:p>
            <a:pPr lvl="0"/>
            <a:r>
              <a:rPr lang="en-US" sz="2000" dirty="0"/>
              <a:t>Assessment agency: who should be undertaking assessment? Tutors, peers, students themselves, employers and clients can all participate in student assessment to good effect, but which is right for particular assessment activities?</a:t>
            </a:r>
            <a:endParaRPr lang="en-GB" sz="2000" dirty="0"/>
          </a:p>
          <a:p>
            <a:pPr lvl="0"/>
            <a:r>
              <a:rPr lang="en-US" sz="2000" dirty="0"/>
              <a:t>Assessment timing: end point and continuous assessment can both be valuable, when should we assess students to maximise impact on student learning? </a:t>
            </a:r>
            <a:endParaRPr lang="en-GB" sz="2000" dirty="0"/>
          </a:p>
          <a:p>
            <a:pPr lvl="0"/>
            <a:r>
              <a:rPr lang="en-US" sz="2000" dirty="0"/>
              <a:t>Assessment orientation: to what extent in each task would we wish to focus particularly on process or outcomes, or both?</a:t>
            </a:r>
            <a:endParaRPr lang="en-GB" sz="2000" dirty="0"/>
          </a:p>
          <a:p>
            <a:pPr lvl="0"/>
            <a:r>
              <a:rPr lang="en-US" sz="2000" dirty="0"/>
              <a:t>Assessment inclusivity: how can we enable all students to achieve their highest personal potential?</a:t>
            </a:r>
            <a:endParaRPr lang="en-GB" sz="2000" dirty="0"/>
          </a:p>
          <a:p>
            <a:r>
              <a:rPr lang="en-US" sz="2000" dirty="0"/>
              <a:t>Assessment efficiency: what can we do to make assessment fully embedded in learning for students?</a:t>
            </a:r>
            <a:endParaRPr lang="en-GB" sz="2000" dirty="0"/>
          </a:p>
        </p:txBody>
      </p:sp>
    </p:spTree>
    <p:extLst>
      <p:ext uri="{BB962C8B-B14F-4D97-AF65-F5344CB8AC3E}">
        <p14:creationId xmlns:p14="http://schemas.microsoft.com/office/powerpoint/2010/main" val="21075519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476250"/>
            <a:ext cx="7543800" cy="865188"/>
          </a:xfrm>
        </p:spPr>
        <p:txBody>
          <a:bodyPr/>
          <a:lstStyle/>
          <a:p>
            <a:r>
              <a:rPr lang="en-GB" sz="3200" dirty="0">
                <a:solidFill>
                  <a:srgbClr val="002060"/>
                </a:solidFill>
              </a:rPr>
              <a:t>Formative and summative assessment</a:t>
            </a:r>
          </a:p>
        </p:txBody>
      </p:sp>
      <p:sp>
        <p:nvSpPr>
          <p:cNvPr id="17411" name="Rectangle 3"/>
          <p:cNvSpPr>
            <a:spLocks noGrp="1" noChangeArrowheads="1"/>
          </p:cNvSpPr>
          <p:nvPr>
            <p:ph type="body" idx="1"/>
          </p:nvPr>
        </p:nvSpPr>
        <p:spPr>
          <a:xfrm>
            <a:off x="468313" y="1916113"/>
            <a:ext cx="8229600" cy="4286250"/>
          </a:xfrm>
        </p:spPr>
        <p:txBody>
          <a:bodyPr/>
          <a:lstStyle/>
          <a:p>
            <a:r>
              <a:rPr lang="en-US" dirty="0"/>
              <a:t>Formative assessment is primarily concerned with feedback aimed at prompting improvement, is often continuous and usually involves words.</a:t>
            </a:r>
          </a:p>
          <a:p>
            <a:r>
              <a:rPr lang="en-US" dirty="0"/>
              <a:t>Summative assessment is concerned with making evaluative judgments, is often end point and involves numbers.</a:t>
            </a:r>
          </a:p>
          <a:p>
            <a:endParaRPr lang="en-GB" dirty="0"/>
          </a:p>
        </p:txBody>
      </p:sp>
    </p:spTree>
    <p:extLst>
      <p:ext uri="{BB962C8B-B14F-4D97-AF65-F5344CB8AC3E}">
        <p14:creationId xmlns:p14="http://schemas.microsoft.com/office/powerpoint/2010/main" val="774642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57166"/>
            <a:ext cx="8229600" cy="1060472"/>
          </a:xfrm>
          <a:noFill/>
          <a:ln w="9525">
            <a:noFill/>
            <a:miter lim="800000"/>
            <a:headEnd/>
            <a:tailEnd/>
          </a:ln>
        </p:spPr>
        <p:txBody>
          <a:bodyPr vert="horz" wrap="square" lIns="91440" tIns="45720" rIns="91440" bIns="45720" numCol="1" rtlCol="0" anchor="b" anchorCtr="0" compatLnSpc="1">
            <a:prstTxWarp prst="textNoShape">
              <a:avLst/>
            </a:prstTxWarp>
            <a:normAutofit fontScale="90000"/>
          </a:bodyPr>
          <a:lstStyle/>
          <a:p>
            <a:pPr algn="l" eaLnBrk="0" fontAlgn="base" hangingPunct="0">
              <a:spcAft>
                <a:spcPct val="0"/>
              </a:spcAft>
            </a:pPr>
            <a:r>
              <a:rPr lang="en-GB" sz="3200" b="1" dirty="0">
                <a:solidFill>
                  <a:srgbClr val="002060"/>
                </a:solidFill>
              </a:rPr>
              <a:t>Designing fit for purpose assessment methods &amp; approaches: 10 questions </a:t>
            </a:r>
          </a:p>
        </p:txBody>
      </p:sp>
      <p:sp>
        <p:nvSpPr>
          <p:cNvPr id="3" name="Content Placeholder 2"/>
          <p:cNvSpPr>
            <a:spLocks noGrp="1"/>
          </p:cNvSpPr>
          <p:nvPr>
            <p:ph idx="1"/>
          </p:nvPr>
        </p:nvSpPr>
        <p:spPr/>
        <p:txBody>
          <a:bodyPr>
            <a:normAutofit/>
          </a:bodyPr>
          <a:lstStyle/>
          <a:p>
            <a:pPr marL="457200" indent="-457200">
              <a:buClr>
                <a:schemeClr val="tx2">
                  <a:lumMod val="75000"/>
                </a:schemeClr>
              </a:buClr>
              <a:buSzPct val="100000"/>
              <a:buFont typeface="+mj-lt"/>
              <a:buAutoNum type="arabicPeriod"/>
            </a:pPr>
            <a:r>
              <a:rPr lang="en-GB" sz="2400" b="1" dirty="0"/>
              <a:t>Are your assignments fully and constructively aligned with your learning outcomes?</a:t>
            </a:r>
          </a:p>
          <a:p>
            <a:pPr marL="457200" indent="-457200">
              <a:buClr>
                <a:schemeClr val="tx2">
                  <a:lumMod val="75000"/>
                </a:schemeClr>
              </a:buClr>
              <a:buSzPct val="100000"/>
              <a:buFont typeface="+mj-lt"/>
              <a:buAutoNum type="arabicPeriod"/>
            </a:pPr>
            <a:r>
              <a:rPr lang="en-GB" sz="2400" b="1" dirty="0"/>
              <a:t>Do they comply with University requirements in terms of number, word limits etc?</a:t>
            </a:r>
          </a:p>
          <a:p>
            <a:pPr marL="457200" indent="-457200">
              <a:buClr>
                <a:schemeClr val="tx2">
                  <a:lumMod val="75000"/>
                </a:schemeClr>
              </a:buClr>
              <a:buSzPct val="100000"/>
              <a:buFont typeface="+mj-lt"/>
              <a:buAutoNum type="arabicPeriod"/>
            </a:pPr>
            <a:r>
              <a:rPr lang="en-GB" sz="2400" b="1" dirty="0"/>
              <a:t>Are summative assessments undertaken throughout the course, or is everything ‘sudden death’ end-point? </a:t>
            </a:r>
          </a:p>
          <a:p>
            <a:pPr marL="457200" indent="-457200">
              <a:buClr>
                <a:schemeClr val="tx2">
                  <a:lumMod val="75000"/>
                </a:schemeClr>
              </a:buClr>
              <a:buSzPct val="100000"/>
              <a:buFont typeface="+mj-lt"/>
              <a:buAutoNum type="arabicPeriod"/>
            </a:pPr>
            <a:r>
              <a:rPr lang="en-GB" sz="2400" b="1" dirty="0"/>
              <a:t>Is there excessive bunching of assignments in different modules that is highly stressful for students and unmanageable staff?</a:t>
            </a:r>
          </a:p>
          <a:p>
            <a:pPr marL="457200" indent="-457200">
              <a:buClr>
                <a:schemeClr val="tx2">
                  <a:lumMod val="75000"/>
                </a:schemeClr>
              </a:buClr>
              <a:buSzPct val="100000"/>
              <a:buFont typeface="+mj-lt"/>
              <a:buAutoNum type="arabicPeriod"/>
            </a:pPr>
            <a:r>
              <a:rPr lang="en-GB" sz="2400" b="1" dirty="0"/>
              <a:t>Are there plenty of opportunities for formative assessment, especially early on?</a:t>
            </a:r>
          </a:p>
        </p:txBody>
      </p:sp>
    </p:spTree>
    <p:extLst>
      <p:ext uri="{BB962C8B-B14F-4D97-AF65-F5344CB8AC3E}">
        <p14:creationId xmlns:p14="http://schemas.microsoft.com/office/powerpoint/2010/main" val="18106606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3"/>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a:solidFill>
                  <a:srgbClr val="002060"/>
                </a:solidFill>
              </a:rPr>
              <a:t>And the next five:</a:t>
            </a:r>
          </a:p>
        </p:txBody>
      </p:sp>
      <p:sp>
        <p:nvSpPr>
          <p:cNvPr id="19459" name="Content Placeholder 4"/>
          <p:cNvSpPr>
            <a:spLocks noGrp="1"/>
          </p:cNvSpPr>
          <p:nvPr>
            <p:ph idx="1"/>
          </p:nvPr>
        </p:nvSpPr>
        <p:spPr>
          <a:xfrm>
            <a:off x="457200" y="1371600"/>
            <a:ext cx="8229600" cy="4754563"/>
          </a:xfrm>
          <a:noFill/>
          <a:ln w="9525">
            <a:noFill/>
            <a:miter lim="800000"/>
            <a:headEnd/>
            <a:tailEnd/>
          </a:ln>
        </p:spPr>
        <p:txBody>
          <a:bodyPr vert="horz" wrap="square" lIns="91440" tIns="45720" rIns="91440" bIns="45720" numCol="1" anchor="t" anchorCtr="0" compatLnSpc="1">
            <a:prstTxWarp prst="textNoShape">
              <a:avLst/>
            </a:prstTxWarp>
            <a:normAutofit/>
          </a:bodyPr>
          <a:lstStyle/>
          <a:p>
            <a:pPr marL="457200" indent="-457200" fontAlgn="base">
              <a:spcBef>
                <a:spcPts val="600"/>
              </a:spcBef>
              <a:spcAft>
                <a:spcPct val="0"/>
              </a:spcAft>
              <a:buClr>
                <a:schemeClr val="tx2"/>
              </a:buClr>
              <a:buSzPct val="100000"/>
              <a:buFont typeface="+mj-lt"/>
              <a:buAutoNum type="arabicPeriod" startAt="6"/>
            </a:pPr>
            <a:r>
              <a:rPr lang="en-GB" sz="2400" b="1" dirty="0"/>
              <a:t>Are students over-assessed? </a:t>
            </a:r>
          </a:p>
          <a:p>
            <a:pPr marL="457200" indent="-457200" fontAlgn="base">
              <a:spcBef>
                <a:spcPts val="600"/>
              </a:spcBef>
              <a:spcAft>
                <a:spcPct val="0"/>
              </a:spcAft>
              <a:buClr>
                <a:schemeClr val="tx2"/>
              </a:buClr>
              <a:buSzPct val="100000"/>
              <a:buFont typeface="+mj-lt"/>
              <a:buAutoNum type="arabicPeriod" startAt="6"/>
            </a:pPr>
            <a:r>
              <a:rPr lang="en-GB" sz="2400" b="1" dirty="0"/>
              <a:t>Do staff have time to mark the assessments in time for exam boards etc?</a:t>
            </a:r>
          </a:p>
          <a:p>
            <a:pPr marL="457200" indent="-457200" fontAlgn="base">
              <a:spcBef>
                <a:spcPts val="600"/>
              </a:spcBef>
              <a:spcAft>
                <a:spcPct val="0"/>
              </a:spcAft>
              <a:buClr>
                <a:schemeClr val="tx2"/>
              </a:buClr>
              <a:buSzPct val="100000"/>
              <a:buFont typeface="+mj-lt"/>
              <a:buAutoNum type="arabicPeriod" startAt="6"/>
            </a:pPr>
            <a:r>
              <a:rPr lang="en-GB" sz="2400" b="1" dirty="0"/>
              <a:t>When you have introduced innovative assignments, have they been introduced instead of existing ones or simply added to the assessment diet?</a:t>
            </a:r>
          </a:p>
          <a:p>
            <a:pPr marL="457200" indent="-457200" fontAlgn="base">
              <a:spcBef>
                <a:spcPts val="600"/>
              </a:spcBef>
              <a:spcAft>
                <a:spcPct val="0"/>
              </a:spcAft>
              <a:buClr>
                <a:schemeClr val="tx2"/>
              </a:buClr>
              <a:buSzPct val="100000"/>
              <a:buFont typeface="+mj-lt"/>
              <a:buAutoNum type="arabicPeriod" startAt="6"/>
            </a:pPr>
            <a:r>
              <a:rPr lang="en-GB" sz="2400" b="1" dirty="0"/>
              <a:t>Are students encouraged to make good use of the feedback they receive?</a:t>
            </a:r>
          </a:p>
          <a:p>
            <a:pPr marL="457200" indent="-457200" fontAlgn="base">
              <a:spcBef>
                <a:spcPts val="600"/>
              </a:spcBef>
              <a:spcAft>
                <a:spcPct val="0"/>
              </a:spcAft>
              <a:buClr>
                <a:schemeClr val="tx2"/>
              </a:buClr>
              <a:buSzPct val="100000"/>
              <a:buFont typeface="+mj-lt"/>
              <a:buAutoNum type="arabicPeriod" startAt="6"/>
            </a:pPr>
            <a:r>
              <a:rPr lang="en-GB" sz="2400" b="1" dirty="0"/>
              <a:t>Do the students perceive your assessment diet to be fair and providing meaningful recognition of their achievements?</a:t>
            </a:r>
          </a:p>
        </p:txBody>
      </p:sp>
    </p:spTree>
    <p:extLst>
      <p:ext uri="{BB962C8B-B14F-4D97-AF65-F5344CB8AC3E}">
        <p14:creationId xmlns:p14="http://schemas.microsoft.com/office/powerpoint/2010/main" val="220218644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4" descr="exams in afghanistan.jpg"/>
          <p:cNvPicPr>
            <a:picLocks noChangeAspect="1"/>
          </p:cNvPicPr>
          <p:nvPr/>
        </p:nvPicPr>
        <p:blipFill>
          <a:blip r:embed="rId3" cstate="print">
            <a:lum contrast="40000"/>
          </a:blip>
          <a:srcRect/>
          <a:stretch>
            <a:fillRect/>
          </a:stretch>
        </p:blipFill>
        <p:spPr bwMode="auto">
          <a:xfrm>
            <a:off x="-409575" y="-214313"/>
            <a:ext cx="9553575" cy="6800851"/>
          </a:xfrm>
          <a:prstGeom prst="rect">
            <a:avLst/>
          </a:prstGeom>
          <a:noFill/>
          <a:ln w="9525">
            <a:noFill/>
            <a:miter lim="800000"/>
            <a:headEnd/>
            <a:tailEnd/>
          </a:ln>
        </p:spPr>
      </p:pic>
    </p:spTree>
    <p:extLst>
      <p:ext uri="{BB962C8B-B14F-4D97-AF65-F5344CB8AC3E}">
        <p14:creationId xmlns:p14="http://schemas.microsoft.com/office/powerpoint/2010/main" val="346118323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228600" y="274638"/>
            <a:ext cx="8610600" cy="1143000"/>
          </a:xfrm>
        </p:spPr>
        <p:txBody>
          <a:bodyPr/>
          <a:lstStyle/>
          <a:p>
            <a:pPr eaLnBrk="1" hangingPunct="1"/>
            <a:r>
              <a:rPr lang="en-GB" dirty="0"/>
              <a:t>Encouraging students to take assessment </a:t>
            </a:r>
            <a:br>
              <a:rPr lang="en-GB" dirty="0"/>
            </a:br>
            <a:r>
              <a:rPr lang="en-GB" dirty="0"/>
              <a:t>more seriously</a:t>
            </a:r>
          </a:p>
        </p:txBody>
      </p:sp>
      <p:sp>
        <p:nvSpPr>
          <p:cNvPr id="41987" name="Rectangle 3"/>
          <p:cNvSpPr>
            <a:spLocks noGrp="1" noChangeArrowheads="1"/>
          </p:cNvSpPr>
          <p:nvPr>
            <p:ph type="body" idx="1"/>
          </p:nvPr>
        </p:nvSpPr>
        <p:spPr/>
        <p:txBody>
          <a:bodyPr/>
          <a:lstStyle/>
          <a:p>
            <a:pPr eaLnBrk="1" hangingPunct="1"/>
            <a:r>
              <a:rPr lang="en-GB" dirty="0"/>
              <a:t>All assessment needs to be seen to be fair, consistent, reliable, valid and manageable;</a:t>
            </a:r>
          </a:p>
          <a:p>
            <a:pPr eaLnBrk="1" hangingPunct="1"/>
            <a:r>
              <a:rPr lang="en-GB" dirty="0"/>
              <a:t>Many assessment systems fail to clarify for students the purposes of different kinds of assessment activity;</a:t>
            </a:r>
          </a:p>
          <a:p>
            <a:pPr eaLnBrk="1" hangingPunct="1"/>
            <a:r>
              <a:rPr lang="en-GB" dirty="0"/>
              <a:t>Low-stakes early formative assessment helps students, especially those from disadvantaged backgrounds, understand the rules of the game.</a:t>
            </a:r>
          </a:p>
        </p:txBody>
      </p:sp>
    </p:spTree>
    <p:extLst>
      <p:ext uri="{BB962C8B-B14F-4D97-AF65-F5344CB8AC3E}">
        <p14:creationId xmlns:p14="http://schemas.microsoft.com/office/powerpoint/2010/main" val="371912159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858490"/>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dirty="0"/>
              <a:t>The importance of dialogic assessment</a:t>
            </a:r>
          </a:p>
        </p:txBody>
      </p:sp>
      <p:sp>
        <p:nvSpPr>
          <p:cNvPr id="3" name="Content Placeholder 2"/>
          <p:cNvSpPr>
            <a:spLocks noGrp="1"/>
          </p:cNvSpPr>
          <p:nvPr>
            <p:ph idx="1"/>
          </p:nvPr>
        </p:nvSpPr>
        <p:spPr>
          <a:xfrm>
            <a:off x="468313" y="1124744"/>
            <a:ext cx="8229600" cy="5077619"/>
          </a:xfrm>
        </p:spPr>
        <p:txBody>
          <a:bodyPr/>
          <a:lstStyle/>
          <a:p>
            <a:pPr marL="0">
              <a:lnSpc>
                <a:spcPct val="100000"/>
              </a:lnSpc>
              <a:spcBef>
                <a:spcPts val="0"/>
              </a:spcBef>
              <a:buNone/>
            </a:pPr>
            <a:r>
              <a:rPr lang="en-GB" dirty="0"/>
              <a:t>Students need to be exposed to, and gain experience in making judgements about, </a:t>
            </a:r>
            <a:r>
              <a:rPr lang="en-GB" dirty="0">
                <a:solidFill>
                  <a:srgbClr val="7030A0"/>
                </a:solidFill>
              </a:rPr>
              <a:t>a variety of works of different quality</a:t>
            </a:r>
            <a:r>
              <a:rPr lang="en-GB" dirty="0"/>
              <a:t>... They need planned rather than random exposure to exemplars, and experience in </a:t>
            </a:r>
            <a:r>
              <a:rPr lang="en-GB" dirty="0">
                <a:solidFill>
                  <a:srgbClr val="7030A0"/>
                </a:solidFill>
              </a:rPr>
              <a:t>making judgements </a:t>
            </a:r>
            <a:r>
              <a:rPr lang="en-GB" dirty="0"/>
              <a:t>about quality. They need to create </a:t>
            </a:r>
            <a:r>
              <a:rPr lang="en-GB" dirty="0">
                <a:solidFill>
                  <a:srgbClr val="7030A0"/>
                </a:solidFill>
              </a:rPr>
              <a:t>verbalised </a:t>
            </a:r>
            <a:r>
              <a:rPr lang="en-GB" dirty="0"/>
              <a:t>rationales and accounts of how various works could have been done better. Finally, they need to engage in evaluative </a:t>
            </a:r>
            <a:r>
              <a:rPr lang="en-GB" dirty="0">
                <a:solidFill>
                  <a:srgbClr val="7030A0"/>
                </a:solidFill>
              </a:rPr>
              <a:t>conversations</a:t>
            </a:r>
            <a:r>
              <a:rPr lang="en-GB" dirty="0"/>
              <a:t> with teachers and other students. Together, these three provide the means by which students can develop a </a:t>
            </a:r>
            <a:r>
              <a:rPr lang="en-GB" dirty="0">
                <a:solidFill>
                  <a:srgbClr val="7030A0"/>
                </a:solidFill>
              </a:rPr>
              <a:t>concept of quality </a:t>
            </a:r>
            <a:r>
              <a:rPr lang="en-GB" dirty="0"/>
              <a:t>that is similar in essence to that which the teacher possesses, and in particular to understand what makes for high quality. Although providing these experiences for students may appear to add more layers to the task of teaching, it is possible to organise this approach to </a:t>
            </a:r>
            <a:r>
              <a:rPr lang="en-GB" dirty="0">
                <a:solidFill>
                  <a:srgbClr val="7030A0"/>
                </a:solidFill>
              </a:rPr>
              <a:t>peer assessment </a:t>
            </a:r>
            <a:r>
              <a:rPr lang="en-GB" dirty="0"/>
              <a:t>so that it becomes a powerful strategy for higher education teaching. (Sadler 2010)</a:t>
            </a:r>
          </a:p>
          <a:p>
            <a:pPr marL="0">
              <a:lnSpc>
                <a:spcPct val="100000"/>
              </a:lnSpc>
              <a:spcBef>
                <a:spcPts val="0"/>
              </a:spcBef>
              <a:buNone/>
            </a:pPr>
            <a:endParaRPr lang="en-GB" dirty="0"/>
          </a:p>
        </p:txBody>
      </p:sp>
    </p:spTree>
    <p:extLst>
      <p:ext uri="{BB962C8B-B14F-4D97-AF65-F5344CB8AC3E}">
        <p14:creationId xmlns:p14="http://schemas.microsoft.com/office/powerpoint/2010/main" val="16529557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562091-5FEC-440B-87F4-73E8E1DEAA04}"/>
              </a:ext>
            </a:extLst>
          </p:cNvPr>
          <p:cNvSpPr>
            <a:spLocks noGrp="1"/>
          </p:cNvSpPr>
          <p:nvPr>
            <p:ph type="title"/>
          </p:nvPr>
        </p:nvSpPr>
        <p:spPr/>
        <p:txBody>
          <a:bodyPr/>
          <a:lstStyle/>
          <a:p>
            <a:r>
              <a:rPr lang="en-GB" dirty="0"/>
              <a:t>In this workshop, participants will have opportunities to: </a:t>
            </a:r>
          </a:p>
        </p:txBody>
      </p:sp>
      <p:sp>
        <p:nvSpPr>
          <p:cNvPr id="3" name="Content Placeholder 2">
            <a:extLst>
              <a:ext uri="{FF2B5EF4-FFF2-40B4-BE49-F238E27FC236}">
                <a16:creationId xmlns:a16="http://schemas.microsoft.com/office/drawing/2014/main" id="{55DD2E86-943F-4CDF-9F17-AF0B48AAC045}"/>
              </a:ext>
            </a:extLst>
          </p:cNvPr>
          <p:cNvSpPr>
            <a:spLocks noGrp="1"/>
          </p:cNvSpPr>
          <p:nvPr>
            <p:ph idx="1"/>
          </p:nvPr>
        </p:nvSpPr>
        <p:spPr/>
        <p:txBody>
          <a:bodyPr/>
          <a:lstStyle/>
          <a:p>
            <a:r>
              <a:rPr lang="en-GB" dirty="0"/>
              <a:t>Consider how we provide explicit and implicit messages to students and other stakeholders through how we assess;</a:t>
            </a:r>
          </a:p>
          <a:p>
            <a:r>
              <a:rPr lang="en-GB" dirty="0"/>
              <a:t>Review how we can ensure that feedback and assessment strategies programme-wide integrate assessment with learning;</a:t>
            </a:r>
          </a:p>
          <a:p>
            <a:r>
              <a:rPr lang="en-GB" dirty="0"/>
              <a:t>Plan ways to enhance current practice at an individual, module, and institutional level that can make our assessment authentic, effective and time-efficient</a:t>
            </a:r>
          </a:p>
        </p:txBody>
      </p:sp>
    </p:spTree>
    <p:extLst>
      <p:ext uri="{BB962C8B-B14F-4D97-AF65-F5344CB8AC3E}">
        <p14:creationId xmlns:p14="http://schemas.microsoft.com/office/powerpoint/2010/main" val="207669393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idx="4294967295"/>
          </p:nvPr>
        </p:nvSpPr>
        <p:spPr/>
        <p:txBody>
          <a:bodyPr/>
          <a:lstStyle/>
          <a:p>
            <a:r>
              <a:rPr lang="en-GB" sz="3100" dirty="0"/>
              <a:t>Good feedback practice</a:t>
            </a:r>
            <a:r>
              <a:rPr lang="en-GB" sz="3500" dirty="0"/>
              <a:t>:</a:t>
            </a:r>
            <a:br>
              <a:rPr lang="en-GB" sz="3500" dirty="0"/>
            </a:br>
            <a:endParaRPr lang="en-US" sz="3500" dirty="0"/>
          </a:p>
        </p:txBody>
      </p:sp>
      <p:sp>
        <p:nvSpPr>
          <p:cNvPr id="16387" name="Rectangle 3"/>
          <p:cNvSpPr>
            <a:spLocks noGrp="1" noChangeArrowheads="1"/>
          </p:cNvSpPr>
          <p:nvPr>
            <p:ph type="body" idx="4294967295"/>
          </p:nvPr>
        </p:nvSpPr>
        <p:spPr>
          <a:xfrm>
            <a:off x="468313" y="980728"/>
            <a:ext cx="8229600" cy="5543897"/>
          </a:xfrm>
        </p:spPr>
        <p:txBody>
          <a:bodyPr/>
          <a:lstStyle/>
          <a:p>
            <a:pPr marL="457200" indent="-457200">
              <a:lnSpc>
                <a:spcPct val="80000"/>
              </a:lnSpc>
              <a:buSzPct val="100000"/>
              <a:buFont typeface="+mj-lt"/>
              <a:buAutoNum type="arabicPeriod"/>
            </a:pPr>
            <a:r>
              <a:rPr lang="en-US" sz="2400" dirty="0"/>
              <a:t>Helps clarify what good performance is (goals, criteria, expected standards);</a:t>
            </a:r>
          </a:p>
          <a:p>
            <a:pPr marL="457200" indent="-457200">
              <a:spcBef>
                <a:spcPct val="0"/>
              </a:spcBef>
              <a:buSzPct val="100000"/>
              <a:buFont typeface="+mj-lt"/>
              <a:buAutoNum type="arabicPeriod"/>
            </a:pPr>
            <a:r>
              <a:rPr lang="en-US" sz="2400" dirty="0"/>
              <a:t>Facilitates the development of self-assessment (reflection) in learning;</a:t>
            </a:r>
          </a:p>
          <a:p>
            <a:pPr marL="457200" indent="-457200">
              <a:spcBef>
                <a:spcPct val="0"/>
              </a:spcBef>
              <a:buSzPct val="100000"/>
              <a:buFont typeface="+mj-lt"/>
              <a:buAutoNum type="arabicPeriod"/>
            </a:pPr>
            <a:r>
              <a:rPr lang="en-US" sz="2400" dirty="0"/>
              <a:t>Delivers high quality information to students about their learning;</a:t>
            </a:r>
          </a:p>
          <a:p>
            <a:pPr marL="457200" indent="-457200">
              <a:spcBef>
                <a:spcPct val="0"/>
              </a:spcBef>
              <a:buSzPct val="100000"/>
              <a:buFont typeface="+mj-lt"/>
              <a:buAutoNum type="arabicPeriod"/>
            </a:pPr>
            <a:r>
              <a:rPr lang="en-US" sz="2400" dirty="0"/>
              <a:t>Encourages teacher and peer dialogue around learning;</a:t>
            </a:r>
          </a:p>
          <a:p>
            <a:pPr marL="457200" indent="-457200">
              <a:spcBef>
                <a:spcPct val="0"/>
              </a:spcBef>
              <a:buSzPct val="100000"/>
              <a:buFont typeface="+mj-lt"/>
              <a:buAutoNum type="arabicPeriod"/>
            </a:pPr>
            <a:r>
              <a:rPr lang="en-US" sz="2400" dirty="0"/>
              <a:t>Encourages positive motivational beliefs and self-esteem;</a:t>
            </a:r>
          </a:p>
          <a:p>
            <a:pPr marL="457200" indent="-457200">
              <a:spcBef>
                <a:spcPct val="0"/>
              </a:spcBef>
              <a:buSzPct val="100000"/>
              <a:buFont typeface="+mj-lt"/>
              <a:buAutoNum type="arabicPeriod"/>
            </a:pPr>
            <a:r>
              <a:rPr lang="en-US" sz="2400" dirty="0"/>
              <a:t>Provides opportunities to close the gap between current and desired performance;</a:t>
            </a:r>
          </a:p>
          <a:p>
            <a:pPr marL="457200" indent="-457200">
              <a:spcBef>
                <a:spcPct val="0"/>
              </a:spcBef>
              <a:buSzPct val="100000"/>
              <a:buFont typeface="+mj-lt"/>
              <a:buAutoNum type="arabicPeriod"/>
            </a:pPr>
            <a:r>
              <a:rPr lang="en-US" sz="2400" dirty="0"/>
              <a:t>Provides information to teachers that can be used to help shape the teaching.</a:t>
            </a:r>
          </a:p>
          <a:p>
            <a:pPr marL="0" indent="0">
              <a:spcBef>
                <a:spcPct val="0"/>
              </a:spcBef>
              <a:buSzPct val="100000"/>
              <a:buNone/>
            </a:pPr>
            <a:r>
              <a:rPr lang="en-US" sz="2400" dirty="0"/>
              <a:t>	</a:t>
            </a:r>
          </a:p>
          <a:p>
            <a:pPr marL="0" indent="0">
              <a:spcBef>
                <a:spcPct val="0"/>
              </a:spcBef>
              <a:buSzPct val="100000"/>
              <a:buNone/>
            </a:pPr>
            <a:r>
              <a:rPr lang="en-US" sz="2400" dirty="0"/>
              <a:t>(after Nicol and MacFarlane-Dick, 2006)</a:t>
            </a:r>
            <a:endParaRPr lang="en-GB" sz="2400" dirty="0"/>
          </a:p>
          <a:p>
            <a:pPr marL="361950" indent="-361950">
              <a:lnSpc>
                <a:spcPct val="80000"/>
              </a:lnSpc>
            </a:pPr>
            <a:endParaRPr lang="en-US" sz="1900" dirty="0"/>
          </a:p>
        </p:txBody>
      </p:sp>
    </p:spTree>
    <p:extLst>
      <p:ext uri="{BB962C8B-B14F-4D97-AF65-F5344CB8AC3E}">
        <p14:creationId xmlns:p14="http://schemas.microsoft.com/office/powerpoint/2010/main" val="325359753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GB" dirty="0"/>
              <a:t>To improve assessment we should realign it by:</a:t>
            </a:r>
          </a:p>
        </p:txBody>
      </p:sp>
      <p:sp>
        <p:nvSpPr>
          <p:cNvPr id="14339" name="Rectangle 3"/>
          <p:cNvSpPr>
            <a:spLocks noGrp="1" noChangeArrowheads="1"/>
          </p:cNvSpPr>
          <p:nvPr>
            <p:ph type="body" idx="1"/>
          </p:nvPr>
        </p:nvSpPr>
        <p:spPr/>
        <p:txBody>
          <a:bodyPr/>
          <a:lstStyle/>
          <a:p>
            <a:r>
              <a:rPr lang="en-GB" dirty="0"/>
              <a:t>Exploring ways in which assessment can engage students and be integral to learning;</a:t>
            </a:r>
          </a:p>
          <a:p>
            <a:r>
              <a:rPr lang="en-GB" dirty="0"/>
              <a:t>Constructively aligning (Biggs 2007) assignments with planned learning outcomes and the curriculum taught;</a:t>
            </a:r>
          </a:p>
          <a:p>
            <a:r>
              <a:rPr lang="en-GB" dirty="0"/>
              <a:t>Providing realistic tasks: students are likely to put more energy into assignments they see as authentic and worth bothering with;</a:t>
            </a:r>
          </a:p>
          <a:p>
            <a:r>
              <a:rPr lang="en-GB" dirty="0"/>
              <a:t>Maximise the dialogic opportunities of student feedback.</a:t>
            </a:r>
          </a:p>
          <a:p>
            <a:endParaRPr lang="en-GB" dirty="0"/>
          </a:p>
        </p:txBody>
      </p:sp>
    </p:spTree>
    <p:extLst>
      <p:ext uri="{BB962C8B-B14F-4D97-AF65-F5344CB8AC3E}">
        <p14:creationId xmlns:p14="http://schemas.microsoft.com/office/powerpoint/2010/main" val="59281188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GB" dirty="0"/>
              <a:t>Sound and frequent assessment </a:t>
            </a:r>
          </a:p>
        </p:txBody>
      </p:sp>
      <p:sp>
        <p:nvSpPr>
          <p:cNvPr id="38915" name="Rectangle 3"/>
          <p:cNvSpPr>
            <a:spLocks noGrp="1" noChangeArrowheads="1"/>
          </p:cNvSpPr>
          <p:nvPr>
            <p:ph type="body" idx="1"/>
          </p:nvPr>
        </p:nvSpPr>
        <p:spPr>
          <a:noFill/>
        </p:spPr>
        <p:txBody>
          <a:bodyPr/>
          <a:lstStyle/>
          <a:p>
            <a:pPr marL="609600" indent="-609600"/>
            <a:r>
              <a:rPr lang="en-GB" sz="2800" dirty="0"/>
              <a:t>Good assessment is valid, reliable, practical, developmental, manageable, cost-effective, fit for purpose, relevant, authentic, inclusive, closely linked to learning outcomes and fair.</a:t>
            </a:r>
          </a:p>
          <a:p>
            <a:pPr marL="609600" indent="-609600"/>
            <a:r>
              <a:rPr lang="en-GB" sz="2800" dirty="0"/>
              <a:t>Is it possible also to make it enjoyable for staff and students?</a:t>
            </a:r>
          </a:p>
          <a:p>
            <a:pPr marL="609600" indent="-609600"/>
            <a:r>
              <a:rPr lang="en-GB" sz="2800" dirty="0"/>
              <a:t>Incremental assessment has more value in promoting student learning than end-point ‘sudden death’ approaches.</a:t>
            </a:r>
          </a:p>
          <a:p>
            <a:pPr marL="609600" indent="-609600"/>
            <a:endParaRPr lang="en-GB" sz="2100" dirty="0"/>
          </a:p>
        </p:txBody>
      </p:sp>
    </p:spTree>
    <p:extLst>
      <p:ext uri="{BB962C8B-B14F-4D97-AF65-F5344CB8AC3E}">
        <p14:creationId xmlns:p14="http://schemas.microsoft.com/office/powerpoint/2010/main" val="195701450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Efficient assessment; we need to:</a:t>
            </a:r>
          </a:p>
        </p:txBody>
      </p:sp>
      <p:sp>
        <p:nvSpPr>
          <p:cNvPr id="3" name="Content Placeholder 2"/>
          <p:cNvSpPr>
            <a:spLocks noGrp="1"/>
          </p:cNvSpPr>
          <p:nvPr>
            <p:ph idx="1"/>
          </p:nvPr>
        </p:nvSpPr>
        <p:spPr/>
        <p:txBody>
          <a:bodyPr/>
          <a:lstStyle/>
          <a:p>
            <a:r>
              <a:rPr lang="en-GB" dirty="0"/>
              <a:t>Stop marking, start assessing! </a:t>
            </a:r>
          </a:p>
          <a:p>
            <a:r>
              <a:rPr lang="en-GB" dirty="0"/>
              <a:t>Explore ways to maximise student ‘time on task’ (Gibbs) and minimise staff drudgery;</a:t>
            </a:r>
          </a:p>
          <a:p>
            <a:r>
              <a:rPr lang="en-GB" dirty="0"/>
              <a:t>Remember that feedback is crucial to student learning but is the most time-consuming aspect of assessment: we need to explore ways of giving feedback effectively and efficiently;</a:t>
            </a:r>
          </a:p>
          <a:p>
            <a:r>
              <a:rPr lang="en-GB" dirty="0"/>
              <a:t>Note that Computer-supported assessment can include use of audio feedback via digital sound files, video commentaries and other means of using course Virtual Learning Environments.</a:t>
            </a:r>
          </a:p>
        </p:txBody>
      </p:sp>
    </p:spTree>
    <p:extLst>
      <p:ext uri="{BB962C8B-B14F-4D97-AF65-F5344CB8AC3E}">
        <p14:creationId xmlns:p14="http://schemas.microsoft.com/office/powerpoint/2010/main" val="151345397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122238"/>
            <a:ext cx="7787208" cy="714474"/>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Putting this in to practice. We need to:</a:t>
            </a:r>
          </a:p>
        </p:txBody>
      </p:sp>
      <p:sp>
        <p:nvSpPr>
          <p:cNvPr id="19459" name="Rectangle 3"/>
          <p:cNvSpPr>
            <a:spLocks noGrp="1" noChangeArrowheads="1"/>
          </p:cNvSpPr>
          <p:nvPr>
            <p:ph type="body" idx="1"/>
          </p:nvPr>
        </p:nvSpPr>
        <p:spPr>
          <a:xfrm>
            <a:off x="179388" y="908050"/>
            <a:ext cx="8713787" cy="5400675"/>
          </a:xfrm>
          <a:noFill/>
          <a:ln w="9525">
            <a:noFill/>
            <a:miter lim="800000"/>
            <a:headEnd/>
            <a:tailEnd/>
          </a:ln>
        </p:spPr>
        <p:txBody>
          <a:bodyPr vert="horz" wrap="square" lIns="91440" tIns="45720" rIns="91440" bIns="45720" numCol="1" anchor="t" anchorCtr="0" compatLnSpc="1">
            <a:prstTxWarp prst="textNoShape">
              <a:avLst/>
            </a:prstTxWarp>
          </a:bodyPr>
          <a:lstStyle/>
          <a:p>
            <a:pPr marL="360000">
              <a:lnSpc>
                <a:spcPct val="100000"/>
              </a:lnSpc>
              <a:spcBef>
                <a:spcPts val="600"/>
              </a:spcBef>
            </a:pPr>
            <a:endParaRPr lang="en-GB" sz="2600" dirty="0"/>
          </a:p>
          <a:p>
            <a:pPr marL="360000">
              <a:lnSpc>
                <a:spcPct val="100000"/>
              </a:lnSpc>
              <a:spcBef>
                <a:spcPts val="600"/>
              </a:spcBef>
            </a:pPr>
            <a:r>
              <a:rPr lang="en-GB" sz="2600" dirty="0"/>
              <a:t>design an assessment strategy that involves a diverse range of methods of assessment (as all forms of assessment disadvantage some students);</a:t>
            </a:r>
          </a:p>
          <a:p>
            <a:pPr marL="360000">
              <a:lnSpc>
                <a:spcPct val="100000"/>
              </a:lnSpc>
              <a:spcBef>
                <a:spcPts val="600"/>
              </a:spcBef>
            </a:pPr>
            <a:r>
              <a:rPr lang="en-GB" sz="2600" dirty="0"/>
              <a:t>consider when designing assessment tasks how any students might be disadvantaged;</a:t>
            </a:r>
          </a:p>
          <a:p>
            <a:pPr marL="360000">
              <a:lnSpc>
                <a:spcPct val="100000"/>
              </a:lnSpc>
              <a:spcBef>
                <a:spcPts val="600"/>
              </a:spcBef>
            </a:pPr>
            <a:r>
              <a:rPr lang="en-GB" sz="2600" dirty="0"/>
              <a:t>maximise the opportunities for each student to achieve at the highest possible level;</a:t>
            </a:r>
          </a:p>
          <a:p>
            <a:pPr marL="360000">
              <a:lnSpc>
                <a:spcPct val="100000"/>
              </a:lnSpc>
              <a:spcBef>
                <a:spcPts val="600"/>
              </a:spcBef>
            </a:pPr>
            <a:r>
              <a:rPr lang="en-GB" sz="2600" dirty="0"/>
              <a:t>ensure the assurance of appropriate standards for all students.</a:t>
            </a:r>
            <a:br>
              <a:rPr lang="en-GB" sz="2600" dirty="0"/>
            </a:br>
            <a:endParaRPr lang="en-GB" sz="2600" dirty="0"/>
          </a:p>
        </p:txBody>
      </p:sp>
    </p:spTree>
    <p:extLst>
      <p:ext uri="{BB962C8B-B14F-4D97-AF65-F5344CB8AC3E}">
        <p14:creationId xmlns:p14="http://schemas.microsoft.com/office/powerpoint/2010/main" val="48332638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7543800" cy="592118"/>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Checklist: to what extent does your assessment strategy: </a:t>
            </a:r>
          </a:p>
        </p:txBody>
      </p:sp>
      <p:sp>
        <p:nvSpPr>
          <p:cNvPr id="3" name="Content Placeholder 2"/>
          <p:cNvSpPr>
            <a:spLocks noGrp="1"/>
          </p:cNvSpPr>
          <p:nvPr>
            <p:ph idx="1"/>
          </p:nvPr>
        </p:nvSpPr>
        <p:spPr>
          <a:xfrm>
            <a:off x="468312" y="1214422"/>
            <a:ext cx="8318529" cy="4987941"/>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800" dirty="0"/>
              <a:t>Work at a programme level, rather than having assessment occur in module-shaped silos?</a:t>
            </a:r>
          </a:p>
          <a:p>
            <a:r>
              <a:rPr lang="en-GB" sz="2800" dirty="0"/>
              <a:t>Maximise fast, formative feedback opportunities without driving your markers into the ground?</a:t>
            </a:r>
          </a:p>
          <a:p>
            <a:r>
              <a:rPr lang="en-GB" sz="2800" dirty="0"/>
              <a:t>Support student transition and retention by making assessment integral to learning? </a:t>
            </a:r>
          </a:p>
          <a:p>
            <a:r>
              <a:rPr lang="en-GB" sz="2800" dirty="0"/>
              <a:t>Enable the development of digital literacy by providing tasks that use social and digital media?</a:t>
            </a:r>
          </a:p>
          <a:p>
            <a:r>
              <a:rPr lang="en-GB" sz="2800" dirty="0"/>
              <a:t>Make the process of assessing and being assessed enjoyable for staff and students?</a:t>
            </a:r>
          </a:p>
          <a:p>
            <a:r>
              <a:rPr lang="en-GB" sz="2800" dirty="0"/>
              <a:t>Assure the standards of assessment against national and PSRB benchmarks?</a:t>
            </a:r>
          </a:p>
        </p:txBody>
      </p:sp>
    </p:spTree>
    <p:extLst>
      <p:ext uri="{BB962C8B-B14F-4D97-AF65-F5344CB8AC3E}">
        <p14:creationId xmlns:p14="http://schemas.microsoft.com/office/powerpoint/2010/main" val="257553722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And…</a:t>
            </a:r>
          </a:p>
        </p:txBody>
      </p:sp>
      <p:sp>
        <p:nvSpPr>
          <p:cNvPr id="3" name="Content Placeholder 2"/>
          <p:cNvSpPr>
            <a:spLocks noGrp="1"/>
          </p:cNvSpPr>
          <p:nvPr>
            <p:ph idx="1"/>
          </p:nvPr>
        </p:nvSpPr>
        <p:spPr/>
        <p:txBody>
          <a:bodyPr/>
          <a:lstStyle/>
          <a:p>
            <a:r>
              <a:rPr lang="en-GB" sz="2800" dirty="0"/>
              <a:t>Provide incremental assessment opportunities?</a:t>
            </a:r>
          </a:p>
          <a:p>
            <a:r>
              <a:rPr lang="en-GB" sz="2800" dirty="0"/>
              <a:t>Use assessment activities that can engage students and be integral to learning?</a:t>
            </a:r>
          </a:p>
          <a:p>
            <a:r>
              <a:rPr lang="en-GB" sz="2800" dirty="0"/>
              <a:t>Constructively align (Biggs 2003) assignments with planned learning outcomes and the curriculum taught?</a:t>
            </a:r>
          </a:p>
          <a:p>
            <a:r>
              <a:rPr lang="en-GB" sz="2800" dirty="0"/>
              <a:t>Provide realistic tasks: students are likely to put more energy into assignments they see as authentic and worth bothering with?</a:t>
            </a:r>
          </a:p>
          <a:p>
            <a:r>
              <a:rPr lang="en-GB" sz="2800" dirty="0"/>
              <a:t>Maximise the dialogic opportunities of student feedback?</a:t>
            </a:r>
          </a:p>
          <a:p>
            <a:endParaRPr lang="en-GB" sz="2800" dirty="0"/>
          </a:p>
        </p:txBody>
      </p:sp>
    </p:spTree>
    <p:extLst>
      <p:ext uri="{BB962C8B-B14F-4D97-AF65-F5344CB8AC3E}">
        <p14:creationId xmlns:p14="http://schemas.microsoft.com/office/powerpoint/2010/main" val="130291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122239"/>
            <a:ext cx="7543800" cy="642466"/>
          </a:xfrm>
        </p:spPr>
        <p:txBody>
          <a:bodyPr/>
          <a:lstStyle/>
          <a:p>
            <a:pPr eaLnBrk="1" hangingPunct="1"/>
            <a:r>
              <a:rPr lang="en-GB" sz="3200" dirty="0"/>
              <a:t>Conclusions</a:t>
            </a:r>
          </a:p>
        </p:txBody>
      </p:sp>
      <p:sp>
        <p:nvSpPr>
          <p:cNvPr id="43011" name="Rectangle 3"/>
          <p:cNvSpPr>
            <a:spLocks noGrp="1" noChangeArrowheads="1"/>
          </p:cNvSpPr>
          <p:nvPr>
            <p:ph type="body" idx="1"/>
          </p:nvPr>
        </p:nvSpPr>
        <p:spPr>
          <a:xfrm>
            <a:off x="179512" y="620688"/>
            <a:ext cx="8735888" cy="5505475"/>
          </a:xfrm>
        </p:spPr>
        <p:txBody>
          <a:bodyPr/>
          <a:lstStyle/>
          <a:p>
            <a:pPr eaLnBrk="1" hangingPunct="1"/>
            <a:r>
              <a:rPr lang="en-US" dirty="0"/>
              <a:t>If we are strategic in assessment design, it can be a powerful tool to support transition, focus student effort and ensure students are both engaged and achieve well;</a:t>
            </a:r>
          </a:p>
          <a:p>
            <a:pPr eaLnBrk="1" hangingPunct="1"/>
            <a:r>
              <a:rPr lang="en-US" dirty="0"/>
              <a:t>However, many assessment strategies are often under-designed, so we need to consider the fitness for purpose of each element of the assessment programme;</a:t>
            </a:r>
          </a:p>
          <a:p>
            <a:pPr eaLnBrk="1" hangingPunct="1"/>
            <a:r>
              <a:rPr lang="en-US" dirty="0"/>
              <a:t>This will include the assignment questions/tasks themselves, the briefings, the marking criteria, the moderation process and the feedback;</a:t>
            </a:r>
          </a:p>
          <a:p>
            <a:pPr eaLnBrk="1" hangingPunct="1"/>
            <a:r>
              <a:rPr lang="en-US" dirty="0"/>
              <a:t> We also need to scrutinise how the assignments align with one another, whether we are over or under-assessing, whether we are creating log-jams for students and markers, whether we are assessing authentically, and whether our processes are fair and sensible.</a:t>
            </a:r>
          </a:p>
          <a:p>
            <a:pPr eaLnBrk="1" hangingPunct="1"/>
            <a:r>
              <a:rPr lang="en-US" dirty="0"/>
              <a:t>If we do all this, assessment can genuinely make a marked improvement in student learning.</a:t>
            </a:r>
          </a:p>
        </p:txBody>
      </p:sp>
    </p:spTree>
    <p:extLst>
      <p:ext uri="{BB962C8B-B14F-4D97-AF65-F5344CB8AC3E}">
        <p14:creationId xmlns:p14="http://schemas.microsoft.com/office/powerpoint/2010/main" val="111802235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dirty="0"/>
              <a:t>These and other slides are available on my website at http://sally-brown.net</a:t>
            </a:r>
          </a:p>
        </p:txBody>
      </p:sp>
      <p:pic>
        <p:nvPicPr>
          <p:cNvPr id="4" name="Picture 3">
            <a:extLst>
              <a:ext uri="{FF2B5EF4-FFF2-40B4-BE49-F238E27FC236}">
                <a16:creationId xmlns:a16="http://schemas.microsoft.com/office/drawing/2014/main" id="{539E53D9-CC1C-430C-9C8A-48731967602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2115149" y="2141435"/>
            <a:ext cx="5253202" cy="3939901"/>
          </a:xfrm>
          <a:prstGeom prst="rect">
            <a:avLst/>
          </a:prstGeom>
        </p:spPr>
      </p:pic>
    </p:spTree>
    <p:extLst>
      <p:ext uri="{BB962C8B-B14F-4D97-AF65-F5344CB8AC3E}">
        <p14:creationId xmlns:p14="http://schemas.microsoft.com/office/powerpoint/2010/main" val="238178650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122238"/>
            <a:ext cx="7543800" cy="800100"/>
          </a:xfrm>
          <a:noFill/>
        </p:spPr>
        <p:txBody>
          <a:bodyPr anchor="ctr"/>
          <a:lstStyle/>
          <a:p>
            <a:pPr eaLnBrk="1" hangingPunct="1"/>
            <a:r>
              <a:rPr lang="en-GB" sz="3200" dirty="0"/>
              <a:t>Useful references: 1</a:t>
            </a:r>
          </a:p>
        </p:txBody>
      </p:sp>
      <p:sp>
        <p:nvSpPr>
          <p:cNvPr id="207875" name="Rectangle 3"/>
          <p:cNvSpPr>
            <a:spLocks noGrp="1" noChangeArrowheads="1"/>
          </p:cNvSpPr>
          <p:nvPr>
            <p:ph type="body" idx="1"/>
          </p:nvPr>
        </p:nvSpPr>
        <p:spPr>
          <a:xfrm>
            <a:off x="250825" y="908720"/>
            <a:ext cx="8713788" cy="5615905"/>
          </a:xfrm>
        </p:spPr>
        <p:txBody>
          <a:bodyPr/>
          <a:lstStyle/>
          <a:p>
            <a:pPr marL="609600" indent="-609600" eaLnBrk="1" hangingPunct="1">
              <a:buFont typeface="Wingdings" pitchFamily="2" charset="2"/>
              <a:buNone/>
              <a:defRPr/>
            </a:pPr>
            <a:r>
              <a:rPr lang="en-GB" sz="1800" dirty="0"/>
              <a:t>Assessment Reform Group (1999) </a:t>
            </a:r>
            <a:r>
              <a:rPr lang="en-GB" sz="1800" i="1" dirty="0"/>
              <a:t>Assessment for Learning : Beyond the black box, </a:t>
            </a:r>
            <a:r>
              <a:rPr lang="en-GB" sz="1800" dirty="0"/>
              <a:t>Cambridge UK, University of Cambridge School of Education.</a:t>
            </a:r>
            <a:r>
              <a:rPr lang="en-GB" sz="1800" dirty="0">
                <a:cs typeface="Times New Roman" pitchFamily="18" charset="0"/>
              </a:rPr>
              <a:t> </a:t>
            </a:r>
          </a:p>
          <a:p>
            <a:pPr marL="609600" indent="-609600" eaLnBrk="1" hangingPunct="1">
              <a:buFont typeface="Wingdings" pitchFamily="2" charset="2"/>
              <a:buNone/>
              <a:defRPr/>
            </a:pPr>
            <a:r>
              <a:rPr lang="en-GB" sz="1800" dirty="0">
                <a:cs typeface="Times New Roman" pitchFamily="18" charset="0"/>
              </a:rPr>
              <a:t>Biggs, J. and Tang, C. (2007) </a:t>
            </a:r>
            <a:r>
              <a:rPr lang="en-GB" sz="1800" i="1" dirty="0">
                <a:cs typeface="Times New Roman" pitchFamily="18" charset="0"/>
              </a:rPr>
              <a:t>Teaching for Quality Learning at University, </a:t>
            </a:r>
            <a:r>
              <a:rPr lang="en-GB" sz="1800" dirty="0">
                <a:cs typeface="Times New Roman" pitchFamily="18" charset="0"/>
              </a:rPr>
              <a:t>Maidenhead: Open University Press.</a:t>
            </a:r>
          </a:p>
          <a:p>
            <a:pPr marL="609600" indent="-609600" eaLnBrk="1" hangingPunct="1">
              <a:buFont typeface="Wingdings" pitchFamily="2" charset="2"/>
              <a:buNone/>
              <a:defRPr/>
            </a:pPr>
            <a:r>
              <a:rPr lang="en-GB" sz="1800" dirty="0">
                <a:cs typeface="Times New Roman" pitchFamily="18" charset="0"/>
              </a:rPr>
              <a:t>Bloxham, S. and Boyd, P. (2007) </a:t>
            </a:r>
            <a:r>
              <a:rPr lang="en-GB" sz="1800" i="1" dirty="0">
                <a:cs typeface="Times New Roman" pitchFamily="18" charset="0"/>
              </a:rPr>
              <a:t>Developing effective assessment in higher education: a practical guide</a:t>
            </a:r>
            <a:r>
              <a:rPr lang="en-GB" sz="1800" dirty="0">
                <a:cs typeface="Times New Roman" pitchFamily="18" charset="0"/>
              </a:rPr>
              <a:t>, Maidenhead, Open University Press.</a:t>
            </a:r>
          </a:p>
          <a:p>
            <a:pPr marL="609600" indent="-609600" eaLnBrk="1" hangingPunct="1">
              <a:buFont typeface="Wingdings" pitchFamily="2" charset="2"/>
              <a:buNone/>
              <a:defRPr/>
            </a:pPr>
            <a:r>
              <a:rPr lang="en-GB" sz="1800" dirty="0">
                <a:cs typeface="Times New Roman" pitchFamily="18" charset="0"/>
              </a:rPr>
              <a:t>Brown, S. Rust, C. &amp; Gibbs, G. (1994) </a:t>
            </a:r>
            <a:r>
              <a:rPr lang="en-GB" sz="1800" i="1" dirty="0">
                <a:cs typeface="Times New Roman" pitchFamily="18" charset="0"/>
              </a:rPr>
              <a:t>Strategies for Diversifying Assessment,</a:t>
            </a:r>
            <a:r>
              <a:rPr lang="en-GB" sz="1800" dirty="0">
                <a:cs typeface="Times New Roman" pitchFamily="18" charset="0"/>
              </a:rPr>
              <a:t> Oxford: Oxford Centre for Staff Development. </a:t>
            </a:r>
          </a:p>
          <a:p>
            <a:pPr marL="609600" indent="-609600" eaLnBrk="1" hangingPunct="1">
              <a:buFont typeface="Wingdings" pitchFamily="2" charset="2"/>
              <a:buNone/>
              <a:defRPr/>
            </a:pPr>
            <a:r>
              <a:rPr lang="en-GB" sz="1800" dirty="0"/>
              <a:t>Boud, D. (1995) </a:t>
            </a:r>
            <a:r>
              <a:rPr lang="en-GB" sz="1800" i="1" dirty="0"/>
              <a:t>Enhancing learning through self-assessment,</a:t>
            </a:r>
            <a:r>
              <a:rPr lang="en-GB" sz="1800" dirty="0"/>
              <a:t> London: Routledge.</a:t>
            </a:r>
          </a:p>
          <a:p>
            <a:pPr marL="609600" indent="-609600" eaLnBrk="1" hangingPunct="1">
              <a:buFont typeface="Wingdings" pitchFamily="2" charset="2"/>
              <a:buNone/>
              <a:defRPr/>
            </a:pPr>
            <a:r>
              <a:rPr lang="en-GB" sz="1800" dirty="0"/>
              <a:t>Brown, S. and </a:t>
            </a:r>
            <a:r>
              <a:rPr lang="en-GB" sz="1800" dirty="0" err="1"/>
              <a:t>Glasner</a:t>
            </a:r>
            <a:r>
              <a:rPr lang="en-GB" sz="1800" dirty="0"/>
              <a:t>, A. (eds.) (1999) </a:t>
            </a:r>
            <a:r>
              <a:rPr lang="en-GB" sz="1800" i="1" dirty="0"/>
              <a:t>Assessment Matters in Higher Education, Choosing and Using Diverse Approaches</a:t>
            </a:r>
            <a:r>
              <a:rPr lang="en-GB" sz="1800" dirty="0"/>
              <a:t>, Maidenhead: Open University Press.</a:t>
            </a:r>
          </a:p>
          <a:p>
            <a:pPr marL="609600" indent="-609600" eaLnBrk="1" hangingPunct="1">
              <a:buFont typeface="Wingdings" pitchFamily="2" charset="2"/>
              <a:buNone/>
              <a:defRPr/>
            </a:pPr>
            <a:r>
              <a:rPr lang="en-GB" sz="1800" dirty="0"/>
              <a:t>Brown, S. and Knight, P. (1994) </a:t>
            </a:r>
            <a:r>
              <a:rPr lang="en-GB" sz="1800" i="1" dirty="0"/>
              <a:t>Assessing Learners in Higher Education</a:t>
            </a:r>
            <a:r>
              <a:rPr lang="en-GB" sz="1800" dirty="0"/>
              <a:t>, London: Kogan Page.</a:t>
            </a:r>
            <a:endParaRPr lang="en-US" sz="1800" dirty="0"/>
          </a:p>
          <a:p>
            <a:pPr marL="609600" indent="-609600" eaLnBrk="1" hangingPunct="1">
              <a:buNone/>
              <a:defRPr/>
            </a:pPr>
            <a:r>
              <a:rPr lang="en-US" sz="1800" dirty="0"/>
              <a:t>Brown, S. and Race, P. (2012) </a:t>
            </a:r>
            <a:r>
              <a:rPr lang="en-GB" sz="1800" i="1" dirty="0"/>
              <a:t>Using effective assessment to promote learning </a:t>
            </a:r>
            <a:r>
              <a:rPr lang="en-GB" sz="1800" dirty="0"/>
              <a:t>in Hunt, L. and Chambers, D. (2012) </a:t>
            </a:r>
            <a:r>
              <a:rPr lang="en-GB" sz="1800" i="1" dirty="0"/>
              <a:t>University Teaching in Focus, Victoria, Australia, Acer Press. P74-91</a:t>
            </a:r>
            <a:endParaRPr lang="en-GB" sz="1800" dirty="0"/>
          </a:p>
          <a:p>
            <a:pPr marL="609600" indent="-609600" eaLnBrk="1" hangingPunct="1">
              <a:defRPr/>
            </a:pPr>
            <a:endParaRPr lang="en-GB" sz="1800" dirty="0"/>
          </a:p>
          <a:p>
            <a:pPr eaLnBrk="1" hangingPunct="1">
              <a:lnSpc>
                <a:spcPct val="90000"/>
              </a:lnSpc>
              <a:buNone/>
              <a:defRPr/>
            </a:pPr>
            <a:endParaRPr lang="en-GB" sz="1800" dirty="0"/>
          </a:p>
        </p:txBody>
      </p:sp>
    </p:spTree>
    <p:extLst>
      <p:ext uri="{BB962C8B-B14F-4D97-AF65-F5344CB8AC3E}">
        <p14:creationId xmlns:p14="http://schemas.microsoft.com/office/powerpoint/2010/main" val="7748276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idx="4294967295"/>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a:t>Why is assessment such a big issue?</a:t>
            </a:r>
          </a:p>
        </p:txBody>
      </p:sp>
      <p:sp>
        <p:nvSpPr>
          <p:cNvPr id="14339" name="Rectangle 3"/>
          <p:cNvSpPr>
            <a:spLocks noGrp="1" noChangeArrowheads="1"/>
          </p:cNvSpPr>
          <p:nvPr>
            <p:ph type="body" idx="4294967295"/>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Good feedback and assessment practices are essential to student transition, learning and retention;</a:t>
            </a:r>
          </a:p>
          <a:p>
            <a:r>
              <a:rPr lang="en-GB" sz="2600" dirty="0"/>
              <a:t>Student satisfaction surveys frequently highlight significant dissatisfaction around these issues;</a:t>
            </a:r>
          </a:p>
          <a:p>
            <a:r>
              <a:rPr lang="en-GB" sz="2600" dirty="0"/>
              <a:t>In tough times, staff often find the pressure of achieving fast and formative feedback a heavy chore, especially when cohorts are large;</a:t>
            </a:r>
          </a:p>
          <a:p>
            <a:r>
              <a:rPr lang="en-GB" sz="2600" dirty="0"/>
              <a:t>A key locus for engagement is assessment, since assignments give students cues about what we value, and they tend to regard marks like money.</a:t>
            </a:r>
          </a:p>
        </p:txBody>
      </p:sp>
    </p:spTree>
    <p:extLst>
      <p:ext uri="{BB962C8B-B14F-4D97-AF65-F5344CB8AC3E}">
        <p14:creationId xmlns:p14="http://schemas.microsoft.com/office/powerpoint/2010/main" val="6797169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67544" y="260648"/>
            <a:ext cx="7543800" cy="576262"/>
          </a:xfrm>
        </p:spPr>
        <p:txBody>
          <a:bodyPr/>
          <a:lstStyle/>
          <a:p>
            <a:pPr eaLnBrk="1" hangingPunct="1"/>
            <a:r>
              <a:rPr lang="en-GB" sz="3200" dirty="0"/>
              <a:t>Useful references 2</a:t>
            </a:r>
          </a:p>
        </p:txBody>
      </p:sp>
      <p:sp>
        <p:nvSpPr>
          <p:cNvPr id="208899" name="Rectangle 3"/>
          <p:cNvSpPr>
            <a:spLocks noGrp="1" noChangeArrowheads="1"/>
          </p:cNvSpPr>
          <p:nvPr>
            <p:ph type="body" idx="1"/>
          </p:nvPr>
        </p:nvSpPr>
        <p:spPr>
          <a:xfrm>
            <a:off x="250825" y="981075"/>
            <a:ext cx="8424863" cy="5221288"/>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buFont typeface="Wingdings" pitchFamily="2" charset="2"/>
              <a:buNone/>
              <a:defRPr/>
            </a:pPr>
            <a:r>
              <a:rPr lang="en-US" sz="1800" dirty="0"/>
              <a:t>Carless, D., </a:t>
            </a:r>
            <a:r>
              <a:rPr lang="en-US" sz="1800" dirty="0" err="1"/>
              <a:t>Joughin</a:t>
            </a:r>
            <a:r>
              <a:rPr lang="en-US" sz="1800" dirty="0"/>
              <a:t>, G., </a:t>
            </a:r>
            <a:r>
              <a:rPr lang="en-US" sz="1800" dirty="0" err="1"/>
              <a:t>Ngar</a:t>
            </a:r>
            <a:r>
              <a:rPr lang="en-US" sz="1800" dirty="0"/>
              <a:t>-Fun Liu </a:t>
            </a:r>
            <a:r>
              <a:rPr lang="en-US" sz="1800" i="1" dirty="0"/>
              <a:t>et al</a:t>
            </a:r>
            <a:r>
              <a:rPr lang="en-US" sz="1800" dirty="0"/>
              <a:t> (2006) </a:t>
            </a:r>
            <a:r>
              <a:rPr lang="en-US" sz="1800" i="1" dirty="0"/>
              <a:t>How Assessment supports learning: Learning orientated assessment in action </a:t>
            </a:r>
            <a:r>
              <a:rPr lang="en-US" sz="1800" dirty="0"/>
              <a:t>Hong Kong: Hong Kong University Press.</a:t>
            </a:r>
          </a:p>
          <a:p>
            <a:pPr eaLnBrk="1" hangingPunct="1">
              <a:buFont typeface="Wingdings" pitchFamily="2" charset="2"/>
              <a:buNone/>
              <a:defRPr/>
            </a:pPr>
            <a:r>
              <a:rPr lang="en-GB" sz="1800" dirty="0"/>
              <a:t>Carroll, J. and Ryan, J. (2005) </a:t>
            </a:r>
            <a:r>
              <a:rPr lang="en-GB" sz="1800" i="1" dirty="0"/>
              <a:t>Teaching International students: improving learning for all. </a:t>
            </a:r>
            <a:r>
              <a:rPr lang="en-GB" sz="1800" dirty="0"/>
              <a:t>London: Routledge SEDA series.</a:t>
            </a:r>
          </a:p>
          <a:p>
            <a:pPr eaLnBrk="1" hangingPunct="1">
              <a:buNone/>
              <a:defRPr/>
            </a:pPr>
            <a:r>
              <a:rPr lang="en-GB" sz="1800" dirty="0" err="1"/>
              <a:t>Crosling</a:t>
            </a:r>
            <a:r>
              <a:rPr lang="en-GB" sz="1800" dirty="0"/>
              <a:t>, G., Thomas, L. and </a:t>
            </a:r>
            <a:r>
              <a:rPr lang="en-GB" sz="1800" dirty="0" err="1"/>
              <a:t>Heagney</a:t>
            </a:r>
            <a:r>
              <a:rPr lang="en-GB" sz="1800" dirty="0"/>
              <a:t>, M. (2008) </a:t>
            </a:r>
            <a:r>
              <a:rPr lang="en-GB" sz="1800" i="1" dirty="0"/>
              <a:t>Improving student retention in Higher Education,</a:t>
            </a:r>
            <a:r>
              <a:rPr lang="en-GB" sz="1800" dirty="0"/>
              <a:t> London and New York: Routledge </a:t>
            </a:r>
          </a:p>
          <a:p>
            <a:pPr marL="609600" indent="-609600" eaLnBrk="1" hangingPunct="1">
              <a:buFont typeface="Wingdings" pitchFamily="2" charset="2"/>
              <a:buNone/>
              <a:defRPr/>
            </a:pPr>
            <a:r>
              <a:rPr lang="en-GB" sz="1800" dirty="0"/>
              <a:t>Crooks, T. (1988) </a:t>
            </a:r>
            <a:r>
              <a:rPr lang="en-GB" sz="1800" i="1" dirty="0"/>
              <a:t>Assessing student performance, </a:t>
            </a:r>
            <a:r>
              <a:rPr lang="en-GB" sz="1800" dirty="0"/>
              <a:t>HERDSA Green Guide No 8 HERDSA (reprinted 1994).</a:t>
            </a:r>
          </a:p>
          <a:p>
            <a:pPr marL="609600" indent="-609600" eaLnBrk="1" hangingPunct="1">
              <a:buFont typeface="Wingdings" pitchFamily="2" charset="2"/>
              <a:buNone/>
              <a:defRPr/>
            </a:pPr>
            <a:r>
              <a:rPr lang="en-GB" sz="1800" dirty="0" err="1"/>
              <a:t>Falchikov</a:t>
            </a:r>
            <a:r>
              <a:rPr lang="en-GB" sz="1800" dirty="0"/>
              <a:t>, N. (2004) </a:t>
            </a:r>
            <a:r>
              <a:rPr lang="en-GB" sz="1800" i="1" dirty="0"/>
              <a:t>Improving Assessment through Student Involvement: Practical Solutions for Aiding Learning in Higher and Further Education,</a:t>
            </a:r>
            <a:r>
              <a:rPr lang="en-GB" sz="1800" dirty="0"/>
              <a:t> London: Routledge.</a:t>
            </a:r>
          </a:p>
          <a:p>
            <a:pPr marL="609600" indent="-609600" eaLnBrk="1" hangingPunct="1">
              <a:buFont typeface="Wingdings" pitchFamily="2" charset="2"/>
              <a:buNone/>
              <a:defRPr/>
            </a:pPr>
            <a:r>
              <a:rPr lang="en-GB" sz="1800" dirty="0"/>
              <a:t>Gibbs, G. (1999) </a:t>
            </a:r>
            <a:r>
              <a:rPr lang="en-GB" sz="1800" i="1" dirty="0"/>
              <a:t>Using assessment strategically to change the way students learn</a:t>
            </a:r>
            <a:r>
              <a:rPr lang="en-GB" sz="1800" dirty="0"/>
              <a:t>, in Brown S. &amp; </a:t>
            </a:r>
            <a:r>
              <a:rPr lang="en-GB" sz="1800" dirty="0" err="1"/>
              <a:t>Glasner</a:t>
            </a:r>
            <a:r>
              <a:rPr lang="en-GB" sz="1800" dirty="0"/>
              <a:t>, A. (eds.), </a:t>
            </a:r>
            <a:r>
              <a:rPr lang="en-GB" sz="1800" i="1" dirty="0"/>
              <a:t>Assessment Matters in Higher Education: Choosing and Using Diverse Approaches, </a:t>
            </a:r>
            <a:r>
              <a:rPr lang="en-GB" sz="1800" dirty="0"/>
              <a:t>Maidenhead: SRHE/Open University Press.</a:t>
            </a:r>
          </a:p>
          <a:p>
            <a:pPr marL="609600" indent="-609600" eaLnBrk="1" hangingPunct="1">
              <a:buFont typeface="Wingdings" pitchFamily="2" charset="2"/>
              <a:buNone/>
              <a:defRPr/>
            </a:pPr>
            <a:r>
              <a:rPr lang="en-GB" sz="1800" dirty="0"/>
              <a:t>Higher Education Academy (2012) </a:t>
            </a:r>
            <a:r>
              <a:rPr lang="en-GB" sz="1800" i="1" dirty="0"/>
              <a:t>A marked improvement; transforming assessment in higher education</a:t>
            </a:r>
            <a:r>
              <a:rPr lang="en-GB" sz="1800" dirty="0"/>
              <a:t>, York: HEA.</a:t>
            </a:r>
          </a:p>
          <a:p>
            <a:pPr eaLnBrk="1" hangingPunct="1">
              <a:defRPr/>
            </a:pPr>
            <a:endParaRPr lang="en-GB" sz="1800" dirty="0"/>
          </a:p>
          <a:p>
            <a:pPr eaLnBrk="1" hangingPunct="1">
              <a:defRPr/>
            </a:pPr>
            <a:endParaRPr lang="en-GB" sz="1800" dirty="0"/>
          </a:p>
          <a:p>
            <a:pPr eaLnBrk="1" hangingPunct="1">
              <a:defRPr/>
            </a:pPr>
            <a:endParaRPr lang="en-GB" sz="1800" dirty="0"/>
          </a:p>
          <a:p>
            <a:pPr eaLnBrk="1" hangingPunct="1">
              <a:defRPr/>
            </a:pPr>
            <a:endParaRPr lang="en-GB" sz="1800" dirty="0"/>
          </a:p>
        </p:txBody>
      </p:sp>
    </p:spTree>
    <p:extLst>
      <p:ext uri="{BB962C8B-B14F-4D97-AF65-F5344CB8AC3E}">
        <p14:creationId xmlns:p14="http://schemas.microsoft.com/office/powerpoint/2010/main" val="375773346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260350"/>
            <a:ext cx="7543800" cy="720725"/>
          </a:xfrm>
        </p:spPr>
        <p:txBody>
          <a:bodyPr/>
          <a:lstStyle/>
          <a:p>
            <a:pPr eaLnBrk="1" hangingPunct="1"/>
            <a:r>
              <a:rPr lang="en-GB" dirty="0"/>
              <a:t>Useful references 3</a:t>
            </a:r>
          </a:p>
        </p:txBody>
      </p:sp>
      <p:sp>
        <p:nvSpPr>
          <p:cNvPr id="43011" name="Rectangle 3"/>
          <p:cNvSpPr>
            <a:spLocks noGrp="1" noChangeArrowheads="1"/>
          </p:cNvSpPr>
          <p:nvPr>
            <p:ph type="body" idx="1"/>
          </p:nvPr>
        </p:nvSpPr>
        <p:spPr>
          <a:xfrm>
            <a:off x="142844" y="1052737"/>
            <a:ext cx="8750331" cy="5329014"/>
          </a:xfrm>
        </p:spPr>
        <p:txBody>
          <a:bodyPr/>
          <a:lstStyle/>
          <a:p>
            <a:pPr marL="609600" indent="-609600" eaLnBrk="1" hangingPunct="1">
              <a:buFont typeface="Wingdings" pitchFamily="2" charset="2"/>
              <a:buNone/>
              <a:defRPr/>
            </a:pPr>
            <a:r>
              <a:rPr lang="en-GB" sz="1800" dirty="0"/>
              <a:t>Knight, P. and </a:t>
            </a:r>
            <a:r>
              <a:rPr lang="en-GB" sz="1800" dirty="0" err="1"/>
              <a:t>Yorke</a:t>
            </a:r>
            <a:r>
              <a:rPr lang="en-GB" sz="1800" dirty="0"/>
              <a:t>, M. (2003) </a:t>
            </a:r>
            <a:r>
              <a:rPr lang="en-GB" sz="1800" i="1" dirty="0"/>
              <a:t>Assessment, learning and employability</a:t>
            </a:r>
            <a:r>
              <a:rPr lang="en-GB" sz="1800" dirty="0"/>
              <a:t> Maidenhead, UK: SRHE/Open University Press.</a:t>
            </a:r>
          </a:p>
          <a:p>
            <a:pPr eaLnBrk="1" hangingPunct="1">
              <a:buFont typeface="Wingdings" pitchFamily="2" charset="2"/>
              <a:buNone/>
              <a:defRPr/>
            </a:pPr>
            <a:r>
              <a:rPr lang="en-GB" sz="1800" dirty="0" err="1"/>
              <a:t>Mentkowski</a:t>
            </a:r>
            <a:r>
              <a:rPr lang="en-GB" sz="1800" dirty="0"/>
              <a:t>, M. and associates (2000) p.82 </a:t>
            </a:r>
            <a:r>
              <a:rPr lang="en-GB" sz="1800" i="1" dirty="0"/>
              <a:t>Learning that lasts: integrating learning development and performance in college and beyond,</a:t>
            </a:r>
            <a:r>
              <a:rPr lang="en-GB" sz="1800" dirty="0"/>
              <a:t> San Francisco: </a:t>
            </a:r>
            <a:r>
              <a:rPr lang="en-GB" sz="1800" dirty="0" err="1"/>
              <a:t>Jossey</a:t>
            </a:r>
            <a:r>
              <a:rPr lang="en-GB" sz="1800" dirty="0"/>
              <a:t>-Bass.</a:t>
            </a:r>
          </a:p>
          <a:p>
            <a:pPr eaLnBrk="1" hangingPunct="1">
              <a:buFont typeface="Wingdings" pitchFamily="2" charset="2"/>
              <a:buNone/>
              <a:defRPr/>
            </a:pPr>
            <a:r>
              <a:rPr lang="en-GB" sz="1800" dirty="0"/>
              <a:t>McDowell, L. and Brown, S. (1998) </a:t>
            </a:r>
            <a:r>
              <a:rPr lang="en-GB" sz="1800" i="1" dirty="0"/>
              <a:t>Assessing students: cheating and plagiarism</a:t>
            </a:r>
            <a:r>
              <a:rPr lang="en-GB" sz="1800" dirty="0"/>
              <a:t>, Newcastle: Red Guide 10/11 University of Northumbria.</a:t>
            </a:r>
            <a:endParaRPr lang="en-US" sz="1800" dirty="0"/>
          </a:p>
          <a:p>
            <a:pPr eaLnBrk="1" hangingPunct="1">
              <a:buFont typeface="Wingdings" pitchFamily="2" charset="2"/>
              <a:buNone/>
              <a:defRPr/>
            </a:pPr>
            <a:r>
              <a:rPr lang="en-GB" sz="1800" dirty="0" err="1"/>
              <a:t>Nicol</a:t>
            </a:r>
            <a:r>
              <a:rPr lang="en-GB" sz="1800" dirty="0"/>
              <a:t>, D. J. and Macfarlane-Dick, D. (2006) Formative assessment and self-regulated learning: A model and seven principles of good feedback practice, </a:t>
            </a:r>
            <a:r>
              <a:rPr lang="en-GB" sz="1800" i="1" dirty="0"/>
              <a:t>Studies in Higher Education </a:t>
            </a:r>
            <a:r>
              <a:rPr lang="en-GB" sz="1800" i="1" dirty="0" err="1"/>
              <a:t>Vol</a:t>
            </a:r>
            <a:r>
              <a:rPr lang="en-GB" sz="1800" i="1" dirty="0"/>
              <a:t> 31(2), 199-218.</a:t>
            </a:r>
          </a:p>
          <a:p>
            <a:pPr eaLnBrk="1" hangingPunct="1">
              <a:buNone/>
              <a:defRPr/>
            </a:pPr>
            <a:r>
              <a:rPr lang="en-GB" sz="1800" dirty="0"/>
              <a:t>PASS project Bradford </a:t>
            </a:r>
            <a:r>
              <a:rPr lang="en-GB" sz="1800" dirty="0">
                <a:hlinkClick r:id="rId3"/>
              </a:rPr>
              <a:t>http://www.pass.brad.ac.uk/</a:t>
            </a:r>
            <a:r>
              <a:rPr lang="en-GB" sz="1800" dirty="0"/>
              <a:t> Accessed November 2013.</a:t>
            </a:r>
          </a:p>
          <a:p>
            <a:pPr eaLnBrk="1" hangingPunct="1">
              <a:buNone/>
              <a:defRPr/>
            </a:pPr>
            <a:r>
              <a:rPr lang="en-GB" sz="1800" dirty="0"/>
              <a:t>Pickford, R. and Brown, S. (2006) </a:t>
            </a:r>
            <a:r>
              <a:rPr lang="en-GB" sz="1800" i="1" dirty="0"/>
              <a:t>Assessing skills and practice,</a:t>
            </a:r>
            <a:r>
              <a:rPr lang="en-GB" sz="1800" dirty="0"/>
              <a:t> London: Routledge. </a:t>
            </a:r>
          </a:p>
          <a:p>
            <a:pPr eaLnBrk="1" hangingPunct="1">
              <a:buNone/>
            </a:pPr>
            <a:r>
              <a:rPr lang="en-GB" sz="1800" dirty="0"/>
              <a:t>Race, P. (2001) </a:t>
            </a:r>
            <a:r>
              <a:rPr lang="en-GB" sz="1800" i="1" dirty="0"/>
              <a:t>A Briefing on Self, Peer &amp; Group Assessment,</a:t>
            </a:r>
            <a:r>
              <a:rPr lang="en-GB" sz="1800" dirty="0"/>
              <a:t> in LTSN Generic Centre Assessment Series No 9, LTSN York.</a:t>
            </a:r>
          </a:p>
          <a:p>
            <a:pPr eaLnBrk="1" hangingPunct="1">
              <a:buNone/>
            </a:pPr>
            <a:r>
              <a:rPr lang="en-GB" sz="1800" dirty="0"/>
              <a:t>Race P. (2015) </a:t>
            </a:r>
            <a:r>
              <a:rPr lang="en-GB" sz="1800" i="1" dirty="0"/>
              <a:t>The lecturer’s toolkit (4</a:t>
            </a:r>
            <a:r>
              <a:rPr lang="en-GB" sz="1800" i="1" baseline="30000" dirty="0"/>
              <a:t>th</a:t>
            </a:r>
            <a:r>
              <a:rPr lang="en-GB" sz="1800" i="1" dirty="0"/>
              <a:t> edition),</a:t>
            </a:r>
            <a:r>
              <a:rPr lang="en-GB" sz="1800" dirty="0"/>
              <a:t> London: Routledge.</a:t>
            </a:r>
          </a:p>
          <a:p>
            <a:pPr eaLnBrk="1" hangingPunct="1">
              <a:buNone/>
              <a:defRPr/>
            </a:pPr>
            <a:endParaRPr lang="en-GB" sz="1800" dirty="0"/>
          </a:p>
          <a:p>
            <a:pPr eaLnBrk="1" hangingPunct="1">
              <a:buNone/>
              <a:defRPr/>
            </a:pPr>
            <a:endParaRPr lang="en-GB" sz="1800" dirty="0"/>
          </a:p>
          <a:p>
            <a:pPr eaLnBrk="1" hangingPunct="1">
              <a:lnSpc>
                <a:spcPct val="90000"/>
              </a:lnSpc>
              <a:buFont typeface="Wingdings" pitchFamily="2" charset="2"/>
              <a:buNone/>
              <a:defRPr/>
            </a:pPr>
            <a:endParaRPr lang="en-GB" sz="1800" dirty="0"/>
          </a:p>
        </p:txBody>
      </p:sp>
    </p:spTree>
    <p:extLst>
      <p:ext uri="{BB962C8B-B14F-4D97-AF65-F5344CB8AC3E}">
        <p14:creationId xmlns:p14="http://schemas.microsoft.com/office/powerpoint/2010/main" val="98589630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xfrm>
            <a:off x="457200" y="122239"/>
            <a:ext cx="7543800" cy="786482"/>
          </a:xfrm>
        </p:spPr>
        <p:txBody>
          <a:bodyPr/>
          <a:lstStyle/>
          <a:p>
            <a:r>
              <a:rPr lang="en-GB" dirty="0"/>
              <a:t>Useful references 4</a:t>
            </a:r>
          </a:p>
        </p:txBody>
      </p:sp>
      <p:sp>
        <p:nvSpPr>
          <p:cNvPr id="48131" name="Content Placeholder 2"/>
          <p:cNvSpPr>
            <a:spLocks noGrp="1"/>
          </p:cNvSpPr>
          <p:nvPr>
            <p:ph idx="1"/>
          </p:nvPr>
        </p:nvSpPr>
        <p:spPr>
          <a:xfrm>
            <a:off x="468313" y="980728"/>
            <a:ext cx="8229600" cy="5221635"/>
          </a:xfrm>
        </p:spPr>
        <p:txBody>
          <a:bodyPr/>
          <a:lstStyle/>
          <a:p>
            <a:pPr eaLnBrk="1" hangingPunct="1">
              <a:buFont typeface="Wingdings" pitchFamily="2" charset="2"/>
              <a:buNone/>
            </a:pPr>
            <a:r>
              <a:rPr lang="en-GB" sz="1800" dirty="0"/>
              <a:t>Rust, C., Price, M. and O’Donovan, B. (2003) Improving students’ learning by developing their understanding of assessment criteria and processes</a:t>
            </a:r>
            <a:r>
              <a:rPr lang="en-GB" sz="1800" i="1" dirty="0"/>
              <a:t>, Assessment and Evaluation in Higher Education. 28 (2), 147-164.</a:t>
            </a:r>
          </a:p>
          <a:p>
            <a:pPr eaLnBrk="1" hangingPunct="1">
              <a:buFont typeface="Wingdings" pitchFamily="2" charset="2"/>
              <a:buNone/>
            </a:pPr>
            <a:r>
              <a:rPr lang="en-GB" sz="1800" dirty="0"/>
              <a:t>Ryan, J. (2000) </a:t>
            </a:r>
            <a:r>
              <a:rPr lang="en-GB" sz="1800" i="1" dirty="0"/>
              <a:t>A Guide to Teaching International Students,</a:t>
            </a:r>
            <a:r>
              <a:rPr lang="en-GB" sz="1800" dirty="0"/>
              <a:t> Oxford Centre for Staff and Learning Development</a:t>
            </a:r>
          </a:p>
          <a:p>
            <a:pPr eaLnBrk="1" hangingPunct="1">
              <a:buFont typeface="Wingdings" pitchFamily="2" charset="2"/>
              <a:buNone/>
            </a:pPr>
            <a:r>
              <a:rPr lang="en-GB" sz="1800" dirty="0"/>
              <a:t>Stefani, L. and Carroll, J. (2001) </a:t>
            </a:r>
            <a:r>
              <a:rPr lang="en-GB" sz="1800" i="1" dirty="0"/>
              <a:t>A Briefing on Plagiarism </a:t>
            </a:r>
            <a:r>
              <a:rPr lang="en-GB" sz="1800" dirty="0"/>
              <a:t>http://www.ltsn.ac.uk/application.asp?app=resources.asp&amp;process=full_record&amp;section=generic&amp;id=10</a:t>
            </a:r>
          </a:p>
          <a:p>
            <a:pPr eaLnBrk="1" hangingPunct="1">
              <a:buNone/>
            </a:pPr>
            <a:r>
              <a:rPr lang="en-GB" sz="1800" dirty="0"/>
              <a:t>Sadler, D. Royce (2010) Beyond feedback: developing student capability in complex appraisal,</a:t>
            </a:r>
            <a:br>
              <a:rPr lang="en-GB" sz="1800" dirty="0"/>
            </a:br>
            <a:r>
              <a:rPr lang="en-GB" sz="1800" i="1" dirty="0"/>
              <a:t>Assessment &amp; Evaluation in Higher Education, 35: 5, 535-550</a:t>
            </a:r>
          </a:p>
          <a:p>
            <a:pPr eaLnBrk="1" hangingPunct="1">
              <a:buNone/>
            </a:pPr>
            <a:r>
              <a:rPr lang="en-GB" sz="1800" dirty="0"/>
              <a:t>Yorke, M. (1999) </a:t>
            </a:r>
            <a:r>
              <a:rPr lang="en-GB" sz="1800" i="1" dirty="0"/>
              <a:t>Leaving Early: Undergraduate Non-completion in Higher Education,</a:t>
            </a:r>
            <a:r>
              <a:rPr lang="en-GB" sz="1800" dirty="0"/>
              <a:t> London: Routledge.</a:t>
            </a:r>
          </a:p>
          <a:p>
            <a:pPr eaLnBrk="1" hangingPunct="1">
              <a:buNone/>
            </a:pPr>
            <a:r>
              <a:rPr lang="en-GB" sz="1800" dirty="0"/>
              <a:t>Yorke, M., 2013. Using research findings to inform quality enhancement. </a:t>
            </a:r>
            <a:r>
              <a:rPr lang="en-GB" sz="1800" i="1" dirty="0"/>
              <a:t>Enhancing Quality in Higher Education: International Perspectives</a:t>
            </a:r>
            <a:r>
              <a:rPr lang="en-GB" sz="1800" dirty="0"/>
              <a:t>, p.49</a:t>
            </a:r>
            <a:r>
              <a:rPr lang="en-GB" sz="1600" dirty="0"/>
              <a:t>.</a:t>
            </a:r>
          </a:p>
          <a:p>
            <a:pPr eaLnBrk="1" hangingPunct="1">
              <a:buNone/>
            </a:pPr>
            <a:r>
              <a:rPr lang="en-GB" sz="1800" dirty="0" err="1"/>
              <a:t>Zaitseva</a:t>
            </a:r>
            <a:r>
              <a:rPr lang="en-GB" sz="1800" dirty="0"/>
              <a:t>, E., </a:t>
            </a:r>
            <a:r>
              <a:rPr lang="en-GB" sz="1800" dirty="0" err="1"/>
              <a:t>Darwent</a:t>
            </a:r>
            <a:r>
              <a:rPr lang="en-GB" sz="1800" dirty="0"/>
              <a:t>, S. and Thompson, S., 2014. Implications for student support. </a:t>
            </a:r>
            <a:r>
              <a:rPr lang="en-GB" sz="1800" i="1" dirty="0"/>
              <a:t>Stepping Up to the Second Year at University: Academic, Psychological and Social Dimensions</a:t>
            </a:r>
            <a:r>
              <a:rPr lang="en-GB" sz="1800" dirty="0"/>
              <a:t>, p.68.</a:t>
            </a:r>
          </a:p>
          <a:p>
            <a:pPr eaLnBrk="1" hangingPunct="1">
              <a:buFont typeface="Wingdings" pitchFamily="2" charset="2"/>
              <a:buNone/>
            </a:pPr>
            <a:endParaRPr lang="en-GB" sz="1800" dirty="0"/>
          </a:p>
          <a:p>
            <a:endParaRPr lang="en-GB" sz="1800" dirty="0"/>
          </a:p>
        </p:txBody>
      </p:sp>
    </p:spTree>
    <p:extLst>
      <p:ext uri="{BB962C8B-B14F-4D97-AF65-F5344CB8AC3E}">
        <p14:creationId xmlns:p14="http://schemas.microsoft.com/office/powerpoint/2010/main" val="39584026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57200" y="122239"/>
            <a:ext cx="7543800" cy="858490"/>
          </a:xfrm>
        </p:spPr>
        <p:txBody>
          <a:bodyPr/>
          <a:lstStyle/>
          <a:p>
            <a:r>
              <a:rPr lang="en-GB" dirty="0"/>
              <a:t>Why does assessment matter so much?</a:t>
            </a:r>
          </a:p>
        </p:txBody>
      </p:sp>
      <p:sp>
        <p:nvSpPr>
          <p:cNvPr id="13315" name="Rectangle 3"/>
          <p:cNvSpPr>
            <a:spLocks noGrp="1" noChangeArrowheads="1"/>
          </p:cNvSpPr>
          <p:nvPr>
            <p:ph type="body" idx="1"/>
          </p:nvPr>
        </p:nvSpPr>
        <p:spPr/>
        <p:txBody>
          <a:bodyPr/>
          <a:lstStyle/>
          <a:p>
            <a:pPr>
              <a:buFont typeface="Wingdings" pitchFamily="2" charset="2"/>
              <a:buNone/>
            </a:pPr>
            <a:r>
              <a:rPr lang="en-US" sz="2800" dirty="0"/>
              <a:t>“Assessment methods and requirements probably have a greater influence on how and what students learn than any other single factor. This influence may well be of greater importance than the impact of teaching materials” (Boud 1988)</a:t>
            </a:r>
            <a:endParaRPr lang="en-GB" sz="2800" dirty="0"/>
          </a:p>
        </p:txBody>
      </p:sp>
    </p:spTree>
    <p:extLst>
      <p:ext uri="{BB962C8B-B14F-4D97-AF65-F5344CB8AC3E}">
        <p14:creationId xmlns:p14="http://schemas.microsoft.com/office/powerpoint/2010/main" val="18299425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GB" dirty="0"/>
              <a:t>Assessment linked to learning</a:t>
            </a:r>
          </a:p>
        </p:txBody>
      </p:sp>
      <p:sp>
        <p:nvSpPr>
          <p:cNvPr id="16387" name="Rectangle 3"/>
          <p:cNvSpPr>
            <a:spLocks noGrp="1" noChangeArrowheads="1"/>
          </p:cNvSpPr>
          <p:nvPr>
            <p:ph type="body" idx="1"/>
          </p:nvPr>
        </p:nvSpPr>
        <p:spPr>
          <a:xfrm>
            <a:off x="468313" y="1412875"/>
            <a:ext cx="8229600" cy="4857750"/>
          </a:xfrm>
        </p:spPr>
        <p:txBody>
          <a:bodyPr/>
          <a:lstStyle/>
          <a:p>
            <a:pPr marL="609600" indent="-609600"/>
            <a:r>
              <a:rPr lang="en-GB" sz="2400" dirty="0"/>
              <a:t>Effective assessment significantly and positively impacts on student learning, (Boud, Mentkowski, Knight and Yorke and many others).</a:t>
            </a:r>
          </a:p>
          <a:p>
            <a:pPr marL="609600" indent="-609600"/>
            <a:r>
              <a:rPr lang="en-GB" sz="2400" dirty="0"/>
              <a:t>Assessment shapes student behaviour and poor assessment encourages strategic behaviour (Kneale). Clever course developers utilise this tendency and design assessment tools that foster the behaviours we would wish to see (for example, logical sequencing, fluent writing, effective referencing and good time management) and discourage others (‘rummage-sale’ data sourcing, aimless cutting and pasting and plagiarism).</a:t>
            </a:r>
          </a:p>
          <a:p>
            <a:pPr marL="609600" indent="-609600">
              <a:buFont typeface="Wingdings" pitchFamily="2" charset="2"/>
              <a:buNone/>
            </a:pPr>
            <a:endParaRPr lang="en-GB" sz="2100" dirty="0"/>
          </a:p>
        </p:txBody>
      </p:sp>
    </p:spTree>
    <p:extLst>
      <p:ext uri="{BB962C8B-B14F-4D97-AF65-F5344CB8AC3E}">
        <p14:creationId xmlns:p14="http://schemas.microsoft.com/office/powerpoint/2010/main" val="5983253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683568" y="548680"/>
            <a:ext cx="7776864" cy="5832648"/>
          </a:xfrm>
          <a:prstGeom prst="ellipse">
            <a:avLst/>
          </a:prstGeom>
          <a:solidFill>
            <a:schemeClr val="bg1"/>
          </a:solid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GB" sz="1800" b="1">
              <a:solidFill>
                <a:prstClr val="white"/>
              </a:solidFill>
            </a:endParaRPr>
          </a:p>
        </p:txBody>
      </p:sp>
      <p:sp>
        <p:nvSpPr>
          <p:cNvPr id="5" name="Rectangle 4"/>
          <p:cNvSpPr/>
          <p:nvPr/>
        </p:nvSpPr>
        <p:spPr>
          <a:xfrm>
            <a:off x="251520" y="2708920"/>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Evaluating programmes, strengths and areas for improvement</a:t>
            </a:r>
          </a:p>
        </p:txBody>
      </p:sp>
      <p:sp>
        <p:nvSpPr>
          <p:cNvPr id="6" name="Rectangle 5"/>
          <p:cNvSpPr/>
          <p:nvPr/>
        </p:nvSpPr>
        <p:spPr>
          <a:xfrm>
            <a:off x="6732240" y="2708920"/>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Considering delivery modes: face-to-face, online, PBL, blended…</a:t>
            </a:r>
          </a:p>
        </p:txBody>
      </p:sp>
      <p:sp>
        <p:nvSpPr>
          <p:cNvPr id="7" name="Rectangle 6"/>
          <p:cNvSpPr/>
          <p:nvPr/>
        </p:nvSpPr>
        <p:spPr>
          <a:xfrm>
            <a:off x="3347864" y="188640"/>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Determining and reviewing subject material: currency, relevance, level</a:t>
            </a:r>
          </a:p>
        </p:txBody>
      </p:sp>
      <p:sp>
        <p:nvSpPr>
          <p:cNvPr id="8" name="Rectangle 7"/>
          <p:cNvSpPr/>
          <p:nvPr/>
        </p:nvSpPr>
        <p:spPr>
          <a:xfrm>
            <a:off x="3347864" y="5301208"/>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Designing fit for purpose assessment methods and approaches</a:t>
            </a:r>
          </a:p>
        </p:txBody>
      </p:sp>
      <p:sp>
        <p:nvSpPr>
          <p:cNvPr id="9" name="Rectangle 8"/>
          <p:cNvSpPr/>
          <p:nvPr/>
        </p:nvSpPr>
        <p:spPr>
          <a:xfrm>
            <a:off x="611560" y="764704"/>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Enhancing quality, seeking continuous improvement</a:t>
            </a:r>
          </a:p>
        </p:txBody>
      </p:sp>
      <p:sp>
        <p:nvSpPr>
          <p:cNvPr id="10" name="Rectangle 9"/>
          <p:cNvSpPr/>
          <p:nvPr/>
        </p:nvSpPr>
        <p:spPr>
          <a:xfrm>
            <a:off x="6300192" y="692696"/>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Designing and refining learning outcomes</a:t>
            </a:r>
          </a:p>
        </p:txBody>
      </p:sp>
      <p:sp>
        <p:nvSpPr>
          <p:cNvPr id="11" name="Rectangle 10"/>
          <p:cNvSpPr/>
          <p:nvPr/>
        </p:nvSpPr>
        <p:spPr>
          <a:xfrm>
            <a:off x="611560" y="4725144"/>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Assuring quality, matching HEI, national and PRSB requirements</a:t>
            </a:r>
          </a:p>
        </p:txBody>
      </p:sp>
      <p:sp>
        <p:nvSpPr>
          <p:cNvPr id="12" name="Rectangle 11"/>
          <p:cNvSpPr/>
          <p:nvPr/>
        </p:nvSpPr>
        <p:spPr>
          <a:xfrm>
            <a:off x="6300192" y="4725144"/>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Thinking through student support</a:t>
            </a:r>
          </a:p>
        </p:txBody>
      </p:sp>
      <p:sp>
        <p:nvSpPr>
          <p:cNvPr id="24" name="Rectangle 23"/>
          <p:cNvSpPr/>
          <p:nvPr/>
        </p:nvSpPr>
        <p:spPr>
          <a:xfrm>
            <a:off x="3347864" y="2708920"/>
            <a:ext cx="2160240" cy="1440160"/>
          </a:xfrm>
          <a:prstGeom prst="rect">
            <a:avLst/>
          </a:prstGeom>
          <a:solidFill>
            <a:schemeClr val="bg1"/>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3200" b="1" dirty="0">
                <a:solidFill>
                  <a:prstClr val="black"/>
                </a:solidFill>
              </a:rPr>
              <a:t>Curriculum</a:t>
            </a:r>
          </a:p>
          <a:p>
            <a:pPr algn="ctr" fontAlgn="auto">
              <a:spcBef>
                <a:spcPts val="0"/>
              </a:spcBef>
              <a:spcAft>
                <a:spcPts val="0"/>
              </a:spcAft>
            </a:pPr>
            <a:r>
              <a:rPr lang="en-GB" sz="3200" b="1" dirty="0">
                <a:solidFill>
                  <a:prstClr val="black"/>
                </a:solidFill>
              </a:rPr>
              <a:t>Design</a:t>
            </a:r>
          </a:p>
          <a:p>
            <a:pPr algn="ctr" fontAlgn="auto">
              <a:spcBef>
                <a:spcPts val="0"/>
              </a:spcBef>
              <a:spcAft>
                <a:spcPts val="0"/>
              </a:spcAft>
            </a:pPr>
            <a:r>
              <a:rPr lang="en-GB" sz="3200" b="1" dirty="0">
                <a:solidFill>
                  <a:prstClr val="black"/>
                </a:solidFill>
              </a:rPr>
              <a:t>Essentials</a:t>
            </a:r>
          </a:p>
        </p:txBody>
      </p:sp>
    </p:spTree>
    <p:extLst>
      <p:ext uri="{BB962C8B-B14F-4D97-AF65-F5344CB8AC3E}">
        <p14:creationId xmlns:p14="http://schemas.microsoft.com/office/powerpoint/2010/main" val="15827898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Designing a curriculum: useful questions</a:t>
            </a:r>
          </a:p>
        </p:txBody>
      </p:sp>
      <p:sp>
        <p:nvSpPr>
          <p:cNvPr id="3" name="Content Placeholder 2"/>
          <p:cNvSpPr>
            <a:spLocks noGrp="1"/>
          </p:cNvSpPr>
          <p:nvPr>
            <p:ph idx="1"/>
          </p:nvPr>
        </p:nvSpPr>
        <p:spPr>
          <a:xfrm>
            <a:off x="357158" y="1285860"/>
            <a:ext cx="8643998" cy="4916503"/>
          </a:xfrm>
        </p:spPr>
        <p:txBody>
          <a:bodyPr/>
          <a:lstStyle/>
          <a:p>
            <a:r>
              <a:rPr lang="en-GB" dirty="0"/>
              <a:t>What are the overall aims of your programme?</a:t>
            </a:r>
          </a:p>
          <a:p>
            <a:r>
              <a:rPr lang="en-GB" dirty="0"/>
              <a:t>What will the students be expected to achieve in terms of academic, content disciplinary skills and attributes?</a:t>
            </a:r>
          </a:p>
          <a:p>
            <a:r>
              <a:rPr lang="en-GB" dirty="0"/>
              <a:t>How will students learn?</a:t>
            </a:r>
          </a:p>
          <a:p>
            <a:r>
              <a:rPr lang="en-GB" dirty="0"/>
              <a:t>How will you assess students?</a:t>
            </a:r>
          </a:p>
          <a:p>
            <a:r>
              <a:rPr lang="en-GB" dirty="0"/>
              <a:t>How is the programme structured?</a:t>
            </a:r>
          </a:p>
          <a:p>
            <a:r>
              <a:rPr lang="en-GB" dirty="0"/>
              <a:t>Do you have specific requirements for students at entry?</a:t>
            </a:r>
          </a:p>
          <a:p>
            <a:r>
              <a:rPr lang="en-GB" dirty="0"/>
              <a:t>How do the course team listen to and act on student feedback?</a:t>
            </a:r>
          </a:p>
          <a:p>
            <a:r>
              <a:rPr lang="en-GB" dirty="0"/>
              <a:t>What kinds of help can you offer students in terms of academic support and support for disabled students?</a:t>
            </a:r>
          </a:p>
          <a:p>
            <a:r>
              <a:rPr lang="en-GB" dirty="0"/>
              <a:t>What links do you have with employers? Do you offer placements? How do you develop transferable skills?</a:t>
            </a:r>
          </a:p>
        </p:txBody>
      </p:sp>
    </p:spTree>
    <p:extLst>
      <p:ext uri="{BB962C8B-B14F-4D97-AF65-F5344CB8AC3E}">
        <p14:creationId xmlns:p14="http://schemas.microsoft.com/office/powerpoint/2010/main" val="10466704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Programme level approaches to assessment: why do we need them?</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a:buNone/>
            </a:pPr>
            <a:r>
              <a:rPr lang="en-GB" sz="2800" dirty="0"/>
              <a:t>In programmes where course teams know one another and their students, it is relatively straightforward to help students believe they are studying on coherent programmes with clear pathways through the curriculum. However, the larger the institution and the cohort, the more likely it is that modules and other curriculum delivery components are designed and delivered in isolation, without clear thinking going into what the overall programme experience is like for the students undertaking them. </a:t>
            </a:r>
          </a:p>
          <a:p>
            <a:pPr>
              <a:buNone/>
            </a:pPr>
            <a:endParaRPr lang="en-GB" sz="2800" dirty="0"/>
          </a:p>
        </p:txBody>
      </p:sp>
    </p:spTree>
    <p:extLst>
      <p:ext uri="{BB962C8B-B14F-4D97-AF65-F5344CB8AC3E}">
        <p14:creationId xmlns:p14="http://schemas.microsoft.com/office/powerpoint/2010/main" val="29418567"/>
      </p:ext>
    </p:extLst>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0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9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3603</Words>
  <Application>Microsoft Office PowerPoint</Application>
  <PresentationFormat>On-screen Show (4:3)</PresentationFormat>
  <Paragraphs>245</Paragraphs>
  <Slides>42</Slides>
  <Notes>27</Notes>
  <HiddenSlides>0</HiddenSlides>
  <MMClips>0</MMClips>
  <ScaleCrop>false</ScaleCrop>
  <HeadingPairs>
    <vt:vector size="6" baseType="variant">
      <vt:variant>
        <vt:lpstr>Fonts Used</vt:lpstr>
      </vt:variant>
      <vt:variant>
        <vt:i4>9</vt:i4>
      </vt:variant>
      <vt:variant>
        <vt:lpstr>Theme</vt:lpstr>
      </vt:variant>
      <vt:variant>
        <vt:i4>3</vt:i4>
      </vt:variant>
      <vt:variant>
        <vt:lpstr>Slide Titles</vt:lpstr>
      </vt:variant>
      <vt:variant>
        <vt:i4>42</vt:i4>
      </vt:variant>
    </vt:vector>
  </HeadingPairs>
  <TitlesOfParts>
    <vt:vector size="54" baseType="lpstr">
      <vt:lpstr>Arial</vt:lpstr>
      <vt:lpstr>Arial Rounded MT Bold</vt:lpstr>
      <vt:lpstr>Calibri</vt:lpstr>
      <vt:lpstr>Comic Sans MS</vt:lpstr>
      <vt:lpstr>Gill Sans MT</vt:lpstr>
      <vt:lpstr>Tahoma</vt:lpstr>
      <vt:lpstr>Times New Roman</vt:lpstr>
      <vt:lpstr>Wingdings</vt:lpstr>
      <vt:lpstr>Wingdings 3</vt:lpstr>
      <vt:lpstr>LeedsMet template</vt:lpstr>
      <vt:lpstr>101_Custom Design</vt:lpstr>
      <vt:lpstr>9_Custom Design</vt:lpstr>
      <vt:lpstr>Using effective assessment and feedback to enhance student engagement and retention</vt:lpstr>
      <vt:lpstr>Workshop focus</vt:lpstr>
      <vt:lpstr>In this workshop, participants will have opportunities to: </vt:lpstr>
      <vt:lpstr>Why is assessment such a big issue?</vt:lpstr>
      <vt:lpstr>Why does assessment matter so much?</vt:lpstr>
      <vt:lpstr>Assessment linked to learning</vt:lpstr>
      <vt:lpstr>PowerPoint Presentation</vt:lpstr>
      <vt:lpstr>Designing a curriculum: useful questions</vt:lpstr>
      <vt:lpstr>Programme level approaches to assessment: why do we need them?</vt:lpstr>
      <vt:lpstr>What do we mean by Programme Focused Assessment? </vt:lpstr>
      <vt:lpstr>Peter Hartley’s NTFS Bradford-led project on Programme Level Assessment</vt:lpstr>
      <vt:lpstr>How are you assessing in the first 6 weeks of the first semester of the 1st year to support transition?</vt:lpstr>
      <vt:lpstr>Inter-year transitions: avoiding the sophomore slump (Yorke, 2014, Zaitseva et al)</vt:lpstr>
      <vt:lpstr>Assessment literacy: students do better if they can: </vt:lpstr>
      <vt:lpstr>PowerPoint Presentation</vt:lpstr>
      <vt:lpstr>Assessment for learning</vt:lpstr>
      <vt:lpstr>Assessment for learning</vt:lpstr>
      <vt:lpstr>PowerPoint Presentation</vt:lpstr>
      <vt:lpstr>PowerPoint Presentation</vt:lpstr>
      <vt:lpstr>Authentic assessment implies using assessment for learning (Sambell et al, 2017)</vt:lpstr>
      <vt:lpstr>The benefits of authentic assessment can be significant for all stakeholders</vt:lpstr>
      <vt:lpstr>Questions employers might ask at interview that might help us frame some of our assignments</vt:lpstr>
      <vt:lpstr>Ensuring assessment focuses efforts and promotes engagement means including reference to:</vt:lpstr>
      <vt:lpstr>Formative and summative assessment</vt:lpstr>
      <vt:lpstr>Designing fit for purpose assessment methods &amp; approaches: 10 questions </vt:lpstr>
      <vt:lpstr>And the next five:</vt:lpstr>
      <vt:lpstr>PowerPoint Presentation</vt:lpstr>
      <vt:lpstr>Encouraging students to take assessment  more seriously</vt:lpstr>
      <vt:lpstr>The importance of dialogic assessment</vt:lpstr>
      <vt:lpstr>Good feedback practice: </vt:lpstr>
      <vt:lpstr>To improve assessment we should realign it by:</vt:lpstr>
      <vt:lpstr>Sound and frequent assessment </vt:lpstr>
      <vt:lpstr>Efficient assessment; we need to:</vt:lpstr>
      <vt:lpstr>Putting this in to practice. We need to:</vt:lpstr>
      <vt:lpstr>Checklist: to what extent does your assessment strategy: </vt:lpstr>
      <vt:lpstr>And…</vt:lpstr>
      <vt:lpstr>Conclusions</vt:lpstr>
      <vt:lpstr>These and other slides are available on my website at http://sally-brown.net</vt:lpstr>
      <vt:lpstr>Useful references: 1</vt:lpstr>
      <vt:lpstr>Useful references 2</vt:lpstr>
      <vt:lpstr>Useful references 3</vt:lpstr>
      <vt:lpstr>Useful references 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106</cp:revision>
  <dcterms:created xsi:type="dcterms:W3CDTF">2007-03-06T12:05:28Z</dcterms:created>
  <dcterms:modified xsi:type="dcterms:W3CDTF">2017-12-29T17:30:53Z</dcterms:modified>
</cp:coreProperties>
</file>