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9" r:id="rId3"/>
  </p:sldMasterIdLst>
  <p:notesMasterIdLst>
    <p:notesMasterId r:id="rId59"/>
  </p:notesMasterIdLst>
  <p:handoutMasterIdLst>
    <p:handoutMasterId r:id="rId60"/>
  </p:handoutMasterIdLst>
  <p:sldIdLst>
    <p:sldId id="420" r:id="rId4"/>
    <p:sldId id="669" r:id="rId5"/>
    <p:sldId id="728" r:id="rId6"/>
    <p:sldId id="727" r:id="rId7"/>
    <p:sldId id="662" r:id="rId8"/>
    <p:sldId id="729" r:id="rId9"/>
    <p:sldId id="747" r:id="rId10"/>
    <p:sldId id="748" r:id="rId11"/>
    <p:sldId id="749" r:id="rId12"/>
    <p:sldId id="750" r:id="rId13"/>
    <p:sldId id="751" r:id="rId14"/>
    <p:sldId id="752" r:id="rId15"/>
    <p:sldId id="753" r:id="rId16"/>
    <p:sldId id="754" r:id="rId17"/>
    <p:sldId id="755" r:id="rId18"/>
    <p:sldId id="743" r:id="rId19"/>
    <p:sldId id="730" r:id="rId20"/>
    <p:sldId id="732" r:id="rId21"/>
    <p:sldId id="733" r:id="rId22"/>
    <p:sldId id="734" r:id="rId23"/>
    <p:sldId id="735" r:id="rId24"/>
    <p:sldId id="736" r:id="rId25"/>
    <p:sldId id="737" r:id="rId26"/>
    <p:sldId id="738" r:id="rId27"/>
    <p:sldId id="739" r:id="rId28"/>
    <p:sldId id="740" r:id="rId29"/>
    <p:sldId id="741" r:id="rId30"/>
    <p:sldId id="746" r:id="rId31"/>
    <p:sldId id="744" r:id="rId32"/>
    <p:sldId id="745" r:id="rId33"/>
    <p:sldId id="756" r:id="rId34"/>
    <p:sldId id="757" r:id="rId35"/>
    <p:sldId id="758" r:id="rId36"/>
    <p:sldId id="759" r:id="rId37"/>
    <p:sldId id="760" r:id="rId38"/>
    <p:sldId id="761" r:id="rId39"/>
    <p:sldId id="762" r:id="rId40"/>
    <p:sldId id="763" r:id="rId41"/>
    <p:sldId id="764" r:id="rId42"/>
    <p:sldId id="765" r:id="rId43"/>
    <p:sldId id="766" r:id="rId44"/>
    <p:sldId id="767" r:id="rId45"/>
    <p:sldId id="768" r:id="rId46"/>
    <p:sldId id="769" r:id="rId47"/>
    <p:sldId id="770" r:id="rId48"/>
    <p:sldId id="771" r:id="rId49"/>
    <p:sldId id="772" r:id="rId50"/>
    <p:sldId id="773" r:id="rId51"/>
    <p:sldId id="774" r:id="rId52"/>
    <p:sldId id="775" r:id="rId53"/>
    <p:sldId id="725" r:id="rId54"/>
    <p:sldId id="270" r:id="rId55"/>
    <p:sldId id="271" r:id="rId56"/>
    <p:sldId id="272" r:id="rId57"/>
    <p:sldId id="317" r:id="rId58"/>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varScale="1">
        <p:scale>
          <a:sx n="104" d="100"/>
          <a:sy n="104" d="100"/>
        </p:scale>
        <p:origin x="288" y="108"/>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762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61"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handoutMaster" Target="handoutMasters/handoutMaster1.xml"/><Relationship Id="rId65"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theme" Target="theme/theme1.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31</a:t>
            </a:fld>
            <a:endParaRPr lang="en-US"/>
          </a:p>
        </p:txBody>
      </p:sp>
    </p:spTree>
    <p:extLst>
      <p:ext uri="{BB962C8B-B14F-4D97-AF65-F5344CB8AC3E}">
        <p14:creationId xmlns:p14="http://schemas.microsoft.com/office/powerpoint/2010/main" val="25497515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32</a:t>
            </a:fld>
            <a:endParaRPr lang="en-US"/>
          </a:p>
        </p:txBody>
      </p:sp>
    </p:spTree>
    <p:extLst>
      <p:ext uri="{BB962C8B-B14F-4D97-AF65-F5344CB8AC3E}">
        <p14:creationId xmlns:p14="http://schemas.microsoft.com/office/powerpoint/2010/main" val="11261049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33</a:t>
            </a:fld>
            <a:endParaRPr lang="en-US"/>
          </a:p>
        </p:txBody>
      </p:sp>
    </p:spTree>
    <p:extLst>
      <p:ext uri="{BB962C8B-B14F-4D97-AF65-F5344CB8AC3E}">
        <p14:creationId xmlns:p14="http://schemas.microsoft.com/office/powerpoint/2010/main" val="35987732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34</a:t>
            </a:fld>
            <a:endParaRPr lang="en-US"/>
          </a:p>
        </p:txBody>
      </p:sp>
    </p:spTree>
    <p:extLst>
      <p:ext uri="{BB962C8B-B14F-4D97-AF65-F5344CB8AC3E}">
        <p14:creationId xmlns:p14="http://schemas.microsoft.com/office/powerpoint/2010/main" val="34849444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35</a:t>
            </a:fld>
            <a:endParaRPr lang="en-US"/>
          </a:p>
        </p:txBody>
      </p:sp>
    </p:spTree>
    <p:extLst>
      <p:ext uri="{BB962C8B-B14F-4D97-AF65-F5344CB8AC3E}">
        <p14:creationId xmlns:p14="http://schemas.microsoft.com/office/powerpoint/2010/main" val="6504224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36</a:t>
            </a:fld>
            <a:endParaRPr lang="en-US"/>
          </a:p>
        </p:txBody>
      </p:sp>
    </p:spTree>
    <p:extLst>
      <p:ext uri="{BB962C8B-B14F-4D97-AF65-F5344CB8AC3E}">
        <p14:creationId xmlns:p14="http://schemas.microsoft.com/office/powerpoint/2010/main" val="31444357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37</a:t>
            </a:fld>
            <a:endParaRPr lang="en-US"/>
          </a:p>
        </p:txBody>
      </p:sp>
    </p:spTree>
    <p:extLst>
      <p:ext uri="{BB962C8B-B14F-4D97-AF65-F5344CB8AC3E}">
        <p14:creationId xmlns:p14="http://schemas.microsoft.com/office/powerpoint/2010/main" val="4794913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38</a:t>
            </a:fld>
            <a:endParaRPr lang="en-US"/>
          </a:p>
        </p:txBody>
      </p:sp>
    </p:spTree>
    <p:extLst>
      <p:ext uri="{BB962C8B-B14F-4D97-AF65-F5344CB8AC3E}">
        <p14:creationId xmlns:p14="http://schemas.microsoft.com/office/powerpoint/2010/main" val="35299931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39</a:t>
            </a:fld>
            <a:endParaRPr lang="en-US"/>
          </a:p>
        </p:txBody>
      </p:sp>
    </p:spTree>
    <p:extLst>
      <p:ext uri="{BB962C8B-B14F-4D97-AF65-F5344CB8AC3E}">
        <p14:creationId xmlns:p14="http://schemas.microsoft.com/office/powerpoint/2010/main" val="16770162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40</a:t>
            </a:fld>
            <a:endParaRPr lang="en-US"/>
          </a:p>
        </p:txBody>
      </p:sp>
    </p:spTree>
    <p:extLst>
      <p:ext uri="{BB962C8B-B14F-4D97-AF65-F5344CB8AC3E}">
        <p14:creationId xmlns:p14="http://schemas.microsoft.com/office/powerpoint/2010/main" val="2374110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5</a:t>
            </a:fld>
            <a:endParaRPr lang="en-GB"/>
          </a:p>
        </p:txBody>
      </p:sp>
    </p:spTree>
    <p:extLst>
      <p:ext uri="{BB962C8B-B14F-4D97-AF65-F5344CB8AC3E}">
        <p14:creationId xmlns:p14="http://schemas.microsoft.com/office/powerpoint/2010/main" val="27597306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41</a:t>
            </a:fld>
            <a:endParaRPr lang="en-US" dirty="0"/>
          </a:p>
        </p:txBody>
      </p:sp>
    </p:spTree>
    <p:extLst>
      <p:ext uri="{BB962C8B-B14F-4D97-AF65-F5344CB8AC3E}">
        <p14:creationId xmlns:p14="http://schemas.microsoft.com/office/powerpoint/2010/main" val="20157745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42</a:t>
            </a:fld>
            <a:endParaRPr lang="en-US"/>
          </a:p>
        </p:txBody>
      </p:sp>
    </p:spTree>
    <p:extLst>
      <p:ext uri="{BB962C8B-B14F-4D97-AF65-F5344CB8AC3E}">
        <p14:creationId xmlns:p14="http://schemas.microsoft.com/office/powerpoint/2010/main" val="6966928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43</a:t>
            </a:fld>
            <a:endParaRPr lang="en-US"/>
          </a:p>
        </p:txBody>
      </p:sp>
    </p:spTree>
    <p:extLst>
      <p:ext uri="{BB962C8B-B14F-4D97-AF65-F5344CB8AC3E}">
        <p14:creationId xmlns:p14="http://schemas.microsoft.com/office/powerpoint/2010/main" val="40094230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44</a:t>
            </a:fld>
            <a:endParaRPr lang="en-US"/>
          </a:p>
        </p:txBody>
      </p:sp>
    </p:spTree>
    <p:extLst>
      <p:ext uri="{BB962C8B-B14F-4D97-AF65-F5344CB8AC3E}">
        <p14:creationId xmlns:p14="http://schemas.microsoft.com/office/powerpoint/2010/main" val="1239584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45</a:t>
            </a:fld>
            <a:endParaRPr lang="en-US"/>
          </a:p>
        </p:txBody>
      </p:sp>
    </p:spTree>
    <p:extLst>
      <p:ext uri="{BB962C8B-B14F-4D97-AF65-F5344CB8AC3E}">
        <p14:creationId xmlns:p14="http://schemas.microsoft.com/office/powerpoint/2010/main" val="15089681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46</a:t>
            </a:fld>
            <a:endParaRPr lang="en-US"/>
          </a:p>
        </p:txBody>
      </p:sp>
    </p:spTree>
    <p:extLst>
      <p:ext uri="{BB962C8B-B14F-4D97-AF65-F5344CB8AC3E}">
        <p14:creationId xmlns:p14="http://schemas.microsoft.com/office/powerpoint/2010/main" val="261386231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47</a:t>
            </a:fld>
            <a:endParaRPr lang="en-US"/>
          </a:p>
        </p:txBody>
      </p:sp>
    </p:spTree>
    <p:extLst>
      <p:ext uri="{BB962C8B-B14F-4D97-AF65-F5344CB8AC3E}">
        <p14:creationId xmlns:p14="http://schemas.microsoft.com/office/powerpoint/2010/main" val="394706220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7EB679-7535-4499-998C-2E4C9FDB76DD}"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51</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4853761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52</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53</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8</a:t>
            </a:fld>
            <a:endParaRPr lang="en-US"/>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a:p>
        </p:txBody>
      </p:sp>
      <p:sp>
        <p:nvSpPr>
          <p:cNvPr id="60421" name="Slide Number Placeholder 3"/>
          <p:cNvSpPr txBox="1">
            <a:spLocks noGrp="1"/>
          </p:cNvSpPr>
          <p:nvPr/>
        </p:nvSpPr>
        <p:spPr bwMode="auto">
          <a:xfrm>
            <a:off x="3970938" y="8829967"/>
            <a:ext cx="3037840" cy="464820"/>
          </a:xfrm>
          <a:prstGeom prst="rect">
            <a:avLst/>
          </a:prstGeom>
          <a:noFill/>
          <a:ln w="9525">
            <a:noFill/>
            <a:miter lim="800000"/>
            <a:headEnd/>
            <a:tailEnd/>
          </a:ln>
        </p:spPr>
        <p:txBody>
          <a:bodyPr lIns="93177" tIns="46589" rIns="93177" bIns="46589" anchor="b"/>
          <a:lstStyle/>
          <a:p>
            <a:pPr algn="r"/>
            <a:fld id="{797A5476-295C-4F37-9D9E-889D798F1D04}" type="slidenum">
              <a:rPr lang="en-US" sz="1200"/>
              <a:pPr algn="r"/>
              <a:t>8</a:t>
            </a:fld>
            <a:endParaRPr lang="en-US" sz="1200"/>
          </a:p>
        </p:txBody>
      </p:sp>
    </p:spTree>
    <p:extLst>
      <p:ext uri="{BB962C8B-B14F-4D97-AF65-F5344CB8AC3E}">
        <p14:creationId xmlns:p14="http://schemas.microsoft.com/office/powerpoint/2010/main" val="194890004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54</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55</a:t>
            </a:fld>
            <a:endParaRPr lang="en-US"/>
          </a:p>
        </p:txBody>
      </p:sp>
    </p:spTree>
    <p:extLst>
      <p:ext uri="{BB962C8B-B14F-4D97-AF65-F5344CB8AC3E}">
        <p14:creationId xmlns:p14="http://schemas.microsoft.com/office/powerpoint/2010/main" val="11816062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7B92CFA9-88C9-45B4-85AD-FD67D300F702}" type="slidenum">
              <a:rPr lang="en-US" smtClean="0"/>
              <a:pPr/>
              <a:t>9</a:t>
            </a:fld>
            <a:endParaRPr lang="en-US"/>
          </a:p>
        </p:txBody>
      </p:sp>
      <p:sp>
        <p:nvSpPr>
          <p:cNvPr id="61443" name="Slide Image Placeholder 1"/>
          <p:cNvSpPr>
            <a:spLocks noGrp="1" noRot="1" noChangeAspect="1" noTextEdit="1"/>
          </p:cNvSpPr>
          <p:nvPr>
            <p:ph type="sldImg"/>
          </p:nvPr>
        </p:nvSpPr>
        <p:spPr>
          <a:ln/>
        </p:spPr>
      </p:sp>
      <p:sp>
        <p:nvSpPr>
          <p:cNvPr id="61444" name="Notes Placeholder 2"/>
          <p:cNvSpPr>
            <a:spLocks noGrp="1"/>
          </p:cNvSpPr>
          <p:nvPr>
            <p:ph type="body" idx="1"/>
          </p:nvPr>
        </p:nvSpPr>
        <p:spPr>
          <a:noFill/>
          <a:ln/>
        </p:spPr>
        <p:txBody>
          <a:bodyPr/>
          <a:lstStyle/>
          <a:p>
            <a:pPr eaLnBrk="1" hangingPunct="1"/>
            <a:endParaRPr lang="en-US"/>
          </a:p>
        </p:txBody>
      </p:sp>
      <p:sp>
        <p:nvSpPr>
          <p:cNvPr id="61445" name="Slide Number Placeholder 3"/>
          <p:cNvSpPr txBox="1">
            <a:spLocks noGrp="1"/>
          </p:cNvSpPr>
          <p:nvPr/>
        </p:nvSpPr>
        <p:spPr bwMode="auto">
          <a:xfrm>
            <a:off x="3970938" y="8829967"/>
            <a:ext cx="3037840" cy="464820"/>
          </a:xfrm>
          <a:prstGeom prst="rect">
            <a:avLst/>
          </a:prstGeom>
          <a:noFill/>
          <a:ln w="9525">
            <a:noFill/>
            <a:miter lim="800000"/>
            <a:headEnd/>
            <a:tailEnd/>
          </a:ln>
        </p:spPr>
        <p:txBody>
          <a:bodyPr lIns="93177" tIns="46589" rIns="93177" bIns="46589" anchor="b"/>
          <a:lstStyle/>
          <a:p>
            <a:pPr algn="r"/>
            <a:fld id="{1D84E925-665F-4C66-B196-6E0239591013}" type="slidenum">
              <a:rPr lang="en-US" sz="1200"/>
              <a:pPr algn="r"/>
              <a:t>9</a:t>
            </a:fld>
            <a:endParaRPr lang="en-US" sz="1200"/>
          </a:p>
        </p:txBody>
      </p:sp>
    </p:spTree>
    <p:extLst>
      <p:ext uri="{BB962C8B-B14F-4D97-AF65-F5344CB8AC3E}">
        <p14:creationId xmlns:p14="http://schemas.microsoft.com/office/powerpoint/2010/main" val="6360255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3BBDE169-4458-4750-A78F-DBEF90C1B855}" type="slidenum">
              <a:rPr lang="en-US" smtClean="0"/>
              <a:pPr/>
              <a:t>10</a:t>
            </a:fld>
            <a:endParaRPr lang="en-US"/>
          </a:p>
        </p:txBody>
      </p:sp>
      <p:sp>
        <p:nvSpPr>
          <p:cNvPr id="62467" name="Slide Image Placeholder 1"/>
          <p:cNvSpPr>
            <a:spLocks noGrp="1" noRot="1" noChangeAspect="1" noTextEdit="1"/>
          </p:cNvSpPr>
          <p:nvPr>
            <p:ph type="sldImg"/>
          </p:nvPr>
        </p:nvSpPr>
        <p:spPr>
          <a:ln/>
        </p:spPr>
      </p:sp>
      <p:sp>
        <p:nvSpPr>
          <p:cNvPr id="62468" name="Notes Placeholder 2"/>
          <p:cNvSpPr>
            <a:spLocks noGrp="1"/>
          </p:cNvSpPr>
          <p:nvPr>
            <p:ph type="body" idx="1"/>
          </p:nvPr>
        </p:nvSpPr>
        <p:spPr>
          <a:noFill/>
          <a:ln/>
        </p:spPr>
        <p:txBody>
          <a:bodyPr/>
          <a:lstStyle/>
          <a:p>
            <a:pPr eaLnBrk="1" hangingPunct="1"/>
            <a:endParaRPr lang="en-US"/>
          </a:p>
        </p:txBody>
      </p:sp>
      <p:sp>
        <p:nvSpPr>
          <p:cNvPr id="62469" name="Slide Number Placeholder 3"/>
          <p:cNvSpPr txBox="1">
            <a:spLocks noGrp="1"/>
          </p:cNvSpPr>
          <p:nvPr/>
        </p:nvSpPr>
        <p:spPr bwMode="auto">
          <a:xfrm>
            <a:off x="3970938" y="8829967"/>
            <a:ext cx="3037840" cy="464820"/>
          </a:xfrm>
          <a:prstGeom prst="rect">
            <a:avLst/>
          </a:prstGeom>
          <a:noFill/>
          <a:ln w="9525">
            <a:noFill/>
            <a:miter lim="800000"/>
            <a:headEnd/>
            <a:tailEnd/>
          </a:ln>
        </p:spPr>
        <p:txBody>
          <a:bodyPr lIns="93177" tIns="46589" rIns="93177" bIns="46589" anchor="b"/>
          <a:lstStyle/>
          <a:p>
            <a:pPr algn="r"/>
            <a:fld id="{03CF8BA1-76B0-487E-A3A6-A7B182AFCF50}" type="slidenum">
              <a:rPr lang="en-US" sz="1200"/>
              <a:pPr algn="r"/>
              <a:t>10</a:t>
            </a:fld>
            <a:endParaRPr lang="en-US" sz="1200"/>
          </a:p>
        </p:txBody>
      </p:sp>
    </p:spTree>
    <p:extLst>
      <p:ext uri="{BB962C8B-B14F-4D97-AF65-F5344CB8AC3E}">
        <p14:creationId xmlns:p14="http://schemas.microsoft.com/office/powerpoint/2010/main" val="5358626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8B05B98A-C0DE-41DD-8959-9A4D5FDEE361}" type="slidenum">
              <a:rPr lang="en-US" smtClean="0"/>
              <a:pPr/>
              <a:t>11</a:t>
            </a:fld>
            <a:endParaRPr lang="en-US"/>
          </a:p>
        </p:txBody>
      </p:sp>
      <p:sp>
        <p:nvSpPr>
          <p:cNvPr id="63491" name="Slide Image Placeholder 1"/>
          <p:cNvSpPr>
            <a:spLocks noGrp="1" noRot="1" noChangeAspect="1" noTextEdit="1"/>
          </p:cNvSpPr>
          <p:nvPr>
            <p:ph type="sldImg"/>
          </p:nvPr>
        </p:nvSpPr>
        <p:spPr>
          <a:ln/>
        </p:spPr>
      </p:sp>
      <p:sp>
        <p:nvSpPr>
          <p:cNvPr id="63492" name="Notes Placeholder 2"/>
          <p:cNvSpPr>
            <a:spLocks noGrp="1"/>
          </p:cNvSpPr>
          <p:nvPr>
            <p:ph type="body" idx="1"/>
          </p:nvPr>
        </p:nvSpPr>
        <p:spPr>
          <a:noFill/>
          <a:ln/>
        </p:spPr>
        <p:txBody>
          <a:bodyPr/>
          <a:lstStyle/>
          <a:p>
            <a:pPr eaLnBrk="1" hangingPunct="1"/>
            <a:endParaRPr lang="en-US"/>
          </a:p>
        </p:txBody>
      </p:sp>
      <p:sp>
        <p:nvSpPr>
          <p:cNvPr id="63493" name="Slide Number Placeholder 3"/>
          <p:cNvSpPr txBox="1">
            <a:spLocks noGrp="1"/>
          </p:cNvSpPr>
          <p:nvPr/>
        </p:nvSpPr>
        <p:spPr bwMode="auto">
          <a:xfrm>
            <a:off x="3970938" y="8829967"/>
            <a:ext cx="3037840" cy="464820"/>
          </a:xfrm>
          <a:prstGeom prst="rect">
            <a:avLst/>
          </a:prstGeom>
          <a:noFill/>
          <a:ln w="9525">
            <a:noFill/>
            <a:miter lim="800000"/>
            <a:headEnd/>
            <a:tailEnd/>
          </a:ln>
        </p:spPr>
        <p:txBody>
          <a:bodyPr lIns="93177" tIns="46589" rIns="93177" bIns="46589" anchor="b"/>
          <a:lstStyle/>
          <a:p>
            <a:pPr algn="r"/>
            <a:fld id="{EEDFF0F2-B7BB-4F03-8B33-97F5FCE13D2E}" type="slidenum">
              <a:rPr lang="en-US" sz="1200"/>
              <a:pPr algn="r"/>
              <a:t>11</a:t>
            </a:fld>
            <a:endParaRPr lang="en-US" sz="1200"/>
          </a:p>
        </p:txBody>
      </p:sp>
    </p:spTree>
    <p:extLst>
      <p:ext uri="{BB962C8B-B14F-4D97-AF65-F5344CB8AC3E}">
        <p14:creationId xmlns:p14="http://schemas.microsoft.com/office/powerpoint/2010/main" val="6362023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1AF750D6-F3EA-479D-8C7A-9CADCAF191C8}" type="slidenum">
              <a:rPr lang="en-US" smtClean="0"/>
              <a:pPr/>
              <a:t>13</a:t>
            </a:fld>
            <a:endParaRPr lang="en-US"/>
          </a:p>
        </p:txBody>
      </p:sp>
      <p:sp>
        <p:nvSpPr>
          <p:cNvPr id="67587" name="Slide Image Placeholder 1"/>
          <p:cNvSpPr>
            <a:spLocks noGrp="1" noRot="1" noChangeAspect="1" noTextEdit="1"/>
          </p:cNvSpPr>
          <p:nvPr>
            <p:ph type="sldImg"/>
          </p:nvPr>
        </p:nvSpPr>
        <p:spPr>
          <a:ln/>
        </p:spPr>
      </p:sp>
      <p:sp>
        <p:nvSpPr>
          <p:cNvPr id="67588" name="Notes Placeholder 2"/>
          <p:cNvSpPr>
            <a:spLocks noGrp="1"/>
          </p:cNvSpPr>
          <p:nvPr>
            <p:ph type="body" idx="1"/>
          </p:nvPr>
        </p:nvSpPr>
        <p:spPr>
          <a:noFill/>
          <a:ln/>
        </p:spPr>
        <p:txBody>
          <a:bodyPr/>
          <a:lstStyle/>
          <a:p>
            <a:pPr eaLnBrk="1" hangingPunct="1"/>
            <a:endParaRPr lang="en-US"/>
          </a:p>
        </p:txBody>
      </p:sp>
      <p:sp>
        <p:nvSpPr>
          <p:cNvPr id="67589" name="Slide Number Placeholder 3"/>
          <p:cNvSpPr txBox="1">
            <a:spLocks noGrp="1"/>
          </p:cNvSpPr>
          <p:nvPr/>
        </p:nvSpPr>
        <p:spPr bwMode="auto">
          <a:xfrm>
            <a:off x="3970938" y="8829967"/>
            <a:ext cx="3037840" cy="464820"/>
          </a:xfrm>
          <a:prstGeom prst="rect">
            <a:avLst/>
          </a:prstGeom>
          <a:noFill/>
          <a:ln w="9525">
            <a:noFill/>
            <a:miter lim="800000"/>
            <a:headEnd/>
            <a:tailEnd/>
          </a:ln>
        </p:spPr>
        <p:txBody>
          <a:bodyPr lIns="93177" tIns="46589" rIns="93177" bIns="46589" anchor="b"/>
          <a:lstStyle/>
          <a:p>
            <a:pPr algn="r"/>
            <a:fld id="{1BE139A3-407D-43F0-AF6C-8CD56A617952}" type="slidenum">
              <a:rPr lang="en-US" sz="1200"/>
              <a:pPr algn="r"/>
              <a:t>13</a:t>
            </a:fld>
            <a:endParaRPr lang="en-US" sz="1200"/>
          </a:p>
        </p:txBody>
      </p:sp>
    </p:spTree>
    <p:extLst>
      <p:ext uri="{BB962C8B-B14F-4D97-AF65-F5344CB8AC3E}">
        <p14:creationId xmlns:p14="http://schemas.microsoft.com/office/powerpoint/2010/main" val="15678357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16</a:t>
            </a:fld>
            <a:endParaRPr lang="en-GB"/>
          </a:p>
        </p:txBody>
      </p:sp>
    </p:spTree>
    <p:extLst>
      <p:ext uri="{BB962C8B-B14F-4D97-AF65-F5344CB8AC3E}">
        <p14:creationId xmlns:p14="http://schemas.microsoft.com/office/powerpoint/2010/main" val="37865959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a:p>
        </p:txBody>
      </p:sp>
      <p:sp>
        <p:nvSpPr>
          <p:cNvPr id="87044" name="Slide Number Placeholder 3"/>
          <p:cNvSpPr>
            <a:spLocks noGrp="1"/>
          </p:cNvSpPr>
          <p:nvPr>
            <p:ph type="sldNum" sz="quarter" idx="5"/>
          </p:nvPr>
        </p:nvSpPr>
        <p:spPr>
          <a:noFill/>
        </p:spPr>
        <p:txBody>
          <a:bodyPr/>
          <a:lstStyle/>
          <a:p>
            <a:fld id="{3DDE8434-0189-4C89-9D2F-79F7765FDDBD}" type="slidenum">
              <a:rPr lang="en-US" smtClean="0"/>
              <a:pPr/>
              <a:t>28</a:t>
            </a:fld>
            <a:endParaRPr lang="en-US"/>
          </a:p>
        </p:txBody>
      </p:sp>
    </p:spTree>
    <p:extLst>
      <p:ext uri="{BB962C8B-B14F-4D97-AF65-F5344CB8AC3E}">
        <p14:creationId xmlns:p14="http://schemas.microsoft.com/office/powerpoint/2010/main" val="34285496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27/11/2017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27/11/2017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27/11/2017</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8C16814-CFB7-4205-9B00-D7AA0B4F04E1}"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27/11/2017</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4F4153-C958-45CA-9101-9DAC497976E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6314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27/11/2017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27/11/2017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27/11/2017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27/11/2017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27/11/2017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27/11/2017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27/11/2017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27/11/2017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27/11/2017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16814-CFB7-4205-9B00-D7AA0B4F04E1}" type="datetimeFigureOut">
              <a:rPr lang="en-GB" smtClean="0"/>
              <a:t>27/11/2017</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F4153-C958-45CA-9101-9DAC497976E3}" type="slidenum">
              <a:rPr lang="en-GB" smtClean="0"/>
              <a:t>‹#›</a:t>
            </a:fld>
            <a:endParaRPr lang="en-GB"/>
          </a:p>
        </p:txBody>
      </p:sp>
    </p:spTree>
    <p:extLst>
      <p:ext uri="{BB962C8B-B14F-4D97-AF65-F5344CB8AC3E}">
        <p14:creationId xmlns:p14="http://schemas.microsoft.com/office/powerpoint/2010/main" val="3034697320"/>
      </p:ext>
    </p:extLst>
  </p:cSld>
  <p:clrMap bg1="lt1" tx1="dk1" bg2="lt2" tx2="dk2" accent1="accent1" accent2="accent2" accent3="accent3" accent4="accent4" accent5="accent5" accent6="accent6" hlink="hlink" folHlink="folHlink"/>
  <p:sldLayoutIdLst>
    <p:sldLayoutId id="21474838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000" dirty="0"/>
              <a:t>Enhancing assessment</a:t>
            </a:r>
            <a:br>
              <a:rPr lang="en-GB" sz="3200" dirty="0"/>
            </a:br>
            <a:r>
              <a:rPr lang="en-GB" sz="3200" dirty="0"/>
              <a:t>Focusing on what we are assessing and why, how we provide feedback and integrating this into our learning strategies</a:t>
            </a:r>
          </a:p>
        </p:txBody>
      </p:sp>
      <p:sp>
        <p:nvSpPr>
          <p:cNvPr id="3075" name="Rectangle 3"/>
          <p:cNvSpPr>
            <a:spLocks noGrp="1" noChangeArrowheads="1"/>
          </p:cNvSpPr>
          <p:nvPr>
            <p:ph type="subTitle" idx="1"/>
          </p:nvPr>
        </p:nvSpPr>
        <p:spPr>
          <a:xfrm>
            <a:off x="323528" y="2928934"/>
            <a:ext cx="6912768" cy="3429004"/>
          </a:xfrm>
        </p:spPr>
        <p:txBody>
          <a:bodyPr/>
          <a:lstStyle/>
          <a:p>
            <a:pPr algn="ctr" eaLnBrk="1" hangingPunct="1">
              <a:defRPr/>
            </a:pPr>
            <a:r>
              <a:rPr lang="en-GB" dirty="0"/>
              <a:t>Edinburgh Napier University</a:t>
            </a:r>
          </a:p>
          <a:p>
            <a:pPr algn="ctr" eaLnBrk="1" hangingPunct="1">
              <a:defRPr/>
            </a:pPr>
            <a:r>
              <a:rPr lang="en-GB" sz="2400" dirty="0"/>
              <a:t>School of Arts and Creative Industries</a:t>
            </a:r>
          </a:p>
          <a:p>
            <a:pPr algn="ctr" eaLnBrk="1" hangingPunct="1">
              <a:defRPr/>
            </a:pPr>
            <a:r>
              <a:rPr lang="en-GB" sz="1600" dirty="0"/>
              <a:t>Wednesday 6 December, 2017 10.00-1.00</a:t>
            </a:r>
          </a:p>
          <a:p>
            <a:pPr algn="ctr" eaLnBrk="1" hangingPunct="1">
              <a:defRPr/>
            </a:pPr>
            <a:r>
              <a:rPr lang="en-GB" sz="2800" b="1" dirty="0"/>
              <a:t>Sally Brown </a:t>
            </a:r>
            <a:r>
              <a:rPr lang="en-GB" sz="2800" dirty="0"/>
              <a:t>NTF, PFHEA, SFSEDA</a:t>
            </a:r>
            <a:endParaRPr lang="en-GB" sz="2000" b="1" dirty="0"/>
          </a:p>
          <a:p>
            <a:pPr algn="ctr" eaLnBrk="1" hangingPunct="1">
              <a:defRPr/>
            </a:pPr>
            <a:r>
              <a:rPr lang="en-GB" sz="1800" b="1" dirty="0"/>
              <a:t>@</a:t>
            </a:r>
            <a:r>
              <a:rPr lang="en-GB" sz="1800" b="1" dirty="0" err="1"/>
              <a:t>ProfSallyBrown</a:t>
            </a:r>
            <a:r>
              <a:rPr lang="en-GB" sz="1800" dirty="0"/>
              <a:t> 	sally@sally-brown.net</a:t>
            </a:r>
            <a:endParaRPr lang="en-GB" sz="1800" b="1" dirty="0"/>
          </a:p>
          <a:p>
            <a:pPr algn="ctr" eaLnBrk="1" hangingPunct="1">
              <a:defRPr/>
            </a:pPr>
            <a:r>
              <a:rPr lang="en-GB" sz="1800" dirty="0" err="1"/>
              <a:t>Emerita</a:t>
            </a:r>
            <a:r>
              <a:rPr lang="en-GB" sz="1800" dirty="0"/>
              <a:t> Professor, Leeds Beckett University</a:t>
            </a:r>
          </a:p>
          <a:p>
            <a:pPr algn="ctr" eaLnBrk="1" hangingPunct="1">
              <a:defRPr/>
            </a:pPr>
            <a:r>
              <a:rPr lang="en-GB" sz="1800" dirty="0"/>
              <a:t>Visiting Professor: University of Plymouth, University of South Wales, Edge Hill University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dirty="0"/>
              <a:t>more purposes...</a:t>
            </a:r>
          </a:p>
        </p:txBody>
      </p:sp>
      <p:sp>
        <p:nvSpPr>
          <p:cNvPr id="21507" name="Rectangle 3"/>
          <p:cNvSpPr>
            <a:spLocks noGrp="1" noChangeArrowheads="1"/>
          </p:cNvSpPr>
          <p:nvPr>
            <p:ph type="body" idx="4294967295"/>
          </p:nvPr>
        </p:nvSpPr>
        <p:spPr>
          <a:xfrm>
            <a:off x="642938" y="1285875"/>
            <a:ext cx="8001000" cy="4217988"/>
          </a:xfrm>
          <a:noFill/>
        </p:spPr>
        <p:txBody>
          <a:bodyPr lIns="92075" tIns="46038" rIns="92075" bIns="46038"/>
          <a:lstStyle/>
          <a:p>
            <a:pPr eaLnBrk="1" hangingPunct="1"/>
            <a:r>
              <a:rPr lang="en-US" sz="2600" dirty="0"/>
              <a:t>Helping students make sensible choices about option alternatives and directions for further study;</a:t>
            </a:r>
          </a:p>
          <a:p>
            <a:pPr eaLnBrk="1" hangingPunct="1"/>
            <a:r>
              <a:rPr lang="en-US" sz="2600" dirty="0"/>
              <a:t>demonstrating student employability;</a:t>
            </a:r>
          </a:p>
          <a:p>
            <a:pPr eaLnBrk="1" hangingPunct="1"/>
            <a:r>
              <a:rPr lang="en-US" sz="2600" dirty="0"/>
              <a:t>providing assurance of fitness to practice (in HE);</a:t>
            </a:r>
          </a:p>
          <a:p>
            <a:pPr eaLnBrk="1" hangingPunct="1"/>
            <a:r>
              <a:rPr lang="en-US" sz="2600" dirty="0"/>
              <a:t>giving feedback to teachers on effectiveness;</a:t>
            </a:r>
          </a:p>
          <a:p>
            <a:pPr eaLnBrk="1" hangingPunct="1"/>
            <a:r>
              <a:rPr lang="en-US" sz="2600" dirty="0"/>
              <a:t>providing statistics for internal and external agencies.</a:t>
            </a:r>
          </a:p>
          <a:p>
            <a:pPr eaLnBrk="1" hangingPunct="1"/>
            <a:endParaRPr lang="en-US" sz="2600" dirty="0"/>
          </a:p>
        </p:txBody>
      </p:sp>
    </p:spTree>
    <p:extLst>
      <p:ext uri="{BB962C8B-B14F-4D97-AF65-F5344CB8AC3E}">
        <p14:creationId xmlns:p14="http://schemas.microsoft.com/office/powerpoint/2010/main" val="1234919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normAutofit/>
          </a:bodyPr>
          <a:lstStyle/>
          <a:p>
            <a:pPr eaLnBrk="1" hangingPunct="1"/>
            <a:r>
              <a:rPr lang="en-US" dirty="0"/>
              <a:t>Orientation: choosing what we assess</a:t>
            </a:r>
          </a:p>
        </p:txBody>
      </p:sp>
      <p:sp>
        <p:nvSpPr>
          <p:cNvPr id="22531" name="Rectangle 3"/>
          <p:cNvSpPr>
            <a:spLocks noGrp="1" noChangeArrowheads="1"/>
          </p:cNvSpPr>
          <p:nvPr>
            <p:ph type="body" idx="4294967295"/>
          </p:nvPr>
        </p:nvSpPr>
        <p:spPr/>
        <p:txBody>
          <a:bodyPr/>
          <a:lstStyle/>
          <a:p>
            <a:pPr eaLnBrk="1" hangingPunct="1"/>
            <a:r>
              <a:rPr lang="en-US" dirty="0"/>
              <a:t>product or process?</a:t>
            </a:r>
          </a:p>
          <a:p>
            <a:pPr eaLnBrk="1" hangingPunct="1"/>
            <a:r>
              <a:rPr lang="en-US" dirty="0"/>
              <a:t>theory or practice (HE particularly); </a:t>
            </a:r>
          </a:p>
          <a:p>
            <a:pPr eaLnBrk="1" hangingPunct="1"/>
            <a:r>
              <a:rPr lang="en-US" dirty="0"/>
              <a:t>knowledge, skills and attitude (all sectors)?</a:t>
            </a:r>
          </a:p>
          <a:p>
            <a:pPr eaLnBrk="1" hangingPunct="1"/>
            <a:r>
              <a:rPr lang="en-US" dirty="0"/>
              <a:t>subject knowledge or application?</a:t>
            </a:r>
          </a:p>
          <a:p>
            <a:pPr eaLnBrk="1" hangingPunct="1"/>
            <a:r>
              <a:rPr lang="en-US" dirty="0"/>
              <a:t>what we’ve always assessed?</a:t>
            </a:r>
          </a:p>
          <a:p>
            <a:pPr eaLnBrk="1" hangingPunct="1"/>
            <a:r>
              <a:rPr lang="en-US" dirty="0"/>
              <a:t>what it’s easy to assess?</a:t>
            </a:r>
          </a:p>
        </p:txBody>
      </p:sp>
    </p:spTree>
    <p:extLst>
      <p:ext uri="{BB962C8B-B14F-4D97-AF65-F5344CB8AC3E}">
        <p14:creationId xmlns:p14="http://schemas.microsoft.com/office/powerpoint/2010/main" val="1819282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How: methods and approaches of assessment</a:t>
            </a:r>
          </a:p>
        </p:txBody>
      </p:sp>
      <p:sp>
        <p:nvSpPr>
          <p:cNvPr id="3" name="Content Placeholder 2"/>
          <p:cNvSpPr>
            <a:spLocks noGrp="1"/>
          </p:cNvSpPr>
          <p:nvPr>
            <p:ph idx="1"/>
          </p:nvPr>
        </p:nvSpPr>
        <p:spPr/>
        <p:txBody>
          <a:bodyPr/>
          <a:lstStyle/>
          <a:p>
            <a:r>
              <a:rPr lang="en-GB" dirty="0"/>
              <a:t>We need to choose authentic and appropriate means of assessing;</a:t>
            </a:r>
          </a:p>
          <a:p>
            <a:r>
              <a:rPr lang="en-GB" dirty="0"/>
              <a:t>Unseen exams, reports and essays are overused and there are many more methods in use in different universities in the UK and internationally which may be more fit-for-purpose;</a:t>
            </a:r>
          </a:p>
          <a:p>
            <a:r>
              <a:rPr lang="en-GB" dirty="0"/>
              <a:t>These include in-seminar assessments, posters, assessed blogs, portfolios, case studies, </a:t>
            </a:r>
            <a:r>
              <a:rPr lang="en-GB" dirty="0" err="1"/>
              <a:t>vivas</a:t>
            </a:r>
            <a:r>
              <a:rPr lang="en-GB" dirty="0"/>
              <a:t>, short answer tests, multiple choice and other CAA tests, reflective accounts, logs, projects, presentations, learning packages, annotated bibliographies, in-tray exercises, live briefs, and many more.</a:t>
            </a:r>
          </a:p>
        </p:txBody>
      </p:sp>
    </p:spTree>
    <p:extLst>
      <p:ext uri="{BB962C8B-B14F-4D97-AF65-F5344CB8AC3E}">
        <p14:creationId xmlns:p14="http://schemas.microsoft.com/office/powerpoint/2010/main" val="5823262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noFill/>
        </p:spPr>
        <p:txBody>
          <a:bodyPr lIns="92075" tIns="46038" rIns="92075" bIns="46038">
            <a:normAutofit/>
          </a:bodyPr>
          <a:lstStyle/>
          <a:p>
            <a:pPr eaLnBrk="1" hangingPunct="1"/>
            <a:r>
              <a:rPr lang="en-US" dirty="0"/>
              <a:t>Agency: choosing who is best placed to assess</a:t>
            </a:r>
          </a:p>
        </p:txBody>
      </p:sp>
      <p:sp>
        <p:nvSpPr>
          <p:cNvPr id="27651" name="Rectangle 3"/>
          <p:cNvSpPr>
            <a:spLocks noGrp="1" noChangeArrowheads="1"/>
          </p:cNvSpPr>
          <p:nvPr>
            <p:ph type="body" idx="4294967295"/>
          </p:nvPr>
        </p:nvSpPr>
        <p:spPr>
          <a:noFill/>
        </p:spPr>
        <p:txBody>
          <a:bodyPr lIns="92075" tIns="46038" rIns="92075" bIns="46038"/>
          <a:lstStyle/>
          <a:p>
            <a:pPr eaLnBrk="1" hangingPunct="1"/>
            <a:r>
              <a:rPr lang="en-US"/>
              <a:t>tutor assessment</a:t>
            </a:r>
          </a:p>
          <a:p>
            <a:pPr eaLnBrk="1" hangingPunct="1"/>
            <a:r>
              <a:rPr lang="en-US"/>
              <a:t>self-assessment</a:t>
            </a:r>
          </a:p>
          <a:p>
            <a:pPr eaLnBrk="1" hangingPunct="1"/>
            <a:r>
              <a:rPr lang="en-US"/>
              <a:t>peer assessment, (either inter or intra peer)</a:t>
            </a:r>
          </a:p>
          <a:p>
            <a:pPr eaLnBrk="1" hangingPunct="1"/>
            <a:r>
              <a:rPr lang="en-US"/>
              <a:t>employers, practice tutors and line managers</a:t>
            </a:r>
          </a:p>
          <a:p>
            <a:pPr eaLnBrk="1" hangingPunct="1"/>
            <a:r>
              <a:rPr lang="en-US"/>
              <a:t>client assessment</a:t>
            </a:r>
          </a:p>
        </p:txBody>
      </p:sp>
    </p:spTree>
    <p:extLst>
      <p:ext uri="{BB962C8B-B14F-4D97-AF65-F5344CB8AC3E}">
        <p14:creationId xmlns:p14="http://schemas.microsoft.com/office/powerpoint/2010/main" val="8247083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When: timing is crucial</a:t>
            </a:r>
          </a:p>
        </p:txBody>
      </p:sp>
      <p:sp>
        <p:nvSpPr>
          <p:cNvPr id="3" name="Content Placeholder 2"/>
          <p:cNvSpPr>
            <a:spLocks noGrp="1"/>
          </p:cNvSpPr>
          <p:nvPr>
            <p:ph idx="1"/>
          </p:nvPr>
        </p:nvSpPr>
        <p:spPr/>
        <p:txBody>
          <a:bodyPr/>
          <a:lstStyle/>
          <a:p>
            <a:r>
              <a:rPr lang="en-GB" dirty="0"/>
              <a:t>If all assessment is left to the end of the programme or the end of module, there is a high risk of failure and under-performance;</a:t>
            </a:r>
          </a:p>
          <a:p>
            <a:r>
              <a:rPr lang="en-GB" dirty="0"/>
              <a:t>Incremental activities leading to a </a:t>
            </a:r>
            <a:r>
              <a:rPr lang="en-GB" dirty="0" err="1"/>
              <a:t>culminative</a:t>
            </a:r>
            <a:r>
              <a:rPr lang="en-GB" dirty="0"/>
              <a:t>/ capstone assignment or multiple small assignments can help to avoid ‘sudden death’;</a:t>
            </a:r>
          </a:p>
          <a:p>
            <a:r>
              <a:rPr lang="en-GB" dirty="0"/>
              <a:t>We should aim to avoid assessing students only when it fits our systems and instead strive to assess students as they become ready.</a:t>
            </a:r>
          </a:p>
        </p:txBody>
      </p:sp>
    </p:spTree>
    <p:extLst>
      <p:ext uri="{BB962C8B-B14F-4D97-AF65-F5344CB8AC3E}">
        <p14:creationId xmlns:p14="http://schemas.microsoft.com/office/powerpoint/2010/main" val="260847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7427168" cy="106047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Designing fit for purpose assessment methods &amp; approaches: 10 questions </a:t>
            </a:r>
          </a:p>
        </p:txBody>
      </p:sp>
      <p:sp>
        <p:nvSpPr>
          <p:cNvPr id="3" name="Content Placeholder 2"/>
          <p:cNvSpPr>
            <a:spLocks noGrp="1"/>
          </p:cNvSpPr>
          <p:nvPr>
            <p:ph idx="1"/>
          </p:nvPr>
        </p:nvSpPr>
        <p:spPr/>
        <p:txBody>
          <a:bodyPr>
            <a:normAutofit/>
          </a:bodyPr>
          <a:lstStyle/>
          <a:p>
            <a:pPr marL="457200" indent="-457200">
              <a:buClr>
                <a:schemeClr val="tx2">
                  <a:lumMod val="75000"/>
                </a:schemeClr>
              </a:buClr>
              <a:buSzPct val="100000"/>
              <a:buFont typeface="+mj-lt"/>
              <a:buAutoNum type="arabicPeriod"/>
            </a:pPr>
            <a:r>
              <a:rPr lang="en-GB" sz="2400" b="1" dirty="0"/>
              <a:t>Are your assignments fully and constructively aligned with your learning outcomes?</a:t>
            </a:r>
          </a:p>
          <a:p>
            <a:pPr marL="457200" indent="-457200">
              <a:buClr>
                <a:schemeClr val="tx2">
                  <a:lumMod val="75000"/>
                </a:schemeClr>
              </a:buClr>
              <a:buSzPct val="100000"/>
              <a:buFont typeface="+mj-lt"/>
              <a:buAutoNum type="arabicPeriod"/>
            </a:pPr>
            <a:r>
              <a:rPr lang="en-GB" sz="2400" b="1" dirty="0"/>
              <a:t>Do they comply with Harper Adams requirements in terms of number, word limits etc?</a:t>
            </a:r>
          </a:p>
          <a:p>
            <a:pPr marL="457200" indent="-457200">
              <a:buClr>
                <a:schemeClr val="tx2">
                  <a:lumMod val="75000"/>
                </a:schemeClr>
              </a:buClr>
              <a:buSzPct val="100000"/>
              <a:buFont typeface="+mj-lt"/>
              <a:buAutoNum type="arabicPeriod"/>
            </a:pPr>
            <a:r>
              <a:rPr lang="en-GB" sz="2400" b="1" dirty="0"/>
              <a:t>Are summative assessments undertaken throughout the course, or is everything ‘sudden death’ end-point? </a:t>
            </a:r>
          </a:p>
          <a:p>
            <a:pPr marL="457200" indent="-457200">
              <a:buClr>
                <a:schemeClr val="tx2">
                  <a:lumMod val="75000"/>
                </a:schemeClr>
              </a:buClr>
              <a:buSzPct val="100000"/>
              <a:buFont typeface="+mj-lt"/>
              <a:buAutoNum type="arabicPeriod"/>
            </a:pPr>
            <a:r>
              <a:rPr lang="en-GB" sz="2400" b="1" dirty="0"/>
              <a:t>Is there excessive bunching of assignments in different modules that is highly stressful for students and unmanageable staff?</a:t>
            </a:r>
          </a:p>
          <a:p>
            <a:pPr marL="457200" indent="-457200">
              <a:buClr>
                <a:schemeClr val="tx2">
                  <a:lumMod val="75000"/>
                </a:schemeClr>
              </a:buClr>
              <a:buSzPct val="100000"/>
              <a:buFont typeface="+mj-lt"/>
              <a:buAutoNum type="arabicPeriod"/>
            </a:pPr>
            <a:r>
              <a:rPr lang="en-GB" sz="2400" b="1" dirty="0"/>
              <a:t>Are there plenty of opportunities for formative assessment, especially early on?</a:t>
            </a:r>
          </a:p>
        </p:txBody>
      </p:sp>
    </p:spTree>
    <p:extLst>
      <p:ext uri="{BB962C8B-B14F-4D97-AF65-F5344CB8AC3E}">
        <p14:creationId xmlns:p14="http://schemas.microsoft.com/office/powerpoint/2010/main" val="4638314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xfrm>
            <a:off x="457200" y="0"/>
            <a:ext cx="8229600" cy="11430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And the next five:</a:t>
            </a: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Autofit/>
          </a:bodyPr>
          <a:lstStyle/>
          <a:p>
            <a:pPr marL="457200" indent="-457200" fontAlgn="base">
              <a:spcBef>
                <a:spcPts val="600"/>
              </a:spcBef>
              <a:spcAft>
                <a:spcPct val="0"/>
              </a:spcAft>
              <a:buClr>
                <a:srgbClr val="0070C0"/>
              </a:buClr>
              <a:buSzPct val="100000"/>
              <a:buFont typeface="+mj-lt"/>
              <a:buAutoNum type="arabicPeriod" startAt="6"/>
            </a:pPr>
            <a:r>
              <a:rPr lang="en-GB" sz="2600" b="1" dirty="0"/>
              <a:t>Are students over-assessed? </a:t>
            </a:r>
          </a:p>
          <a:p>
            <a:pPr marL="457200" indent="-457200" fontAlgn="base">
              <a:spcBef>
                <a:spcPts val="600"/>
              </a:spcBef>
              <a:spcAft>
                <a:spcPct val="0"/>
              </a:spcAft>
              <a:buClr>
                <a:srgbClr val="0070C0"/>
              </a:buClr>
              <a:buSzPct val="100000"/>
              <a:buFont typeface="+mj-lt"/>
              <a:buAutoNum type="arabicPeriod" startAt="6"/>
            </a:pPr>
            <a:r>
              <a:rPr lang="en-GB" sz="2600" b="1" dirty="0"/>
              <a:t>Do staff have time to mark the assessments in time for moderation etc.?</a:t>
            </a:r>
          </a:p>
          <a:p>
            <a:pPr marL="457200" indent="-457200" fontAlgn="base">
              <a:spcBef>
                <a:spcPts val="600"/>
              </a:spcBef>
              <a:spcAft>
                <a:spcPct val="0"/>
              </a:spcAft>
              <a:buClr>
                <a:srgbClr val="0070C0"/>
              </a:buClr>
              <a:buSzPct val="100000"/>
              <a:buFont typeface="+mj-lt"/>
              <a:buAutoNum type="arabicPeriod" startAt="6"/>
            </a:pPr>
            <a:r>
              <a:rPr lang="en-GB" sz="2600" b="1" dirty="0"/>
              <a:t>When you have introduced innovative assignments, have they been introduced instead of existing ones, or simply added to the assessment diet?</a:t>
            </a:r>
          </a:p>
          <a:p>
            <a:pPr marL="457200" indent="-457200" fontAlgn="base">
              <a:spcBef>
                <a:spcPts val="600"/>
              </a:spcBef>
              <a:spcAft>
                <a:spcPct val="0"/>
              </a:spcAft>
              <a:buClr>
                <a:srgbClr val="0070C0"/>
              </a:buClr>
              <a:buSzPct val="100000"/>
              <a:buFont typeface="+mj-lt"/>
              <a:buAutoNum type="arabicPeriod" startAt="6"/>
            </a:pPr>
            <a:r>
              <a:rPr lang="en-GB" sz="2600" b="1" dirty="0"/>
              <a:t>Are students encouraged to make good use of the feedback they receive?</a:t>
            </a:r>
          </a:p>
          <a:p>
            <a:pPr marL="457200" indent="-457200" fontAlgn="base">
              <a:spcBef>
                <a:spcPts val="600"/>
              </a:spcBef>
              <a:spcAft>
                <a:spcPct val="0"/>
              </a:spcAft>
              <a:buClr>
                <a:srgbClr val="0070C0"/>
              </a:buClr>
              <a:buSzPct val="100000"/>
              <a:buFont typeface="+mj-lt"/>
              <a:buAutoNum type="arabicPeriod" startAt="6"/>
            </a:pPr>
            <a:r>
              <a:rPr lang="en-GB" sz="2600" b="1" dirty="0"/>
              <a:t>Do the students perceive your assessment diet to be fair and providing meaningful recognition of their achievements?</a:t>
            </a:r>
          </a:p>
        </p:txBody>
      </p:sp>
    </p:spTree>
    <p:extLst>
      <p:ext uri="{BB962C8B-B14F-4D97-AF65-F5344CB8AC3E}">
        <p14:creationId xmlns:p14="http://schemas.microsoft.com/office/powerpoint/2010/main" val="28422898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Peter Hartley’s NTFS Bradford-led project on Programme Level Assessment</a:t>
            </a:r>
          </a:p>
        </p:txBody>
      </p:sp>
      <p:sp>
        <p:nvSpPr>
          <p:cNvPr id="3" name="Content Placeholder 2"/>
          <p:cNvSpPr>
            <a:spLocks noGrp="1"/>
          </p:cNvSpPr>
          <p:nvPr>
            <p:ph idx="1"/>
          </p:nvPr>
        </p:nvSpPr>
        <p:spPr>
          <a:xfrm>
            <a:off x="468313" y="1196752"/>
            <a:ext cx="8229600" cy="5661248"/>
          </a:xfrm>
        </p:spPr>
        <p:txBody>
          <a:bodyPr/>
          <a:lstStyle/>
          <a:p>
            <a:pPr>
              <a:buNone/>
            </a:pPr>
            <a:r>
              <a:rPr lang="en-GB" sz="2600" dirty="0"/>
              <a:t>It set out to focus on redressing problems including:</a:t>
            </a:r>
          </a:p>
          <a:p>
            <a:r>
              <a:rPr lang="en-GB" sz="2600" dirty="0"/>
              <a:t> not </a:t>
            </a:r>
            <a:r>
              <a:rPr lang="en-US" sz="2600" dirty="0"/>
              <a:t>assessing learning outcomes holistically at a programme level;</a:t>
            </a:r>
          </a:p>
          <a:p>
            <a:r>
              <a:rPr lang="en-US" sz="2600" dirty="0"/>
              <a:t>the </a:t>
            </a:r>
            <a:r>
              <a:rPr lang="en-US" sz="2600" dirty="0" err="1"/>
              <a:t>atomisation</a:t>
            </a:r>
            <a:r>
              <a:rPr lang="en-US" sz="2600" dirty="0"/>
              <a:t> of assessment, often resulting in too much summative and not enough formative feedback and over-standardisation in regulations.</a:t>
            </a:r>
          </a:p>
          <a:p>
            <a:pPr>
              <a:buNone/>
            </a:pPr>
            <a:r>
              <a:rPr lang="en-US" sz="2600" dirty="0"/>
              <a:t>This results in students and staff failing to see the links between disparate elements of the programme, over-assessment and multiple assignments using repetitive formats. </a:t>
            </a:r>
          </a:p>
          <a:p>
            <a:pPr>
              <a:buNone/>
            </a:pPr>
            <a:r>
              <a:rPr lang="en-US" sz="2600" dirty="0"/>
              <a:t>Modules were often too short for complex learning and this tended to lead to surface learning and </a:t>
            </a:r>
            <a:r>
              <a:rPr lang="en-GB" sz="2600" dirty="0"/>
              <a:t>‘</a:t>
            </a:r>
            <a:r>
              <a:rPr lang="en-US" sz="2600" dirty="0"/>
              <a:t>tick-box’ mentality.</a:t>
            </a:r>
            <a:endParaRPr lang="en-GB" sz="2600" dirty="0"/>
          </a:p>
          <a:p>
            <a:endParaRPr lang="en-GB" sz="2600" dirty="0"/>
          </a:p>
        </p:txBody>
      </p:sp>
    </p:spTree>
    <p:extLst>
      <p:ext uri="{BB962C8B-B14F-4D97-AF65-F5344CB8AC3E}">
        <p14:creationId xmlns:p14="http://schemas.microsoft.com/office/powerpoint/2010/main" val="11940468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FC3B-2FE7-43B6-AFC2-509F7791450A}"/>
              </a:ext>
            </a:extLst>
          </p:cNvPr>
          <p:cNvSpPr>
            <a:spLocks noGrp="1"/>
          </p:cNvSpPr>
          <p:nvPr>
            <p:ph type="title"/>
          </p:nvPr>
        </p:nvSpPr>
        <p:spPr>
          <a:xfrm>
            <a:off x="179512" y="122238"/>
            <a:ext cx="7992888" cy="15065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Summative and formative assessment: getting the right mix in our modules. </a:t>
            </a:r>
            <a:br>
              <a:rPr lang="en-GB" sz="3200" dirty="0"/>
            </a:br>
            <a:r>
              <a:rPr lang="en-GB" sz="3200" dirty="0"/>
              <a:t>We know that:</a:t>
            </a:r>
          </a:p>
        </p:txBody>
      </p:sp>
      <p:sp>
        <p:nvSpPr>
          <p:cNvPr id="3" name="Content Placeholder 2">
            <a:extLst>
              <a:ext uri="{FF2B5EF4-FFF2-40B4-BE49-F238E27FC236}">
                <a16:creationId xmlns:a16="http://schemas.microsoft.com/office/drawing/2014/main" id="{E1EF2456-FC8F-47F8-B759-673CBC6F60F1}"/>
              </a:ext>
            </a:extLst>
          </p:cNvPr>
          <p:cNvSpPr>
            <a:spLocks noGrp="1"/>
          </p:cNvSpPr>
          <p:nvPr>
            <p:ph idx="1"/>
          </p:nvPr>
        </p:nvSpPr>
        <p:spPr>
          <a:xfrm>
            <a:off x="468313" y="1700807"/>
            <a:ext cx="8229600" cy="4501555"/>
          </a:xfrm>
        </p:spPr>
        <p:txBody>
          <a:bodyPr/>
          <a:lstStyle/>
          <a:p>
            <a:r>
              <a:rPr lang="en-GB" sz="2600" dirty="0"/>
              <a:t>Students tend to regard marks like money, and so will put more energy into things that ‘count’ than those they see as options;</a:t>
            </a:r>
          </a:p>
          <a:p>
            <a:r>
              <a:rPr lang="en-GB" sz="2600" dirty="0"/>
              <a:t>Formative feedback, that is developmental and supportive, and given at the right stage so that it guides future performance can be exceptionally powerful in improving achievement and retention;</a:t>
            </a:r>
          </a:p>
          <a:p>
            <a:r>
              <a:rPr lang="en-GB" sz="2600" dirty="0"/>
              <a:t>Feedback and ‘feed-forward’ must be integral to student learning programmes, rather than something that students opt into, so needs to be within live or virtual face-to-face interaction.</a:t>
            </a:r>
          </a:p>
        </p:txBody>
      </p:sp>
    </p:spTree>
    <p:extLst>
      <p:ext uri="{BB962C8B-B14F-4D97-AF65-F5344CB8AC3E}">
        <p14:creationId xmlns:p14="http://schemas.microsoft.com/office/powerpoint/2010/main" val="40098030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03557-85B9-46A1-8406-6BC36F0C4FF6}"/>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 any assessment activity, we need to be clear about:</a:t>
            </a:r>
          </a:p>
        </p:txBody>
      </p:sp>
      <p:sp>
        <p:nvSpPr>
          <p:cNvPr id="3" name="Content Placeholder 2">
            <a:extLst>
              <a:ext uri="{FF2B5EF4-FFF2-40B4-BE49-F238E27FC236}">
                <a16:creationId xmlns:a16="http://schemas.microsoft.com/office/drawing/2014/main" id="{5EE972C6-12E3-4CD2-A580-4EF243C62BF1}"/>
              </a:ext>
            </a:extLst>
          </p:cNvPr>
          <p:cNvSpPr>
            <a:spLocks noGrp="1"/>
          </p:cNvSpPr>
          <p:nvPr>
            <p:ph idx="1"/>
          </p:nvPr>
        </p:nvSpPr>
        <p:spPr>
          <a:xfrm>
            <a:off x="143508" y="980729"/>
            <a:ext cx="8856984" cy="5005388"/>
          </a:xfrm>
        </p:spPr>
        <p:txBody>
          <a:bodyPr/>
          <a:lstStyle/>
          <a:p>
            <a:r>
              <a:rPr lang="en-GB" sz="2200" dirty="0">
                <a:solidFill>
                  <a:srgbClr val="7030A0"/>
                </a:solidFill>
              </a:rPr>
              <a:t>Aims</a:t>
            </a:r>
            <a:r>
              <a:rPr lang="en-GB" sz="2200" dirty="0"/>
              <a:t>: is this an early stage assignment, that is principally about building confidence and helping students see what is required of them, or is it a key element of their summative assessment, designment to gauge fitness to progress, or fitness-to-practice?</a:t>
            </a:r>
          </a:p>
          <a:p>
            <a:r>
              <a:rPr lang="en-GB" sz="2200" dirty="0">
                <a:solidFill>
                  <a:srgbClr val="7030A0"/>
                </a:solidFill>
              </a:rPr>
              <a:t>Scope</a:t>
            </a:r>
            <a:r>
              <a:rPr lang="en-GB" sz="2200" dirty="0"/>
              <a:t>: is this testing low level outcomes, like demonstrating recollection of key terms, or is it cognitively more demanding requiring synthesis of multiple elements, critical analysis, evaluation and reflection?</a:t>
            </a:r>
          </a:p>
          <a:p>
            <a:r>
              <a:rPr lang="en-GB" sz="2200" dirty="0">
                <a:solidFill>
                  <a:srgbClr val="7030A0"/>
                </a:solidFill>
              </a:rPr>
              <a:t>Scale</a:t>
            </a:r>
            <a:r>
              <a:rPr lang="en-GB" sz="2200" dirty="0"/>
              <a:t>: is this a small scale or a substantial task carrying a heavy weighting? Do students know how much effort and energy is needed to achieve at least a satisfactory level?</a:t>
            </a:r>
          </a:p>
          <a:p>
            <a:r>
              <a:rPr lang="en-GB" sz="2200" dirty="0">
                <a:solidFill>
                  <a:srgbClr val="7030A0"/>
                </a:solidFill>
              </a:rPr>
              <a:t>Orientation: </a:t>
            </a:r>
            <a:r>
              <a:rPr lang="en-GB" sz="2200" dirty="0"/>
              <a:t>Is the key aim to demonstrate the achievement of skills and competences, and/or to produce a definite product or is it primarily about demonstrating mastery of appropriate processes?</a:t>
            </a:r>
          </a:p>
          <a:p>
            <a:r>
              <a:rPr lang="en-GB" sz="2200" dirty="0">
                <a:solidFill>
                  <a:srgbClr val="7030A0"/>
                </a:solidFill>
              </a:rPr>
              <a:t>Constructive alignment: </a:t>
            </a:r>
            <a:r>
              <a:rPr lang="en-GB" sz="2200" dirty="0"/>
              <a:t>To what extent does the assessment closely link to the learning outcomes (and specifically the verbs used in them)?</a:t>
            </a:r>
          </a:p>
        </p:txBody>
      </p:sp>
    </p:spTree>
    <p:extLst>
      <p:ext uri="{BB962C8B-B14F-4D97-AF65-F5344CB8AC3E}">
        <p14:creationId xmlns:p14="http://schemas.microsoft.com/office/powerpoint/2010/main" val="1669806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3164E-FF65-43F0-BCEA-8F81BB70EBD2}"/>
              </a:ext>
            </a:extLst>
          </p:cNvPr>
          <p:cNvSpPr>
            <a:spLocks noGrp="1"/>
          </p:cNvSpPr>
          <p:nvPr>
            <p:ph type="title"/>
          </p:nvPr>
        </p:nvSpPr>
        <p:spPr/>
        <p:txBody>
          <a:bodyPr/>
          <a:lstStyle/>
          <a:p>
            <a:r>
              <a:rPr lang="en-GB" sz="3200" dirty="0"/>
              <a:t>The purpose of the sessions today on assessment and feedback</a:t>
            </a:r>
          </a:p>
        </p:txBody>
      </p:sp>
      <p:sp>
        <p:nvSpPr>
          <p:cNvPr id="3" name="Content Placeholder 2">
            <a:extLst>
              <a:ext uri="{FF2B5EF4-FFF2-40B4-BE49-F238E27FC236}">
                <a16:creationId xmlns:a16="http://schemas.microsoft.com/office/drawing/2014/main" id="{9A0CF1F9-72AB-4B78-A046-5BD0F997E20B}"/>
              </a:ext>
            </a:extLst>
          </p:cNvPr>
          <p:cNvSpPr>
            <a:spLocks noGrp="1"/>
          </p:cNvSpPr>
          <p:nvPr>
            <p:ph idx="1"/>
          </p:nvPr>
        </p:nvSpPr>
        <p:spPr/>
        <p:txBody>
          <a:bodyPr/>
          <a:lstStyle/>
          <a:p>
            <a:r>
              <a:rPr lang="en-GB" dirty="0"/>
              <a:t>Edinburgh Napier University is working hard to improve feedback and assessment across the board; </a:t>
            </a:r>
          </a:p>
          <a:p>
            <a:r>
              <a:rPr lang="en-GB" dirty="0"/>
              <a:t>Enhancing assessment and feedback is crucial for student satisfaction and achievement;</a:t>
            </a:r>
          </a:p>
          <a:p>
            <a:r>
              <a:rPr lang="en-GB" dirty="0"/>
              <a:t>SACI NSS results on assessment and feedback are mixed, with some problems around clear marking criteria, marking and assessment fairness, timeliness of feedback and whether students are challenged to achieve their best work;</a:t>
            </a:r>
          </a:p>
          <a:p>
            <a:r>
              <a:rPr lang="en-GB" dirty="0"/>
              <a:t>The sessions today aim to help staff design good assessments that genuinely are integrated with learning;</a:t>
            </a:r>
          </a:p>
          <a:p>
            <a:r>
              <a:rPr lang="en-GB" dirty="0"/>
              <a:t>We aim to provide dialogic opportunities to improve assessment and feedback because this is proven to work!</a:t>
            </a:r>
          </a:p>
        </p:txBody>
      </p:sp>
    </p:spTree>
    <p:extLst>
      <p:ext uri="{BB962C8B-B14F-4D97-AF65-F5344CB8AC3E}">
        <p14:creationId xmlns:p14="http://schemas.microsoft.com/office/powerpoint/2010/main" val="35308585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02000" y="0"/>
            <a:ext cx="2540000" cy="6858000"/>
          </a:xfrm>
          <a:prstGeom prst="rect">
            <a:avLst/>
          </a:prstGeom>
        </p:spPr>
      </p:pic>
    </p:spTree>
    <p:extLst>
      <p:ext uri="{BB962C8B-B14F-4D97-AF65-F5344CB8AC3E}">
        <p14:creationId xmlns:p14="http://schemas.microsoft.com/office/powerpoint/2010/main" val="29109509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b="77143"/>
          <a:stretch/>
        </p:blipFill>
        <p:spPr>
          <a:xfrm>
            <a:off x="103482" y="0"/>
            <a:ext cx="9040518" cy="5579292"/>
          </a:xfrm>
          <a:prstGeom prst="rect">
            <a:avLst/>
          </a:prstGeom>
        </p:spPr>
      </p:pic>
      <p:sp>
        <p:nvSpPr>
          <p:cNvPr id="5" name="TextBox 4"/>
          <p:cNvSpPr txBox="1"/>
          <p:nvPr/>
        </p:nvSpPr>
        <p:spPr>
          <a:xfrm>
            <a:off x="928914" y="5239657"/>
            <a:ext cx="1480457" cy="638629"/>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19075123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print">
            <a:extLst>
              <a:ext uri="{28A0092B-C50C-407E-A947-70E740481C1C}">
                <a14:useLocalDpi xmlns:a14="http://schemas.microsoft.com/office/drawing/2010/main" val="0"/>
              </a:ext>
            </a:extLst>
          </a:blip>
          <a:srcRect t="78519"/>
          <a:stretch/>
        </p:blipFill>
        <p:spPr>
          <a:xfrm>
            <a:off x="-51301" y="1625600"/>
            <a:ext cx="9021379" cy="5232400"/>
          </a:xfrm>
          <a:prstGeom prst="rect">
            <a:avLst/>
          </a:prstGeom>
        </p:spPr>
      </p:pic>
      <p:sp>
        <p:nvSpPr>
          <p:cNvPr id="3" name="TextBox 2"/>
          <p:cNvSpPr txBox="1"/>
          <p:nvPr/>
        </p:nvSpPr>
        <p:spPr>
          <a:xfrm>
            <a:off x="2322286" y="1494971"/>
            <a:ext cx="1451428" cy="369332"/>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39447994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print">
            <a:extLst>
              <a:ext uri="{28A0092B-C50C-407E-A947-70E740481C1C}">
                <a14:useLocalDpi xmlns:a14="http://schemas.microsoft.com/office/drawing/2010/main" val="0"/>
              </a:ext>
            </a:extLst>
          </a:blip>
          <a:srcRect t="66032" b="20000"/>
          <a:stretch/>
        </p:blipFill>
        <p:spPr>
          <a:xfrm>
            <a:off x="-7700" y="2032000"/>
            <a:ext cx="9159392" cy="3454400"/>
          </a:xfrm>
          <a:prstGeom prst="rect">
            <a:avLst/>
          </a:prstGeom>
        </p:spPr>
      </p:pic>
      <p:sp>
        <p:nvSpPr>
          <p:cNvPr id="3" name="TextBox 2"/>
          <p:cNvSpPr txBox="1"/>
          <p:nvPr/>
        </p:nvSpPr>
        <p:spPr>
          <a:xfrm>
            <a:off x="5094514" y="5021943"/>
            <a:ext cx="2119086" cy="682171"/>
          </a:xfrm>
          <a:prstGeom prst="rect">
            <a:avLst/>
          </a:prstGeom>
          <a:solidFill>
            <a:schemeClr val="bg1"/>
          </a:solidFill>
        </p:spPr>
        <p:txBody>
          <a:bodyPr wrap="square" rtlCol="0">
            <a:spAutoFit/>
          </a:bodyPr>
          <a:lstStyle/>
          <a:p>
            <a:endParaRPr lang="en-GB" dirty="0"/>
          </a:p>
        </p:txBody>
      </p:sp>
      <p:sp>
        <p:nvSpPr>
          <p:cNvPr id="4" name="TextBox 3"/>
          <p:cNvSpPr txBox="1"/>
          <p:nvPr/>
        </p:nvSpPr>
        <p:spPr>
          <a:xfrm>
            <a:off x="348343" y="5355771"/>
            <a:ext cx="2278743" cy="369332"/>
          </a:xfrm>
          <a:prstGeom prst="rect">
            <a:avLst/>
          </a:prstGeom>
          <a:solidFill>
            <a:schemeClr val="bg1"/>
          </a:solidFill>
        </p:spPr>
        <p:txBody>
          <a:bodyPr wrap="square" rtlCol="0">
            <a:spAutoFit/>
          </a:bodyPr>
          <a:lstStyle/>
          <a:p>
            <a:endParaRPr lang="en-GB" dirty="0"/>
          </a:p>
        </p:txBody>
      </p:sp>
      <p:sp>
        <p:nvSpPr>
          <p:cNvPr id="5" name="TextBox 4"/>
          <p:cNvSpPr txBox="1"/>
          <p:nvPr/>
        </p:nvSpPr>
        <p:spPr>
          <a:xfrm>
            <a:off x="1611086" y="1872343"/>
            <a:ext cx="1741714" cy="420914"/>
          </a:xfrm>
          <a:prstGeom prst="rect">
            <a:avLst/>
          </a:prstGeom>
          <a:solidFill>
            <a:schemeClr val="bg1"/>
          </a:solidFill>
        </p:spPr>
        <p:txBody>
          <a:bodyPr wrap="square" rtlCol="0">
            <a:spAutoFit/>
          </a:bodyPr>
          <a:lstStyle/>
          <a:p>
            <a:endParaRPr lang="en-GB" dirty="0"/>
          </a:p>
        </p:txBody>
      </p:sp>
      <p:sp>
        <p:nvSpPr>
          <p:cNvPr id="6" name="TextBox 5"/>
          <p:cNvSpPr txBox="1"/>
          <p:nvPr/>
        </p:nvSpPr>
        <p:spPr>
          <a:xfrm>
            <a:off x="0" y="1770743"/>
            <a:ext cx="2162629" cy="711200"/>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9465839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print">
            <a:extLst>
              <a:ext uri="{28A0092B-C50C-407E-A947-70E740481C1C}">
                <a14:useLocalDpi xmlns:a14="http://schemas.microsoft.com/office/drawing/2010/main" val="0"/>
              </a:ext>
            </a:extLst>
          </a:blip>
          <a:srcRect t="53757" b="31852"/>
          <a:stretch/>
        </p:blipFill>
        <p:spPr>
          <a:xfrm>
            <a:off x="449943" y="1301143"/>
            <a:ext cx="8679115" cy="3372458"/>
          </a:xfrm>
          <a:prstGeom prst="rect">
            <a:avLst/>
          </a:prstGeom>
        </p:spPr>
      </p:pic>
      <p:sp>
        <p:nvSpPr>
          <p:cNvPr id="3" name="TextBox 2"/>
          <p:cNvSpPr txBox="1"/>
          <p:nvPr/>
        </p:nvSpPr>
        <p:spPr>
          <a:xfrm>
            <a:off x="2336800" y="1074057"/>
            <a:ext cx="2743200" cy="406400"/>
          </a:xfrm>
          <a:prstGeom prst="rect">
            <a:avLst/>
          </a:prstGeom>
          <a:solidFill>
            <a:schemeClr val="bg1"/>
          </a:solidFill>
        </p:spPr>
        <p:txBody>
          <a:bodyPr wrap="square" rtlCol="0">
            <a:spAutoFit/>
          </a:bodyPr>
          <a:lstStyle/>
          <a:p>
            <a:endParaRPr lang="en-GB" dirty="0"/>
          </a:p>
        </p:txBody>
      </p:sp>
      <p:sp>
        <p:nvSpPr>
          <p:cNvPr id="4" name="TextBox 3"/>
          <p:cNvSpPr txBox="1"/>
          <p:nvPr/>
        </p:nvSpPr>
        <p:spPr>
          <a:xfrm>
            <a:off x="2815771" y="4368800"/>
            <a:ext cx="5123543" cy="1407886"/>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34123402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2" cstate="print">
            <a:extLst>
              <a:ext uri="{28A0092B-C50C-407E-A947-70E740481C1C}">
                <a14:useLocalDpi xmlns:a14="http://schemas.microsoft.com/office/drawing/2010/main" val="0"/>
              </a:ext>
            </a:extLst>
          </a:blip>
          <a:srcRect t="38095" b="45397"/>
          <a:stretch/>
        </p:blipFill>
        <p:spPr>
          <a:xfrm>
            <a:off x="208417" y="1117600"/>
            <a:ext cx="8987680" cy="4005943"/>
          </a:xfrm>
          <a:prstGeom prst="rect">
            <a:avLst/>
          </a:prstGeom>
        </p:spPr>
      </p:pic>
      <p:sp>
        <p:nvSpPr>
          <p:cNvPr id="4" name="TextBox 3"/>
          <p:cNvSpPr txBox="1"/>
          <p:nvPr/>
        </p:nvSpPr>
        <p:spPr>
          <a:xfrm>
            <a:off x="208417" y="4905829"/>
            <a:ext cx="1896154" cy="369332"/>
          </a:xfrm>
          <a:prstGeom prst="rect">
            <a:avLst/>
          </a:prstGeom>
          <a:solidFill>
            <a:schemeClr val="bg1"/>
          </a:solidFill>
        </p:spPr>
        <p:txBody>
          <a:bodyPr wrap="square" rtlCol="0">
            <a:spAutoFit/>
          </a:bodyPr>
          <a:lstStyle/>
          <a:p>
            <a:endParaRPr lang="en-GB" dirty="0"/>
          </a:p>
        </p:txBody>
      </p:sp>
      <p:sp>
        <p:nvSpPr>
          <p:cNvPr id="5" name="TextBox 4"/>
          <p:cNvSpPr txBox="1"/>
          <p:nvPr/>
        </p:nvSpPr>
        <p:spPr>
          <a:xfrm>
            <a:off x="6008914" y="4499429"/>
            <a:ext cx="1944915" cy="928914"/>
          </a:xfrm>
          <a:prstGeom prst="rect">
            <a:avLst/>
          </a:prstGeom>
          <a:solidFill>
            <a:schemeClr val="bg1"/>
          </a:solidFill>
        </p:spPr>
        <p:txBody>
          <a:bodyPr wrap="square" rtlCol="0">
            <a:spAutoFit/>
          </a:bodyPr>
          <a:lstStyle/>
          <a:p>
            <a:endParaRPr lang="en-GB" dirty="0"/>
          </a:p>
        </p:txBody>
      </p:sp>
      <p:sp>
        <p:nvSpPr>
          <p:cNvPr id="6" name="TextBox 5"/>
          <p:cNvSpPr txBox="1"/>
          <p:nvPr/>
        </p:nvSpPr>
        <p:spPr>
          <a:xfrm>
            <a:off x="754743" y="899886"/>
            <a:ext cx="4659086" cy="870857"/>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25983216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21799" b="58518"/>
          <a:stretch/>
        </p:blipFill>
        <p:spPr>
          <a:xfrm>
            <a:off x="106519" y="116113"/>
            <a:ext cx="9067518" cy="4818743"/>
          </a:xfrm>
          <a:prstGeom prst="rect">
            <a:avLst/>
          </a:prstGeom>
        </p:spPr>
      </p:pic>
      <p:sp>
        <p:nvSpPr>
          <p:cNvPr id="5" name="TextBox 4"/>
          <p:cNvSpPr txBox="1"/>
          <p:nvPr/>
        </p:nvSpPr>
        <p:spPr>
          <a:xfrm>
            <a:off x="5820229" y="3831771"/>
            <a:ext cx="2307771" cy="1393372"/>
          </a:xfrm>
          <a:prstGeom prst="rect">
            <a:avLst/>
          </a:prstGeom>
          <a:solidFill>
            <a:schemeClr val="bg1"/>
          </a:solidFill>
        </p:spPr>
        <p:txBody>
          <a:bodyPr wrap="square" rtlCol="0">
            <a:spAutoFit/>
          </a:bodyPr>
          <a:lstStyle/>
          <a:p>
            <a:endParaRPr lang="en-GB" dirty="0"/>
          </a:p>
        </p:txBody>
      </p:sp>
      <p:sp>
        <p:nvSpPr>
          <p:cNvPr id="7" name="TextBox 6"/>
          <p:cNvSpPr txBox="1"/>
          <p:nvPr/>
        </p:nvSpPr>
        <p:spPr>
          <a:xfrm>
            <a:off x="3323771" y="0"/>
            <a:ext cx="2148115" cy="493486"/>
          </a:xfrm>
          <a:prstGeom prst="rect">
            <a:avLst/>
          </a:prstGeom>
          <a:solidFill>
            <a:schemeClr val="bg1"/>
          </a:solidFill>
        </p:spPr>
        <p:txBody>
          <a:bodyPr wrap="square" rtlCol="0">
            <a:spAutoFit/>
          </a:bodyPr>
          <a:lstStyle/>
          <a:p>
            <a:endParaRPr lang="en-GB" dirty="0"/>
          </a:p>
        </p:txBody>
      </p:sp>
      <p:sp>
        <p:nvSpPr>
          <p:cNvPr id="8" name="TextBox 7"/>
          <p:cNvSpPr txBox="1"/>
          <p:nvPr/>
        </p:nvSpPr>
        <p:spPr>
          <a:xfrm>
            <a:off x="1988457" y="4804229"/>
            <a:ext cx="2888343" cy="420914"/>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26899936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E2DC0-7B59-4109-B1E6-EA9ACAB4DD22}"/>
              </a:ext>
            </a:extLst>
          </p:cNvPr>
          <p:cNvSpPr>
            <a:spLocks noGrp="1"/>
          </p:cNvSpPr>
          <p:nvPr>
            <p:ph type="title"/>
          </p:nvPr>
        </p:nvSpPr>
        <p:spPr>
          <a:xfrm>
            <a:off x="323528" y="122238"/>
            <a:ext cx="7920880" cy="136254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needs to happen for us to better balance summative and formative assessment across a programme? </a:t>
            </a:r>
          </a:p>
        </p:txBody>
      </p:sp>
      <p:sp>
        <p:nvSpPr>
          <p:cNvPr id="3" name="Content Placeholder 2">
            <a:extLst>
              <a:ext uri="{FF2B5EF4-FFF2-40B4-BE49-F238E27FC236}">
                <a16:creationId xmlns:a16="http://schemas.microsoft.com/office/drawing/2014/main" id="{7045D72F-697A-4882-95F4-64CECCEB0C53}"/>
              </a:ext>
            </a:extLst>
          </p:cNvPr>
          <p:cNvSpPr>
            <a:spLocks noGrp="1"/>
          </p:cNvSpPr>
          <p:nvPr>
            <p:ph idx="1"/>
          </p:nvPr>
        </p:nvSpPr>
        <p:spPr>
          <a:xfrm>
            <a:off x="343284" y="1484784"/>
            <a:ext cx="8693211" cy="5005611"/>
          </a:xfrm>
        </p:spPr>
        <p:txBody>
          <a:bodyPr/>
          <a:lstStyle/>
          <a:p>
            <a:pPr marL="0" indent="0">
              <a:buNone/>
            </a:pPr>
            <a:r>
              <a:rPr lang="en-GB" sz="2200" dirty="0"/>
              <a:t>It’s as a good idea to map what assignments are being required where at each level of the programme, which programme outcomes they assess and what methods or approaches are being used, then ask are we:</a:t>
            </a:r>
          </a:p>
          <a:p>
            <a:r>
              <a:rPr lang="en-GB" sz="2200" dirty="0"/>
              <a:t>Over-assessing summatively? Is any learning outcome assessed excessively often?</a:t>
            </a:r>
          </a:p>
          <a:p>
            <a:r>
              <a:rPr lang="en-GB" sz="2200" dirty="0"/>
              <a:t>Offering sufficient formative guidance early enough so students can respond to feedback and improve their work?</a:t>
            </a:r>
          </a:p>
          <a:p>
            <a:r>
              <a:rPr lang="en-GB" sz="2200" dirty="0"/>
              <a:t>Using sufficiently varied assessment methods, and do they demonstrate student development over a programme of learning? </a:t>
            </a:r>
          </a:p>
          <a:p>
            <a:r>
              <a:rPr lang="en-GB" sz="2200" dirty="0"/>
              <a:t>Providing risk-free rehearsal opportunities so students can practice and ask questions when encountering new-to-them types of assignment?</a:t>
            </a:r>
          </a:p>
          <a:p>
            <a:r>
              <a:rPr lang="en-GB" sz="2200" dirty="0"/>
              <a:t>Convinced that each assessment activity contributes actively to student learning?</a:t>
            </a:r>
          </a:p>
          <a:p>
            <a:endParaRPr lang="en-GB" sz="2200" dirty="0"/>
          </a:p>
        </p:txBody>
      </p:sp>
    </p:spTree>
    <p:extLst>
      <p:ext uri="{BB962C8B-B14F-4D97-AF65-F5344CB8AC3E}">
        <p14:creationId xmlns:p14="http://schemas.microsoft.com/office/powerpoint/2010/main" val="11070582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274638"/>
            <a:ext cx="8507413" cy="11430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Can we provide opportunities for staged assessment?</a:t>
            </a:r>
          </a:p>
        </p:txBody>
      </p:sp>
      <p:sp>
        <p:nvSpPr>
          <p:cNvPr id="46083" name="Rectangle 3"/>
          <p:cNvSpPr>
            <a:spLocks noGrp="1" noChangeArrowheads="1"/>
          </p:cNvSpPr>
          <p:nvPr>
            <p:ph type="body" idx="1"/>
          </p:nvPr>
        </p:nvSpPr>
        <p:spPr>
          <a:xfrm>
            <a:off x="457200" y="1556791"/>
            <a:ext cx="8229600" cy="4751933"/>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800" b="1" dirty="0"/>
              <a:t>Consider allowing resubmissions of work as part of a planned programme early on;</a:t>
            </a:r>
          </a:p>
          <a:p>
            <a:pPr fontAlgn="base">
              <a:spcBef>
                <a:spcPts val="600"/>
              </a:spcBef>
              <a:spcAft>
                <a:spcPct val="0"/>
              </a:spcAft>
              <a:buClr>
                <a:schemeClr val="tx2"/>
              </a:buClr>
              <a:buSzPct val="70000"/>
              <a:buFont typeface="Wingdings" pitchFamily="2" charset="2"/>
              <a:buChar char="l"/>
            </a:pPr>
            <a:r>
              <a:rPr lang="en-GB" sz="2800" b="1" dirty="0"/>
              <a:t>Students often feel they could do better once they have seen the formative feedback and would like the chance to have another go; </a:t>
            </a:r>
          </a:p>
          <a:p>
            <a:pPr fontAlgn="base">
              <a:spcBef>
                <a:spcPts val="600"/>
              </a:spcBef>
              <a:spcAft>
                <a:spcPct val="0"/>
              </a:spcAft>
              <a:buClr>
                <a:schemeClr val="tx2"/>
              </a:buClr>
              <a:buSzPct val="70000"/>
              <a:buFont typeface="Wingdings" pitchFamily="2" charset="2"/>
              <a:buChar char="l"/>
            </a:pPr>
            <a:r>
              <a:rPr lang="en-GB" sz="2800" b="1" dirty="0"/>
              <a:t>Particularly at the early stages of a programme, we can consider offering them the chance to use formative feedback productively; </a:t>
            </a:r>
          </a:p>
          <a:p>
            <a:pPr fontAlgn="base">
              <a:spcBef>
                <a:spcPts val="600"/>
              </a:spcBef>
              <a:spcAft>
                <a:spcPct val="0"/>
              </a:spcAft>
              <a:buClr>
                <a:schemeClr val="tx2"/>
              </a:buClr>
              <a:buSzPct val="70000"/>
              <a:buFont typeface="Wingdings" pitchFamily="2" charset="2"/>
              <a:buChar char="l"/>
            </a:pPr>
            <a:r>
              <a:rPr lang="en-GB" sz="2800" b="1" dirty="0"/>
              <a:t>Feedback often involves a change of orientation, not just the remediation of errors. </a:t>
            </a:r>
          </a:p>
        </p:txBody>
      </p:sp>
    </p:spTree>
    <p:extLst>
      <p:ext uri="{BB962C8B-B14F-4D97-AF65-F5344CB8AC3E}">
        <p14:creationId xmlns:p14="http://schemas.microsoft.com/office/powerpoint/2010/main" val="10351923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28AED-8775-4A52-BB83-CAADEBD73122}"/>
              </a:ext>
            </a:extLst>
          </p:cNvPr>
          <p:cNvSpPr>
            <a:spLocks noGrp="1"/>
          </p:cNvSpPr>
          <p:nvPr>
            <p:ph type="title"/>
          </p:nvPr>
        </p:nvSpPr>
        <p:spPr>
          <a:xfrm>
            <a:off x="35496" y="188640"/>
            <a:ext cx="8064896" cy="1271248"/>
          </a:xfrm>
          <a:noFill/>
          <a:ln w="9525">
            <a:noFill/>
            <a:miter lim="800000"/>
            <a:headEnd/>
            <a:tailEnd/>
          </a:ln>
        </p:spPr>
        <p:txBody>
          <a:bodyPr vert="horz" wrap="square" lIns="91440" tIns="45720" rIns="91440" bIns="45720" numCol="1" anchor="b" anchorCtr="0" compatLnSpc="1">
            <a:prstTxWarp prst="textNoShape">
              <a:avLst/>
            </a:prstTxWarp>
          </a:bodyPr>
          <a:lstStyle/>
          <a:p>
            <a:br>
              <a:rPr lang="en-GB" sz="3200" dirty="0"/>
            </a:br>
            <a:r>
              <a:rPr lang="en-GB" sz="3200" dirty="0"/>
              <a:t>Getting students to self-assess to deepen their learning &amp; develop feedback dialogues </a:t>
            </a:r>
            <a:br>
              <a:rPr lang="en-GB" sz="3200" dirty="0"/>
            </a:br>
            <a:r>
              <a:rPr lang="en-GB" sz="3200" dirty="0"/>
              <a:t>(see handout)</a:t>
            </a:r>
          </a:p>
        </p:txBody>
      </p:sp>
      <p:sp>
        <p:nvSpPr>
          <p:cNvPr id="3" name="Content Placeholder 2">
            <a:extLst>
              <a:ext uri="{FF2B5EF4-FFF2-40B4-BE49-F238E27FC236}">
                <a16:creationId xmlns:a16="http://schemas.microsoft.com/office/drawing/2014/main" id="{E6A53465-B0F3-40F4-AC91-DFEB15EC5AAB}"/>
              </a:ext>
            </a:extLst>
          </p:cNvPr>
          <p:cNvSpPr>
            <a:spLocks noGrp="1"/>
          </p:cNvSpPr>
          <p:nvPr>
            <p:ph idx="1"/>
          </p:nvPr>
        </p:nvSpPr>
        <p:spPr>
          <a:xfrm>
            <a:off x="215516" y="1459888"/>
            <a:ext cx="8712968" cy="5189959"/>
          </a:xfrm>
        </p:spPr>
        <p:txBody>
          <a:bodyPr/>
          <a:lstStyle/>
          <a:p>
            <a:pPr marL="0" indent="0">
              <a:buNone/>
            </a:pPr>
            <a:r>
              <a:rPr lang="en-GB" dirty="0"/>
              <a:t>The more we can foster autonomous behaviour in students, the better they are likely to perform and we want them to be confident about the quality of the work they submit. Such self-efficacy can be achieved through holding productive dialogues to help them build their evaluative capacities. So we can:</a:t>
            </a:r>
          </a:p>
          <a:p>
            <a:r>
              <a:rPr lang="en-GB" dirty="0"/>
              <a:t>Make sure that we talk a class through the intended learning outcomes and illustrate how the assessment criteria will be used when we assess them;</a:t>
            </a:r>
          </a:p>
          <a:p>
            <a:pPr lvl="0"/>
            <a:r>
              <a:rPr lang="en-GB" dirty="0"/>
              <a:t>Show examples of good, poor, and ‘in-between’ examples of responses to similar assignments, so they can see how the assessment criteria are used to grade them;</a:t>
            </a:r>
          </a:p>
          <a:p>
            <a:pPr lvl="0"/>
            <a:r>
              <a:rPr lang="en-GB" dirty="0"/>
              <a:t>Get a class to grade three similar assignments achieving different grades and ask students what differences they notice.</a:t>
            </a:r>
          </a:p>
          <a:p>
            <a:endParaRPr lang="en-GB" dirty="0"/>
          </a:p>
        </p:txBody>
      </p:sp>
    </p:spTree>
    <p:extLst>
      <p:ext uri="{BB962C8B-B14F-4D97-AF65-F5344CB8AC3E}">
        <p14:creationId xmlns:p14="http://schemas.microsoft.com/office/powerpoint/2010/main" val="2190616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44949-AE19-4146-90AE-633B3FB6B747}"/>
              </a:ext>
            </a:extLst>
          </p:cNvPr>
          <p:cNvSpPr>
            <a:spLocks noGrp="1"/>
          </p:cNvSpPr>
          <p:nvPr>
            <p:ph type="title"/>
          </p:nvPr>
        </p:nvSpPr>
        <p:spPr/>
        <p:txBody>
          <a:bodyPr/>
          <a:lstStyle/>
          <a:p>
            <a:r>
              <a:rPr lang="en-GB" dirty="0"/>
              <a:t>This workshop will focus on</a:t>
            </a:r>
          </a:p>
        </p:txBody>
      </p:sp>
      <p:sp>
        <p:nvSpPr>
          <p:cNvPr id="3" name="Content Placeholder 2">
            <a:extLst>
              <a:ext uri="{FF2B5EF4-FFF2-40B4-BE49-F238E27FC236}">
                <a16:creationId xmlns:a16="http://schemas.microsoft.com/office/drawing/2014/main" id="{7BB1F2C4-C86C-48E1-85DD-53D785B0D585}"/>
              </a:ext>
            </a:extLst>
          </p:cNvPr>
          <p:cNvSpPr>
            <a:spLocks noGrp="1"/>
          </p:cNvSpPr>
          <p:nvPr>
            <p:ph idx="1"/>
          </p:nvPr>
        </p:nvSpPr>
        <p:spPr/>
        <p:txBody>
          <a:bodyPr/>
          <a:lstStyle/>
          <a:p>
            <a:r>
              <a:rPr lang="en-GB" dirty="0"/>
              <a:t>What we are assessing and why, leading to enhanced assessment design;</a:t>
            </a:r>
          </a:p>
          <a:p>
            <a:r>
              <a:rPr lang="en-GB" dirty="0"/>
              <a:t>Integrating fully assessment and feedback within the learning strategy of a module/programme</a:t>
            </a:r>
          </a:p>
          <a:p>
            <a:r>
              <a:rPr lang="en-GB" dirty="0"/>
              <a:t>Aiming for consistency across programmes;</a:t>
            </a:r>
          </a:p>
          <a:p>
            <a:r>
              <a:rPr lang="en-GB" dirty="0"/>
              <a:t>Streamlining assessment and feedback;</a:t>
            </a:r>
          </a:p>
          <a:p>
            <a:r>
              <a:rPr lang="en-GB" dirty="0"/>
              <a:t>Planning to implement enhancements.</a:t>
            </a:r>
          </a:p>
          <a:p>
            <a:endParaRPr lang="en-GB" dirty="0"/>
          </a:p>
        </p:txBody>
      </p:sp>
    </p:spTree>
    <p:extLst>
      <p:ext uri="{BB962C8B-B14F-4D97-AF65-F5344CB8AC3E}">
        <p14:creationId xmlns:p14="http://schemas.microsoft.com/office/powerpoint/2010/main" val="31984906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4F502-2D12-460B-8946-1542E4F3EB4A}"/>
              </a:ext>
            </a:extLst>
          </p:cNvPr>
          <p:cNvSpPr>
            <a:spLocks noGrp="1"/>
          </p:cNvSpPr>
          <p:nvPr>
            <p:ph type="title"/>
          </p:nvPr>
        </p:nvSpPr>
        <p:spPr>
          <a:xfrm>
            <a:off x="457200" y="122239"/>
            <a:ext cx="7543800" cy="64246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We can also:</a:t>
            </a:r>
          </a:p>
        </p:txBody>
      </p:sp>
      <p:sp>
        <p:nvSpPr>
          <p:cNvPr id="3" name="Content Placeholder 2">
            <a:extLst>
              <a:ext uri="{FF2B5EF4-FFF2-40B4-BE49-F238E27FC236}">
                <a16:creationId xmlns:a16="http://schemas.microsoft.com/office/drawing/2014/main" id="{436929D9-10DD-4927-AFB4-9DAFC3743294}"/>
              </a:ext>
            </a:extLst>
          </p:cNvPr>
          <p:cNvSpPr>
            <a:spLocks noGrp="1"/>
          </p:cNvSpPr>
          <p:nvPr>
            <p:ph idx="1"/>
          </p:nvPr>
        </p:nvSpPr>
        <p:spPr>
          <a:xfrm>
            <a:off x="323528" y="764704"/>
            <a:ext cx="8229600" cy="5149627"/>
          </a:xfrm>
        </p:spPr>
        <p:txBody>
          <a:bodyPr/>
          <a:lstStyle/>
          <a:p>
            <a:r>
              <a:rPr lang="en-GB" dirty="0"/>
              <a:t>Follow this by asking students themselves to work out suitable criteria for judging the examples they have seen; </a:t>
            </a:r>
          </a:p>
          <a:p>
            <a:pPr lvl="0"/>
            <a:r>
              <a:rPr lang="en-GB" dirty="0"/>
              <a:t>Ask students, when they submit their own work, to fill in a grid where they rate their own achievement of learning outcomes/ assessment criteria on a scale ‘fully met’, ‘partially met’ and ‘not well met’;</a:t>
            </a:r>
          </a:p>
          <a:p>
            <a:pPr lvl="0"/>
            <a:r>
              <a:rPr lang="en-GB" dirty="0"/>
              <a:t>Require students to submit their responses to a short questionnaire with their assignments, where they reflect briefly on best and worst aspects, what they struggled with, what grades they expect etc, then respond briefly to their comments;</a:t>
            </a:r>
          </a:p>
          <a:p>
            <a:pPr lvl="0"/>
            <a:r>
              <a:rPr lang="en-GB" dirty="0"/>
              <a:t>Avoid telling students about faults they already know about, but rather suggest how they might address such faults;</a:t>
            </a:r>
          </a:p>
          <a:p>
            <a:pPr lvl="0"/>
            <a:r>
              <a:rPr lang="en-GB" dirty="0"/>
              <a:t>Check in plenary how useful students found our feedback on their self-assessment, e.g. by a show of hands.</a:t>
            </a:r>
          </a:p>
          <a:p>
            <a:endParaRPr lang="en-GB" dirty="0"/>
          </a:p>
        </p:txBody>
      </p:sp>
    </p:spTree>
    <p:extLst>
      <p:ext uri="{BB962C8B-B14F-4D97-AF65-F5344CB8AC3E}">
        <p14:creationId xmlns:p14="http://schemas.microsoft.com/office/powerpoint/2010/main" val="5862532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Part two: Streamlining assessment:</a:t>
            </a:r>
            <a:br>
              <a:rPr lang="en-GB" sz="3200" dirty="0"/>
            </a:br>
            <a:r>
              <a:rPr lang="en-GB" sz="3200" dirty="0"/>
              <a:t>why would we wish to do it?</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Huge pressure on resources in higher education;</a:t>
            </a:r>
          </a:p>
          <a:p>
            <a:r>
              <a:rPr lang="en-GB" sz="2600" dirty="0"/>
              <a:t>Larger numbers of students in cohorts;</a:t>
            </a:r>
          </a:p>
          <a:p>
            <a:r>
              <a:rPr lang="en-GB" sz="2600" dirty="0"/>
              <a:t>Ever-increasing demands on staff time;</a:t>
            </a:r>
          </a:p>
          <a:p>
            <a:r>
              <a:rPr lang="en-GB" sz="2600" dirty="0"/>
              <a:t>Staff indicate they spend a disproportionate time on assessment drudgery;</a:t>
            </a:r>
          </a:p>
          <a:p>
            <a:r>
              <a:rPr lang="en-GB" sz="2600" dirty="0"/>
              <a:t>The means exist nowadays to undertake some aspects of assessment more effectively and efficiently.</a:t>
            </a:r>
          </a:p>
          <a:p>
            <a:endParaRPr lang="en-GB" sz="2600" dirty="0"/>
          </a:p>
        </p:txBody>
      </p:sp>
    </p:spTree>
    <p:extLst>
      <p:ext uri="{BB962C8B-B14F-4D97-AF65-F5344CB8AC3E}">
        <p14:creationId xmlns:p14="http://schemas.microsoft.com/office/powerpoint/2010/main" val="30303308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To give feedback more effectively </a:t>
            </a:r>
            <a:br>
              <a:rPr lang="en-GB" sz="3200"/>
            </a:br>
            <a:r>
              <a:rPr lang="en-GB" sz="320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Feedback orally to groups of students;</a:t>
            </a:r>
          </a:p>
          <a:p>
            <a:r>
              <a:rPr lang="en-GB" sz="2600" dirty="0"/>
              <a:t>Write an assignment report;</a:t>
            </a:r>
          </a:p>
          <a:p>
            <a:r>
              <a:rPr lang="en-GB" sz="2600" dirty="0"/>
              <a:t>Use model answers;</a:t>
            </a:r>
          </a:p>
          <a:p>
            <a:r>
              <a:rPr lang="en-GB" sz="2600" dirty="0"/>
              <a:t>Use assignment return sheets;</a:t>
            </a:r>
          </a:p>
          <a:p>
            <a:r>
              <a:rPr lang="en-GB" sz="2600" dirty="0"/>
              <a:t>Use statement banks;</a:t>
            </a:r>
          </a:p>
          <a:p>
            <a:r>
              <a:rPr lang="en-GB" sz="2600"/>
              <a:t>Use </a:t>
            </a:r>
            <a:r>
              <a:rPr lang="en-GB" sz="2600" dirty="0"/>
              <a:t>technologies for delivering and managing assessment.</a:t>
            </a:r>
          </a:p>
          <a:p>
            <a:endParaRPr lang="en-GB" sz="2600" dirty="0"/>
          </a:p>
        </p:txBody>
      </p:sp>
    </p:spTree>
    <p:extLst>
      <p:ext uri="{BB962C8B-B14F-4D97-AF65-F5344CB8AC3E}">
        <p14:creationId xmlns:p14="http://schemas.microsoft.com/office/powerpoint/2010/main" val="24434389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why?</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Face-to-face feedback uses tone of voice, emphasis, body language;</a:t>
            </a:r>
          </a:p>
          <a:p>
            <a:r>
              <a:rPr lang="en-GB" sz="2600"/>
              <a:t>Students learn from feedback to each others’ work;</a:t>
            </a:r>
          </a:p>
          <a:p>
            <a:r>
              <a:rPr lang="en-GB" sz="2600"/>
              <a:t>Students can ask questions;</a:t>
            </a:r>
          </a:p>
          <a:p>
            <a:r>
              <a:rPr lang="en-GB" sz="2600"/>
              <a:t>Makes feedback a shared experience.</a:t>
            </a:r>
          </a:p>
          <a:p>
            <a:endParaRPr lang="en-GB" sz="2600"/>
          </a:p>
        </p:txBody>
      </p:sp>
    </p:spTree>
    <p:extLst>
      <p:ext uri="{BB962C8B-B14F-4D97-AF65-F5344CB8AC3E}">
        <p14:creationId xmlns:p14="http://schemas.microsoft.com/office/powerpoint/2010/main" val="30436218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how?</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Staff mark assignments with minimal in-text comment and provide grades/marks as normal;</a:t>
            </a:r>
          </a:p>
          <a:p>
            <a:r>
              <a:rPr lang="en-GB" sz="2600" dirty="0"/>
              <a:t>At the start of a lecture or seminar, the tutor provides an overview of class performance and orally remediates errors, clarifies; misunderstandings, and praises good practice;</a:t>
            </a:r>
          </a:p>
          <a:p>
            <a:r>
              <a:rPr lang="en-GB" sz="2600" dirty="0"/>
              <a:t>Students have a chance to ask and answer questions;</a:t>
            </a:r>
          </a:p>
          <a:p>
            <a:r>
              <a:rPr lang="en-GB" sz="2600" dirty="0"/>
              <a:t>An audio file can be made available on the VLE.</a:t>
            </a:r>
          </a:p>
        </p:txBody>
      </p:sp>
    </p:spTree>
    <p:extLst>
      <p:ext uri="{BB962C8B-B14F-4D97-AF65-F5344CB8AC3E}">
        <p14:creationId xmlns:p14="http://schemas.microsoft.com/office/powerpoint/2010/main" val="1067328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Written assignment reports: why?</a:t>
            </a:r>
          </a:p>
        </p:txBody>
      </p:sp>
      <p:sp>
        <p:nvSpPr>
          <p:cNvPr id="23555"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Provides feedback to a group as a whole;</a:t>
            </a:r>
          </a:p>
          <a:p>
            <a:r>
              <a:rPr lang="en-GB" sz="2600" dirty="0"/>
              <a:t>Allows students to know how they are doing by comparison with the rest of the course;</a:t>
            </a:r>
          </a:p>
          <a:p>
            <a:r>
              <a:rPr lang="en-GB" sz="2600" dirty="0"/>
              <a:t>Offers a chance to illustrate good practice;</a:t>
            </a:r>
          </a:p>
          <a:p>
            <a:r>
              <a:rPr lang="en-GB" sz="2600" dirty="0"/>
              <a:t>Minimal comments can be put on scripts;</a:t>
            </a:r>
          </a:p>
          <a:p>
            <a:r>
              <a:rPr lang="en-GB" sz="2600" dirty="0"/>
              <a:t>Generic reports can be delivered quickly electronically before moderation.</a:t>
            </a:r>
          </a:p>
        </p:txBody>
      </p:sp>
    </p:spTree>
    <p:extLst>
      <p:ext uri="{BB962C8B-B14F-4D97-AF65-F5344CB8AC3E}">
        <p14:creationId xmlns:p14="http://schemas.microsoft.com/office/powerpoint/2010/main" val="17494358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reports: how?</a:t>
            </a:r>
          </a:p>
        </p:txBody>
      </p:sp>
      <p:sp>
        <p:nvSpPr>
          <p:cNvPr id="24579"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mark assignments with minimal in-text comment and provide grades/marks as normal;</a:t>
            </a:r>
          </a:p>
          <a:p>
            <a:r>
              <a:rPr lang="en-GB" sz="2600"/>
              <a:t>Notes are made of similar points from several students’ work;</a:t>
            </a:r>
          </a:p>
          <a:p>
            <a:r>
              <a:rPr lang="en-GB" sz="2600"/>
              <a:t>A report is compiled which identifies examples of good practice, areas where a number of students made similar errors and additional reading suggestions.</a:t>
            </a:r>
          </a:p>
        </p:txBody>
      </p:sp>
    </p:spTree>
    <p:extLst>
      <p:ext uri="{BB962C8B-B14F-4D97-AF65-F5344CB8AC3E}">
        <p14:creationId xmlns:p14="http://schemas.microsoft.com/office/powerpoint/2010/main" val="31832896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83785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Using ‘expanded’ model answers: why?</a:t>
            </a:r>
          </a:p>
        </p:txBody>
      </p:sp>
      <p:sp>
        <p:nvSpPr>
          <p:cNvPr id="19459" name="Rectangle 3"/>
          <p:cNvSpPr>
            <a:spLocks noGrp="1" noChangeArrowheads="1"/>
          </p:cNvSpPr>
          <p:nvPr>
            <p:ph type="body" idx="1"/>
          </p:nvPr>
        </p:nvSpPr>
        <p:spPr>
          <a:xfrm>
            <a:off x="685800" y="1268760"/>
            <a:ext cx="7772400"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They give students a good idea of what can be expected of them;</a:t>
            </a:r>
          </a:p>
          <a:p>
            <a:r>
              <a:rPr lang="en-GB" sz="2600" dirty="0"/>
              <a:t>It is sometimes easier to show students than tell them what we are after;</a:t>
            </a:r>
          </a:p>
          <a:p>
            <a:r>
              <a:rPr lang="en-GB" sz="2600" dirty="0"/>
              <a:t>They can be time efficient; </a:t>
            </a:r>
          </a:p>
          <a:p>
            <a:r>
              <a:rPr lang="en-GB" sz="2600" dirty="0"/>
              <a:t>They show how solutions have been reached;</a:t>
            </a:r>
          </a:p>
          <a:p>
            <a:r>
              <a:rPr lang="en-GB" sz="2600" dirty="0"/>
              <a:t>They demonstrate good practice;</a:t>
            </a:r>
          </a:p>
          <a:p>
            <a:r>
              <a:rPr lang="en-GB" sz="2600" dirty="0"/>
              <a:t>The commentary can indicate why an answer is good.</a:t>
            </a:r>
          </a:p>
          <a:p>
            <a:endParaRPr lang="en-GB" sz="2600" dirty="0"/>
          </a:p>
          <a:p>
            <a:endParaRPr lang="en-GB" sz="2600" dirty="0"/>
          </a:p>
        </p:txBody>
      </p:sp>
    </p:spTree>
    <p:extLst>
      <p:ext uri="{BB962C8B-B14F-4D97-AF65-F5344CB8AC3E}">
        <p14:creationId xmlns:p14="http://schemas.microsoft.com/office/powerpoint/2010/main" val="8627187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Using model answers: how?</a:t>
            </a:r>
          </a:p>
        </p:txBody>
      </p:sp>
      <p:sp>
        <p:nvSpPr>
          <p:cNvPr id="20483"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preparing an assignment can draft a model answer;</a:t>
            </a:r>
          </a:p>
          <a:p>
            <a:r>
              <a:rPr lang="en-GB" sz="2600"/>
              <a:t>Student work (or extracts from several student’s answers) can be anonymised and (with permission) used as a model;</a:t>
            </a:r>
          </a:p>
          <a:p>
            <a:r>
              <a:rPr lang="en-GB" sz="2600"/>
              <a:t>Text can be placed on page with explanatory comments appended (‘exploded text’);</a:t>
            </a:r>
          </a:p>
          <a:p>
            <a:r>
              <a:rPr lang="en-GB" sz="2600"/>
              <a:t>However, caution should be exercised in order to lead students to think only one approach is acceptable.</a:t>
            </a:r>
          </a:p>
        </p:txBody>
      </p:sp>
    </p:spTree>
    <p:extLst>
      <p:ext uri="{BB962C8B-B14F-4D97-AF65-F5344CB8AC3E}">
        <p14:creationId xmlns:p14="http://schemas.microsoft.com/office/powerpoint/2010/main" val="16401061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260648"/>
            <a:ext cx="8458200" cy="86409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Assignment return sheets: why?</a:t>
            </a:r>
          </a:p>
        </p:txBody>
      </p:sp>
      <p:sp>
        <p:nvSpPr>
          <p:cNvPr id="21507" name="Rectangle 3"/>
          <p:cNvSpPr>
            <a:spLocks noGrp="1" noChangeArrowheads="1"/>
          </p:cNvSpPr>
          <p:nvPr>
            <p:ph type="body" idx="1"/>
          </p:nvPr>
        </p:nvSpPr>
        <p:spPr>
          <a:xfrm>
            <a:off x="250825" y="1268761"/>
            <a:ext cx="8281615"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err="1"/>
              <a:t>Proformas</a:t>
            </a:r>
            <a:r>
              <a:rPr lang="en-GB" sz="2600" dirty="0"/>
              <a:t> save assessors writing the same thing repeatedly;</a:t>
            </a:r>
          </a:p>
          <a:p>
            <a:r>
              <a:rPr lang="en-GB" sz="2600" dirty="0"/>
              <a:t>Helps to keep assessors’ comments on track;</a:t>
            </a:r>
          </a:p>
          <a:p>
            <a:r>
              <a:rPr lang="en-GB" sz="2600" dirty="0"/>
              <a:t>Shows how criteria match up to performance and how marks are derived;</a:t>
            </a:r>
          </a:p>
          <a:p>
            <a:r>
              <a:rPr lang="en-GB" sz="2600" dirty="0"/>
              <a:t>Helps students to see what is valued;</a:t>
            </a:r>
          </a:p>
          <a:p>
            <a:r>
              <a:rPr lang="en-GB" sz="2600" dirty="0"/>
              <a:t>Provides a useful written record.</a:t>
            </a:r>
          </a:p>
          <a:p>
            <a:endParaRPr lang="en-GB" sz="2600" dirty="0"/>
          </a:p>
        </p:txBody>
      </p:sp>
    </p:spTree>
    <p:extLst>
      <p:ext uri="{BB962C8B-B14F-4D97-AF65-F5344CB8AC3E}">
        <p14:creationId xmlns:p14="http://schemas.microsoft.com/office/powerpoint/2010/main" val="2640898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0039458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return sheets: how?</a:t>
            </a:r>
          </a:p>
        </p:txBody>
      </p:sp>
      <p:sp>
        <p:nvSpPr>
          <p:cNvPr id="225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Criteria presented in assignment brief can be utilised in a proforma;</a:t>
            </a:r>
          </a:p>
          <a:p>
            <a:r>
              <a:rPr lang="en-GB" sz="2600"/>
              <a:t>Variations in weighting can be clearly identified;</a:t>
            </a:r>
          </a:p>
          <a:p>
            <a:r>
              <a:rPr lang="en-GB" sz="2600"/>
              <a:t>A Likert scale or boxes can be used to speed tutor’s responses;</a:t>
            </a:r>
          </a:p>
          <a:p>
            <a:r>
              <a:rPr lang="en-GB" sz="2600"/>
              <a:t>Space can be provided for individual comments.</a:t>
            </a:r>
          </a:p>
        </p:txBody>
      </p:sp>
    </p:spTree>
    <p:extLst>
      <p:ext uri="{BB962C8B-B14F-4D97-AF65-F5344CB8AC3E}">
        <p14:creationId xmlns:p14="http://schemas.microsoft.com/office/powerpoint/2010/main" val="11202529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extLst>
                    <a:ext uri="{9D8B030D-6E8A-4147-A177-3AD203B41FA5}">
                      <a16:colId xmlns:a16="http://schemas.microsoft.com/office/drawing/2014/main" val="20000"/>
                    </a:ext>
                  </a:extLst>
                </a:gridCol>
                <a:gridCol w="1785950">
                  <a:extLst>
                    <a:ext uri="{9D8B030D-6E8A-4147-A177-3AD203B41FA5}">
                      <a16:colId xmlns:a16="http://schemas.microsoft.com/office/drawing/2014/main" val="20001"/>
                    </a:ext>
                  </a:extLst>
                </a:gridCol>
                <a:gridCol w="846710">
                  <a:extLst>
                    <a:ext uri="{9D8B030D-6E8A-4147-A177-3AD203B41FA5}">
                      <a16:colId xmlns:a16="http://schemas.microsoft.com/office/drawing/2014/main" val="20002"/>
                    </a:ext>
                  </a:extLst>
                </a:gridCol>
                <a:gridCol w="3518936">
                  <a:extLst>
                    <a:ext uri="{9D8B030D-6E8A-4147-A177-3AD203B41FA5}">
                      <a16:colId xmlns:a16="http://schemas.microsoft.com/office/drawing/2014/main" val="20003"/>
                    </a:ext>
                  </a:extLst>
                </a:gridCol>
                <a:gridCol w="1539874">
                  <a:extLst>
                    <a:ext uri="{9D8B030D-6E8A-4147-A177-3AD203B41FA5}">
                      <a16:colId xmlns:a16="http://schemas.microsoft.com/office/drawing/2014/main" val="20004"/>
                    </a:ext>
                  </a:extLst>
                </a:gridCol>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Mark</a:t>
                      </a:r>
                    </a:p>
                    <a:p>
                      <a:pPr algn="ctr">
                        <a:lnSpc>
                          <a:spcPct val="115000"/>
                        </a:lnSpc>
                        <a:spcAft>
                          <a:spcPts val="0"/>
                        </a:spcAft>
                      </a:pPr>
                      <a:r>
                        <a:rPr lang="en-GB" sz="1400" b="1" dirty="0">
                          <a:latin typeface="+mn-lt"/>
                          <a:ea typeface="Calibri"/>
                          <a:cs typeface="Times New Roman"/>
                        </a:rPr>
                        <a:t> (0-5</a:t>
                      </a:r>
                      <a:r>
                        <a:rPr lang="en-GB" sz="1400" b="1" baseline="0" dirty="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Tutor</a:t>
                      </a:r>
                      <a:r>
                        <a:rPr lang="en-GB" sz="1400" b="1" baseline="0" dirty="0">
                          <a:latin typeface="+mn-lt"/>
                          <a:ea typeface="Calibri"/>
                          <a:cs typeface="Times New Roman"/>
                        </a:rPr>
                        <a:t> c</a:t>
                      </a:r>
                      <a:r>
                        <a:rPr lang="en-GB" sz="1400" b="1" dirty="0">
                          <a:latin typeface="+mn-lt"/>
                          <a:ea typeface="Calibri"/>
                          <a:cs typeface="Times New Roman"/>
                        </a:rPr>
                        <a:t>omments and suggestions for further work</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Student response</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present information clearly logically, accurately and fluently</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This work is written reasonably fluently</a:t>
                      </a:r>
                      <a:r>
                        <a:rPr lang="en-GB" sz="1400" b="1" baseline="0" dirty="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choose</a:t>
                      </a:r>
                      <a:r>
                        <a:rPr lang="en-GB" sz="1400" b="1" baseline="0" dirty="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5</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Made excellent choices and used it well to suit the context of the problem being addressed</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695382">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use a range of reference materials and cite them appropriately </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Cited only one reference and did</a:t>
                      </a:r>
                      <a:r>
                        <a:rPr lang="en-GB" sz="1400" b="1" baseline="0" dirty="0">
                          <a:latin typeface="+mn-lt"/>
                          <a:ea typeface="Calibri"/>
                          <a:cs typeface="Times New Roman"/>
                        </a:rPr>
                        <a:t> so inaccurately</a:t>
                      </a:r>
                    </a:p>
                    <a:p>
                      <a:pPr>
                        <a:lnSpc>
                          <a:spcPct val="115000"/>
                        </a:lnSpc>
                        <a:spcAft>
                          <a:spcPts val="0"/>
                        </a:spcAft>
                      </a:pPr>
                      <a:r>
                        <a:rPr lang="en-GB" sz="1400" b="1" baseline="0" dirty="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Blackadder ITC" pitchFamily="82" charset="0"/>
                          <a:ea typeface="Batang" pitchFamily="18" charset="-127"/>
                          <a:cs typeface="Times New Roman"/>
                        </a:rPr>
                        <a:t>I've checked it out and see where I was going wrong</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Sample assignment return proforma</a:t>
            </a:r>
          </a:p>
        </p:txBody>
      </p:sp>
    </p:spTree>
    <p:extLst>
      <p:ext uri="{BB962C8B-B14F-4D97-AF65-F5344CB8AC3E}">
        <p14:creationId xmlns:p14="http://schemas.microsoft.com/office/powerpoint/2010/main" val="2239388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Statement banks: why?</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Harnesses a resource of comments you already use;</a:t>
            </a:r>
          </a:p>
          <a:p>
            <a:r>
              <a:rPr lang="en-GB" sz="2600"/>
              <a:t>Avoids writing same comments repeatedly;</a:t>
            </a:r>
          </a:p>
          <a:p>
            <a:r>
              <a:rPr lang="en-GB" sz="2600"/>
              <a:t>Allows you to give individual comments additionally to the students who really need them;</a:t>
            </a:r>
          </a:p>
          <a:p>
            <a:r>
              <a:rPr lang="en-GB" sz="2600"/>
              <a:t>Can be automated with use of technology.</a:t>
            </a:r>
          </a:p>
          <a:p>
            <a:endParaRPr lang="en-GB" sz="2600"/>
          </a:p>
        </p:txBody>
      </p:sp>
    </p:spTree>
    <p:extLst>
      <p:ext uri="{BB962C8B-B14F-4D97-AF65-F5344CB8AC3E}">
        <p14:creationId xmlns:p14="http://schemas.microsoft.com/office/powerpoint/2010/main" val="25561861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Statement banks: how?</a:t>
            </a:r>
          </a:p>
        </p:txBody>
      </p:sp>
      <p:sp>
        <p:nvSpPr>
          <p:cNvPr id="28675" name="Rectangle 3"/>
          <p:cNvSpPr>
            <a:spLocks noGrp="1" noChangeArrowheads="1"/>
          </p:cNvSpPr>
          <p:nvPr>
            <p:ph type="body"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Tutor identifies a range of regularly used comments written on students’ work;</a:t>
            </a:r>
          </a:p>
          <a:p>
            <a:r>
              <a:rPr lang="en-GB" sz="2600" dirty="0"/>
              <a:t>These are collated and numbered;</a:t>
            </a:r>
          </a:p>
          <a:p>
            <a:r>
              <a:rPr lang="en-GB" sz="2600" dirty="0"/>
              <a:t>Tutor marks work and writes numbers on text of assignment where specific comments apply, or provides a written (or emailed) detailed commentary which pulls together the appropriate items into continuous prose;</a:t>
            </a:r>
          </a:p>
          <a:p>
            <a:r>
              <a:rPr lang="en-GB" sz="2600" dirty="0"/>
              <a:t>Moodle and other platforms can do much of the drudgery in terms of collating marks, returning work etc. Assignment handler can return comments and only release marks when students have commented.</a:t>
            </a:r>
          </a:p>
        </p:txBody>
      </p:sp>
    </p:spTree>
    <p:extLst>
      <p:ext uri="{BB962C8B-B14F-4D97-AF65-F5344CB8AC3E}">
        <p14:creationId xmlns:p14="http://schemas.microsoft.com/office/powerpoint/2010/main" val="27224774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Computer-assisted assessment: why?</a:t>
            </a:r>
          </a:p>
        </p:txBody>
      </p:sp>
      <p:sp>
        <p:nvSpPr>
          <p:cNvPr id="2969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Enables feedback to be given regularly and incrementally;</a:t>
            </a:r>
          </a:p>
          <a:p>
            <a:r>
              <a:rPr lang="en-GB" sz="2600" dirty="0"/>
              <a:t>Saves tutor time for large cohorts and repeated classes;</a:t>
            </a:r>
          </a:p>
          <a:p>
            <a:r>
              <a:rPr lang="en-GB" sz="2600" dirty="0"/>
              <a:t>Can allow instant (or rapid) on screen feedback to e.g. MCQ options;</a:t>
            </a:r>
          </a:p>
          <a:p>
            <a:r>
              <a:rPr lang="en-GB" sz="2600" dirty="0"/>
              <a:t>Saves drudgery, (but not a quick fix);</a:t>
            </a:r>
          </a:p>
          <a:p>
            <a:r>
              <a:rPr lang="en-GB" sz="2600" dirty="0"/>
              <a:t>Is really worth while for large cohorts and where content doesn’t alter fast.</a:t>
            </a:r>
          </a:p>
        </p:txBody>
      </p:sp>
    </p:spTree>
    <p:extLst>
      <p:ext uri="{BB962C8B-B14F-4D97-AF65-F5344CB8AC3E}">
        <p14:creationId xmlns:p14="http://schemas.microsoft.com/office/powerpoint/2010/main" val="70110139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9"/>
            <a:ext cx="7543800" cy="93049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Computer-assisted assignments: how?</a:t>
            </a:r>
          </a:p>
        </p:txBody>
      </p:sp>
      <p:sp>
        <p:nvSpPr>
          <p:cNvPr id="30723" name="Rectangle 3"/>
          <p:cNvSpPr>
            <a:spLocks noGrp="1" noChangeArrowheads="1"/>
          </p:cNvSpPr>
          <p:nvPr>
            <p:ph type="body" idx="1"/>
          </p:nvPr>
        </p:nvSpPr>
        <p:spPr>
          <a:xfrm>
            <a:off x="179388" y="1268761"/>
            <a:ext cx="8785225" cy="489709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Designing them should not be a cottage industry!</a:t>
            </a:r>
          </a:p>
          <a:p>
            <a:r>
              <a:rPr lang="en-GB" sz="2600" dirty="0"/>
              <a:t>Training and support both in designing questions and applying the relevant technology are essential;</a:t>
            </a:r>
          </a:p>
          <a:p>
            <a:r>
              <a:rPr lang="en-GB" sz="2600" dirty="0"/>
              <a:t>Testing and piloting of CAA items is also imperative;</a:t>
            </a:r>
          </a:p>
          <a:p>
            <a:r>
              <a:rPr lang="en-GB" sz="2600" dirty="0"/>
              <a:t>We can make use of existing test packages (e.g. from publishers), colleagues with expertise and advice from software companies (e.g. Moodle, </a:t>
            </a:r>
            <a:r>
              <a:rPr lang="en-GB" sz="2600" dirty="0" err="1"/>
              <a:t>Turnitin</a:t>
            </a:r>
            <a:r>
              <a:rPr lang="en-GB" sz="2600" dirty="0"/>
              <a:t>, </a:t>
            </a:r>
            <a:r>
              <a:rPr lang="en-GB" sz="2600" dirty="0" err="1"/>
              <a:t>QuestionMark</a:t>
            </a:r>
            <a:r>
              <a:rPr lang="en-GB" sz="2600" dirty="0"/>
              <a:t>). </a:t>
            </a:r>
          </a:p>
          <a:p>
            <a:endParaRPr lang="en-GB" sz="2600" dirty="0"/>
          </a:p>
        </p:txBody>
      </p:sp>
    </p:spTree>
    <p:extLst>
      <p:ext uri="{BB962C8B-B14F-4D97-AF65-F5344CB8AC3E}">
        <p14:creationId xmlns:p14="http://schemas.microsoft.com/office/powerpoint/2010/main" val="18442695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200" dirty="0"/>
              <a:t>Use CAA </a:t>
            </a:r>
            <a:r>
              <a:rPr lang="en-GB" sz="3200" i="1" dirty="0"/>
              <a:t>for</a:t>
            </a:r>
            <a:r>
              <a:rPr lang="en-GB" sz="3200" dirty="0"/>
              <a:t> rather than </a:t>
            </a:r>
            <a:r>
              <a:rPr lang="en-GB" sz="3200" i="1" dirty="0"/>
              <a:t>of</a:t>
            </a:r>
            <a:r>
              <a:rPr lang="en-GB" sz="3200" dirty="0"/>
              <a:t> learning</a:t>
            </a:r>
          </a:p>
        </p:txBody>
      </p:sp>
      <p:sp>
        <p:nvSpPr>
          <p:cNvPr id="3174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We can employ computer-assisted formative assessment with responses to student work automatically generated by email; </a:t>
            </a:r>
          </a:p>
          <a:p>
            <a:r>
              <a:rPr lang="en-GB" dirty="0"/>
              <a:t>Students seem to really like having the chance to find out how they are doing, and attempt tests several times in an environment where no one else is watching how they do; </a:t>
            </a:r>
          </a:p>
          <a:p>
            <a:r>
              <a:rPr lang="en-GB" dirty="0"/>
              <a:t>We can monitor what is going on across a cohort, so we can concentrate our energies either on students who are repeatedly doing badly or those who are not engaging at all in the activity; Note that Computer-supported assessment can include use of audio feedback via digital sound files, video commentaries and other means of using course Virtual Learning Environments.</a:t>
            </a:r>
          </a:p>
          <a:p>
            <a:endParaRPr lang="en-GB" dirty="0"/>
          </a:p>
        </p:txBody>
      </p:sp>
    </p:spTree>
    <p:extLst>
      <p:ext uri="{BB962C8B-B14F-4D97-AF65-F5344CB8AC3E}">
        <p14:creationId xmlns:p14="http://schemas.microsoft.com/office/powerpoint/2010/main" val="6362924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Making assessment work well</a:t>
            </a:r>
          </a:p>
        </p:txBody>
      </p:sp>
      <p:sp>
        <p:nvSpPr>
          <p:cNvPr id="43011" name="Rectangle 3"/>
          <p:cNvSpPr>
            <a:spLocks noGrp="1" noChangeArrowheads="1"/>
          </p:cNvSpPr>
          <p:nvPr>
            <p:ph type="body" idx="1"/>
          </p:nvPr>
        </p:nvSpPr>
        <p:spPr>
          <a:xfrm>
            <a:off x="228600" y="1340768"/>
            <a:ext cx="8686800" cy="478539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Intra-tutor and Inter-tutor reliability need to be assured;</a:t>
            </a:r>
          </a:p>
          <a:p>
            <a:r>
              <a:rPr lang="en-GB" sz="2600" dirty="0"/>
              <a:t>Practices and processes need to be transparently fair to all students;</a:t>
            </a:r>
          </a:p>
          <a:p>
            <a:r>
              <a:rPr lang="en-GB" sz="2600" dirty="0"/>
              <a:t>Cheat and plagiarisers need to be deterred/punished;</a:t>
            </a:r>
          </a:p>
          <a:p>
            <a:r>
              <a:rPr lang="en-GB" sz="2600" dirty="0"/>
              <a:t>Assessment needs to be manageable for both staff and students;</a:t>
            </a:r>
          </a:p>
          <a:p>
            <a:r>
              <a:rPr lang="en-GB" sz="2600" dirty="0"/>
              <a:t>Assignments should assess what has been taught/learned not what it is easy to assess.</a:t>
            </a:r>
          </a:p>
        </p:txBody>
      </p:sp>
    </p:spTree>
    <p:extLst>
      <p:ext uri="{BB962C8B-B14F-4D97-AF65-F5344CB8AC3E}">
        <p14:creationId xmlns:p14="http://schemas.microsoft.com/office/powerpoint/2010/main" val="384735809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C373F-F05F-4656-A89A-3B7B4079BCBC}"/>
              </a:ext>
            </a:extLst>
          </p:cNvPr>
          <p:cNvSpPr>
            <a:spLocks noGrp="1"/>
          </p:cNvSpPr>
          <p:nvPr>
            <p:ph type="title"/>
          </p:nvPr>
        </p:nvSpPr>
        <p:spPr>
          <a:xfrm>
            <a:off x="179512" y="122238"/>
            <a:ext cx="8229600" cy="1074737"/>
          </a:xfrm>
        </p:spPr>
        <p:txBody>
          <a:bodyPr/>
          <a:lstStyle/>
          <a:p>
            <a:r>
              <a:rPr lang="en-GB" dirty="0"/>
              <a:t>Planning to implement enhancements in </a:t>
            </a:r>
            <a:br>
              <a:rPr lang="en-GB" dirty="0"/>
            </a:br>
            <a:r>
              <a:rPr lang="en-GB" dirty="0"/>
              <a:t>assessment &amp;feedback in your module/programme</a:t>
            </a:r>
          </a:p>
        </p:txBody>
      </p:sp>
      <p:sp>
        <p:nvSpPr>
          <p:cNvPr id="3" name="Content Placeholder 2">
            <a:extLst>
              <a:ext uri="{FF2B5EF4-FFF2-40B4-BE49-F238E27FC236}">
                <a16:creationId xmlns:a16="http://schemas.microsoft.com/office/drawing/2014/main" id="{7830A020-CA5E-48DF-B1F7-9DD681CBE559}"/>
              </a:ext>
            </a:extLst>
          </p:cNvPr>
          <p:cNvSpPr>
            <a:spLocks noGrp="1"/>
          </p:cNvSpPr>
          <p:nvPr>
            <p:ph idx="1"/>
          </p:nvPr>
        </p:nvSpPr>
        <p:spPr/>
        <p:txBody>
          <a:bodyPr/>
          <a:lstStyle/>
          <a:p>
            <a:r>
              <a:rPr lang="en-GB" dirty="0"/>
              <a:t>As an individual, are there changes you would like to make to your assessment practices?</a:t>
            </a:r>
          </a:p>
          <a:p>
            <a:r>
              <a:rPr lang="en-GB" dirty="0"/>
              <a:t>Thinking about the teams you work with, are there ways in which you could use ideas from today’s session to help make your assessment more authentic?</a:t>
            </a:r>
          </a:p>
          <a:p>
            <a:r>
              <a:rPr lang="en-GB" dirty="0"/>
              <a:t>How could your influence impact more widely on colleagues across the university?</a:t>
            </a:r>
          </a:p>
          <a:p>
            <a:endParaRPr lang="en-GB" dirty="0"/>
          </a:p>
        </p:txBody>
      </p:sp>
    </p:spTree>
    <p:extLst>
      <p:ext uri="{BB962C8B-B14F-4D97-AF65-F5344CB8AC3E}">
        <p14:creationId xmlns:p14="http://schemas.microsoft.com/office/powerpoint/2010/main" val="306590029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8E530-B629-4C6D-B338-ECA6FCD2B822}"/>
              </a:ext>
            </a:extLst>
          </p:cNvPr>
          <p:cNvSpPr>
            <a:spLocks noGrp="1"/>
          </p:cNvSpPr>
          <p:nvPr>
            <p:ph type="title"/>
          </p:nvPr>
        </p:nvSpPr>
        <p:spPr/>
        <p:txBody>
          <a:bodyPr/>
          <a:lstStyle/>
          <a:p>
            <a:r>
              <a:rPr lang="en-GB"/>
              <a:t>Authentic assessment approaches to foster graduate skills and enhance employability</a:t>
            </a:r>
            <a:endParaRPr lang="en-GB" dirty="0"/>
          </a:p>
        </p:txBody>
      </p:sp>
      <p:sp>
        <p:nvSpPr>
          <p:cNvPr id="3" name="Content Placeholder 2">
            <a:extLst>
              <a:ext uri="{FF2B5EF4-FFF2-40B4-BE49-F238E27FC236}">
                <a16:creationId xmlns:a16="http://schemas.microsoft.com/office/drawing/2014/main" id="{91223D5F-2730-4190-80B5-1BE315683D78}"/>
              </a:ext>
            </a:extLst>
          </p:cNvPr>
          <p:cNvSpPr>
            <a:spLocks noGrp="1"/>
          </p:cNvSpPr>
          <p:nvPr>
            <p:ph idx="1"/>
          </p:nvPr>
        </p:nvSpPr>
        <p:spPr/>
        <p:txBody>
          <a:bodyPr/>
          <a:lstStyle/>
          <a:p>
            <a:pPr marL="0" indent="0">
              <a:buNone/>
            </a:pPr>
            <a:r>
              <a:rPr lang="en-GB" sz="2600" dirty="0"/>
              <a:t>Assessment is a complex, nuanced and highly important process​ and if we want students to engage fully, we must make it really meaningful to them and convince them that there is merit in the activities we ask them to undertake. To focus students’ effort and improve their engagement with learning, we need to take a fresh look at our current practice to make sure assessment is </a:t>
            </a:r>
            <a:r>
              <a:rPr lang="en-GB" sz="2600" i="1" dirty="0"/>
              <a:t>for</a:t>
            </a:r>
            <a:r>
              <a:rPr lang="en-GB" sz="2600" dirty="0"/>
              <a:t> rather than just </a:t>
            </a:r>
            <a:r>
              <a:rPr lang="en-GB" sz="2600" i="1" dirty="0"/>
              <a:t>of</a:t>
            </a:r>
            <a:r>
              <a:rPr lang="en-GB" sz="2600" dirty="0"/>
              <a:t> learning, with students learning while they are being assessed rather than it being merely a summative end process. We also need to ensure that we provide explicit and implicit messages to students and indeed all other stakeholders about how we assess. </a:t>
            </a:r>
          </a:p>
        </p:txBody>
      </p:sp>
    </p:spTree>
    <p:extLst>
      <p:ext uri="{BB962C8B-B14F-4D97-AF65-F5344CB8AC3E}">
        <p14:creationId xmlns:p14="http://schemas.microsoft.com/office/powerpoint/2010/main" val="1750507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Using assessment </a:t>
            </a:r>
            <a:r>
              <a:rPr lang="en-GB" sz="3200" i="1" dirty="0"/>
              <a:t>for</a:t>
            </a:r>
            <a:r>
              <a:rPr lang="en-GB" sz="3200" dirty="0"/>
              <a:t> learning </a:t>
            </a:r>
            <a:br>
              <a:rPr lang="en-GB" sz="3200" dirty="0"/>
            </a:br>
            <a:r>
              <a:rPr lang="en-GB" sz="3200" dirty="0"/>
              <a:t>(Sambell et al, 2012)</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to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282527037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D8187-AAAB-4BAB-B62B-6BD89B7C3A3C}"/>
              </a:ext>
            </a:extLst>
          </p:cNvPr>
          <p:cNvSpPr>
            <a:spLocks noGrp="1"/>
          </p:cNvSpPr>
          <p:nvPr>
            <p:ph type="title"/>
          </p:nvPr>
        </p:nvSpPr>
        <p:spPr/>
        <p:txBody>
          <a:bodyPr/>
          <a:lstStyle/>
          <a:p>
            <a:r>
              <a:rPr lang="en-GB" dirty="0"/>
              <a:t>In this workshop participants can expect to:</a:t>
            </a:r>
          </a:p>
        </p:txBody>
      </p:sp>
      <p:sp>
        <p:nvSpPr>
          <p:cNvPr id="3" name="Content Placeholder 2">
            <a:extLst>
              <a:ext uri="{FF2B5EF4-FFF2-40B4-BE49-F238E27FC236}">
                <a16:creationId xmlns:a16="http://schemas.microsoft.com/office/drawing/2014/main" id="{40466F3A-A8B3-48E7-9BCF-7A899D9EA691}"/>
              </a:ext>
            </a:extLst>
          </p:cNvPr>
          <p:cNvSpPr>
            <a:spLocks noGrp="1"/>
          </p:cNvSpPr>
          <p:nvPr>
            <p:ph idx="1"/>
          </p:nvPr>
        </p:nvSpPr>
        <p:spPr/>
        <p:txBody>
          <a:bodyPr/>
          <a:lstStyle/>
          <a:p>
            <a:pPr lvl="0"/>
            <a:r>
              <a:rPr lang="en-GB" sz="2800" dirty="0"/>
              <a:t>discuss what authentic assessment comprises and what is involved in linking assignments to live and professional practices;</a:t>
            </a:r>
          </a:p>
          <a:p>
            <a:pPr lvl="0"/>
            <a:r>
              <a:rPr lang="en-GB" sz="2800" dirty="0"/>
              <a:t>review how best to make assessment fit-for-purpose and engaging;</a:t>
            </a:r>
          </a:p>
          <a:p>
            <a:pPr lvl="0"/>
            <a:r>
              <a:rPr lang="en-GB" sz="2800" dirty="0"/>
              <a:t>plan how to build in and assess skills development for employability within the curriculum.</a:t>
            </a:r>
          </a:p>
          <a:p>
            <a:endParaRPr lang="en-GB" sz="2800" dirty="0"/>
          </a:p>
        </p:txBody>
      </p:sp>
    </p:spTree>
    <p:extLst>
      <p:ext uri="{BB962C8B-B14F-4D97-AF65-F5344CB8AC3E}">
        <p14:creationId xmlns:p14="http://schemas.microsoft.com/office/powerpoint/2010/main" val="225039948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a:t>
            </a:r>
            <a:r>
              <a:rPr lang="en-GB" kern="1200">
                <a:solidFill>
                  <a:srgbClr val="002060"/>
                </a:solidFill>
              </a:rPr>
              <a:t>slides are available </a:t>
            </a:r>
            <a:r>
              <a:rPr lang="en-GB" kern="1200" dirty="0">
                <a:solidFill>
                  <a:srgbClr val="002060"/>
                </a:solidFill>
              </a:rPr>
              <a:t>on my website at http://sally-brown.net</a:t>
            </a:r>
          </a:p>
        </p:txBody>
      </p:sp>
      <p:pic>
        <p:nvPicPr>
          <p:cNvPr id="4" name="Picture 3">
            <a:extLst>
              <a:ext uri="{FF2B5EF4-FFF2-40B4-BE49-F238E27FC236}">
                <a16:creationId xmlns:a16="http://schemas.microsoft.com/office/drawing/2014/main" id="{539E53D9-CC1C-430C-9C8A-487319676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15149" y="2141435"/>
            <a:ext cx="5253202" cy="3939901"/>
          </a:xfrm>
          <a:prstGeom prst="rect">
            <a:avLst/>
          </a:prstGeom>
        </p:spPr>
      </p:pic>
    </p:spTree>
    <p:extLst>
      <p:ext uri="{BB962C8B-B14F-4D97-AF65-F5344CB8AC3E}">
        <p14:creationId xmlns:p14="http://schemas.microsoft.com/office/powerpoint/2010/main" val="36888284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a:t>Bain, K. (2004) </a:t>
            </a:r>
            <a:r>
              <a:rPr lang="en-GB" sz="2000" i="1" dirty="0"/>
              <a:t>What the best College Teachers do</a:t>
            </a:r>
            <a:r>
              <a:rPr lang="en-GB" sz="2000" dirty="0"/>
              <a:t>, Cambridge: Harvard University Press.</a:t>
            </a:r>
          </a:p>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err="1"/>
              <a:t>Boud</a:t>
            </a:r>
            <a:r>
              <a:rPr lang="en-GB" sz="2000" dirty="0"/>
              <a:t>, D. (1995) </a:t>
            </a:r>
            <a:r>
              <a:rPr lang="en-GB" sz="2000" i="1" dirty="0"/>
              <a:t>Enhancing learning through self-assessment,</a:t>
            </a:r>
            <a:r>
              <a:rPr lang="en-GB" sz="2000" dirty="0"/>
              <a:t> London: Routledge.</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None/>
              <a:defRPr/>
            </a:pPr>
            <a:r>
              <a:rPr lang="en-US" sz="2000" dirty="0"/>
              <a:t>Brown, S. and Race, P. (2012) </a:t>
            </a:r>
            <a:r>
              <a:rPr lang="en-GB" sz="2000" i="1" dirty="0"/>
              <a:t>Using effective assessment to promote learning </a:t>
            </a:r>
            <a:r>
              <a:rPr lang="en-GB" sz="2000" dirty="0"/>
              <a:t>in Hunt, L. and Chambers, D. (2012) </a:t>
            </a:r>
            <a:r>
              <a:rPr lang="en-GB" sz="2000" i="1" dirty="0"/>
              <a:t>University Teaching in Focus, Victoria, Australia, Acer Press. P74-91.</a:t>
            </a:r>
          </a:p>
          <a:p>
            <a:pPr marL="609600" indent="-609600" eaLnBrk="1" hangingPunct="1">
              <a:buNone/>
              <a:defRPr/>
            </a:pPr>
            <a:r>
              <a:rPr lang="en-GB" sz="2000" dirty="0"/>
              <a:t>Brown, S. (2015) </a:t>
            </a:r>
            <a:r>
              <a:rPr lang="en-GB" sz="2000" i="1" dirty="0"/>
              <a:t>Learning , Teaching and Assessment in Higher Education: Global perspectives, </a:t>
            </a:r>
            <a:r>
              <a:rPr lang="en-GB" sz="2000" dirty="0"/>
              <a:t>London, Palgrave.</a:t>
            </a:r>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a:t>Carless, D., </a:t>
            </a:r>
            <a:r>
              <a:rPr lang="en-US" sz="2000" dirty="0" err="1"/>
              <a:t>Joughin</a:t>
            </a:r>
            <a:r>
              <a:rPr lang="en-US" sz="2000" dirty="0"/>
              <a:t>,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marL="609600" indent="-609600" eaLnBrk="1" hangingPunct="1">
              <a:buFont typeface="Wingdings" pitchFamily="2" charset="2"/>
              <a:buNone/>
              <a:defRPr/>
            </a:pPr>
            <a:r>
              <a:rPr lang="en-GB" sz="2000" dirty="0"/>
              <a:t>Crooks, T. (1988) </a:t>
            </a:r>
            <a:r>
              <a:rPr lang="en-GB" sz="2000" i="1" dirty="0"/>
              <a:t>Assessing student performance, </a:t>
            </a:r>
            <a:r>
              <a:rPr lang="en-GB" sz="2000" dirty="0"/>
              <a:t>HERDSA Green Guide No 8 HERDSA (reprinted 1994).</a:t>
            </a:r>
          </a:p>
          <a:p>
            <a:pPr marL="609600" indent="-609600" eaLnBrk="1" hangingPunct="1">
              <a:buFont typeface="Wingdings" pitchFamily="2" charset="2"/>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a:p>
            <a:pPr marL="609600" indent="-609600" eaLnBrk="1" hangingPunct="1">
              <a:buFont typeface="Wingdings" pitchFamily="2" charset="2"/>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Font typeface="Wingdings" pitchFamily="2" charset="2"/>
              <a:buNone/>
              <a:defRPr/>
            </a:pPr>
            <a:r>
              <a:rPr lang="en-GB" sz="2000" dirty="0"/>
              <a:t>Higher Education Academy (2012) </a:t>
            </a:r>
            <a:r>
              <a:rPr lang="en-GB" sz="2000" i="1" dirty="0"/>
              <a:t>A marked improvement; transforming assessment in higher education</a:t>
            </a:r>
            <a:r>
              <a:rPr lang="en-GB" sz="2000" dirty="0"/>
              <a:t>, York: HEA.</a:t>
            </a:r>
          </a:p>
          <a:p>
            <a:pPr eaLnBrk="1" hangingPunct="1">
              <a:defRPr/>
            </a:pPr>
            <a:endParaRPr lang="en-GB" sz="2000" dirty="0"/>
          </a:p>
          <a:p>
            <a:pPr eaLnBrk="1" hangingPunct="1">
              <a:defRPr/>
            </a:pPr>
            <a:endParaRPr lang="en-GB" sz="2000" dirty="0"/>
          </a:p>
          <a:p>
            <a:pPr eaLnBrk="1" hangingPunct="1">
              <a:defRPr/>
            </a:pPr>
            <a:endParaRPr lang="en-GB" sz="2000" dirty="0"/>
          </a:p>
          <a:p>
            <a:pPr eaLnBrk="1" hangingPunct="1">
              <a:defRPr/>
            </a:pPr>
            <a:endParaRPr lang="en-GB" sz="20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Useful references and further reading (3)</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Font typeface="Wingdings" pitchFamily="2" charset="2"/>
              <a:buNone/>
              <a:defRPr/>
            </a:pPr>
            <a:r>
              <a:rPr lang="en-GB" sz="2000" dirty="0"/>
              <a:t>McDowell, L. and Brown, S. (1998) </a:t>
            </a:r>
            <a:r>
              <a:rPr lang="en-GB" sz="2000" i="1" dirty="0"/>
              <a:t>Assessing students: cheating and plagiarism</a:t>
            </a:r>
            <a:r>
              <a:rPr lang="en-GB" sz="2000" dirty="0"/>
              <a:t>, Newcastle: Red Guide 10/11 University of Northumbria.</a:t>
            </a:r>
            <a:endParaRPr lang="en-US" sz="2000" dirty="0"/>
          </a:p>
          <a:p>
            <a:pPr eaLnBrk="1" hangingPunct="1">
              <a:buNone/>
              <a:defRPr/>
            </a:pPr>
            <a:r>
              <a:rPr lang="en-GB" sz="2000" dirty="0"/>
              <a:t>Meyer, J.H.F. and Land, R. (2003) ‘Threshold Concepts and Troublesome Knowledge 1 – Linkages to Ways of Thinking and Practising within the Disciplines’ in C. Rust (ed.) </a:t>
            </a:r>
            <a:r>
              <a:rPr lang="en-GB" sz="2000" i="1" dirty="0"/>
              <a:t>Improving Student Learning </a:t>
            </a:r>
            <a:r>
              <a:rPr lang="en-GB" sz="2000" dirty="0"/>
              <a:t>–</a:t>
            </a:r>
            <a:r>
              <a:rPr lang="en-GB" sz="2000" i="1" dirty="0"/>
              <a:t> Ten years on</a:t>
            </a:r>
            <a:r>
              <a:rPr lang="en-GB" sz="2000" dirty="0"/>
              <a:t>. Oxford: OCSLD.</a:t>
            </a:r>
          </a:p>
          <a:p>
            <a:pPr eaLnBrk="1" hangingPunct="1">
              <a:buFont typeface="Wingdings" pitchFamily="2" charset="2"/>
              <a:buNone/>
              <a:defRPr/>
            </a:pPr>
            <a:r>
              <a:rPr lang="en-GB" sz="2000" dirty="0" err="1"/>
              <a:t>Nicol</a:t>
            </a:r>
            <a:r>
              <a:rPr lang="en-GB" sz="2000" dirty="0"/>
              <a:t>, D. J. and Macfarlane-Dick, D. (2006) Formative assessment and self-regulated learning: A model and seven principles of good feedback practice, </a:t>
            </a:r>
            <a:r>
              <a:rPr lang="en-GB" sz="2000" i="1" dirty="0"/>
              <a:t>Studies in Higher Education </a:t>
            </a:r>
            <a:r>
              <a:rPr lang="en-GB" sz="2000" i="1" dirty="0" err="1"/>
              <a:t>Vol</a:t>
            </a:r>
            <a:r>
              <a:rPr lang="en-GB" sz="2000" i="1" dirty="0"/>
              <a:t> 31(2), 199-218.</a:t>
            </a:r>
          </a:p>
          <a:p>
            <a:pPr eaLnBrk="1" hangingPunct="1">
              <a:buNone/>
              <a:defRPr/>
            </a:pPr>
            <a:r>
              <a:rPr lang="en-GB" sz="2000" dirty="0"/>
              <a:t>PASS project Bradford </a:t>
            </a:r>
            <a:r>
              <a:rPr lang="en-GB" sz="2000" dirty="0">
                <a:hlinkClick r:id="rId3"/>
              </a:rPr>
              <a:t>http://www.pass.brad.ac.uk/</a:t>
            </a:r>
            <a:r>
              <a:rPr lang="en-GB" sz="2000" dirty="0"/>
              <a:t> Accessed November 2013.</a:t>
            </a:r>
          </a:p>
          <a:p>
            <a:pPr eaLnBrk="1" hangingPunct="1">
              <a:buNone/>
              <a:defRPr/>
            </a:pPr>
            <a:r>
              <a:rPr lang="en-GB" sz="2000" dirty="0"/>
              <a:t>Peelo, M. T., &amp; Wareham, T. (Eds.). (2002). </a:t>
            </a:r>
            <a:r>
              <a:rPr lang="en-GB" sz="2000" i="1" dirty="0"/>
              <a:t>Failing students in higher education</a:t>
            </a:r>
            <a:r>
              <a:rPr lang="en-GB" sz="2000" dirty="0"/>
              <a:t>. Society for Research into Higher Education. </a:t>
            </a:r>
          </a:p>
          <a:p>
            <a:pPr eaLnBrk="1" hangingPunct="1">
              <a:buNone/>
              <a:defRPr/>
            </a:pPr>
            <a:r>
              <a:rPr lang="en-GB" sz="2000" dirty="0"/>
              <a:t>Pickford, R. and Brown, S. (2006) </a:t>
            </a:r>
            <a:r>
              <a:rPr lang="en-GB" sz="2000" i="1" dirty="0"/>
              <a:t>Assessing skills and practice,</a:t>
            </a:r>
            <a:r>
              <a:rPr lang="en-GB" sz="2000" dirty="0"/>
              <a:t> London: Routledge. </a:t>
            </a:r>
          </a:p>
          <a:p>
            <a:pPr eaLnBrk="1" hangingPunct="1">
              <a:buNone/>
              <a:defRPr/>
            </a:pPr>
            <a:r>
              <a:rPr lang="en-GB" sz="2000" dirty="0" err="1"/>
              <a:t>Rotheram</a:t>
            </a:r>
            <a:r>
              <a:rPr lang="en-GB" sz="2000" dirty="0"/>
              <a:t>, B. (2009) </a:t>
            </a:r>
            <a:r>
              <a:rPr lang="en-GB" sz="2000" i="1" dirty="0"/>
              <a:t>Sounds Good,</a:t>
            </a:r>
            <a:r>
              <a:rPr lang="en-GB" sz="2000" dirty="0"/>
              <a:t> JISC project </a:t>
            </a:r>
            <a:r>
              <a:rPr lang="en-GB" sz="2000" dirty="0">
                <a:hlinkClick r:id="rId4"/>
              </a:rPr>
              <a:t>http://www.jisc.ac.uk/whatwedo/programmes/usersandinnovation/soundsgood.aspx</a:t>
            </a:r>
            <a:r>
              <a:rPr lang="en-GB" sz="2000" dirty="0"/>
              <a:t> </a:t>
            </a:r>
          </a:p>
          <a:p>
            <a:pPr eaLnBrk="1" hangingPunct="1">
              <a:buNone/>
              <a:defRPr/>
            </a:pPr>
            <a:endParaRPr lang="en-GB" sz="2000" dirty="0"/>
          </a:p>
          <a:p>
            <a:pPr eaLnBrk="1" hangingPunct="1">
              <a:lnSpc>
                <a:spcPct val="90000"/>
              </a:lnSpc>
              <a:buFont typeface="Wingdings" pitchFamily="2" charset="2"/>
              <a:buNone/>
              <a:defRPr/>
            </a:pPr>
            <a:endParaRPr lang="en-GB" sz="20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Font typeface="Wingdings" pitchFamily="2" charset="2"/>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Font typeface="Wingdings" pitchFamily="2" charset="2"/>
              <a:buNone/>
            </a:pPr>
            <a:r>
              <a:rPr lang="en-GB" sz="2000" dirty="0"/>
              <a:t>Stefani, L. and Carroll, J. (2001) </a:t>
            </a:r>
            <a:r>
              <a:rPr lang="en-GB" sz="2000" i="1" dirty="0"/>
              <a:t>A Briefing on Plagiarism </a:t>
            </a:r>
            <a:r>
              <a:rPr lang="en-GB" sz="2000" dirty="0"/>
              <a:t>http://www.ltsn.ac.uk/application.asp?app=resources.asp&amp;process=full_record&amp;section=generic&amp;id=10</a:t>
            </a:r>
          </a:p>
          <a:p>
            <a:pPr eaLnBrk="1" hangingPunct="1">
              <a:buNone/>
            </a:pPr>
            <a:r>
              <a:rPr lang="en-GB" sz="2000" dirty="0"/>
              <a:t>Sadler, D. Royce (2010) Beyond feedback: developing student capability in complex appraisal,</a:t>
            </a:r>
            <a:br>
              <a:rPr lang="en-GB" sz="2000" dirty="0"/>
            </a:br>
            <a:r>
              <a:rPr lang="en-GB" sz="2000" i="1" dirty="0"/>
              <a:t>Assessment &amp; Evaluation in Higher Education, 35: 5, 535-550.</a:t>
            </a:r>
          </a:p>
          <a:p>
            <a:pPr eaLnBrk="1" hangingPunct="1">
              <a:buNone/>
            </a:pPr>
            <a:r>
              <a:rPr lang="en-GB" sz="2000" dirty="0"/>
              <a:t>Yorke, M. (1999) </a:t>
            </a:r>
            <a:r>
              <a:rPr lang="en-GB" sz="2000" i="1" dirty="0"/>
              <a:t>Leaving Early: Undergraduate Non-completion in Higher Education,</a:t>
            </a:r>
            <a:r>
              <a:rPr lang="en-GB" sz="2000" dirty="0"/>
              <a:t> London: Routledge.</a:t>
            </a:r>
          </a:p>
          <a:p>
            <a:pPr eaLnBrk="1" hangingPunct="1">
              <a:buFont typeface="Wingdings" pitchFamily="2" charset="2"/>
              <a:buNone/>
            </a:pPr>
            <a:endParaRPr lang="en-GB" sz="2000" dirty="0"/>
          </a:p>
          <a:p>
            <a:endParaRPr lang="en-GB"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Evaluating programmes, strengths and areas for improvement</a:t>
            </a: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Considering delivery modes: face-to-face, online, PBL, blended…</a:t>
            </a: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Determining and reviewing subject material: currency, relevance, level</a:t>
            </a: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fit for purpose assessment methods and approaches</a:t>
            </a: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Enhancing quality, seeking continuous improvement</a:t>
            </a: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and refining learning outcomes</a:t>
            </a: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Assuring quality, matching HEI, national and PSRB requirements</a:t>
            </a: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Thinking through student support</a:t>
            </a: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a:solidFill>
                  <a:prstClr val="black"/>
                </a:solidFill>
              </a:rPr>
              <a:t>Curriculum</a:t>
            </a:r>
          </a:p>
          <a:p>
            <a:pPr algn="ctr" fontAlgn="auto">
              <a:spcBef>
                <a:spcPts val="0"/>
              </a:spcBef>
              <a:spcAft>
                <a:spcPts val="0"/>
              </a:spcAft>
            </a:pPr>
            <a:r>
              <a:rPr lang="en-GB" sz="3200" b="1" dirty="0">
                <a:solidFill>
                  <a:prstClr val="black"/>
                </a:solidFill>
              </a:rPr>
              <a:t>Design</a:t>
            </a:r>
          </a:p>
          <a:p>
            <a:pPr algn="ctr" fontAlgn="auto">
              <a:spcBef>
                <a:spcPts val="0"/>
              </a:spcBef>
              <a:spcAft>
                <a:spcPts val="0"/>
              </a:spcAft>
            </a:pPr>
            <a:r>
              <a:rPr lang="en-GB" sz="3200" b="1" dirty="0">
                <a:solidFill>
                  <a:prstClr val="black"/>
                </a:solidFill>
              </a:rPr>
              <a:t>Essentials</a:t>
            </a:r>
          </a:p>
        </p:txBody>
      </p:sp>
    </p:spTree>
    <p:extLst>
      <p:ext uri="{BB962C8B-B14F-4D97-AF65-F5344CB8AC3E}">
        <p14:creationId xmlns:p14="http://schemas.microsoft.com/office/powerpoint/2010/main" val="1405594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0356F-11EC-42BF-82B8-5D436BD1BC66}"/>
              </a:ext>
            </a:extLst>
          </p:cNvPr>
          <p:cNvSpPr>
            <a:spLocks noGrp="1"/>
          </p:cNvSpPr>
          <p:nvPr>
            <p:ph type="title"/>
          </p:nvPr>
        </p:nvSpPr>
        <p:spPr>
          <a:xfrm>
            <a:off x="251520" y="122238"/>
            <a:ext cx="7749480" cy="1074737"/>
          </a:xfrm>
        </p:spPr>
        <p:txBody>
          <a:bodyPr/>
          <a:lstStyle/>
          <a:p>
            <a:r>
              <a:rPr lang="en-GB" dirty="0"/>
              <a:t>Programmes and modules need a learning strategy that incorporates all these elements so that:</a:t>
            </a:r>
          </a:p>
        </p:txBody>
      </p:sp>
      <p:sp>
        <p:nvSpPr>
          <p:cNvPr id="3" name="Content Placeholder 2">
            <a:extLst>
              <a:ext uri="{FF2B5EF4-FFF2-40B4-BE49-F238E27FC236}">
                <a16:creationId xmlns:a16="http://schemas.microsoft.com/office/drawing/2014/main" id="{CC9972C8-DCC5-4C83-A180-2CDF1A2A9B1F}"/>
              </a:ext>
            </a:extLst>
          </p:cNvPr>
          <p:cNvSpPr>
            <a:spLocks noGrp="1"/>
          </p:cNvSpPr>
          <p:nvPr>
            <p:ph idx="1"/>
          </p:nvPr>
        </p:nvSpPr>
        <p:spPr/>
        <p:txBody>
          <a:bodyPr/>
          <a:lstStyle/>
          <a:p>
            <a:r>
              <a:rPr lang="en-GB" dirty="0"/>
              <a:t>It is clear to students how various elements  articulate together;</a:t>
            </a:r>
          </a:p>
          <a:p>
            <a:r>
              <a:rPr lang="en-GB" dirty="0"/>
              <a:t>All staff teaching and assessing can clearly see how their contribution fits within the overall module/programme;</a:t>
            </a:r>
          </a:p>
          <a:p>
            <a:r>
              <a:rPr lang="en-GB" dirty="0"/>
              <a:t>Validation panels and PSRBs can recognise the coherence of the programme.</a:t>
            </a:r>
          </a:p>
          <a:p>
            <a:endParaRPr lang="en-GB" dirty="0"/>
          </a:p>
          <a:p>
            <a:pPr marL="0" indent="0">
              <a:buNone/>
            </a:pPr>
            <a:r>
              <a:rPr lang="en-GB" dirty="0"/>
              <a:t>In terms of assessment, this requires a fit-for-purpose approach to offering assessment for learning</a:t>
            </a:r>
          </a:p>
        </p:txBody>
      </p:sp>
    </p:spTree>
    <p:extLst>
      <p:ext uri="{BB962C8B-B14F-4D97-AF65-F5344CB8AC3E}">
        <p14:creationId xmlns:p14="http://schemas.microsoft.com/office/powerpoint/2010/main" val="1002029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dirty="0"/>
              <a:t>My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dirty="0"/>
              <a:t>Why are we assessing?</a:t>
            </a:r>
          </a:p>
          <a:p>
            <a:r>
              <a:rPr lang="en-US" dirty="0"/>
              <a:t>What is it we are actually assessing?</a:t>
            </a:r>
          </a:p>
          <a:p>
            <a:r>
              <a:rPr lang="en-US" dirty="0"/>
              <a:t>How are we assessing?</a:t>
            </a:r>
          </a:p>
          <a:p>
            <a:r>
              <a:rPr lang="en-US" dirty="0"/>
              <a:t>Who is best placed to assess?</a:t>
            </a:r>
          </a:p>
          <a:p>
            <a:r>
              <a:rPr lang="en-US" dirty="0"/>
              <a:t>When should we assess?</a:t>
            </a:r>
          </a:p>
        </p:txBody>
      </p:sp>
    </p:spTree>
    <p:extLst>
      <p:ext uri="{BB962C8B-B14F-4D97-AF65-F5344CB8AC3E}">
        <p14:creationId xmlns:p14="http://schemas.microsoft.com/office/powerpoint/2010/main" val="2592053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685800" y="304801"/>
            <a:ext cx="7848600" cy="112393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dirty="0"/>
              <a:t>Purposes: the reasons for assessment: </a:t>
            </a:r>
            <a:br>
              <a:rPr lang="en-US" dirty="0"/>
            </a:br>
            <a:r>
              <a:rPr lang="en-US" dirty="0"/>
              <a:t>may include:</a:t>
            </a:r>
          </a:p>
        </p:txBody>
      </p:sp>
      <p:sp>
        <p:nvSpPr>
          <p:cNvPr id="20483" name="Rectangle 3"/>
          <p:cNvSpPr>
            <a:spLocks noGrp="1" noChangeArrowheads="1"/>
          </p:cNvSpPr>
          <p:nvPr>
            <p:ph type="body" idx="4294967295"/>
          </p:nvPr>
        </p:nvSpPr>
        <p:spPr>
          <a:xfrm>
            <a:off x="914400" y="1484784"/>
            <a:ext cx="7239000" cy="4992216"/>
          </a:xfrm>
          <a:noFill/>
        </p:spPr>
        <p:txBody>
          <a:bodyPr lIns="92075" tIns="46038" rIns="92075" bIns="46038"/>
          <a:lstStyle/>
          <a:p>
            <a:pPr eaLnBrk="1" hangingPunct="1"/>
            <a:r>
              <a:rPr lang="en-US" sz="2600" dirty="0"/>
              <a:t>Enabling students to get the measure of their achievement; </a:t>
            </a:r>
          </a:p>
          <a:p>
            <a:pPr eaLnBrk="1" hangingPunct="1"/>
            <a:r>
              <a:rPr lang="en-US" sz="2600" dirty="0"/>
              <a:t>Helping them consolidate their learning;</a:t>
            </a:r>
          </a:p>
          <a:p>
            <a:pPr eaLnBrk="1" hangingPunct="1"/>
            <a:r>
              <a:rPr lang="en-US" sz="2600" dirty="0"/>
              <a:t>Providing feedback so they can improve and remedy any deficiencies;</a:t>
            </a:r>
          </a:p>
          <a:p>
            <a:pPr eaLnBrk="1" hangingPunct="1"/>
            <a:r>
              <a:rPr lang="en-US" sz="2600" dirty="0"/>
              <a:t>motivating students to engage in their learning;</a:t>
            </a:r>
          </a:p>
          <a:p>
            <a:pPr eaLnBrk="1" hangingPunct="1"/>
            <a:r>
              <a:rPr lang="en-US" sz="2600" dirty="0"/>
              <a:t>providing them with opportunities to relate theory and practice, especially in HE and FE.</a:t>
            </a:r>
          </a:p>
        </p:txBody>
      </p:sp>
    </p:spTree>
    <p:extLst>
      <p:ext uri="{BB962C8B-B14F-4D97-AF65-F5344CB8AC3E}">
        <p14:creationId xmlns:p14="http://schemas.microsoft.com/office/powerpoint/2010/main" val="3903372002"/>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3965</Words>
  <Application>Microsoft Office PowerPoint</Application>
  <PresentationFormat>On-screen Show (4:3)</PresentationFormat>
  <Paragraphs>324</Paragraphs>
  <Slides>55</Slides>
  <Notes>31</Notes>
  <HiddenSlides>0</HiddenSlides>
  <MMClips>0</MMClips>
  <ScaleCrop>false</ScaleCrop>
  <HeadingPairs>
    <vt:vector size="6" baseType="variant">
      <vt:variant>
        <vt:lpstr>Fonts Used</vt:lpstr>
      </vt:variant>
      <vt:variant>
        <vt:i4>10</vt:i4>
      </vt:variant>
      <vt:variant>
        <vt:lpstr>Theme</vt:lpstr>
      </vt:variant>
      <vt:variant>
        <vt:i4>3</vt:i4>
      </vt:variant>
      <vt:variant>
        <vt:lpstr>Slide Titles</vt:lpstr>
      </vt:variant>
      <vt:variant>
        <vt:i4>55</vt:i4>
      </vt:variant>
    </vt:vector>
  </HeadingPairs>
  <TitlesOfParts>
    <vt:vector size="68" baseType="lpstr">
      <vt:lpstr>Batang</vt:lpstr>
      <vt:lpstr>Arial</vt:lpstr>
      <vt:lpstr>Arial Rounded MT Bold</vt:lpstr>
      <vt:lpstr>Blackadder ITC</vt:lpstr>
      <vt:lpstr>Calibri</vt:lpstr>
      <vt:lpstr>Calibri Light</vt:lpstr>
      <vt:lpstr>Comic Sans MS</vt:lpstr>
      <vt:lpstr>Tahoma</vt:lpstr>
      <vt:lpstr>Times New Roman</vt:lpstr>
      <vt:lpstr>Wingdings</vt:lpstr>
      <vt:lpstr>LeedsMet template</vt:lpstr>
      <vt:lpstr>101_Custom Design</vt:lpstr>
      <vt:lpstr>1_Office Theme</vt:lpstr>
      <vt:lpstr>Enhancing assessment Focusing on what we are assessing and why, how we provide feedback and integrating this into our learning strategies</vt:lpstr>
      <vt:lpstr>The purpose of the sessions today on assessment and feedback</vt:lpstr>
      <vt:lpstr>This workshop will focus on</vt:lpstr>
      <vt:lpstr>PowerPoint Presentation</vt:lpstr>
      <vt:lpstr>Using assessment for learning  (Sambell et al, 2012)</vt:lpstr>
      <vt:lpstr>PowerPoint Presentation</vt:lpstr>
      <vt:lpstr>Programmes and modules need a learning strategy that incorporates all these elements so that:</vt:lpstr>
      <vt:lpstr>My fit-for-purpose model of assessment: the key questions</vt:lpstr>
      <vt:lpstr>Purposes: the reasons for assessment:  may include:</vt:lpstr>
      <vt:lpstr>more purposes...</vt:lpstr>
      <vt:lpstr>Orientation: choosing what we assess</vt:lpstr>
      <vt:lpstr>How: methods and approaches of assessment</vt:lpstr>
      <vt:lpstr>Agency: choosing who is best placed to assess</vt:lpstr>
      <vt:lpstr>When: timing is crucial</vt:lpstr>
      <vt:lpstr>Designing fit for purpose assessment methods &amp; approaches: 10 questions </vt:lpstr>
      <vt:lpstr>And the next five:</vt:lpstr>
      <vt:lpstr>Peter Hartley’s NTFS Bradford-led project on Programme Level Assessment</vt:lpstr>
      <vt:lpstr>Summative and formative assessment: getting the right mix in our modules.  We know that:</vt:lpstr>
      <vt:lpstr>For any assessment activity, we need to be clear about: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needs to happen for us to better balance summative and formative assessment across a programme? </vt:lpstr>
      <vt:lpstr>Can we provide opportunities for staged assessment?</vt:lpstr>
      <vt:lpstr> Getting students to self-assess to deepen their learning &amp; develop feedback dialogues  (see handout)</vt:lpstr>
      <vt:lpstr>We can also:</vt:lpstr>
      <vt:lpstr>Part two: Streamlining assessment: why would we wish to do it?</vt:lpstr>
      <vt:lpstr>To give feedback more effectively  &amp; efficiently, we can:</vt:lpstr>
      <vt:lpstr>Feeding back orally to groups of students: why?</vt:lpstr>
      <vt:lpstr>Feeding back orally to groups of students: how?</vt:lpstr>
      <vt:lpstr>Written assignment reports: why?</vt:lpstr>
      <vt:lpstr>Assignment reports: how?</vt:lpstr>
      <vt:lpstr>Using ‘expanded’ model answers: why?</vt:lpstr>
      <vt:lpstr>Using model answers: how?</vt:lpstr>
      <vt:lpstr>Assignment return sheets: why?</vt:lpstr>
      <vt:lpstr>Assignment return sheets: how?</vt:lpstr>
      <vt:lpstr>Sample assignment return proforma</vt:lpstr>
      <vt:lpstr>Statement banks: why?</vt:lpstr>
      <vt:lpstr>Statement banks: how?</vt:lpstr>
      <vt:lpstr>Computer-assisted assessment: why?</vt:lpstr>
      <vt:lpstr>Computer-assisted assignments: how?</vt:lpstr>
      <vt:lpstr>Use CAA for rather than of learning</vt:lpstr>
      <vt:lpstr>Making assessment work well</vt:lpstr>
      <vt:lpstr>Planning to implement enhancements in  assessment &amp;feedback in your module/programme</vt:lpstr>
      <vt:lpstr>Authentic assessment approaches to foster graduate skills and enhance employability</vt:lpstr>
      <vt:lpstr>In this workshop participants can expect to:</vt:lpstr>
      <vt:lpstr>These and other slides are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2017-11-27T20:25:07Z</dcterms:modified>
</cp:coreProperties>
</file>