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59"/>
  </p:notesMasterIdLst>
  <p:handoutMasterIdLst>
    <p:handoutMasterId r:id="rId60"/>
  </p:handoutMasterIdLst>
  <p:sldIdLst>
    <p:sldId id="420" r:id="rId4"/>
    <p:sldId id="669" r:id="rId5"/>
    <p:sldId id="728" r:id="rId6"/>
    <p:sldId id="727" r:id="rId7"/>
    <p:sldId id="662" r:id="rId8"/>
    <p:sldId id="729" r:id="rId9"/>
    <p:sldId id="747" r:id="rId10"/>
    <p:sldId id="748" r:id="rId11"/>
    <p:sldId id="749" r:id="rId12"/>
    <p:sldId id="750" r:id="rId13"/>
    <p:sldId id="751" r:id="rId14"/>
    <p:sldId id="752" r:id="rId15"/>
    <p:sldId id="753" r:id="rId16"/>
    <p:sldId id="754" r:id="rId17"/>
    <p:sldId id="755" r:id="rId18"/>
    <p:sldId id="743" r:id="rId19"/>
    <p:sldId id="730" r:id="rId20"/>
    <p:sldId id="732" r:id="rId21"/>
    <p:sldId id="733" r:id="rId22"/>
    <p:sldId id="734" r:id="rId23"/>
    <p:sldId id="735" r:id="rId24"/>
    <p:sldId id="736" r:id="rId25"/>
    <p:sldId id="737" r:id="rId26"/>
    <p:sldId id="738" r:id="rId27"/>
    <p:sldId id="739" r:id="rId28"/>
    <p:sldId id="740" r:id="rId29"/>
    <p:sldId id="741" r:id="rId30"/>
    <p:sldId id="746" r:id="rId31"/>
    <p:sldId id="744" r:id="rId32"/>
    <p:sldId id="745" r:id="rId33"/>
    <p:sldId id="756" r:id="rId34"/>
    <p:sldId id="757" r:id="rId35"/>
    <p:sldId id="758" r:id="rId36"/>
    <p:sldId id="759" r:id="rId37"/>
    <p:sldId id="760" r:id="rId38"/>
    <p:sldId id="761" r:id="rId39"/>
    <p:sldId id="762" r:id="rId40"/>
    <p:sldId id="763" r:id="rId41"/>
    <p:sldId id="764" r:id="rId42"/>
    <p:sldId id="765" r:id="rId43"/>
    <p:sldId id="766" r:id="rId44"/>
    <p:sldId id="767" r:id="rId45"/>
    <p:sldId id="768" r:id="rId46"/>
    <p:sldId id="769" r:id="rId47"/>
    <p:sldId id="770" r:id="rId48"/>
    <p:sldId id="771" r:id="rId49"/>
    <p:sldId id="772" r:id="rId50"/>
    <p:sldId id="773" r:id="rId51"/>
    <p:sldId id="774" r:id="rId52"/>
    <p:sldId id="775" r:id="rId53"/>
    <p:sldId id="725" r:id="rId54"/>
    <p:sldId id="270" r:id="rId55"/>
    <p:sldId id="271" r:id="rId56"/>
    <p:sldId id="272" r:id="rId57"/>
    <p:sldId id="317" r:id="rId5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104" d="100"/>
          <a:sy n="104" d="100"/>
        </p:scale>
        <p:origin x="288" y="10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762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31</a:t>
            </a:fld>
            <a:endParaRPr lang="en-US"/>
          </a:p>
        </p:txBody>
      </p:sp>
    </p:spTree>
    <p:extLst>
      <p:ext uri="{BB962C8B-B14F-4D97-AF65-F5344CB8AC3E}">
        <p14:creationId xmlns:p14="http://schemas.microsoft.com/office/powerpoint/2010/main" val="2549751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32</a:t>
            </a:fld>
            <a:endParaRPr lang="en-US"/>
          </a:p>
        </p:txBody>
      </p:sp>
    </p:spTree>
    <p:extLst>
      <p:ext uri="{BB962C8B-B14F-4D97-AF65-F5344CB8AC3E}">
        <p14:creationId xmlns:p14="http://schemas.microsoft.com/office/powerpoint/2010/main" val="1126104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33</a:t>
            </a:fld>
            <a:endParaRPr lang="en-US"/>
          </a:p>
        </p:txBody>
      </p:sp>
    </p:spTree>
    <p:extLst>
      <p:ext uri="{BB962C8B-B14F-4D97-AF65-F5344CB8AC3E}">
        <p14:creationId xmlns:p14="http://schemas.microsoft.com/office/powerpoint/2010/main" val="3598773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34</a:t>
            </a:fld>
            <a:endParaRPr lang="en-US"/>
          </a:p>
        </p:txBody>
      </p:sp>
    </p:spTree>
    <p:extLst>
      <p:ext uri="{BB962C8B-B14F-4D97-AF65-F5344CB8AC3E}">
        <p14:creationId xmlns:p14="http://schemas.microsoft.com/office/powerpoint/2010/main" val="348494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35</a:t>
            </a:fld>
            <a:endParaRPr lang="en-US"/>
          </a:p>
        </p:txBody>
      </p:sp>
    </p:spTree>
    <p:extLst>
      <p:ext uri="{BB962C8B-B14F-4D97-AF65-F5344CB8AC3E}">
        <p14:creationId xmlns:p14="http://schemas.microsoft.com/office/powerpoint/2010/main" val="650422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36</a:t>
            </a:fld>
            <a:endParaRPr lang="en-US"/>
          </a:p>
        </p:txBody>
      </p:sp>
    </p:spTree>
    <p:extLst>
      <p:ext uri="{BB962C8B-B14F-4D97-AF65-F5344CB8AC3E}">
        <p14:creationId xmlns:p14="http://schemas.microsoft.com/office/powerpoint/2010/main" val="31444357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37</a:t>
            </a:fld>
            <a:endParaRPr lang="en-US"/>
          </a:p>
        </p:txBody>
      </p:sp>
    </p:spTree>
    <p:extLst>
      <p:ext uri="{BB962C8B-B14F-4D97-AF65-F5344CB8AC3E}">
        <p14:creationId xmlns:p14="http://schemas.microsoft.com/office/powerpoint/2010/main" val="479491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38</a:t>
            </a:fld>
            <a:endParaRPr lang="en-US"/>
          </a:p>
        </p:txBody>
      </p:sp>
    </p:spTree>
    <p:extLst>
      <p:ext uri="{BB962C8B-B14F-4D97-AF65-F5344CB8AC3E}">
        <p14:creationId xmlns:p14="http://schemas.microsoft.com/office/powerpoint/2010/main" val="3529993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39</a:t>
            </a:fld>
            <a:endParaRPr lang="en-US"/>
          </a:p>
        </p:txBody>
      </p:sp>
    </p:spTree>
    <p:extLst>
      <p:ext uri="{BB962C8B-B14F-4D97-AF65-F5344CB8AC3E}">
        <p14:creationId xmlns:p14="http://schemas.microsoft.com/office/powerpoint/2010/main" val="1677016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40</a:t>
            </a:fld>
            <a:endParaRPr lang="en-US"/>
          </a:p>
        </p:txBody>
      </p:sp>
    </p:spTree>
    <p:extLst>
      <p:ext uri="{BB962C8B-B14F-4D97-AF65-F5344CB8AC3E}">
        <p14:creationId xmlns:p14="http://schemas.microsoft.com/office/powerpoint/2010/main" val="2374110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5</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41</a:t>
            </a:fld>
            <a:endParaRPr lang="en-US" dirty="0"/>
          </a:p>
        </p:txBody>
      </p:sp>
    </p:spTree>
    <p:extLst>
      <p:ext uri="{BB962C8B-B14F-4D97-AF65-F5344CB8AC3E}">
        <p14:creationId xmlns:p14="http://schemas.microsoft.com/office/powerpoint/2010/main" val="2015774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42</a:t>
            </a:fld>
            <a:endParaRPr lang="en-US"/>
          </a:p>
        </p:txBody>
      </p:sp>
    </p:spTree>
    <p:extLst>
      <p:ext uri="{BB962C8B-B14F-4D97-AF65-F5344CB8AC3E}">
        <p14:creationId xmlns:p14="http://schemas.microsoft.com/office/powerpoint/2010/main" val="696692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43</a:t>
            </a:fld>
            <a:endParaRPr lang="en-US"/>
          </a:p>
        </p:txBody>
      </p:sp>
    </p:spTree>
    <p:extLst>
      <p:ext uri="{BB962C8B-B14F-4D97-AF65-F5344CB8AC3E}">
        <p14:creationId xmlns:p14="http://schemas.microsoft.com/office/powerpoint/2010/main" val="4009423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44</a:t>
            </a:fld>
            <a:endParaRPr lang="en-US"/>
          </a:p>
        </p:txBody>
      </p:sp>
    </p:spTree>
    <p:extLst>
      <p:ext uri="{BB962C8B-B14F-4D97-AF65-F5344CB8AC3E}">
        <p14:creationId xmlns:p14="http://schemas.microsoft.com/office/powerpoint/2010/main" val="1239584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45</a:t>
            </a:fld>
            <a:endParaRPr lang="en-US"/>
          </a:p>
        </p:txBody>
      </p:sp>
    </p:spTree>
    <p:extLst>
      <p:ext uri="{BB962C8B-B14F-4D97-AF65-F5344CB8AC3E}">
        <p14:creationId xmlns:p14="http://schemas.microsoft.com/office/powerpoint/2010/main" val="15089681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46</a:t>
            </a:fld>
            <a:endParaRPr lang="en-US"/>
          </a:p>
        </p:txBody>
      </p:sp>
    </p:spTree>
    <p:extLst>
      <p:ext uri="{BB962C8B-B14F-4D97-AF65-F5344CB8AC3E}">
        <p14:creationId xmlns:p14="http://schemas.microsoft.com/office/powerpoint/2010/main" val="26138623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47</a:t>
            </a:fld>
            <a:endParaRPr lang="en-US"/>
          </a:p>
        </p:txBody>
      </p:sp>
    </p:spTree>
    <p:extLst>
      <p:ext uri="{BB962C8B-B14F-4D97-AF65-F5344CB8AC3E}">
        <p14:creationId xmlns:p14="http://schemas.microsoft.com/office/powerpoint/2010/main" val="39470622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853761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52</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53</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8</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797A5476-295C-4F37-9D9E-889D798F1D04}" type="slidenum">
              <a:rPr lang="en-US" sz="1200"/>
              <a:pPr algn="r"/>
              <a:t>8</a:t>
            </a:fld>
            <a:endParaRPr lang="en-US" sz="1200"/>
          </a:p>
        </p:txBody>
      </p:sp>
    </p:spTree>
    <p:extLst>
      <p:ext uri="{BB962C8B-B14F-4D97-AF65-F5344CB8AC3E}">
        <p14:creationId xmlns:p14="http://schemas.microsoft.com/office/powerpoint/2010/main" val="19489000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54</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55</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9</a:t>
            </a:fld>
            <a:endParaRPr lang="en-US"/>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a:p>
        </p:txBody>
      </p:sp>
      <p:sp>
        <p:nvSpPr>
          <p:cNvPr id="61445"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1D84E925-665F-4C66-B196-6E0239591013}" type="slidenum">
              <a:rPr lang="en-US" sz="1200"/>
              <a:pPr algn="r"/>
              <a:t>9</a:t>
            </a:fld>
            <a:endParaRPr lang="en-US" sz="1200"/>
          </a:p>
        </p:txBody>
      </p:sp>
    </p:spTree>
    <p:extLst>
      <p:ext uri="{BB962C8B-B14F-4D97-AF65-F5344CB8AC3E}">
        <p14:creationId xmlns:p14="http://schemas.microsoft.com/office/powerpoint/2010/main" val="63602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10</a:t>
            </a:fld>
            <a:endParaRPr lang="en-US"/>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a:p>
        </p:txBody>
      </p:sp>
      <p:sp>
        <p:nvSpPr>
          <p:cNvPr id="62469"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03CF8BA1-76B0-487E-A3A6-A7B182AFCF50}" type="slidenum">
              <a:rPr lang="en-US" sz="1200"/>
              <a:pPr algn="r"/>
              <a:t>10</a:t>
            </a:fld>
            <a:endParaRPr lang="en-US" sz="1200"/>
          </a:p>
        </p:txBody>
      </p:sp>
    </p:spTree>
    <p:extLst>
      <p:ext uri="{BB962C8B-B14F-4D97-AF65-F5344CB8AC3E}">
        <p14:creationId xmlns:p14="http://schemas.microsoft.com/office/powerpoint/2010/main" val="535862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11</a:t>
            </a:fld>
            <a:endParaRPr lang="en-US"/>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a:p>
        </p:txBody>
      </p:sp>
      <p:sp>
        <p:nvSpPr>
          <p:cNvPr id="63493"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EEDFF0F2-B7BB-4F03-8B33-97F5FCE13D2E}" type="slidenum">
              <a:rPr lang="en-US" sz="1200"/>
              <a:pPr algn="r"/>
              <a:t>11</a:t>
            </a:fld>
            <a:endParaRPr lang="en-US" sz="1200"/>
          </a:p>
        </p:txBody>
      </p:sp>
    </p:spTree>
    <p:extLst>
      <p:ext uri="{BB962C8B-B14F-4D97-AF65-F5344CB8AC3E}">
        <p14:creationId xmlns:p14="http://schemas.microsoft.com/office/powerpoint/2010/main" val="636202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13</a:t>
            </a:fld>
            <a:endParaRPr lang="en-US"/>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a:p>
        </p:txBody>
      </p:sp>
      <p:sp>
        <p:nvSpPr>
          <p:cNvPr id="67589"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77" tIns="46589" rIns="93177" bIns="46589" anchor="b"/>
          <a:lstStyle/>
          <a:p>
            <a:pPr algn="r"/>
            <a:fld id="{1BE139A3-407D-43F0-AF6C-8CD56A617952}" type="slidenum">
              <a:rPr lang="en-US" sz="1200"/>
              <a:pPr algn="r"/>
              <a:t>13</a:t>
            </a:fld>
            <a:endParaRPr lang="en-US" sz="1200"/>
          </a:p>
        </p:txBody>
      </p:sp>
    </p:spTree>
    <p:extLst>
      <p:ext uri="{BB962C8B-B14F-4D97-AF65-F5344CB8AC3E}">
        <p14:creationId xmlns:p14="http://schemas.microsoft.com/office/powerpoint/2010/main" val="1567835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16</a:t>
            </a:fld>
            <a:endParaRPr lang="en-GB"/>
          </a:p>
        </p:txBody>
      </p:sp>
    </p:spTree>
    <p:extLst>
      <p:ext uri="{BB962C8B-B14F-4D97-AF65-F5344CB8AC3E}">
        <p14:creationId xmlns:p14="http://schemas.microsoft.com/office/powerpoint/2010/main" val="3786595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28</a:t>
            </a:fld>
            <a:endParaRPr lang="en-US"/>
          </a:p>
        </p:txBody>
      </p:sp>
    </p:spTree>
    <p:extLst>
      <p:ext uri="{BB962C8B-B14F-4D97-AF65-F5344CB8AC3E}">
        <p14:creationId xmlns:p14="http://schemas.microsoft.com/office/powerpoint/2010/main" val="342854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27/11/2017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27/11/2017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27/11/2017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27/11/2017</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27/11/2017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27/11/2017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27/11/2017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27/11/2017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27/11/2017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27/11/2017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27/11/2017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27/11/2017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27/11/2017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27/11/2017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Enhancing assessment</a:t>
            </a:r>
            <a:br>
              <a:rPr lang="en-GB" sz="3200" dirty="0"/>
            </a:br>
            <a:r>
              <a:rPr lang="en-GB" sz="3200" dirty="0"/>
              <a:t>Focusing on what we are assessing and why, how we provide feedback and integrating this into our learning strategies</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Napier University</a:t>
            </a:r>
          </a:p>
          <a:p>
            <a:pPr algn="ctr" eaLnBrk="1" hangingPunct="1">
              <a:defRPr/>
            </a:pPr>
            <a:r>
              <a:rPr lang="en-GB" sz="2400" dirty="0"/>
              <a:t>School of Arts and Creative Industries</a:t>
            </a:r>
          </a:p>
          <a:p>
            <a:pPr algn="ctr" eaLnBrk="1" hangingPunct="1">
              <a:defRPr/>
            </a:pPr>
            <a:r>
              <a:rPr lang="en-GB" sz="1600" dirty="0"/>
              <a:t>Wednesday 6 December, 2017 10.00-1.00</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a:t>Helping students make sensible choices about option alternatives and directions for further study;</a:t>
            </a:r>
          </a:p>
          <a:p>
            <a:pPr eaLnBrk="1" hangingPunct="1"/>
            <a:r>
              <a:rPr lang="en-US" sz="2600" dirty="0"/>
              <a:t>demonstrating student employability;</a:t>
            </a:r>
          </a:p>
          <a:p>
            <a:pPr eaLnBrk="1" hangingPunct="1"/>
            <a:r>
              <a:rPr lang="en-US" sz="2600" dirty="0"/>
              <a:t>providing assurance of fitness to practice (in HE);</a:t>
            </a:r>
          </a:p>
          <a:p>
            <a:pPr eaLnBrk="1" hangingPunct="1"/>
            <a:r>
              <a:rPr lang="en-US" sz="2600" dirty="0"/>
              <a:t>giving feedback to teachers on effectiveness;</a:t>
            </a:r>
          </a:p>
          <a:p>
            <a:pPr eaLnBrk="1" hangingPunct="1"/>
            <a:r>
              <a:rPr lang="en-US" sz="2600" dirty="0"/>
              <a:t>providing statistics for internal and external agencies.</a:t>
            </a:r>
          </a:p>
          <a:p>
            <a:pPr eaLnBrk="1" hangingPunct="1"/>
            <a:endParaRPr lang="en-US" sz="2600" dirty="0"/>
          </a:p>
        </p:txBody>
      </p:sp>
    </p:spTree>
    <p:extLst>
      <p:ext uri="{BB962C8B-B14F-4D97-AF65-F5344CB8AC3E}">
        <p14:creationId xmlns:p14="http://schemas.microsoft.com/office/powerpoint/2010/main" val="123491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normAutofit/>
          </a:bodyPr>
          <a:lstStyle/>
          <a:p>
            <a:pPr eaLnBrk="1" hangingPunct="1"/>
            <a:r>
              <a:rPr lang="en-US" dirty="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a:t>product or process?</a:t>
            </a:r>
          </a:p>
          <a:p>
            <a:pPr eaLnBrk="1" hangingPunct="1"/>
            <a:r>
              <a:rPr lang="en-US" dirty="0"/>
              <a:t>theory or practice (HE particularly); </a:t>
            </a:r>
          </a:p>
          <a:p>
            <a:pPr eaLnBrk="1" hangingPunct="1"/>
            <a:r>
              <a:rPr lang="en-US" dirty="0"/>
              <a:t>knowledge, skills and attitude (all sectors)?</a:t>
            </a:r>
          </a:p>
          <a:p>
            <a:pPr eaLnBrk="1" hangingPunct="1"/>
            <a:r>
              <a:rPr lang="en-US" dirty="0"/>
              <a:t>subject knowledge or application?</a:t>
            </a:r>
          </a:p>
          <a:p>
            <a:pPr eaLnBrk="1" hangingPunct="1"/>
            <a:r>
              <a:rPr lang="en-US" dirty="0"/>
              <a:t>what we’ve always assessed?</a:t>
            </a:r>
          </a:p>
          <a:p>
            <a:pPr eaLnBrk="1" hangingPunct="1"/>
            <a:r>
              <a:rPr lang="en-US" dirty="0"/>
              <a:t>what it’s easy to assess?</a:t>
            </a:r>
          </a:p>
        </p:txBody>
      </p:sp>
    </p:spTree>
    <p:extLst>
      <p:ext uri="{BB962C8B-B14F-4D97-AF65-F5344CB8AC3E}">
        <p14:creationId xmlns:p14="http://schemas.microsoft.com/office/powerpoint/2010/main" val="1819282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How: methods and approaches of assessment</a:t>
            </a:r>
          </a:p>
        </p:txBody>
      </p:sp>
      <p:sp>
        <p:nvSpPr>
          <p:cNvPr id="3" name="Content Placeholder 2"/>
          <p:cNvSpPr>
            <a:spLocks noGrp="1"/>
          </p:cNvSpPr>
          <p:nvPr>
            <p:ph idx="1"/>
          </p:nvPr>
        </p:nvSpPr>
        <p:spPr/>
        <p:txBody>
          <a:bodyPr/>
          <a:lstStyle/>
          <a:p>
            <a:r>
              <a:rPr lang="en-GB" dirty="0"/>
              <a:t>We need to choose authentic and appropriate means of assessing;</a:t>
            </a:r>
          </a:p>
          <a:p>
            <a:r>
              <a:rPr lang="en-GB" dirty="0"/>
              <a:t>Unseen exams, reports and essays are overused and there are many more methods in use in different universities in the UK and internationally which may be more fit-for-purpose;</a:t>
            </a:r>
          </a:p>
          <a:p>
            <a:r>
              <a:rPr lang="en-GB" dirty="0"/>
              <a:t>These include in-seminar assessments, posters, assessed blogs, portfolios, case studies, </a:t>
            </a:r>
            <a:r>
              <a:rPr lang="en-GB" dirty="0" err="1"/>
              <a:t>vivas</a:t>
            </a:r>
            <a:r>
              <a:rPr lang="en-GB" dirty="0"/>
              <a:t>, short answer tests, multiple choice and other CAA tests, reflective accounts, logs, projects, presentations, learning packages, annotated bibliographies, in-tray exercises, live briefs, and many more.</a:t>
            </a:r>
          </a:p>
        </p:txBody>
      </p:sp>
    </p:spTree>
    <p:extLst>
      <p:ext uri="{BB962C8B-B14F-4D97-AF65-F5344CB8AC3E}">
        <p14:creationId xmlns:p14="http://schemas.microsoft.com/office/powerpoint/2010/main" val="582326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normAutofit/>
          </a:bodyPr>
          <a:lstStyle/>
          <a:p>
            <a:pPr eaLnBrk="1" hangingPunct="1"/>
            <a:r>
              <a:rPr lang="en-US" dirty="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a:t>tutor assessment</a:t>
            </a:r>
          </a:p>
          <a:p>
            <a:pPr eaLnBrk="1" hangingPunct="1"/>
            <a:r>
              <a:rPr lang="en-US"/>
              <a:t>self-assessment</a:t>
            </a:r>
          </a:p>
          <a:p>
            <a:pPr eaLnBrk="1" hangingPunct="1"/>
            <a:r>
              <a:rPr lang="en-US"/>
              <a:t>peer assessment, (either inter or intra peer)</a:t>
            </a:r>
          </a:p>
          <a:p>
            <a:pPr eaLnBrk="1" hangingPunct="1"/>
            <a:r>
              <a:rPr lang="en-US"/>
              <a:t>employers, practice tutors and line managers</a:t>
            </a:r>
          </a:p>
          <a:p>
            <a:pPr eaLnBrk="1" hangingPunct="1"/>
            <a:r>
              <a:rPr lang="en-US"/>
              <a:t>client assessment</a:t>
            </a:r>
          </a:p>
        </p:txBody>
      </p:sp>
    </p:spTree>
    <p:extLst>
      <p:ext uri="{BB962C8B-B14F-4D97-AF65-F5344CB8AC3E}">
        <p14:creationId xmlns:p14="http://schemas.microsoft.com/office/powerpoint/2010/main" val="824708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When: timing is crucial</a:t>
            </a:r>
          </a:p>
        </p:txBody>
      </p:sp>
      <p:sp>
        <p:nvSpPr>
          <p:cNvPr id="3" name="Content Placeholder 2"/>
          <p:cNvSpPr>
            <a:spLocks noGrp="1"/>
          </p:cNvSpPr>
          <p:nvPr>
            <p:ph idx="1"/>
          </p:nvPr>
        </p:nvSpPr>
        <p:spPr/>
        <p:txBody>
          <a:bodyPr/>
          <a:lstStyle/>
          <a:p>
            <a:r>
              <a:rPr lang="en-GB" dirty="0"/>
              <a:t>If all assessment is left to the end of the programme or the end of module, there is a high risk of failure and under-performance;</a:t>
            </a:r>
          </a:p>
          <a:p>
            <a:r>
              <a:rPr lang="en-GB" dirty="0"/>
              <a:t>Incremental activities leading to a </a:t>
            </a:r>
            <a:r>
              <a:rPr lang="en-GB" dirty="0" err="1"/>
              <a:t>culminative</a:t>
            </a:r>
            <a:r>
              <a:rPr lang="en-GB" dirty="0"/>
              <a:t>/ capstone assignment or multiple small assignments can help to avoid ‘sudden death’;</a:t>
            </a:r>
          </a:p>
          <a:p>
            <a:r>
              <a:rPr lang="en-GB" dirty="0"/>
              <a:t>We should aim to avoid assessing students only when it fits our systems and instead strive to assess students as they become ready.</a:t>
            </a:r>
          </a:p>
        </p:txBody>
      </p:sp>
    </p:spTree>
    <p:extLst>
      <p:ext uri="{BB962C8B-B14F-4D97-AF65-F5344CB8AC3E}">
        <p14:creationId xmlns:p14="http://schemas.microsoft.com/office/powerpoint/2010/main" val="26084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7427168" cy="106047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Harper Adams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463831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Autofit/>
          </a:bodyPr>
          <a:lstStyle/>
          <a:p>
            <a:pPr marL="457200" indent="-457200" fontAlgn="base">
              <a:spcBef>
                <a:spcPts val="600"/>
              </a:spcBef>
              <a:spcAft>
                <a:spcPct val="0"/>
              </a:spcAft>
              <a:buClr>
                <a:srgbClr val="0070C0"/>
              </a:buClr>
              <a:buSzPct val="100000"/>
              <a:buFont typeface="+mj-lt"/>
              <a:buAutoNum type="arabicPeriod" startAt="6"/>
            </a:pPr>
            <a:r>
              <a:rPr lang="en-GB" sz="26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600" b="1" dirty="0"/>
              <a:t>Do staff have time to mark the assessments in time for moderation etc.?</a:t>
            </a:r>
          </a:p>
          <a:p>
            <a:pPr marL="457200" indent="-457200" fontAlgn="base">
              <a:spcBef>
                <a:spcPts val="600"/>
              </a:spcBef>
              <a:spcAft>
                <a:spcPct val="0"/>
              </a:spcAft>
              <a:buClr>
                <a:srgbClr val="0070C0"/>
              </a:buClr>
              <a:buSzPct val="100000"/>
              <a:buFont typeface="+mj-lt"/>
              <a:buAutoNum type="arabicPeriod" startAt="6"/>
            </a:pPr>
            <a:r>
              <a:rPr lang="en-GB" sz="26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6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6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842289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Peter Hartley’s NTFS Bradford-led project on Programme Level Assessment</a:t>
            </a:r>
          </a:p>
        </p:txBody>
      </p:sp>
      <p:sp>
        <p:nvSpPr>
          <p:cNvPr id="3" name="Content Placeholder 2"/>
          <p:cNvSpPr>
            <a:spLocks noGrp="1"/>
          </p:cNvSpPr>
          <p:nvPr>
            <p:ph idx="1"/>
          </p:nvPr>
        </p:nvSpPr>
        <p:spPr>
          <a:xfrm>
            <a:off x="468313" y="1196752"/>
            <a:ext cx="8229600" cy="5661248"/>
          </a:xfrm>
        </p:spPr>
        <p:txBody>
          <a:bodyPr/>
          <a:lstStyle/>
          <a:p>
            <a:pPr>
              <a:buNone/>
            </a:pPr>
            <a:r>
              <a:rPr lang="en-GB" sz="2600" dirty="0"/>
              <a:t>It set out to focus on redressing problems including:</a:t>
            </a:r>
          </a:p>
          <a:p>
            <a:r>
              <a:rPr lang="en-GB" sz="2600" dirty="0"/>
              <a:t> not </a:t>
            </a:r>
            <a:r>
              <a:rPr lang="en-US" sz="2600" dirty="0"/>
              <a:t>assessing learning outcomes holistically at a programme level;</a:t>
            </a:r>
          </a:p>
          <a:p>
            <a:r>
              <a:rPr lang="en-US" sz="2600" dirty="0"/>
              <a:t>the </a:t>
            </a:r>
            <a:r>
              <a:rPr lang="en-US" sz="2600" dirty="0" err="1"/>
              <a:t>atomisation</a:t>
            </a:r>
            <a:r>
              <a:rPr lang="en-US" sz="2600" dirty="0"/>
              <a:t> of assessment, often resulting in too much summative and not enough formative feedback and over-standardisation in regulations.</a:t>
            </a:r>
          </a:p>
          <a:p>
            <a:pPr>
              <a:buNone/>
            </a:pPr>
            <a:r>
              <a:rPr lang="en-US" sz="2600" dirty="0"/>
              <a:t>This results in students and staff failing to see the links between disparate elements of the programme, over-assessment and multiple assignments using repetitive formats. </a:t>
            </a:r>
          </a:p>
          <a:p>
            <a:pPr>
              <a:buNone/>
            </a:pPr>
            <a:r>
              <a:rPr lang="en-US" sz="2600" dirty="0"/>
              <a:t>Modules were often too short for complex learning and this tended to lead to surface learning and </a:t>
            </a:r>
            <a:r>
              <a:rPr lang="en-GB" sz="2600" dirty="0"/>
              <a:t>‘</a:t>
            </a:r>
            <a:r>
              <a:rPr lang="en-US" sz="2600" dirty="0"/>
              <a:t>tick-box’ mentality.</a:t>
            </a:r>
            <a:endParaRPr lang="en-GB" sz="2600" dirty="0"/>
          </a:p>
          <a:p>
            <a:endParaRPr lang="en-GB" sz="2600" dirty="0"/>
          </a:p>
        </p:txBody>
      </p:sp>
    </p:spTree>
    <p:extLst>
      <p:ext uri="{BB962C8B-B14F-4D97-AF65-F5344CB8AC3E}">
        <p14:creationId xmlns:p14="http://schemas.microsoft.com/office/powerpoint/2010/main" val="1194046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Summative and formative assessment: getting the right mix in our modules. </a:t>
            </a:r>
            <a:br>
              <a:rPr lang="en-GB" sz="3200" dirty="0"/>
            </a:br>
            <a:r>
              <a:rPr lang="en-GB" sz="3200" dirty="0"/>
              <a:t>We know that:</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009803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1669806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is crucial for student satisfaction and achievement;</a:t>
            </a:r>
          </a:p>
          <a:p>
            <a:r>
              <a:rPr lang="en-GB" dirty="0"/>
              <a:t>SACI NSS results on assessment and feedback are mixed, with some problems around clear marking criteria, marking and assessment fairness, timeliness of feedback and whether students are challenged to achieve their best work;</a:t>
            </a:r>
          </a:p>
          <a:p>
            <a:r>
              <a:rPr lang="en-GB" dirty="0"/>
              <a:t>The sessions today aim to help staff design good assessments that genuinely are integrated with learning;</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02000" y="0"/>
            <a:ext cx="2540000" cy="6858000"/>
          </a:xfrm>
          <a:prstGeom prst="rect">
            <a:avLst/>
          </a:prstGeom>
        </p:spPr>
      </p:pic>
    </p:spTree>
    <p:extLst>
      <p:ext uri="{BB962C8B-B14F-4D97-AF65-F5344CB8AC3E}">
        <p14:creationId xmlns:p14="http://schemas.microsoft.com/office/powerpoint/2010/main" val="2910950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77143"/>
          <a:stretch/>
        </p:blipFill>
        <p:spPr>
          <a:xfrm>
            <a:off x="103482" y="0"/>
            <a:ext cx="9040518" cy="5579292"/>
          </a:xfrm>
          <a:prstGeom prst="rect">
            <a:avLst/>
          </a:prstGeom>
        </p:spPr>
      </p:pic>
      <p:sp>
        <p:nvSpPr>
          <p:cNvPr id="5" name="TextBox 4"/>
          <p:cNvSpPr txBox="1"/>
          <p:nvPr/>
        </p:nvSpPr>
        <p:spPr>
          <a:xfrm>
            <a:off x="928914" y="5239657"/>
            <a:ext cx="1480457" cy="638629"/>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1907512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78519"/>
          <a:stretch/>
        </p:blipFill>
        <p:spPr>
          <a:xfrm>
            <a:off x="-51301" y="1625600"/>
            <a:ext cx="9021379" cy="5232400"/>
          </a:xfrm>
          <a:prstGeom prst="rect">
            <a:avLst/>
          </a:prstGeom>
        </p:spPr>
      </p:pic>
      <p:sp>
        <p:nvSpPr>
          <p:cNvPr id="3" name="TextBox 2"/>
          <p:cNvSpPr txBox="1"/>
          <p:nvPr/>
        </p:nvSpPr>
        <p:spPr>
          <a:xfrm>
            <a:off x="2322286" y="1494971"/>
            <a:ext cx="1451428" cy="369332"/>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944799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66032" b="20000"/>
          <a:stretch/>
        </p:blipFill>
        <p:spPr>
          <a:xfrm>
            <a:off x="-7700" y="2032000"/>
            <a:ext cx="9159392" cy="3454400"/>
          </a:xfrm>
          <a:prstGeom prst="rect">
            <a:avLst/>
          </a:prstGeom>
        </p:spPr>
      </p:pic>
      <p:sp>
        <p:nvSpPr>
          <p:cNvPr id="3" name="TextBox 2"/>
          <p:cNvSpPr txBox="1"/>
          <p:nvPr/>
        </p:nvSpPr>
        <p:spPr>
          <a:xfrm>
            <a:off x="5094514" y="5021943"/>
            <a:ext cx="2119086" cy="682171"/>
          </a:xfrm>
          <a:prstGeom prst="rect">
            <a:avLst/>
          </a:prstGeom>
          <a:solidFill>
            <a:schemeClr val="bg1"/>
          </a:solidFill>
        </p:spPr>
        <p:txBody>
          <a:bodyPr wrap="square" rtlCol="0">
            <a:spAutoFit/>
          </a:bodyPr>
          <a:lstStyle/>
          <a:p>
            <a:endParaRPr lang="en-GB" dirty="0"/>
          </a:p>
        </p:txBody>
      </p:sp>
      <p:sp>
        <p:nvSpPr>
          <p:cNvPr id="4" name="TextBox 3"/>
          <p:cNvSpPr txBox="1"/>
          <p:nvPr/>
        </p:nvSpPr>
        <p:spPr>
          <a:xfrm>
            <a:off x="348343" y="5355771"/>
            <a:ext cx="2278743" cy="369332"/>
          </a:xfrm>
          <a:prstGeom prst="rect">
            <a:avLst/>
          </a:prstGeom>
          <a:solidFill>
            <a:schemeClr val="bg1"/>
          </a:solidFill>
        </p:spPr>
        <p:txBody>
          <a:bodyPr wrap="square" rtlCol="0">
            <a:spAutoFit/>
          </a:bodyPr>
          <a:lstStyle/>
          <a:p>
            <a:endParaRPr lang="en-GB" dirty="0"/>
          </a:p>
        </p:txBody>
      </p:sp>
      <p:sp>
        <p:nvSpPr>
          <p:cNvPr id="5" name="TextBox 4"/>
          <p:cNvSpPr txBox="1"/>
          <p:nvPr/>
        </p:nvSpPr>
        <p:spPr>
          <a:xfrm>
            <a:off x="1611086" y="1872343"/>
            <a:ext cx="1741714" cy="420914"/>
          </a:xfrm>
          <a:prstGeom prst="rect">
            <a:avLst/>
          </a:prstGeom>
          <a:solidFill>
            <a:schemeClr val="bg1"/>
          </a:solidFill>
        </p:spPr>
        <p:txBody>
          <a:bodyPr wrap="square" rtlCol="0">
            <a:spAutoFit/>
          </a:bodyPr>
          <a:lstStyle/>
          <a:p>
            <a:endParaRPr lang="en-GB" dirty="0"/>
          </a:p>
        </p:txBody>
      </p:sp>
      <p:sp>
        <p:nvSpPr>
          <p:cNvPr id="6" name="TextBox 5"/>
          <p:cNvSpPr txBox="1"/>
          <p:nvPr/>
        </p:nvSpPr>
        <p:spPr>
          <a:xfrm>
            <a:off x="0" y="1770743"/>
            <a:ext cx="2162629" cy="711200"/>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946583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53757" b="31852"/>
          <a:stretch/>
        </p:blipFill>
        <p:spPr>
          <a:xfrm>
            <a:off x="449943" y="1301143"/>
            <a:ext cx="8679115" cy="3372458"/>
          </a:xfrm>
          <a:prstGeom prst="rect">
            <a:avLst/>
          </a:prstGeom>
        </p:spPr>
      </p:pic>
      <p:sp>
        <p:nvSpPr>
          <p:cNvPr id="3" name="TextBox 2"/>
          <p:cNvSpPr txBox="1"/>
          <p:nvPr/>
        </p:nvSpPr>
        <p:spPr>
          <a:xfrm>
            <a:off x="2336800" y="1074057"/>
            <a:ext cx="2743200" cy="406400"/>
          </a:xfrm>
          <a:prstGeom prst="rect">
            <a:avLst/>
          </a:prstGeom>
          <a:solidFill>
            <a:schemeClr val="bg1"/>
          </a:solidFill>
        </p:spPr>
        <p:txBody>
          <a:bodyPr wrap="square" rtlCol="0">
            <a:spAutoFit/>
          </a:bodyPr>
          <a:lstStyle/>
          <a:p>
            <a:endParaRPr lang="en-GB" dirty="0"/>
          </a:p>
        </p:txBody>
      </p:sp>
      <p:sp>
        <p:nvSpPr>
          <p:cNvPr id="4" name="TextBox 3"/>
          <p:cNvSpPr txBox="1"/>
          <p:nvPr/>
        </p:nvSpPr>
        <p:spPr>
          <a:xfrm>
            <a:off x="2815771" y="4368800"/>
            <a:ext cx="5123543" cy="1407886"/>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412340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t="38095" b="45397"/>
          <a:stretch/>
        </p:blipFill>
        <p:spPr>
          <a:xfrm>
            <a:off x="208417" y="1117600"/>
            <a:ext cx="8987680" cy="4005943"/>
          </a:xfrm>
          <a:prstGeom prst="rect">
            <a:avLst/>
          </a:prstGeom>
        </p:spPr>
      </p:pic>
      <p:sp>
        <p:nvSpPr>
          <p:cNvPr id="4" name="TextBox 3"/>
          <p:cNvSpPr txBox="1"/>
          <p:nvPr/>
        </p:nvSpPr>
        <p:spPr>
          <a:xfrm>
            <a:off x="208417" y="4905829"/>
            <a:ext cx="1896154" cy="369332"/>
          </a:xfrm>
          <a:prstGeom prst="rect">
            <a:avLst/>
          </a:prstGeom>
          <a:solidFill>
            <a:schemeClr val="bg1"/>
          </a:solidFill>
        </p:spPr>
        <p:txBody>
          <a:bodyPr wrap="square" rtlCol="0">
            <a:spAutoFit/>
          </a:bodyPr>
          <a:lstStyle/>
          <a:p>
            <a:endParaRPr lang="en-GB" dirty="0"/>
          </a:p>
        </p:txBody>
      </p:sp>
      <p:sp>
        <p:nvSpPr>
          <p:cNvPr id="5" name="TextBox 4"/>
          <p:cNvSpPr txBox="1"/>
          <p:nvPr/>
        </p:nvSpPr>
        <p:spPr>
          <a:xfrm>
            <a:off x="6008914" y="4499429"/>
            <a:ext cx="1944915" cy="928914"/>
          </a:xfrm>
          <a:prstGeom prst="rect">
            <a:avLst/>
          </a:prstGeom>
          <a:solidFill>
            <a:schemeClr val="bg1"/>
          </a:solidFill>
        </p:spPr>
        <p:txBody>
          <a:bodyPr wrap="square" rtlCol="0">
            <a:spAutoFit/>
          </a:bodyPr>
          <a:lstStyle/>
          <a:p>
            <a:endParaRPr lang="en-GB" dirty="0"/>
          </a:p>
        </p:txBody>
      </p:sp>
      <p:sp>
        <p:nvSpPr>
          <p:cNvPr id="6" name="TextBox 5"/>
          <p:cNvSpPr txBox="1"/>
          <p:nvPr/>
        </p:nvSpPr>
        <p:spPr>
          <a:xfrm>
            <a:off x="754743" y="899886"/>
            <a:ext cx="4659086" cy="870857"/>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598321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21799" b="58518"/>
          <a:stretch/>
        </p:blipFill>
        <p:spPr>
          <a:xfrm>
            <a:off x="106519" y="116113"/>
            <a:ext cx="9067518" cy="4818743"/>
          </a:xfrm>
          <a:prstGeom prst="rect">
            <a:avLst/>
          </a:prstGeom>
        </p:spPr>
      </p:pic>
      <p:sp>
        <p:nvSpPr>
          <p:cNvPr id="5" name="TextBox 4"/>
          <p:cNvSpPr txBox="1"/>
          <p:nvPr/>
        </p:nvSpPr>
        <p:spPr>
          <a:xfrm>
            <a:off x="5820229" y="3831771"/>
            <a:ext cx="2307771" cy="1393372"/>
          </a:xfrm>
          <a:prstGeom prst="rect">
            <a:avLst/>
          </a:prstGeom>
          <a:solidFill>
            <a:schemeClr val="bg1"/>
          </a:solidFill>
        </p:spPr>
        <p:txBody>
          <a:bodyPr wrap="square" rtlCol="0">
            <a:spAutoFit/>
          </a:bodyPr>
          <a:lstStyle/>
          <a:p>
            <a:endParaRPr lang="en-GB" dirty="0"/>
          </a:p>
        </p:txBody>
      </p:sp>
      <p:sp>
        <p:nvSpPr>
          <p:cNvPr id="7" name="TextBox 6"/>
          <p:cNvSpPr txBox="1"/>
          <p:nvPr/>
        </p:nvSpPr>
        <p:spPr>
          <a:xfrm>
            <a:off x="3323771" y="0"/>
            <a:ext cx="2148115" cy="493486"/>
          </a:xfrm>
          <a:prstGeom prst="rect">
            <a:avLst/>
          </a:prstGeom>
          <a:solidFill>
            <a:schemeClr val="bg1"/>
          </a:solidFill>
        </p:spPr>
        <p:txBody>
          <a:bodyPr wrap="square" rtlCol="0">
            <a:spAutoFit/>
          </a:bodyPr>
          <a:lstStyle/>
          <a:p>
            <a:endParaRPr lang="en-GB" dirty="0"/>
          </a:p>
        </p:txBody>
      </p:sp>
      <p:sp>
        <p:nvSpPr>
          <p:cNvPr id="8" name="TextBox 7"/>
          <p:cNvSpPr txBox="1"/>
          <p:nvPr/>
        </p:nvSpPr>
        <p:spPr>
          <a:xfrm>
            <a:off x="1988457" y="4804229"/>
            <a:ext cx="2888343" cy="420914"/>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2689993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E2DC0-7B59-4109-B1E6-EA9ACAB4DD22}"/>
              </a:ext>
            </a:extLst>
          </p:cNvPr>
          <p:cNvSpPr>
            <a:spLocks noGrp="1"/>
          </p:cNvSpPr>
          <p:nvPr>
            <p:ph type="title"/>
          </p:nvPr>
        </p:nvSpPr>
        <p:spPr>
          <a:xfrm>
            <a:off x="323528" y="122238"/>
            <a:ext cx="7920880" cy="136254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needs to happen for us to better balance summative and formative assessment across a programme? </a:t>
            </a:r>
          </a:p>
        </p:txBody>
      </p:sp>
      <p:sp>
        <p:nvSpPr>
          <p:cNvPr id="3" name="Content Placeholder 2">
            <a:extLst>
              <a:ext uri="{FF2B5EF4-FFF2-40B4-BE49-F238E27FC236}">
                <a16:creationId xmlns:a16="http://schemas.microsoft.com/office/drawing/2014/main" id="{7045D72F-697A-4882-95F4-64CECCEB0C53}"/>
              </a:ext>
            </a:extLst>
          </p:cNvPr>
          <p:cNvSpPr>
            <a:spLocks noGrp="1"/>
          </p:cNvSpPr>
          <p:nvPr>
            <p:ph idx="1"/>
          </p:nvPr>
        </p:nvSpPr>
        <p:spPr>
          <a:xfrm>
            <a:off x="343284" y="1484784"/>
            <a:ext cx="8693211" cy="5005611"/>
          </a:xfrm>
        </p:spPr>
        <p:txBody>
          <a:bodyPr/>
          <a:lstStyle/>
          <a:p>
            <a:pPr marL="0" indent="0">
              <a:buNone/>
            </a:pPr>
            <a:r>
              <a:rPr lang="en-GB" sz="2200" dirty="0"/>
              <a:t>It’s as a good idea to map what assignments are being required where at each level of the programme, which programme outcomes they assess and what methods or approaches are being used, then ask are we:</a:t>
            </a:r>
          </a:p>
          <a:p>
            <a:r>
              <a:rPr lang="en-GB" sz="2200" dirty="0"/>
              <a:t>Over-assessing summatively? Is any learning outcome assessed excessively often?</a:t>
            </a:r>
          </a:p>
          <a:p>
            <a:r>
              <a:rPr lang="en-GB" sz="2200" dirty="0"/>
              <a:t>Offering sufficient formative guidance early enough so students can respond to feedback and improve their work?</a:t>
            </a:r>
          </a:p>
          <a:p>
            <a:r>
              <a:rPr lang="en-GB" sz="2200" dirty="0"/>
              <a:t>Using sufficiently varied assessment methods, and do they demonstrate student development over a programme of learning? </a:t>
            </a:r>
          </a:p>
          <a:p>
            <a:r>
              <a:rPr lang="en-GB" sz="2200" dirty="0"/>
              <a:t>Providing risk-free rehearsal opportunities so students can practice and ask questions when encountering new-to-them types of assignment?</a:t>
            </a:r>
          </a:p>
          <a:p>
            <a:r>
              <a:rPr lang="en-GB" sz="2200" dirty="0"/>
              <a:t>Convinced that each assessment activity contributes actively to student learning?</a:t>
            </a:r>
          </a:p>
          <a:p>
            <a:endParaRPr lang="en-GB" sz="2200" dirty="0"/>
          </a:p>
        </p:txBody>
      </p:sp>
    </p:spTree>
    <p:extLst>
      <p:ext uri="{BB962C8B-B14F-4D97-AF65-F5344CB8AC3E}">
        <p14:creationId xmlns:p14="http://schemas.microsoft.com/office/powerpoint/2010/main" val="1107058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8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8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800" b="1" dirty="0"/>
              <a:t>Feedback often involves a change of orientation, not just the remediation of errors. </a:t>
            </a:r>
          </a:p>
        </p:txBody>
      </p:sp>
    </p:spTree>
    <p:extLst>
      <p:ext uri="{BB962C8B-B14F-4D97-AF65-F5344CB8AC3E}">
        <p14:creationId xmlns:p14="http://schemas.microsoft.com/office/powerpoint/2010/main" val="1035192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28AED-8775-4A52-BB83-CAADEBD73122}"/>
              </a:ext>
            </a:extLst>
          </p:cNvPr>
          <p:cNvSpPr>
            <a:spLocks noGrp="1"/>
          </p:cNvSpPr>
          <p:nvPr>
            <p:ph type="title"/>
          </p:nvPr>
        </p:nvSpPr>
        <p:spPr>
          <a:xfrm>
            <a:off x="35496" y="188640"/>
            <a:ext cx="8064896" cy="1271248"/>
          </a:xfrm>
          <a:noFill/>
          <a:ln w="9525">
            <a:noFill/>
            <a:miter lim="800000"/>
            <a:headEnd/>
            <a:tailEnd/>
          </a:ln>
        </p:spPr>
        <p:txBody>
          <a:bodyPr vert="horz" wrap="square" lIns="91440" tIns="45720" rIns="91440" bIns="45720" numCol="1" anchor="b" anchorCtr="0" compatLnSpc="1">
            <a:prstTxWarp prst="textNoShape">
              <a:avLst/>
            </a:prstTxWarp>
          </a:bodyPr>
          <a:lstStyle/>
          <a:p>
            <a:br>
              <a:rPr lang="en-GB" sz="3200" dirty="0"/>
            </a:br>
            <a:r>
              <a:rPr lang="en-GB" sz="3200" dirty="0"/>
              <a:t>Getting students to self-assess to deepen their learning &amp; develop feedback dialogues </a:t>
            </a:r>
            <a:br>
              <a:rPr lang="en-GB" sz="3200" dirty="0"/>
            </a:br>
            <a:r>
              <a:rPr lang="en-GB" sz="3200" dirty="0"/>
              <a:t>(see handout)</a:t>
            </a:r>
          </a:p>
        </p:txBody>
      </p:sp>
      <p:sp>
        <p:nvSpPr>
          <p:cNvPr id="3" name="Content Placeholder 2">
            <a:extLst>
              <a:ext uri="{FF2B5EF4-FFF2-40B4-BE49-F238E27FC236}">
                <a16:creationId xmlns:a16="http://schemas.microsoft.com/office/drawing/2014/main" id="{E6A53465-B0F3-40F4-AC91-DFEB15EC5AAB}"/>
              </a:ext>
            </a:extLst>
          </p:cNvPr>
          <p:cNvSpPr>
            <a:spLocks noGrp="1"/>
          </p:cNvSpPr>
          <p:nvPr>
            <p:ph idx="1"/>
          </p:nvPr>
        </p:nvSpPr>
        <p:spPr>
          <a:xfrm>
            <a:off x="215516" y="1459888"/>
            <a:ext cx="8712968" cy="5189959"/>
          </a:xfrm>
        </p:spPr>
        <p:txBody>
          <a:bodyPr/>
          <a:lstStyle/>
          <a:p>
            <a:pPr marL="0" indent="0">
              <a:buNone/>
            </a:pPr>
            <a:r>
              <a:rPr lang="en-GB" dirty="0"/>
              <a:t>The more we can foster autonomous behaviour in students, the better they are likely to perform and we want them to be confident about the quality of the work they submit. Such self-efficacy can be achieved through holding productive dialogues to help them build their evaluative capacities. So we can:</a:t>
            </a:r>
          </a:p>
          <a:p>
            <a:r>
              <a:rPr lang="en-GB" dirty="0"/>
              <a:t>Make sure that we talk a class through the intended learning outcomes and illustrate how the assessment criteria will be used when we assess them;</a:t>
            </a:r>
          </a:p>
          <a:p>
            <a:pPr lvl="0"/>
            <a:r>
              <a:rPr lang="en-GB" dirty="0"/>
              <a:t>Show examples of good, poor, and ‘in-between’ examples of responses to similar assignments, so they can see how the assessment criteria are used to grade them;</a:t>
            </a:r>
          </a:p>
          <a:p>
            <a:pPr lvl="0"/>
            <a:r>
              <a:rPr lang="en-GB" dirty="0"/>
              <a:t>Get a class to grade three similar assignments achieving different grades and ask students what differences they notice.</a:t>
            </a:r>
          </a:p>
          <a:p>
            <a:endParaRPr lang="en-GB" dirty="0"/>
          </a:p>
        </p:txBody>
      </p:sp>
    </p:spTree>
    <p:extLst>
      <p:ext uri="{BB962C8B-B14F-4D97-AF65-F5344CB8AC3E}">
        <p14:creationId xmlns:p14="http://schemas.microsoft.com/office/powerpoint/2010/main" val="2190616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44949-AE19-4146-90AE-633B3FB6B747}"/>
              </a:ext>
            </a:extLst>
          </p:cNvPr>
          <p:cNvSpPr>
            <a:spLocks noGrp="1"/>
          </p:cNvSpPr>
          <p:nvPr>
            <p:ph type="title"/>
          </p:nvPr>
        </p:nvSpPr>
        <p:spPr/>
        <p:txBody>
          <a:bodyPr/>
          <a:lstStyle/>
          <a:p>
            <a:r>
              <a:rPr lang="en-GB" dirty="0"/>
              <a:t>This workshop will focus on</a:t>
            </a:r>
          </a:p>
        </p:txBody>
      </p:sp>
      <p:sp>
        <p:nvSpPr>
          <p:cNvPr id="3" name="Content Placeholder 2">
            <a:extLst>
              <a:ext uri="{FF2B5EF4-FFF2-40B4-BE49-F238E27FC236}">
                <a16:creationId xmlns:a16="http://schemas.microsoft.com/office/drawing/2014/main" id="{7BB1F2C4-C86C-48E1-85DD-53D785B0D585}"/>
              </a:ext>
            </a:extLst>
          </p:cNvPr>
          <p:cNvSpPr>
            <a:spLocks noGrp="1"/>
          </p:cNvSpPr>
          <p:nvPr>
            <p:ph idx="1"/>
          </p:nvPr>
        </p:nvSpPr>
        <p:spPr/>
        <p:txBody>
          <a:bodyPr/>
          <a:lstStyle/>
          <a:p>
            <a:r>
              <a:rPr lang="en-GB" dirty="0"/>
              <a:t>What we are assessing and why, leading to enhanced assessment design;</a:t>
            </a:r>
          </a:p>
          <a:p>
            <a:r>
              <a:rPr lang="en-GB" dirty="0"/>
              <a:t>Integrating fully assessment and feedback within the learning strategy of a module/programme</a:t>
            </a:r>
          </a:p>
          <a:p>
            <a:r>
              <a:rPr lang="en-GB" dirty="0"/>
              <a:t>Aiming for consistency across programmes;</a:t>
            </a:r>
          </a:p>
          <a:p>
            <a:r>
              <a:rPr lang="en-GB" dirty="0"/>
              <a:t>Streamlining assessment and feedback;</a:t>
            </a:r>
          </a:p>
          <a:p>
            <a:r>
              <a:rPr lang="en-GB" dirty="0"/>
              <a:t>Planning to implement enhancements.</a:t>
            </a:r>
          </a:p>
          <a:p>
            <a:endParaRPr lang="en-GB" dirty="0"/>
          </a:p>
        </p:txBody>
      </p:sp>
    </p:spTree>
    <p:extLst>
      <p:ext uri="{BB962C8B-B14F-4D97-AF65-F5344CB8AC3E}">
        <p14:creationId xmlns:p14="http://schemas.microsoft.com/office/powerpoint/2010/main" val="31984906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4F502-2D12-460B-8946-1542E4F3EB4A}"/>
              </a:ext>
            </a:extLst>
          </p:cNvPr>
          <p:cNvSpPr>
            <a:spLocks noGrp="1"/>
          </p:cNvSpPr>
          <p:nvPr>
            <p:ph type="title"/>
          </p:nvPr>
        </p:nvSpPr>
        <p:spPr>
          <a:xfrm>
            <a:off x="457200" y="122239"/>
            <a:ext cx="7543800" cy="64246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We can also:</a:t>
            </a:r>
          </a:p>
        </p:txBody>
      </p:sp>
      <p:sp>
        <p:nvSpPr>
          <p:cNvPr id="3" name="Content Placeholder 2">
            <a:extLst>
              <a:ext uri="{FF2B5EF4-FFF2-40B4-BE49-F238E27FC236}">
                <a16:creationId xmlns:a16="http://schemas.microsoft.com/office/drawing/2014/main" id="{436929D9-10DD-4927-AFB4-9DAFC3743294}"/>
              </a:ext>
            </a:extLst>
          </p:cNvPr>
          <p:cNvSpPr>
            <a:spLocks noGrp="1"/>
          </p:cNvSpPr>
          <p:nvPr>
            <p:ph idx="1"/>
          </p:nvPr>
        </p:nvSpPr>
        <p:spPr>
          <a:xfrm>
            <a:off x="323528" y="764704"/>
            <a:ext cx="8229600" cy="5149627"/>
          </a:xfrm>
        </p:spPr>
        <p:txBody>
          <a:bodyPr/>
          <a:lstStyle/>
          <a:p>
            <a:r>
              <a:rPr lang="en-GB" dirty="0"/>
              <a:t>Follow this by asking students themselves to work out suitable criteria for judging the examples they have seen; </a:t>
            </a:r>
          </a:p>
          <a:p>
            <a:pPr lvl="0"/>
            <a:r>
              <a:rPr lang="en-GB" dirty="0"/>
              <a:t>Ask students, when they submit their own work, to fill in a grid where they rate their own achievement of learning outcomes/ assessment criteria on a scale ‘fully met’, ‘partially met’ and ‘not well met’;</a:t>
            </a:r>
          </a:p>
          <a:p>
            <a:pPr lvl="0"/>
            <a:r>
              <a:rPr lang="en-GB" dirty="0"/>
              <a:t>Require students to submit their responses to a short questionnaire with their assignments, where they reflect briefly on best and worst aspects, what they struggled with, what grades they expect etc, then respond briefly to their comments;</a:t>
            </a:r>
          </a:p>
          <a:p>
            <a:pPr lvl="0"/>
            <a:r>
              <a:rPr lang="en-GB" dirty="0"/>
              <a:t>Avoid telling students about faults they already know about, but rather suggest how they might address such faults;</a:t>
            </a:r>
          </a:p>
          <a:p>
            <a:pPr lvl="0"/>
            <a:r>
              <a:rPr lang="en-GB" dirty="0"/>
              <a:t>Check in plenary how useful students found our feedback on their self-assessment, e.g. by a show of hands.</a:t>
            </a:r>
          </a:p>
          <a:p>
            <a:endParaRPr lang="en-GB" dirty="0"/>
          </a:p>
        </p:txBody>
      </p:sp>
    </p:spTree>
    <p:extLst>
      <p:ext uri="{BB962C8B-B14F-4D97-AF65-F5344CB8AC3E}">
        <p14:creationId xmlns:p14="http://schemas.microsoft.com/office/powerpoint/2010/main" val="586253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Part two: 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3030330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a:t>Use </a:t>
            </a:r>
            <a:r>
              <a:rPr lang="en-GB" sz="2600" dirty="0"/>
              <a:t>technologies for delivering and managing assessment.</a:t>
            </a:r>
          </a:p>
          <a:p>
            <a:endParaRPr lang="en-GB" sz="2600" dirty="0"/>
          </a:p>
        </p:txBody>
      </p:sp>
    </p:spTree>
    <p:extLst>
      <p:ext uri="{BB962C8B-B14F-4D97-AF65-F5344CB8AC3E}">
        <p14:creationId xmlns:p14="http://schemas.microsoft.com/office/powerpoint/2010/main" val="2443438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3043621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106732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174943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31832896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862718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16401061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264089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1120252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extLst>
      <p:ext uri="{BB962C8B-B14F-4D97-AF65-F5344CB8AC3E}">
        <p14:creationId xmlns:p14="http://schemas.microsoft.com/office/powerpoint/2010/main" val="2239388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25561861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27224774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701101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extLst>
      <p:ext uri="{BB962C8B-B14F-4D97-AF65-F5344CB8AC3E}">
        <p14:creationId xmlns:p14="http://schemas.microsoft.com/office/powerpoint/2010/main" val="1844269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extLst>
      <p:ext uri="{BB962C8B-B14F-4D97-AF65-F5344CB8AC3E}">
        <p14:creationId xmlns:p14="http://schemas.microsoft.com/office/powerpoint/2010/main" val="636292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p:txBody>
      </p:sp>
    </p:spTree>
    <p:extLst>
      <p:ext uri="{BB962C8B-B14F-4D97-AF65-F5344CB8AC3E}">
        <p14:creationId xmlns:p14="http://schemas.microsoft.com/office/powerpoint/2010/main" val="38473580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dirty="0"/>
              <a:t>As an individual, are there changes you would like to make to your assessment practices?</a:t>
            </a:r>
          </a:p>
          <a:p>
            <a:r>
              <a:rPr lang="en-GB" dirty="0"/>
              <a:t>Thinking about the teams you work with, are there ways in which you could use ideas from today’s session to help make your assessment more authentic?</a:t>
            </a:r>
          </a:p>
          <a:p>
            <a:r>
              <a:rPr lang="en-GB" dirty="0"/>
              <a:t>How could your influence impact more widely on colleagues across the university?</a:t>
            </a:r>
          </a:p>
          <a:p>
            <a:endParaRPr lang="en-GB" dirty="0"/>
          </a:p>
        </p:txBody>
      </p:sp>
    </p:spTree>
    <p:extLst>
      <p:ext uri="{BB962C8B-B14F-4D97-AF65-F5344CB8AC3E}">
        <p14:creationId xmlns:p14="http://schemas.microsoft.com/office/powerpoint/2010/main" val="30659002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8E530-B629-4C6D-B338-ECA6FCD2B822}"/>
              </a:ext>
            </a:extLst>
          </p:cNvPr>
          <p:cNvSpPr>
            <a:spLocks noGrp="1"/>
          </p:cNvSpPr>
          <p:nvPr>
            <p:ph type="title"/>
          </p:nvPr>
        </p:nvSpPr>
        <p:spPr/>
        <p:txBody>
          <a:bodyPr/>
          <a:lstStyle/>
          <a:p>
            <a:r>
              <a:rPr lang="en-GB"/>
              <a:t>Authentic assessment approaches to foster graduate skills and enhance employability</a:t>
            </a:r>
            <a:endParaRPr lang="en-GB" dirty="0"/>
          </a:p>
        </p:txBody>
      </p:sp>
      <p:sp>
        <p:nvSpPr>
          <p:cNvPr id="3" name="Content Placeholder 2">
            <a:extLst>
              <a:ext uri="{FF2B5EF4-FFF2-40B4-BE49-F238E27FC236}">
                <a16:creationId xmlns:a16="http://schemas.microsoft.com/office/drawing/2014/main" id="{91223D5F-2730-4190-80B5-1BE315683D78}"/>
              </a:ext>
            </a:extLst>
          </p:cNvPr>
          <p:cNvSpPr>
            <a:spLocks noGrp="1"/>
          </p:cNvSpPr>
          <p:nvPr>
            <p:ph idx="1"/>
          </p:nvPr>
        </p:nvSpPr>
        <p:spPr/>
        <p:txBody>
          <a:bodyPr/>
          <a:lstStyle/>
          <a:p>
            <a:pPr marL="0" indent="0">
              <a:buNone/>
            </a:pPr>
            <a:r>
              <a:rPr lang="en-GB" sz="2600"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sz="2600" i="1" dirty="0"/>
              <a:t>for</a:t>
            </a:r>
            <a:r>
              <a:rPr lang="en-GB" sz="2600" dirty="0"/>
              <a:t> rather than just </a:t>
            </a:r>
            <a:r>
              <a:rPr lang="en-GB" sz="2600" i="1" dirty="0"/>
              <a:t>of</a:t>
            </a:r>
            <a:r>
              <a:rPr lang="en-GB" sz="2600" dirty="0"/>
              <a:t> learning, with students learning while they are being assessed rather than it being merely a summative end process. We also need to ensure that we provide explicit and implicit messages to students and indeed all other stakeholders about how we assess. </a:t>
            </a:r>
          </a:p>
        </p:txBody>
      </p:sp>
    </p:spTree>
    <p:extLst>
      <p:ext uri="{BB962C8B-B14F-4D97-AF65-F5344CB8AC3E}">
        <p14:creationId xmlns:p14="http://schemas.microsoft.com/office/powerpoint/2010/main" val="1750507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D8187-AAAB-4BAB-B62B-6BD89B7C3A3C}"/>
              </a:ext>
            </a:extLst>
          </p:cNvPr>
          <p:cNvSpPr>
            <a:spLocks noGrp="1"/>
          </p:cNvSpPr>
          <p:nvPr>
            <p:ph type="title"/>
          </p:nvPr>
        </p:nvSpPr>
        <p:spPr/>
        <p:txBody>
          <a:bodyPr/>
          <a:lstStyle/>
          <a:p>
            <a:r>
              <a:rPr lang="en-GB" dirty="0"/>
              <a:t>In this workshop participants can expect to:</a:t>
            </a:r>
          </a:p>
        </p:txBody>
      </p:sp>
      <p:sp>
        <p:nvSpPr>
          <p:cNvPr id="3" name="Content Placeholder 2">
            <a:extLst>
              <a:ext uri="{FF2B5EF4-FFF2-40B4-BE49-F238E27FC236}">
                <a16:creationId xmlns:a16="http://schemas.microsoft.com/office/drawing/2014/main" id="{40466F3A-A8B3-48E7-9BCF-7A899D9EA691}"/>
              </a:ext>
            </a:extLst>
          </p:cNvPr>
          <p:cNvSpPr>
            <a:spLocks noGrp="1"/>
          </p:cNvSpPr>
          <p:nvPr>
            <p:ph idx="1"/>
          </p:nvPr>
        </p:nvSpPr>
        <p:spPr/>
        <p:txBody>
          <a:bodyPr/>
          <a:lstStyle/>
          <a:p>
            <a:pPr lvl="0"/>
            <a:r>
              <a:rPr lang="en-GB" sz="2800" dirty="0"/>
              <a:t>discuss what authentic assessment comprises and what is involved in linking assignments to live and professional practices;</a:t>
            </a:r>
          </a:p>
          <a:p>
            <a:pPr lvl="0"/>
            <a:r>
              <a:rPr lang="en-GB" sz="2800" dirty="0"/>
              <a:t>review how best to make assessment fit-for-purpose and engaging;</a:t>
            </a:r>
          </a:p>
          <a:p>
            <a:pPr lvl="0"/>
            <a:r>
              <a:rPr lang="en-GB" sz="2800" dirty="0"/>
              <a:t>plan how to build in and assess skills development for employability within the curriculum.</a:t>
            </a:r>
          </a:p>
          <a:p>
            <a:endParaRPr lang="en-GB" sz="2800" dirty="0"/>
          </a:p>
        </p:txBody>
      </p:sp>
    </p:spTree>
    <p:extLst>
      <p:ext uri="{BB962C8B-B14F-4D97-AF65-F5344CB8AC3E}">
        <p14:creationId xmlns:p14="http://schemas.microsoft.com/office/powerpoint/2010/main" val="22503994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1405594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356F-11EC-42BF-82B8-5D436BD1BC66}"/>
              </a:ext>
            </a:extLst>
          </p:cNvPr>
          <p:cNvSpPr>
            <a:spLocks noGrp="1"/>
          </p:cNvSpPr>
          <p:nvPr>
            <p:ph type="title"/>
          </p:nvPr>
        </p:nvSpPr>
        <p:spPr>
          <a:xfrm>
            <a:off x="251520" y="122238"/>
            <a:ext cx="7749480" cy="1074737"/>
          </a:xfrm>
        </p:spPr>
        <p:txBody>
          <a:bodyPr/>
          <a:lstStyle/>
          <a:p>
            <a:r>
              <a:rPr lang="en-GB" dirty="0"/>
              <a:t>Programmes and modules need a learning strategy that incorporates all these elements so that:</a:t>
            </a:r>
          </a:p>
        </p:txBody>
      </p:sp>
      <p:sp>
        <p:nvSpPr>
          <p:cNvPr id="3" name="Content Placeholder 2">
            <a:extLst>
              <a:ext uri="{FF2B5EF4-FFF2-40B4-BE49-F238E27FC236}">
                <a16:creationId xmlns:a16="http://schemas.microsoft.com/office/drawing/2014/main" id="{CC9972C8-DCC5-4C83-A180-2CDF1A2A9B1F}"/>
              </a:ext>
            </a:extLst>
          </p:cNvPr>
          <p:cNvSpPr>
            <a:spLocks noGrp="1"/>
          </p:cNvSpPr>
          <p:nvPr>
            <p:ph idx="1"/>
          </p:nvPr>
        </p:nvSpPr>
        <p:spPr/>
        <p:txBody>
          <a:bodyPr/>
          <a:lstStyle/>
          <a:p>
            <a:r>
              <a:rPr lang="en-GB" dirty="0"/>
              <a:t>It is clear to students how various elements  articulate together;</a:t>
            </a:r>
          </a:p>
          <a:p>
            <a:r>
              <a:rPr lang="en-GB" dirty="0"/>
              <a:t>All staff teaching and assessing can clearly see how their contribution fits within the overall module/programme;</a:t>
            </a:r>
          </a:p>
          <a:p>
            <a:r>
              <a:rPr lang="en-GB" dirty="0"/>
              <a:t>Validation panels and PSRBs can recognise the coherence of the programme.</a:t>
            </a:r>
          </a:p>
          <a:p>
            <a:endParaRPr lang="en-GB" dirty="0"/>
          </a:p>
          <a:p>
            <a:pPr marL="0" indent="0">
              <a:buNone/>
            </a:pPr>
            <a:r>
              <a:rPr lang="en-GB" dirty="0"/>
              <a:t>In terms of assessment, this requires a fit-for-purpose approach to offering assessment for learning</a:t>
            </a:r>
          </a:p>
        </p:txBody>
      </p:sp>
    </p:spTree>
    <p:extLst>
      <p:ext uri="{BB962C8B-B14F-4D97-AF65-F5344CB8AC3E}">
        <p14:creationId xmlns:p14="http://schemas.microsoft.com/office/powerpoint/2010/main" val="1002029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2592053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Purposes: the reasons for assessment: </a:t>
            </a:r>
            <a:br>
              <a:rPr lang="en-US" dirty="0"/>
            </a:br>
            <a:r>
              <a:rPr lang="en-US" dirty="0"/>
              <a:t>may include:</a:t>
            </a:r>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a:t>Enabling students to get the measure of their achievement; </a:t>
            </a:r>
          </a:p>
          <a:p>
            <a:pPr eaLnBrk="1" hangingPunct="1"/>
            <a:r>
              <a:rPr lang="en-US" sz="2600" dirty="0"/>
              <a:t>Helping them consolidate their learning;</a:t>
            </a:r>
          </a:p>
          <a:p>
            <a:pPr eaLnBrk="1" hangingPunct="1"/>
            <a:r>
              <a:rPr lang="en-US" sz="2600" dirty="0"/>
              <a:t>Providing feedback so they can improve and remedy any deficiencies;</a:t>
            </a:r>
          </a:p>
          <a:p>
            <a:pPr eaLnBrk="1" hangingPunct="1"/>
            <a:r>
              <a:rPr lang="en-US" sz="2600" dirty="0"/>
              <a:t>motivating students to engage in their learning;</a:t>
            </a:r>
          </a:p>
          <a:p>
            <a:pPr eaLnBrk="1" hangingPunct="1"/>
            <a:r>
              <a:rPr lang="en-US" sz="2600" dirty="0"/>
              <a:t>providing them with opportunities to relate theory and practice, especially in HE and FE.</a:t>
            </a:r>
          </a:p>
        </p:txBody>
      </p:sp>
    </p:spTree>
    <p:extLst>
      <p:ext uri="{BB962C8B-B14F-4D97-AF65-F5344CB8AC3E}">
        <p14:creationId xmlns:p14="http://schemas.microsoft.com/office/powerpoint/2010/main" val="3903372002"/>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3965</Words>
  <Application>Microsoft Office PowerPoint</Application>
  <PresentationFormat>On-screen Show (4:3)</PresentationFormat>
  <Paragraphs>324</Paragraphs>
  <Slides>55</Slides>
  <Notes>31</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55</vt:i4>
      </vt:variant>
    </vt:vector>
  </HeadingPairs>
  <TitlesOfParts>
    <vt:vector size="68" baseType="lpstr">
      <vt:lpstr>Batang</vt:lpstr>
      <vt:lpstr>Arial</vt:lpstr>
      <vt:lpstr>Arial Rounded MT Bold</vt:lpstr>
      <vt:lpstr>Blackadder ITC</vt:lpstr>
      <vt:lpstr>Calibri</vt:lpstr>
      <vt:lpstr>Calibri Light</vt:lpstr>
      <vt:lpstr>Comic Sans MS</vt:lpstr>
      <vt:lpstr>Tahoma</vt:lpstr>
      <vt:lpstr>Times New Roman</vt:lpstr>
      <vt:lpstr>Wingdings</vt:lpstr>
      <vt:lpstr>LeedsMet template</vt:lpstr>
      <vt:lpstr>101_Custom Design</vt:lpstr>
      <vt:lpstr>1_Office Theme</vt:lpstr>
      <vt:lpstr>Enhancing assessment Focusing on what we are assessing and why, how we provide feedback and integrating this into our learning strategies</vt:lpstr>
      <vt:lpstr>The purpose of the sessions today on assessment and feedback</vt:lpstr>
      <vt:lpstr>This workshop will focus on</vt:lpstr>
      <vt:lpstr>PowerPoint Presentation</vt:lpstr>
      <vt:lpstr>Using assessment for learning  (Sambell et al, 2012)</vt:lpstr>
      <vt:lpstr>PowerPoint Presentation</vt:lpstr>
      <vt:lpstr>Programmes and modules need a learning strategy that incorporates all these elements so that:</vt:lpstr>
      <vt:lpstr>My fit-for-purpose model of assessment: the key questions</vt:lpstr>
      <vt:lpstr>Purposes: the reasons for assessment:  may include:</vt:lpstr>
      <vt:lpstr>more purposes...</vt:lpstr>
      <vt:lpstr>Orientation: choosing what we assess</vt:lpstr>
      <vt:lpstr>How: methods and approaches of assessment</vt:lpstr>
      <vt:lpstr>Agency: choosing who is best placed to assess</vt:lpstr>
      <vt:lpstr>When: timing is crucial</vt:lpstr>
      <vt:lpstr>Designing fit for purpose assessment methods &amp; approaches: 10 questions </vt:lpstr>
      <vt:lpstr>And the next five:</vt:lpstr>
      <vt:lpstr>Peter Hartley’s NTFS Bradford-led project on Programme Level Assessment</vt:lpstr>
      <vt:lpstr>Summative and formative assessment: getting the right mix in our modules.  We know that:</vt:lpstr>
      <vt:lpstr>For any assessment activity, we need to be clear about: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needs to happen for us to better balance summative and formative assessment across a programme? </vt:lpstr>
      <vt:lpstr>Can we provide opportunities for staged assessment?</vt:lpstr>
      <vt:lpstr> Getting students to self-assess to deepen their learning &amp; develop feedback dialogues  (see handout)</vt:lpstr>
      <vt:lpstr>We can also:</vt:lpstr>
      <vt:lpstr>Part two: Streamlining assessment: why would we wish to do it?</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Planning to implement enhancements in  assessment &amp;feedback in your module/programme</vt:lpstr>
      <vt:lpstr>Authentic assessment approaches to foster graduate skills and enhance employability</vt:lpstr>
      <vt:lpstr>In this workshop participants can expect to:</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2017-11-27T20:25:07Z</dcterms:modified>
</cp:coreProperties>
</file>