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Lst>
  <p:notesMasterIdLst>
    <p:notesMasterId r:id="rId68"/>
  </p:notesMasterIdLst>
  <p:handoutMasterIdLst>
    <p:handoutMasterId r:id="rId69"/>
  </p:handoutMasterIdLst>
  <p:sldIdLst>
    <p:sldId id="420" r:id="rId5"/>
    <p:sldId id="669" r:id="rId6"/>
    <p:sldId id="728" r:id="rId7"/>
    <p:sldId id="817" r:id="rId8"/>
    <p:sldId id="656" r:id="rId9"/>
    <p:sldId id="727" r:id="rId10"/>
    <p:sldId id="662" r:id="rId11"/>
    <p:sldId id="670" r:id="rId12"/>
    <p:sldId id="671" r:id="rId13"/>
    <p:sldId id="705" r:id="rId14"/>
    <p:sldId id="664" r:id="rId15"/>
    <p:sldId id="665" r:id="rId16"/>
    <p:sldId id="626" r:id="rId17"/>
    <p:sldId id="684" r:id="rId18"/>
    <p:sldId id="549" r:id="rId19"/>
    <p:sldId id="672" r:id="rId20"/>
    <p:sldId id="714" r:id="rId21"/>
    <p:sldId id="828" r:id="rId22"/>
    <p:sldId id="829" r:id="rId23"/>
    <p:sldId id="830" r:id="rId24"/>
    <p:sldId id="831" r:id="rId25"/>
    <p:sldId id="832" r:id="rId26"/>
    <p:sldId id="833" r:id="rId27"/>
    <p:sldId id="819" r:id="rId28"/>
    <p:sldId id="680" r:id="rId29"/>
    <p:sldId id="681" r:id="rId30"/>
    <p:sldId id="682" r:id="rId31"/>
    <p:sldId id="683" r:id="rId32"/>
    <p:sldId id="686" r:id="rId33"/>
    <p:sldId id="685" r:id="rId34"/>
    <p:sldId id="799" r:id="rId35"/>
    <p:sldId id="800" r:id="rId36"/>
    <p:sldId id="801" r:id="rId37"/>
    <p:sldId id="802" r:id="rId38"/>
    <p:sldId id="803" r:id="rId39"/>
    <p:sldId id="804" r:id="rId40"/>
    <p:sldId id="805" r:id="rId41"/>
    <p:sldId id="814" r:id="rId42"/>
    <p:sldId id="815" r:id="rId43"/>
    <p:sldId id="816" r:id="rId44"/>
    <p:sldId id="806" r:id="rId45"/>
    <p:sldId id="807" r:id="rId46"/>
    <p:sldId id="808" r:id="rId47"/>
    <p:sldId id="809" r:id="rId48"/>
    <p:sldId id="810" r:id="rId49"/>
    <p:sldId id="811" r:id="rId50"/>
    <p:sldId id="812" r:id="rId51"/>
    <p:sldId id="818" r:id="rId52"/>
    <p:sldId id="709" r:id="rId53"/>
    <p:sldId id="689" r:id="rId54"/>
    <p:sldId id="688" r:id="rId55"/>
    <p:sldId id="679" r:id="rId56"/>
    <p:sldId id="690" r:id="rId57"/>
    <p:sldId id="796" r:id="rId58"/>
    <p:sldId id="725" r:id="rId59"/>
    <p:sldId id="820" r:id="rId60"/>
    <p:sldId id="821" r:id="rId61"/>
    <p:sldId id="822" r:id="rId62"/>
    <p:sldId id="823" r:id="rId63"/>
    <p:sldId id="824" r:id="rId64"/>
    <p:sldId id="825" r:id="rId65"/>
    <p:sldId id="826" r:id="rId66"/>
    <p:sldId id="827" r:id="rId6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46" autoAdjust="0"/>
    <p:restoredTop sz="94533" autoAdjust="0"/>
  </p:normalViewPr>
  <p:slideViewPr>
    <p:cSldViewPr>
      <p:cViewPr varScale="1">
        <p:scale>
          <a:sx n="70" d="100"/>
          <a:sy n="70" d="100"/>
        </p:scale>
        <p:origin x="1482"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notesMaster" Target="notesMasters/notesMaster1.xml"/><Relationship Id="rId7" Type="http://schemas.openxmlformats.org/officeDocument/2006/relationships/slide" Target="slides/slide3.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32</a:t>
            </a:fld>
            <a:endParaRPr lang="en-US"/>
          </a:p>
        </p:txBody>
      </p:sp>
    </p:spTree>
    <p:extLst>
      <p:ext uri="{BB962C8B-B14F-4D97-AF65-F5344CB8AC3E}">
        <p14:creationId xmlns:p14="http://schemas.microsoft.com/office/powerpoint/2010/main" val="1030404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33</a:t>
            </a:fld>
            <a:endParaRPr lang="en-US"/>
          </a:p>
        </p:txBody>
      </p:sp>
    </p:spTree>
    <p:extLst>
      <p:ext uri="{BB962C8B-B14F-4D97-AF65-F5344CB8AC3E}">
        <p14:creationId xmlns:p14="http://schemas.microsoft.com/office/powerpoint/2010/main" val="1128823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34</a:t>
            </a:fld>
            <a:endParaRPr lang="en-US"/>
          </a:p>
        </p:txBody>
      </p:sp>
    </p:spTree>
    <p:extLst>
      <p:ext uri="{BB962C8B-B14F-4D97-AF65-F5344CB8AC3E}">
        <p14:creationId xmlns:p14="http://schemas.microsoft.com/office/powerpoint/2010/main" val="350855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35</a:t>
            </a:fld>
            <a:endParaRPr lang="en-US"/>
          </a:p>
        </p:txBody>
      </p:sp>
    </p:spTree>
    <p:extLst>
      <p:ext uri="{BB962C8B-B14F-4D97-AF65-F5344CB8AC3E}">
        <p14:creationId xmlns:p14="http://schemas.microsoft.com/office/powerpoint/2010/main" val="26794090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36</a:t>
            </a:fld>
            <a:endParaRPr lang="en-US"/>
          </a:p>
        </p:txBody>
      </p:sp>
    </p:spTree>
    <p:extLst>
      <p:ext uri="{BB962C8B-B14F-4D97-AF65-F5344CB8AC3E}">
        <p14:creationId xmlns:p14="http://schemas.microsoft.com/office/powerpoint/2010/main" val="1727252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37</a:t>
            </a:fld>
            <a:endParaRPr lang="en-US"/>
          </a:p>
        </p:txBody>
      </p:sp>
    </p:spTree>
    <p:extLst>
      <p:ext uri="{BB962C8B-B14F-4D97-AF65-F5344CB8AC3E}">
        <p14:creationId xmlns:p14="http://schemas.microsoft.com/office/powerpoint/2010/main" val="41746077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41</a:t>
            </a:fld>
            <a:endParaRPr lang="en-US"/>
          </a:p>
        </p:txBody>
      </p:sp>
    </p:spTree>
    <p:extLst>
      <p:ext uri="{BB962C8B-B14F-4D97-AF65-F5344CB8AC3E}">
        <p14:creationId xmlns:p14="http://schemas.microsoft.com/office/powerpoint/2010/main" val="42439598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42</a:t>
            </a:fld>
            <a:endParaRPr lang="en-US"/>
          </a:p>
        </p:txBody>
      </p:sp>
    </p:spTree>
    <p:extLst>
      <p:ext uri="{BB962C8B-B14F-4D97-AF65-F5344CB8AC3E}">
        <p14:creationId xmlns:p14="http://schemas.microsoft.com/office/powerpoint/2010/main" val="37324131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43</a:t>
            </a:fld>
            <a:endParaRPr lang="en-US"/>
          </a:p>
        </p:txBody>
      </p:sp>
    </p:spTree>
    <p:extLst>
      <p:ext uri="{BB962C8B-B14F-4D97-AF65-F5344CB8AC3E}">
        <p14:creationId xmlns:p14="http://schemas.microsoft.com/office/powerpoint/2010/main" val="1489659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44</a:t>
            </a:fld>
            <a:endParaRPr lang="en-US" dirty="0"/>
          </a:p>
        </p:txBody>
      </p:sp>
    </p:spTree>
    <p:extLst>
      <p:ext uri="{BB962C8B-B14F-4D97-AF65-F5344CB8AC3E}">
        <p14:creationId xmlns:p14="http://schemas.microsoft.com/office/powerpoint/2010/main" val="216434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45</a:t>
            </a:fld>
            <a:endParaRPr lang="en-US"/>
          </a:p>
        </p:txBody>
      </p:sp>
    </p:spTree>
    <p:extLst>
      <p:ext uri="{BB962C8B-B14F-4D97-AF65-F5344CB8AC3E}">
        <p14:creationId xmlns:p14="http://schemas.microsoft.com/office/powerpoint/2010/main" val="1727880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46</a:t>
            </a:fld>
            <a:endParaRPr lang="en-US"/>
          </a:p>
        </p:txBody>
      </p:sp>
    </p:spTree>
    <p:extLst>
      <p:ext uri="{BB962C8B-B14F-4D97-AF65-F5344CB8AC3E}">
        <p14:creationId xmlns:p14="http://schemas.microsoft.com/office/powerpoint/2010/main" val="42746802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47</a:t>
            </a:fld>
            <a:endParaRPr lang="en-US"/>
          </a:p>
        </p:txBody>
      </p:sp>
    </p:spTree>
    <p:extLst>
      <p:ext uri="{BB962C8B-B14F-4D97-AF65-F5344CB8AC3E}">
        <p14:creationId xmlns:p14="http://schemas.microsoft.com/office/powerpoint/2010/main" val="41789359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55</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A7EB679-7535-4499-998C-2E4C9FDB76DD}" type="slidenum">
              <a:rPr kumimoji="0" lang="en-US" sz="1800" b="0" i="0" u="none" strike="noStrike" kern="0" cap="none" spc="0" normalizeH="0" baseline="0" noProof="0" smtClean="0">
                <a:ln>
                  <a:noFill/>
                </a:ln>
                <a:solidFill>
                  <a:srgbClr val="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56</a:t>
            </a:fld>
            <a:endParaRPr kumimoji="0" lang="en-US" sz="1800" b="0" i="0" u="none" strike="noStrike" kern="0" cap="none" spc="0" normalizeH="0" baseline="0" noProof="0">
              <a:ln>
                <a:noFill/>
              </a:ln>
              <a:solidFill>
                <a:srgbClr val="000000"/>
              </a:solidFill>
              <a:effectLst/>
              <a:uLnTx/>
              <a:uFillTx/>
            </a:endParaRPr>
          </a:p>
        </p:txBody>
      </p:sp>
    </p:spTree>
    <p:extLst>
      <p:ext uri="{BB962C8B-B14F-4D97-AF65-F5344CB8AC3E}">
        <p14:creationId xmlns:p14="http://schemas.microsoft.com/office/powerpoint/2010/main" val="1788370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11</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12</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15</a:t>
            </a:fld>
            <a:endParaRPr lang="en-GB"/>
          </a:p>
        </p:txBody>
      </p:sp>
    </p:spTree>
    <p:extLst>
      <p:ext uri="{BB962C8B-B14F-4D97-AF65-F5344CB8AC3E}">
        <p14:creationId xmlns:p14="http://schemas.microsoft.com/office/powerpoint/2010/main" val="2270331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31</a:t>
            </a:fld>
            <a:endParaRPr lang="en-US"/>
          </a:p>
        </p:txBody>
      </p:sp>
    </p:spTree>
    <p:extLst>
      <p:ext uri="{BB962C8B-B14F-4D97-AF65-F5344CB8AC3E}">
        <p14:creationId xmlns:p14="http://schemas.microsoft.com/office/powerpoint/2010/main" val="1794025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03/12/2017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03/12/2017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03/12/2017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03/12/2017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03/12/2017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03/12/2017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03/12/2017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03/12/2017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03/12/2017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03/12/2017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03/12/2017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03/12/2017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03/12/2017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03/12/2017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03/12/2017</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Enhancing assessment and feedback</a:t>
            </a:r>
            <a:br>
              <a:rPr lang="en-GB" sz="4000" dirty="0"/>
            </a:br>
            <a:endParaRPr lang="en-GB" sz="4000" dirty="0"/>
          </a:p>
        </p:txBody>
      </p:sp>
      <p:sp>
        <p:nvSpPr>
          <p:cNvPr id="3075" name="Rectangle 3"/>
          <p:cNvSpPr>
            <a:spLocks noGrp="1" noChangeArrowheads="1"/>
          </p:cNvSpPr>
          <p:nvPr>
            <p:ph type="subTitle" idx="1"/>
          </p:nvPr>
        </p:nvSpPr>
        <p:spPr>
          <a:xfrm>
            <a:off x="323528" y="2961564"/>
            <a:ext cx="7056784" cy="3635788"/>
          </a:xfrm>
        </p:spPr>
        <p:txBody>
          <a:bodyPr/>
          <a:lstStyle/>
          <a:p>
            <a:pPr algn="ctr" eaLnBrk="1" hangingPunct="1">
              <a:defRPr/>
            </a:pPr>
            <a:r>
              <a:rPr lang="en-GB" dirty="0"/>
              <a:t>Edinburgh Napier University</a:t>
            </a:r>
          </a:p>
          <a:p>
            <a:pPr algn="ctr" eaLnBrk="1" hangingPunct="1">
              <a:defRPr/>
            </a:pPr>
            <a:r>
              <a:rPr lang="en-GB" sz="2400" dirty="0"/>
              <a:t>School of Computing</a:t>
            </a:r>
          </a:p>
          <a:p>
            <a:pPr algn="ctr" eaLnBrk="1" hangingPunct="1">
              <a:defRPr/>
            </a:pPr>
            <a:r>
              <a:rPr lang="en-GB" sz="2400" dirty="0"/>
              <a:t>Wednesday 13</a:t>
            </a:r>
            <a:r>
              <a:rPr lang="en-GB" sz="2400" baseline="30000" dirty="0"/>
              <a:t>th</a:t>
            </a:r>
            <a:r>
              <a:rPr lang="en-GB" sz="2400" dirty="0"/>
              <a:t> December </a:t>
            </a:r>
            <a:r>
              <a:rPr lang="en-GB" sz="2400" dirty="0" err="1"/>
              <a:t>Merchiston</a:t>
            </a:r>
            <a:r>
              <a:rPr lang="en-GB" sz="2400" dirty="0"/>
              <a:t> A55</a:t>
            </a:r>
          </a:p>
          <a:p>
            <a:pPr algn="ctr" eaLnBrk="1" hangingPunct="1">
              <a:defRPr/>
            </a:pPr>
            <a:r>
              <a:rPr lang="en-GB" sz="2400" dirty="0"/>
              <a:t> </a:t>
            </a: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3754388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246559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is crucial for student satisfaction and achievement;</a:t>
            </a:r>
          </a:p>
          <a:p>
            <a:r>
              <a:rPr lang="en-GB" dirty="0"/>
              <a:t>ENU NSS results on assessment and feedback are mixed, with some problems around clear marking criteria, marking and assessment fairness, timeliness and effectiveness of feedback and whether students are challenged to achieve their best work;</a:t>
            </a:r>
          </a:p>
          <a:p>
            <a:r>
              <a:rPr lang="en-GB" dirty="0"/>
              <a:t>The sessions today aim to help staff design good assessments that genuinely are integrated with learning;</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936647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649111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3973090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4277788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07A7A-CC35-4AA8-98F4-2F2143326B79}"/>
              </a:ext>
            </a:extLst>
          </p:cNvPr>
          <p:cNvSpPr>
            <a:spLocks noGrp="1"/>
          </p:cNvSpPr>
          <p:nvPr>
            <p:ph type="title"/>
          </p:nvPr>
        </p:nvSpPr>
        <p:spPr/>
        <p:txBody>
          <a:bodyPr/>
          <a:lstStyle/>
          <a:p>
            <a:endParaRPr lang="en-GB" dirty="0"/>
          </a:p>
        </p:txBody>
      </p:sp>
      <p:sp>
        <p:nvSpPr>
          <p:cNvPr id="4" name="Text Placeholder 3">
            <a:extLst>
              <a:ext uri="{FF2B5EF4-FFF2-40B4-BE49-F238E27FC236}">
                <a16:creationId xmlns:a16="http://schemas.microsoft.com/office/drawing/2014/main" id="{7569092F-4726-4002-B9A4-88A3D86AE67B}"/>
              </a:ext>
            </a:extLst>
          </p:cNvPr>
          <p:cNvSpPr>
            <a:spLocks noGrp="1"/>
          </p:cNvSpPr>
          <p:nvPr>
            <p:ph type="body" idx="1"/>
          </p:nvPr>
        </p:nvSpPr>
        <p:spPr/>
        <p:txBody>
          <a:bodyPr/>
          <a:lstStyle/>
          <a:p>
            <a:r>
              <a:rPr lang="en-GB" sz="3200" dirty="0"/>
              <a:t>Part two: providing feedback effectively and efficiently</a:t>
            </a:r>
          </a:p>
        </p:txBody>
      </p:sp>
    </p:spTree>
    <p:extLst>
      <p:ext uri="{BB962C8B-B14F-4D97-AF65-F5344CB8AC3E}">
        <p14:creationId xmlns:p14="http://schemas.microsoft.com/office/powerpoint/2010/main" val="42610450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A9647-CCEC-48DD-8516-FD2A05EB863A}"/>
              </a:ext>
            </a:extLst>
          </p:cNvPr>
          <p:cNvSpPr>
            <a:spLocks noGrp="1"/>
          </p:cNvSpPr>
          <p:nvPr>
            <p:ph type="title"/>
          </p:nvPr>
        </p:nvSpPr>
        <p:spPr/>
        <p:txBody>
          <a:bodyPr/>
          <a:lstStyle/>
          <a:p>
            <a:r>
              <a:rPr lang="en-GB" dirty="0"/>
              <a:t>Providing useful feedback effectively and efficiently in the School of Computing</a:t>
            </a:r>
          </a:p>
        </p:txBody>
      </p:sp>
      <p:sp>
        <p:nvSpPr>
          <p:cNvPr id="3" name="Content Placeholder 2">
            <a:extLst>
              <a:ext uri="{FF2B5EF4-FFF2-40B4-BE49-F238E27FC236}">
                <a16:creationId xmlns:a16="http://schemas.microsoft.com/office/drawing/2014/main" id="{F7AF054B-D1B2-4D0F-A93F-F4E04CEDD5E6}"/>
              </a:ext>
            </a:extLst>
          </p:cNvPr>
          <p:cNvSpPr>
            <a:spLocks noGrp="1"/>
          </p:cNvSpPr>
          <p:nvPr>
            <p:ph idx="1"/>
          </p:nvPr>
        </p:nvSpPr>
        <p:spPr>
          <a:xfrm>
            <a:off x="457200" y="1340768"/>
            <a:ext cx="8229600" cy="4789488"/>
          </a:xfrm>
        </p:spPr>
        <p:txBody>
          <a:bodyPr/>
          <a:lstStyle/>
          <a:p>
            <a:pPr marL="0" indent="0">
              <a:buNone/>
            </a:pPr>
            <a:r>
              <a:rPr lang="en-GB" sz="2000" dirty="0"/>
              <a:t>Research tells us that giving students feedback that is designed to help them improve their work is highly effective in enhancing both achievement and retention, as well as being a crucial element in student satisfaction (including the NSS). We now that providing useful comments in a timely fashion is important too, but it is difficult to do this efficiently and effectively without it becoming unmanageable for staff. This workshop will provide participants with opportunities to:</a:t>
            </a:r>
          </a:p>
          <a:p>
            <a:pPr lvl="0"/>
            <a:r>
              <a:rPr lang="en-GB" sz="2000" dirty="0"/>
              <a:t>​​review the importance of both formative feedback prior to submission of assignments and 'feedforward' on summative assignments to improve future student achievement;</a:t>
            </a:r>
          </a:p>
          <a:p>
            <a:pPr lvl="0"/>
            <a:r>
              <a:rPr lang="en-GB" sz="2000" dirty="0"/>
              <a:t>consider a range of streamlined ways of giving feedback that are time efficient for staff;</a:t>
            </a:r>
          </a:p>
          <a:p>
            <a:pPr lvl="0"/>
            <a:r>
              <a:rPr lang="en-GB" sz="2000" dirty="0"/>
              <a:t>discuss how best to ensure students make good use of the feedback they receive;</a:t>
            </a:r>
          </a:p>
          <a:p>
            <a:pPr lvl="0"/>
            <a:r>
              <a:rPr lang="en-GB" sz="2000" dirty="0"/>
              <a:t>plan for future enhancements of assessment and feedback in Applied Science programmes.</a:t>
            </a:r>
          </a:p>
          <a:p>
            <a:endParaRPr lang="en-GB" dirty="0"/>
          </a:p>
        </p:txBody>
      </p:sp>
    </p:spTree>
    <p:extLst>
      <p:ext uri="{BB962C8B-B14F-4D97-AF65-F5344CB8AC3E}">
        <p14:creationId xmlns:p14="http://schemas.microsoft.com/office/powerpoint/2010/main" val="31713706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404664"/>
            <a:ext cx="7543800" cy="93610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Part two: Providing feedback effectively and efficiently and commenting constructively on assessment. Why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1429063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Using exemplars;</a:t>
            </a:r>
          </a:p>
          <a:p>
            <a:r>
              <a:rPr lang="en-GB" sz="2600" dirty="0"/>
              <a:t>Use assignment return sheets;</a:t>
            </a:r>
          </a:p>
          <a:p>
            <a:r>
              <a:rPr lang="en-GB" sz="2600" dirty="0"/>
              <a:t>Use statement banks;</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4194294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4285525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21231933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1372941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21390731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40185065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24610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934490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65036-1956-4138-9C14-D6FE06BE2EDF}"/>
              </a:ext>
            </a:extLst>
          </p:cNvPr>
          <p:cNvSpPr>
            <a:spLocks noGrp="1"/>
          </p:cNvSpPr>
          <p:nvPr>
            <p:ph type="title"/>
          </p:nvPr>
        </p:nvSpPr>
        <p:spPr/>
        <p:txBody>
          <a:bodyPr/>
          <a:lstStyle/>
          <a:p>
            <a:r>
              <a:rPr lang="en-GB" dirty="0"/>
              <a:t>Part one: this morning’s workshop will focus on</a:t>
            </a:r>
          </a:p>
        </p:txBody>
      </p:sp>
      <p:sp>
        <p:nvSpPr>
          <p:cNvPr id="3" name="Content Placeholder 2">
            <a:extLst>
              <a:ext uri="{FF2B5EF4-FFF2-40B4-BE49-F238E27FC236}">
                <a16:creationId xmlns:a16="http://schemas.microsoft.com/office/drawing/2014/main" id="{FF9926D2-5E81-4610-B730-E507C0B1DD60}"/>
              </a:ext>
            </a:extLst>
          </p:cNvPr>
          <p:cNvSpPr>
            <a:spLocks noGrp="1"/>
          </p:cNvSpPr>
          <p:nvPr>
            <p:ph idx="1"/>
          </p:nvPr>
        </p:nvSpPr>
        <p:spPr/>
        <p:txBody>
          <a:bodyPr/>
          <a:lstStyle/>
          <a:p>
            <a:r>
              <a:rPr lang="en-GB" dirty="0"/>
              <a:t>Considering how best to explain to students the importance of taking assessment criteria seriously in assessment; </a:t>
            </a:r>
          </a:p>
          <a:p>
            <a:r>
              <a:rPr lang="en-GB" dirty="0"/>
              <a:t>Helping students appreciate what's expected of them;</a:t>
            </a:r>
          </a:p>
          <a:p>
            <a:r>
              <a:rPr lang="en-GB" dirty="0"/>
              <a:t>Developing students’ assessment literacy.</a:t>
            </a:r>
          </a:p>
        </p:txBody>
      </p:sp>
    </p:spTree>
    <p:extLst>
      <p:ext uri="{BB962C8B-B14F-4D97-AF65-F5344CB8AC3E}">
        <p14:creationId xmlns:p14="http://schemas.microsoft.com/office/powerpoint/2010/main" val="12234542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25311468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31022158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38991119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372262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17638221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25118643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21116773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23766627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4DE7C-1891-4798-95E4-E24B20CF9FA4}"/>
              </a:ext>
            </a:extLst>
          </p:cNvPr>
          <p:cNvSpPr>
            <a:spLocks noGrp="1"/>
          </p:cNvSpPr>
          <p:nvPr>
            <p:ph type="title"/>
          </p:nvPr>
        </p:nvSpPr>
        <p:spPr/>
        <p:txBody>
          <a:bodyPr/>
          <a:lstStyle/>
          <a:p>
            <a:r>
              <a:rPr lang="en-GB" dirty="0"/>
              <a:t>Commenting constructively on assessment</a:t>
            </a:r>
          </a:p>
        </p:txBody>
      </p:sp>
      <p:sp>
        <p:nvSpPr>
          <p:cNvPr id="4" name="Text Placeholder 3">
            <a:extLst>
              <a:ext uri="{FF2B5EF4-FFF2-40B4-BE49-F238E27FC236}">
                <a16:creationId xmlns:a16="http://schemas.microsoft.com/office/drawing/2014/main" id="{54EDD28B-645E-4EBF-946C-E9FA37FA5773}"/>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8058622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2007);</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r>
              <a:rPr lang="en-GB" sz="3200" dirty="0"/>
              <a:t>(see handout)</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on the handout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dirty="0"/>
              <a:t>As an individual, are there changes you would like to make to your assessment practices?</a:t>
            </a:r>
          </a:p>
          <a:p>
            <a:r>
              <a:rPr lang="en-GB" dirty="0"/>
              <a:t>Thinking about the teams you work with, are there ways in which you could use ideas from today’s session to help make your assessment more authentic?</a:t>
            </a:r>
          </a:p>
          <a:p>
            <a:r>
              <a:rPr lang="en-GB" dirty="0"/>
              <a:t>How could your influence impact more widely on colleagues across the university?</a:t>
            </a:r>
          </a:p>
          <a:p>
            <a:endParaRPr lang="en-GB" dirty="0"/>
          </a:p>
        </p:txBody>
      </p:sp>
    </p:spTree>
    <p:extLst>
      <p:ext uri="{BB962C8B-B14F-4D97-AF65-F5344CB8AC3E}">
        <p14:creationId xmlns:p14="http://schemas.microsoft.com/office/powerpoint/2010/main" val="33848118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a:t>
            </a:r>
            <a:r>
              <a:rPr lang="en-GB" kern="1200">
                <a:solidFill>
                  <a:srgbClr val="002060"/>
                </a:solidFill>
              </a:rPr>
              <a:t>slides are available </a:t>
            </a:r>
            <a:r>
              <a:rPr lang="en-GB" kern="1200" dirty="0">
                <a:solidFill>
                  <a:srgbClr val="002060"/>
                </a:solidFill>
              </a:rPr>
              <a:t>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14361436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17566906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4625746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1792376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14794717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2548242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33006463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120232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5070</Words>
  <Application>Microsoft Office PowerPoint</Application>
  <PresentationFormat>On-screen Show (4:3)</PresentationFormat>
  <Paragraphs>363</Paragraphs>
  <Slides>63</Slides>
  <Notes>24</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63</vt:i4>
      </vt:variant>
    </vt:vector>
  </HeadingPairs>
  <TitlesOfParts>
    <vt:vector size="77" baseType="lpstr">
      <vt:lpstr>Arial</vt:lpstr>
      <vt:lpstr>Arial Rounded MT Bold</vt:lpstr>
      <vt:lpstr>Batang</vt:lpstr>
      <vt:lpstr>Blackadder ITC</vt:lpstr>
      <vt:lpstr>Calibri</vt:lpstr>
      <vt:lpstr>Calibri Light</vt:lpstr>
      <vt:lpstr>Comic Sans MS</vt:lpstr>
      <vt:lpstr>Tahoma</vt:lpstr>
      <vt:lpstr>Times New Roman</vt:lpstr>
      <vt:lpstr>Wingdings</vt:lpstr>
      <vt:lpstr>LeedsMet template</vt:lpstr>
      <vt:lpstr>101_Custom Design</vt:lpstr>
      <vt:lpstr>Office Theme</vt:lpstr>
      <vt:lpstr>1_Office Theme</vt:lpstr>
      <vt:lpstr>Enhancing assessment and feedback </vt:lpstr>
      <vt:lpstr>The purpose of the sessions today on assessment and feedback</vt:lpstr>
      <vt:lpstr>Providing useful feedback effectively and efficiently in the School of Computing</vt:lpstr>
      <vt:lpstr>Part one: this morning’s workshop will focus on</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Assessment for learning: some useful thoughts</vt:lpstr>
      <vt:lpstr>Assessment for learning</vt:lpstr>
      <vt:lpstr>Assessment literacy: students do better if they can: </vt:lpstr>
      <vt:lpstr>The importance of dialogic feedback (Sadler)</vt:lpstr>
      <vt:lpstr>Do your international students understand UK assessment approaches?</vt:lpstr>
      <vt:lpstr>Helping students better understand what is needed of them</vt:lpstr>
      <vt:lpstr>Are your students aware of all the processes and procedures we use to ensure fair assessment? </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(see handout)</vt:lpstr>
      <vt:lpstr>PowerPoint Presentation</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Part two: Providing feedback effectively and efficiently and commenting constructively on assessment. Why do it?</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What are exemplars, and how can we use them productively?</vt:lpstr>
      <vt:lpstr>Exemplars can enable students to:</vt:lpstr>
      <vt:lpstr>What can we do when using exemplars? (see handout)</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Commenting constructively on assessment</vt:lpstr>
      <vt:lpstr>Fostering student engagement with feedback</vt:lpstr>
      <vt:lpstr>Encouraging students to recognise and use the feedback we provide for them</vt:lpstr>
      <vt:lpstr>Encouraging better use of feedback  (see handout)</vt:lpstr>
      <vt:lpstr>Task: Giving formative feedback prior to submitting summative tasks </vt:lpstr>
      <vt:lpstr>To better engage learners through feedback and assessment we can:</vt:lpstr>
      <vt:lpstr>Planning to implement enhancements in  assessment &amp;feedback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2017-12-03T20:14:25Z</dcterms:modified>
</cp:coreProperties>
</file>