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Lst>
  <p:notesMasterIdLst>
    <p:notesMasterId r:id="rId59"/>
  </p:notesMasterIdLst>
  <p:handoutMasterIdLst>
    <p:handoutMasterId r:id="rId60"/>
  </p:handoutMasterIdLst>
  <p:sldIdLst>
    <p:sldId id="420" r:id="rId5"/>
    <p:sldId id="669" r:id="rId6"/>
    <p:sldId id="728" r:id="rId7"/>
    <p:sldId id="656" r:id="rId8"/>
    <p:sldId id="727" r:id="rId9"/>
    <p:sldId id="662" r:id="rId10"/>
    <p:sldId id="670" r:id="rId11"/>
    <p:sldId id="671" r:id="rId12"/>
    <p:sldId id="705" r:id="rId13"/>
    <p:sldId id="626" r:id="rId14"/>
    <p:sldId id="684" r:id="rId15"/>
    <p:sldId id="672" r:id="rId16"/>
    <p:sldId id="549" r:id="rId17"/>
    <p:sldId id="714" r:id="rId18"/>
    <p:sldId id="709" r:id="rId19"/>
    <p:sldId id="689" r:id="rId20"/>
    <p:sldId id="688" r:id="rId21"/>
    <p:sldId id="664" r:id="rId22"/>
    <p:sldId id="665" r:id="rId23"/>
    <p:sldId id="680" r:id="rId24"/>
    <p:sldId id="681" r:id="rId25"/>
    <p:sldId id="682" r:id="rId26"/>
    <p:sldId id="683" r:id="rId27"/>
    <p:sldId id="686" r:id="rId28"/>
    <p:sldId id="685" r:id="rId29"/>
    <p:sldId id="679" r:id="rId30"/>
    <p:sldId id="690" r:id="rId31"/>
    <p:sldId id="799" r:id="rId32"/>
    <p:sldId id="800" r:id="rId33"/>
    <p:sldId id="801" r:id="rId34"/>
    <p:sldId id="802" r:id="rId35"/>
    <p:sldId id="803" r:id="rId36"/>
    <p:sldId id="804" r:id="rId37"/>
    <p:sldId id="805" r:id="rId38"/>
    <p:sldId id="814" r:id="rId39"/>
    <p:sldId id="815" r:id="rId40"/>
    <p:sldId id="816" r:id="rId41"/>
    <p:sldId id="806" r:id="rId42"/>
    <p:sldId id="807" r:id="rId43"/>
    <p:sldId id="808" r:id="rId44"/>
    <p:sldId id="809" r:id="rId45"/>
    <p:sldId id="810" r:id="rId46"/>
    <p:sldId id="811" r:id="rId47"/>
    <p:sldId id="812" r:id="rId48"/>
    <p:sldId id="796" r:id="rId49"/>
    <p:sldId id="725" r:id="rId50"/>
    <p:sldId id="817" r:id="rId51"/>
    <p:sldId id="818" r:id="rId52"/>
    <p:sldId id="819" r:id="rId53"/>
    <p:sldId id="820" r:id="rId54"/>
    <p:sldId id="821" r:id="rId55"/>
    <p:sldId id="822" r:id="rId56"/>
    <p:sldId id="823" r:id="rId57"/>
    <p:sldId id="824" r:id="rId58"/>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46" autoAdjust="0"/>
    <p:restoredTop sz="94533" autoAdjust="0"/>
  </p:normalViewPr>
  <p:slideViewPr>
    <p:cSldViewPr>
      <p:cViewPr varScale="1">
        <p:scale>
          <a:sx n="70" d="100"/>
          <a:sy n="70" d="100"/>
        </p:scale>
        <p:origin x="696" y="66"/>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10614"/>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handoutMaster" Target="handoutMasters/handoutMaster1.xml"/><Relationship Id="rId65"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29</a:t>
            </a:fld>
            <a:endParaRPr lang="en-US"/>
          </a:p>
        </p:txBody>
      </p:sp>
    </p:spTree>
    <p:extLst>
      <p:ext uri="{BB962C8B-B14F-4D97-AF65-F5344CB8AC3E}">
        <p14:creationId xmlns:p14="http://schemas.microsoft.com/office/powerpoint/2010/main" val="10304041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30</a:t>
            </a:fld>
            <a:endParaRPr lang="en-US"/>
          </a:p>
        </p:txBody>
      </p:sp>
    </p:spTree>
    <p:extLst>
      <p:ext uri="{BB962C8B-B14F-4D97-AF65-F5344CB8AC3E}">
        <p14:creationId xmlns:p14="http://schemas.microsoft.com/office/powerpoint/2010/main" val="11288233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31</a:t>
            </a:fld>
            <a:endParaRPr lang="en-US"/>
          </a:p>
        </p:txBody>
      </p:sp>
    </p:spTree>
    <p:extLst>
      <p:ext uri="{BB962C8B-B14F-4D97-AF65-F5344CB8AC3E}">
        <p14:creationId xmlns:p14="http://schemas.microsoft.com/office/powerpoint/2010/main" val="3508559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32</a:t>
            </a:fld>
            <a:endParaRPr lang="en-US"/>
          </a:p>
        </p:txBody>
      </p:sp>
    </p:spTree>
    <p:extLst>
      <p:ext uri="{BB962C8B-B14F-4D97-AF65-F5344CB8AC3E}">
        <p14:creationId xmlns:p14="http://schemas.microsoft.com/office/powerpoint/2010/main" val="26794090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33</a:t>
            </a:fld>
            <a:endParaRPr lang="en-US"/>
          </a:p>
        </p:txBody>
      </p:sp>
    </p:spTree>
    <p:extLst>
      <p:ext uri="{BB962C8B-B14F-4D97-AF65-F5344CB8AC3E}">
        <p14:creationId xmlns:p14="http://schemas.microsoft.com/office/powerpoint/2010/main" val="17272526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34</a:t>
            </a:fld>
            <a:endParaRPr lang="en-US"/>
          </a:p>
        </p:txBody>
      </p:sp>
    </p:spTree>
    <p:extLst>
      <p:ext uri="{BB962C8B-B14F-4D97-AF65-F5344CB8AC3E}">
        <p14:creationId xmlns:p14="http://schemas.microsoft.com/office/powerpoint/2010/main" val="41746077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38</a:t>
            </a:fld>
            <a:endParaRPr lang="en-US"/>
          </a:p>
        </p:txBody>
      </p:sp>
    </p:spTree>
    <p:extLst>
      <p:ext uri="{BB962C8B-B14F-4D97-AF65-F5344CB8AC3E}">
        <p14:creationId xmlns:p14="http://schemas.microsoft.com/office/powerpoint/2010/main" val="42439598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a:p>
        </p:txBody>
      </p:sp>
      <p:sp>
        <p:nvSpPr>
          <p:cNvPr id="62468" name="Slide Number Placeholder 3"/>
          <p:cNvSpPr>
            <a:spLocks noGrp="1"/>
          </p:cNvSpPr>
          <p:nvPr>
            <p:ph type="sldNum" sz="quarter" idx="5"/>
          </p:nvPr>
        </p:nvSpPr>
        <p:spPr>
          <a:noFill/>
        </p:spPr>
        <p:txBody>
          <a:bodyPr/>
          <a:lstStyle/>
          <a:p>
            <a:fld id="{09EE743B-BCBB-4D5A-9BE7-018FDD5951E3}" type="slidenum">
              <a:rPr lang="en-US" smtClean="0"/>
              <a:pPr/>
              <a:t>39</a:t>
            </a:fld>
            <a:endParaRPr lang="en-US"/>
          </a:p>
        </p:txBody>
      </p:sp>
    </p:spTree>
    <p:extLst>
      <p:ext uri="{BB962C8B-B14F-4D97-AF65-F5344CB8AC3E}">
        <p14:creationId xmlns:p14="http://schemas.microsoft.com/office/powerpoint/2010/main" val="37324131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a:p>
        </p:txBody>
      </p:sp>
      <p:sp>
        <p:nvSpPr>
          <p:cNvPr id="63492" name="Slide Number Placeholder 3"/>
          <p:cNvSpPr>
            <a:spLocks noGrp="1"/>
          </p:cNvSpPr>
          <p:nvPr>
            <p:ph type="sldNum" sz="quarter" idx="5"/>
          </p:nvPr>
        </p:nvSpPr>
        <p:spPr>
          <a:noFill/>
        </p:spPr>
        <p:txBody>
          <a:bodyPr/>
          <a:lstStyle/>
          <a:p>
            <a:fld id="{F974168B-209A-4CE7-99D1-F6F83119C102}" type="slidenum">
              <a:rPr lang="en-US" smtClean="0"/>
              <a:pPr/>
              <a:t>40</a:t>
            </a:fld>
            <a:endParaRPr lang="en-US"/>
          </a:p>
        </p:txBody>
      </p:sp>
    </p:spTree>
    <p:extLst>
      <p:ext uri="{BB962C8B-B14F-4D97-AF65-F5344CB8AC3E}">
        <p14:creationId xmlns:p14="http://schemas.microsoft.com/office/powerpoint/2010/main" val="14896593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41</a:t>
            </a:fld>
            <a:endParaRPr lang="en-US" dirty="0"/>
          </a:p>
        </p:txBody>
      </p:sp>
    </p:spTree>
    <p:extLst>
      <p:ext uri="{BB962C8B-B14F-4D97-AF65-F5344CB8AC3E}">
        <p14:creationId xmlns:p14="http://schemas.microsoft.com/office/powerpoint/2010/main" val="2164349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4</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42</a:t>
            </a:fld>
            <a:endParaRPr lang="en-US"/>
          </a:p>
        </p:txBody>
      </p:sp>
    </p:spTree>
    <p:extLst>
      <p:ext uri="{BB962C8B-B14F-4D97-AF65-F5344CB8AC3E}">
        <p14:creationId xmlns:p14="http://schemas.microsoft.com/office/powerpoint/2010/main" val="17278803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43</a:t>
            </a:fld>
            <a:endParaRPr lang="en-US"/>
          </a:p>
        </p:txBody>
      </p:sp>
    </p:spTree>
    <p:extLst>
      <p:ext uri="{BB962C8B-B14F-4D97-AF65-F5344CB8AC3E}">
        <p14:creationId xmlns:p14="http://schemas.microsoft.com/office/powerpoint/2010/main" val="42746802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44</a:t>
            </a:fld>
            <a:endParaRPr lang="en-US"/>
          </a:p>
        </p:txBody>
      </p:sp>
    </p:spTree>
    <p:extLst>
      <p:ext uri="{BB962C8B-B14F-4D97-AF65-F5344CB8AC3E}">
        <p14:creationId xmlns:p14="http://schemas.microsoft.com/office/powerpoint/2010/main" val="41789359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7EB679-7535-4499-998C-2E4C9FDB76DD}"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46</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48537619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8A7EB679-7535-4499-998C-2E4C9FDB76DD}" type="slidenum">
              <a:rPr kumimoji="0" lang="en-US" sz="1800" b="0" i="0" u="none" strike="noStrike" kern="0" cap="none" spc="0" normalizeH="0" baseline="0" noProof="0" smtClean="0">
                <a:ln>
                  <a:noFill/>
                </a:ln>
                <a:solidFill>
                  <a:srgbClr val="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47</a:t>
            </a:fld>
            <a:endParaRPr kumimoji="0" lang="en-US" sz="1800" b="0" i="0" u="none" strike="noStrike" kern="0" cap="none" spc="0" normalizeH="0" baseline="0" noProof="0">
              <a:ln>
                <a:noFill/>
              </a:ln>
              <a:solidFill>
                <a:srgbClr val="000000"/>
              </a:solidFill>
              <a:effectLst/>
              <a:uLnTx/>
              <a:uFillTx/>
            </a:endParaRPr>
          </a:p>
        </p:txBody>
      </p:sp>
    </p:spTree>
    <p:extLst>
      <p:ext uri="{BB962C8B-B14F-4D97-AF65-F5344CB8AC3E}">
        <p14:creationId xmlns:p14="http://schemas.microsoft.com/office/powerpoint/2010/main" val="1512710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6</a:t>
            </a:fld>
            <a:endParaRPr lang="en-GB"/>
          </a:p>
        </p:txBody>
      </p:sp>
    </p:spTree>
    <p:extLst>
      <p:ext uri="{BB962C8B-B14F-4D97-AF65-F5344CB8AC3E}">
        <p14:creationId xmlns:p14="http://schemas.microsoft.com/office/powerpoint/2010/main" val="27597306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9</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316171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10</a:t>
            </a:fld>
            <a:endParaRPr lang="en-US" dirty="0"/>
          </a:p>
        </p:txBody>
      </p:sp>
    </p:spTree>
    <p:extLst>
      <p:ext uri="{BB962C8B-B14F-4D97-AF65-F5344CB8AC3E}">
        <p14:creationId xmlns:p14="http://schemas.microsoft.com/office/powerpoint/2010/main" val="42794166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13</a:t>
            </a:fld>
            <a:endParaRPr lang="en-GB"/>
          </a:p>
        </p:txBody>
      </p:sp>
    </p:spTree>
    <p:extLst>
      <p:ext uri="{BB962C8B-B14F-4D97-AF65-F5344CB8AC3E}">
        <p14:creationId xmlns:p14="http://schemas.microsoft.com/office/powerpoint/2010/main" val="22703315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18</a:t>
            </a:fld>
            <a:endParaRPr lang="en-US" dirty="0"/>
          </a:p>
        </p:txBody>
      </p:sp>
    </p:spTree>
    <p:extLst>
      <p:ext uri="{BB962C8B-B14F-4D97-AF65-F5344CB8AC3E}">
        <p14:creationId xmlns:p14="http://schemas.microsoft.com/office/powerpoint/2010/main" val="39582501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19</a:t>
            </a:fld>
            <a:endParaRPr lang="en-US" dirty="0"/>
          </a:p>
        </p:txBody>
      </p:sp>
    </p:spTree>
    <p:extLst>
      <p:ext uri="{BB962C8B-B14F-4D97-AF65-F5344CB8AC3E}">
        <p14:creationId xmlns:p14="http://schemas.microsoft.com/office/powerpoint/2010/main" val="19810180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a:p>
        </p:txBody>
      </p:sp>
      <p:sp>
        <p:nvSpPr>
          <p:cNvPr id="56324" name="Slide Number Placeholder 3"/>
          <p:cNvSpPr>
            <a:spLocks noGrp="1"/>
          </p:cNvSpPr>
          <p:nvPr>
            <p:ph type="sldNum" sz="quarter" idx="5"/>
          </p:nvPr>
        </p:nvSpPr>
        <p:spPr>
          <a:noFill/>
        </p:spPr>
        <p:txBody>
          <a:bodyPr/>
          <a:lstStyle/>
          <a:p>
            <a:fld id="{612FB99C-F638-443F-A635-6DA97A7256E7}" type="slidenum">
              <a:rPr lang="en-US" smtClean="0"/>
              <a:pPr/>
              <a:t>28</a:t>
            </a:fld>
            <a:endParaRPr lang="en-US"/>
          </a:p>
        </p:txBody>
      </p:sp>
    </p:spTree>
    <p:extLst>
      <p:ext uri="{BB962C8B-B14F-4D97-AF65-F5344CB8AC3E}">
        <p14:creationId xmlns:p14="http://schemas.microsoft.com/office/powerpoint/2010/main" val="17940252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03/12/2017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03/12/2017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03/12/2017</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A8C16814-CFB7-4205-9B00-D7AA0B4F04E1}"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03/12/2017</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74F4153-C958-45CA-9101-9DAC497976E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6314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03/12/2017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03/12/2017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03/12/2017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03/12/2017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03/12/2017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03/12/2017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03/12/2017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03/12/2017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03/12/2017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03/12/2017</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8"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16814-CFB7-4205-9B00-D7AA0B4F04E1}" type="datetimeFigureOut">
              <a:rPr lang="en-GB" smtClean="0"/>
              <a:t>03/12/2017</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F4153-C958-45CA-9101-9DAC497976E3}" type="slidenum">
              <a:rPr lang="en-GB" smtClean="0"/>
              <a:t>‹#›</a:t>
            </a:fld>
            <a:endParaRPr lang="en-GB"/>
          </a:p>
        </p:txBody>
      </p:sp>
    </p:spTree>
    <p:extLst>
      <p:ext uri="{BB962C8B-B14F-4D97-AF65-F5344CB8AC3E}">
        <p14:creationId xmlns:p14="http://schemas.microsoft.com/office/powerpoint/2010/main" val="3034697320"/>
      </p:ext>
    </p:extLst>
  </p:cSld>
  <p:clrMap bg1="lt1" tx1="dk1" bg2="lt2" tx2="dk2" accent1="accent1" accent2="accent2" accent3="accent3" accent4="accent4" accent5="accent5" accent6="accent6" hlink="hlink" folHlink="folHlink"/>
  <p:sldLayoutIdLst>
    <p:sldLayoutId id="214748381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hyperlink" Target="http://www.tla.ed.ac.uk/interchange"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hyperlink" Target="http://www.pass.brad.ac.uk/"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http://www.jisc.ac.uk/whatwedo/programmes/usersandinnovation/soundsgood.aspx"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Enhancing assessment and feedback</a:t>
            </a:r>
            <a:br>
              <a:rPr lang="en-GB" sz="4400" dirty="0"/>
            </a:br>
            <a:endParaRPr lang="en-GB" sz="4400" dirty="0"/>
          </a:p>
        </p:txBody>
      </p:sp>
      <p:sp>
        <p:nvSpPr>
          <p:cNvPr id="3075" name="Rectangle 3"/>
          <p:cNvSpPr>
            <a:spLocks noGrp="1" noChangeArrowheads="1"/>
          </p:cNvSpPr>
          <p:nvPr>
            <p:ph type="subTitle" idx="1"/>
          </p:nvPr>
        </p:nvSpPr>
        <p:spPr>
          <a:xfrm>
            <a:off x="323528" y="2781300"/>
            <a:ext cx="7056784" cy="3576638"/>
          </a:xfrm>
        </p:spPr>
        <p:txBody>
          <a:bodyPr/>
          <a:lstStyle/>
          <a:p>
            <a:pPr algn="ctr" eaLnBrk="1" hangingPunct="1">
              <a:defRPr/>
            </a:pPr>
            <a:r>
              <a:rPr lang="en-GB" dirty="0"/>
              <a:t>Edinburgh Napier University</a:t>
            </a:r>
          </a:p>
          <a:p>
            <a:pPr algn="ctr" eaLnBrk="1" hangingPunct="1">
              <a:defRPr/>
            </a:pPr>
            <a:r>
              <a:rPr lang="en-GB" sz="2400" dirty="0"/>
              <a:t>School of Applied Sciences</a:t>
            </a:r>
          </a:p>
          <a:p>
            <a:pPr algn="ctr" eaLnBrk="1" hangingPunct="1">
              <a:defRPr/>
            </a:pPr>
            <a:r>
              <a:rPr lang="en-GB" sz="2400" dirty="0"/>
              <a:t>Thursday 7 December </a:t>
            </a:r>
            <a:r>
              <a:rPr lang="en-GB" sz="2400" dirty="0" err="1"/>
              <a:t>Sighthill</a:t>
            </a:r>
            <a:r>
              <a:rPr lang="en-GB" sz="2400" dirty="0"/>
              <a:t> 1.D.04 &amp; repeated</a:t>
            </a:r>
          </a:p>
          <a:p>
            <a:pPr algn="ctr" eaLnBrk="1" hangingPunct="1">
              <a:defRPr/>
            </a:pPr>
            <a:r>
              <a:rPr lang="en-GB" sz="2400" dirty="0"/>
              <a:t>Fri 8 December </a:t>
            </a:r>
            <a:r>
              <a:rPr lang="en-GB" sz="2400" dirty="0" err="1"/>
              <a:t>Sighthill</a:t>
            </a:r>
            <a:r>
              <a:rPr lang="en-GB" sz="2400" dirty="0"/>
              <a:t> 7.B.27, Principal's Boardroom</a:t>
            </a:r>
          </a:p>
          <a:p>
            <a:pPr algn="ctr" eaLnBrk="1" hangingPunct="1">
              <a:defRPr/>
            </a:pPr>
            <a:r>
              <a:rPr lang="en-GB" sz="2400" dirty="0"/>
              <a:t> </a:t>
            </a:r>
            <a:r>
              <a:rPr lang="en-GB" sz="2800" b="1" dirty="0"/>
              <a:t>Sally Brown </a:t>
            </a:r>
            <a:r>
              <a:rPr lang="en-GB" sz="2800" dirty="0"/>
              <a:t>NTF, PFHEA, SFSEDA</a:t>
            </a:r>
            <a:endParaRPr lang="en-GB" sz="2000" b="1" dirty="0"/>
          </a:p>
          <a:p>
            <a:pPr algn="ctr" eaLnBrk="1" hangingPunct="1">
              <a:defRPr/>
            </a:pPr>
            <a:r>
              <a:rPr lang="en-GB" sz="1800" b="1" dirty="0"/>
              <a:t>@</a:t>
            </a:r>
            <a:r>
              <a:rPr lang="en-GB" sz="1800" b="1" dirty="0" err="1"/>
              <a:t>ProfSallyBrown</a:t>
            </a:r>
            <a:r>
              <a:rPr lang="en-GB" sz="1800" dirty="0"/>
              <a:t> 	sally@sally-brown.net</a:t>
            </a:r>
            <a:endParaRPr lang="en-GB" sz="1800" b="1" dirty="0"/>
          </a:p>
          <a:p>
            <a:pPr algn="ctr" eaLnBrk="1" hangingPunct="1">
              <a:defRPr/>
            </a:pPr>
            <a:r>
              <a:rPr lang="en-GB" sz="1800" dirty="0" err="1"/>
              <a:t>Emerita</a:t>
            </a:r>
            <a:r>
              <a:rPr lang="en-GB" sz="1800" dirty="0"/>
              <a:t> Professor, Leeds Beckett University</a:t>
            </a:r>
          </a:p>
          <a:p>
            <a:pPr algn="ctr" eaLnBrk="1" hangingPunct="1">
              <a:defRPr/>
            </a:pPr>
            <a:r>
              <a:rPr lang="en-GB" sz="1800" dirty="0"/>
              <a:t>Visiting Professor: University of Plymouth, University of South Wales, Edge Hill University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a:t>Make sense of key terms such as criteria, weightings, and level;</a:t>
            </a:r>
          </a:p>
          <a:p>
            <a:r>
              <a:rPr lang="en-GB" sz="2600" dirty="0"/>
              <a:t>Encounter a variety of assessment methods (e.g. presentations, portfolios, posters, assessed web participation, practicals, vivas etc) and get practice in using them;</a:t>
            </a:r>
          </a:p>
          <a:p>
            <a:r>
              <a:rPr lang="en-GB" sz="2600" dirty="0"/>
              <a:t>Be strategic in their behaviours, putting more work into aspects of an assignment with high weightings, interrogating criteria to find out what is really required and so on;</a:t>
            </a:r>
          </a:p>
          <a:p>
            <a:r>
              <a:rPr lang="en-GB" sz="2600"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39034593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importance of dialogic feedback (Sadler)</a:t>
            </a:r>
          </a:p>
        </p:txBody>
      </p:sp>
      <p:sp>
        <p:nvSpPr>
          <p:cNvPr id="3" name="Content Placeholder 2"/>
          <p:cNvSpPr>
            <a:spLocks noGrp="1"/>
          </p:cNvSpPr>
          <p:nvPr>
            <p:ph idx="1"/>
          </p:nvPr>
        </p:nvSpPr>
        <p:spPr/>
        <p:txBody>
          <a:bodyPr/>
          <a:lstStyle/>
          <a:p>
            <a:pPr marL="0" indent="0">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indent="0">
              <a:buNone/>
            </a:pPr>
            <a:endParaRPr lang="en-GB" sz="2800" dirty="0"/>
          </a:p>
        </p:txBody>
      </p:sp>
    </p:spTree>
    <p:extLst>
      <p:ext uri="{BB962C8B-B14F-4D97-AF65-F5344CB8AC3E}">
        <p14:creationId xmlns:p14="http://schemas.microsoft.com/office/powerpoint/2010/main" val="3570073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48BBE-AD72-432C-97B6-2DE44B6366FC}"/>
              </a:ext>
            </a:extLst>
          </p:cNvPr>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Helping students better understand what is needed of them</a:t>
            </a:r>
          </a:p>
        </p:txBody>
      </p:sp>
      <p:sp>
        <p:nvSpPr>
          <p:cNvPr id="3" name="Content Placeholder 2">
            <a:extLst>
              <a:ext uri="{FF2B5EF4-FFF2-40B4-BE49-F238E27FC236}">
                <a16:creationId xmlns:a16="http://schemas.microsoft.com/office/drawing/2014/main" id="{9DC2FF15-D780-4B4E-A4CE-FB177D4D1DF2}"/>
              </a:ext>
            </a:extLst>
          </p:cNvPr>
          <p:cNvSpPr>
            <a:spLocks noGrp="1"/>
          </p:cNvSpPr>
          <p:nvPr>
            <p:ph idx="1"/>
          </p:nvPr>
        </p:nvSpPr>
        <p:spPr>
          <a:xfrm>
            <a:off x="468313" y="1196975"/>
            <a:ext cx="8229600" cy="5005388"/>
          </a:xfrm>
        </p:spPr>
        <p:txBody>
          <a:bodyPr/>
          <a:lstStyle/>
          <a:p>
            <a:pPr marL="0" indent="0">
              <a:buNone/>
            </a:pPr>
            <a:r>
              <a:rPr lang="en-GB" sz="2600" dirty="0"/>
              <a:t>This can be achieved in a variety of ways, including:</a:t>
            </a:r>
          </a:p>
          <a:p>
            <a:r>
              <a:rPr lang="en-GB" sz="2600" dirty="0"/>
              <a:t>Using games (like the Biscuit game) can help make students think hard about criteria and required outcomes;</a:t>
            </a:r>
          </a:p>
          <a:p>
            <a:r>
              <a:rPr lang="en-GB" sz="2600" dirty="0"/>
              <a:t>Ensuring that briefings (in the form of documentation, and more importantly, live/ face-to-face briefings, where students can actively interrogate criteria) are useful;</a:t>
            </a:r>
          </a:p>
          <a:p>
            <a:r>
              <a:rPr lang="en-GB" sz="2600" dirty="0"/>
              <a:t>Getting students to self-assess to start a feedback dialogue; </a:t>
            </a:r>
          </a:p>
          <a:p>
            <a:r>
              <a:rPr lang="en-GB" sz="2600" dirty="0"/>
              <a:t>Using exemplars to show students what high quality work in this domain comprises, and what features and aspects are crucial for success.</a:t>
            </a:r>
          </a:p>
        </p:txBody>
      </p:sp>
    </p:spTree>
    <p:extLst>
      <p:ext uri="{BB962C8B-B14F-4D97-AF65-F5344CB8AC3E}">
        <p14:creationId xmlns:p14="http://schemas.microsoft.com/office/powerpoint/2010/main" val="670807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lgn="l" eaLnBrk="0" fontAlgn="base" hangingPunct="0">
              <a:spcAft>
                <a:spcPct val="0"/>
              </a:spcAft>
            </a:pPr>
            <a:r>
              <a:rPr lang="en-GB" sz="3200" b="1" dirty="0">
                <a:solidFill>
                  <a:srgbClr val="330066"/>
                </a:solidFill>
              </a:rPr>
              <a:t>Do your international students understand UK assessment approaches?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800" b="1" dirty="0"/>
              <a:t>Have you clarified the ground rules on issues like pass marks, criterion-referenced assessment and grading systems?</a:t>
            </a:r>
          </a:p>
          <a:p>
            <a:pPr fontAlgn="base">
              <a:spcBef>
                <a:spcPts val="600"/>
              </a:spcBef>
              <a:spcAft>
                <a:spcPct val="0"/>
              </a:spcAft>
              <a:buClr>
                <a:schemeClr val="tx2"/>
              </a:buClr>
              <a:buSzPct val="70000"/>
              <a:buFont typeface="Wingdings" pitchFamily="2" charset="2"/>
              <a:buChar char="l"/>
            </a:pPr>
            <a:r>
              <a:rPr lang="en-GB" sz="2800" b="1" dirty="0"/>
              <a:t>Have you explained how extensions, condonements, and university assessment regulations work?</a:t>
            </a:r>
          </a:p>
          <a:p>
            <a:pPr fontAlgn="base">
              <a:spcBef>
                <a:spcPts val="600"/>
              </a:spcBef>
              <a:spcAft>
                <a:spcPct val="0"/>
              </a:spcAft>
              <a:buClr>
                <a:schemeClr val="tx2"/>
              </a:buClr>
              <a:buSzPct val="70000"/>
              <a:buFont typeface="Wingdings" pitchFamily="2" charset="2"/>
              <a:buChar char="l"/>
            </a:pPr>
            <a:r>
              <a:rPr lang="en-GB" sz="2800" b="1" dirty="0"/>
              <a:t>Are the assignments built around a curriculum international in scope and content? Are tasks and case studies globally orientated?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5F704-9624-488B-9AF8-8FCECCB60FA0}"/>
              </a:ext>
            </a:extLst>
          </p:cNvPr>
          <p:cNvSpPr>
            <a:spLocks noGrp="1"/>
          </p:cNvSpPr>
          <p:nvPr>
            <p:ph type="title"/>
          </p:nvPr>
        </p:nvSpPr>
        <p:spPr>
          <a:xfrm>
            <a:off x="457200" y="122238"/>
            <a:ext cx="7543800" cy="1506561"/>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330066"/>
                </a:solidFill>
              </a:rPr>
              <a:t>Are your students aware of all the processes and procedures we use to ensure fair assessment? </a:t>
            </a:r>
          </a:p>
        </p:txBody>
      </p:sp>
      <p:sp>
        <p:nvSpPr>
          <p:cNvPr id="3" name="Content Placeholder 2">
            <a:extLst>
              <a:ext uri="{FF2B5EF4-FFF2-40B4-BE49-F238E27FC236}">
                <a16:creationId xmlns:a16="http://schemas.microsoft.com/office/drawing/2014/main" id="{15BA3D1C-39BB-4F92-B846-5252259E4B0D}"/>
              </a:ext>
            </a:extLst>
          </p:cNvPr>
          <p:cNvSpPr>
            <a:spLocks noGrp="1"/>
          </p:cNvSpPr>
          <p:nvPr>
            <p:ph idx="1"/>
          </p:nvPr>
        </p:nvSpPr>
        <p:spPr>
          <a:xfrm>
            <a:off x="457200" y="1772816"/>
            <a:ext cx="8229600" cy="4213522"/>
          </a:xfrm>
        </p:spPr>
        <p:txBody>
          <a:bodyPr/>
          <a:lstStyle/>
          <a:p>
            <a:r>
              <a:rPr lang="en-GB" sz="2800" dirty="0"/>
              <a:t>Do they know how we require assessors to match grades to achievement of assessment criteria?</a:t>
            </a:r>
          </a:p>
          <a:p>
            <a:r>
              <a:rPr lang="en-GB" sz="2800" dirty="0"/>
              <a:t>Are they familiar with the steps we take to ensure inter-assessor reliability?</a:t>
            </a:r>
          </a:p>
          <a:p>
            <a:r>
              <a:rPr lang="en-GB" sz="2800" dirty="0"/>
              <a:t>Do they understand that moderation processes are in place, for example through exam boards, to ensure that justice is done to each individual?</a:t>
            </a:r>
          </a:p>
          <a:p>
            <a:r>
              <a:rPr lang="en-GB" sz="2800" dirty="0"/>
              <a:t>Do they get to hear about the work of external examiners (or even get to meet them?)?</a:t>
            </a:r>
          </a:p>
          <a:p>
            <a:endParaRPr lang="en-GB" sz="2800" dirty="0"/>
          </a:p>
        </p:txBody>
      </p:sp>
    </p:spTree>
    <p:extLst>
      <p:ext uri="{BB962C8B-B14F-4D97-AF65-F5344CB8AC3E}">
        <p14:creationId xmlns:p14="http://schemas.microsoft.com/office/powerpoint/2010/main" val="23974632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FC3B-2FE7-43B6-AFC2-509F7791450A}"/>
              </a:ext>
            </a:extLst>
          </p:cNvPr>
          <p:cNvSpPr>
            <a:spLocks noGrp="1"/>
          </p:cNvSpPr>
          <p:nvPr>
            <p:ph type="title"/>
          </p:nvPr>
        </p:nvSpPr>
        <p:spPr>
          <a:xfrm>
            <a:off x="179512" y="122238"/>
            <a:ext cx="7992888" cy="15065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Fostering student engagement with feedback</a:t>
            </a:r>
          </a:p>
        </p:txBody>
      </p:sp>
      <p:sp>
        <p:nvSpPr>
          <p:cNvPr id="3" name="Content Placeholder 2">
            <a:extLst>
              <a:ext uri="{FF2B5EF4-FFF2-40B4-BE49-F238E27FC236}">
                <a16:creationId xmlns:a16="http://schemas.microsoft.com/office/drawing/2014/main" id="{E1EF2456-FC8F-47F8-B759-673CBC6F60F1}"/>
              </a:ext>
            </a:extLst>
          </p:cNvPr>
          <p:cNvSpPr>
            <a:spLocks noGrp="1"/>
          </p:cNvSpPr>
          <p:nvPr>
            <p:ph idx="1"/>
          </p:nvPr>
        </p:nvSpPr>
        <p:spPr>
          <a:xfrm>
            <a:off x="468313" y="1700807"/>
            <a:ext cx="8229600" cy="4501555"/>
          </a:xfrm>
        </p:spPr>
        <p:txBody>
          <a:bodyPr/>
          <a:lstStyle/>
          <a:p>
            <a:r>
              <a:rPr lang="en-GB" sz="2600" dirty="0"/>
              <a:t>Students tend to regard marks like money, and so will put more energy into things that ‘count’ than those they see as options;</a:t>
            </a:r>
          </a:p>
          <a:p>
            <a:r>
              <a:rPr lang="en-GB" sz="2600" dirty="0"/>
              <a:t>Formative feedback, that is developmental and supportive, and given at the right stage so that it guides future performance can be exceptionally powerful in improving achievement and retention;</a:t>
            </a:r>
          </a:p>
          <a:p>
            <a:r>
              <a:rPr lang="en-GB" sz="2600" dirty="0"/>
              <a:t>Feedback and ‘feed-forward’ must be integral to student learning programmes, rather than something that students opt into, so needs to be within live or virtual face-to-face interaction.</a:t>
            </a:r>
          </a:p>
        </p:txBody>
      </p:sp>
    </p:spTree>
    <p:extLst>
      <p:ext uri="{BB962C8B-B14F-4D97-AF65-F5344CB8AC3E}">
        <p14:creationId xmlns:p14="http://schemas.microsoft.com/office/powerpoint/2010/main" val="42453983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recognise and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24487842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076AC-BB2F-4D3B-A0EA-8A4C07AC971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Encouraging better use of feedback </a:t>
            </a:r>
            <a:br>
              <a:rPr lang="en-GB" sz="3200" dirty="0"/>
            </a:br>
            <a:r>
              <a:rPr lang="en-GB" sz="3200" dirty="0"/>
              <a:t>(see handout)</a:t>
            </a:r>
          </a:p>
        </p:txBody>
      </p:sp>
      <p:sp>
        <p:nvSpPr>
          <p:cNvPr id="3" name="Content Placeholder 2">
            <a:extLst>
              <a:ext uri="{FF2B5EF4-FFF2-40B4-BE49-F238E27FC236}">
                <a16:creationId xmlns:a16="http://schemas.microsoft.com/office/drawing/2014/main" id="{06B322A7-D15B-4C43-B87E-373B354875C3}"/>
              </a:ext>
            </a:extLst>
          </p:cNvPr>
          <p:cNvSpPr>
            <a:spLocks noGrp="1"/>
          </p:cNvSpPr>
          <p:nvPr>
            <p:ph idx="1"/>
          </p:nvPr>
        </p:nvSpPr>
        <p:spPr>
          <a:xfrm>
            <a:off x="457200" y="1412875"/>
            <a:ext cx="8363271" cy="4789488"/>
          </a:xfrm>
        </p:spPr>
        <p:txBody>
          <a:bodyPr/>
          <a:lstStyle/>
          <a:p>
            <a:pPr lvl="0"/>
            <a:r>
              <a:rPr lang="en-GB" dirty="0"/>
              <a:t>Emphasise early on the importance to them of formative feedback;</a:t>
            </a:r>
          </a:p>
          <a:p>
            <a:pPr lvl="0"/>
            <a:r>
              <a:rPr lang="en-GB" dirty="0"/>
              <a:t>Consider how best to provide them with feedback. </a:t>
            </a:r>
          </a:p>
          <a:p>
            <a:pPr lvl="0"/>
            <a:r>
              <a:rPr lang="en-GB" dirty="0"/>
              <a:t>Provide them with training on why and how feedback is provided;</a:t>
            </a:r>
          </a:p>
          <a:p>
            <a:pPr lvl="0"/>
            <a:r>
              <a:rPr lang="en-GB" dirty="0"/>
              <a:t>Get students to practise drafting and delivering feedback;</a:t>
            </a:r>
          </a:p>
          <a:p>
            <a:pPr lvl="0"/>
            <a:r>
              <a:rPr lang="en-GB" dirty="0"/>
              <a:t>Get students to focus on comments rather than marks; </a:t>
            </a:r>
          </a:p>
          <a:p>
            <a:pPr lvl="0"/>
            <a:r>
              <a:rPr lang="en-GB" dirty="0"/>
              <a:t>Help students to believe they have the agency to improve their work;</a:t>
            </a:r>
          </a:p>
          <a:p>
            <a:pPr lvl="0"/>
            <a:r>
              <a:rPr lang="en-GB" dirty="0"/>
              <a:t>Encourage students to think of feedback as a trigger to them taking action;</a:t>
            </a:r>
          </a:p>
          <a:p>
            <a:pPr lvl="0"/>
            <a:r>
              <a:rPr lang="en-GB" dirty="0"/>
              <a:t>Give them some examples of helpful feedback as a prompt to discussion. </a:t>
            </a:r>
          </a:p>
        </p:txBody>
      </p:sp>
    </p:spTree>
    <p:extLst>
      <p:ext uri="{BB962C8B-B14F-4D97-AF65-F5344CB8AC3E}">
        <p14:creationId xmlns:p14="http://schemas.microsoft.com/office/powerpoint/2010/main" val="13922130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68313" y="-78682"/>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a:t>
            </a:r>
            <a:r>
              <a:rPr lang="en-GB" i="1" dirty="0"/>
              <a:t>for</a:t>
            </a:r>
            <a:r>
              <a:rPr lang="en-GB" dirty="0"/>
              <a:t> learning: some useful thoughts</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7934898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600" dirty="0"/>
              <a:t>6. 	Assessment expectations should be made </a:t>
            </a:r>
            <a:r>
              <a:rPr lang="en-GB" sz="2600" dirty="0">
                <a:solidFill>
                  <a:schemeClr val="tx2">
                    <a:lumMod val="40000"/>
                    <a:lumOff val="60000"/>
                  </a:schemeClr>
                </a:solidFill>
              </a:rPr>
              <a:t>visible</a:t>
            </a:r>
            <a:r>
              <a:rPr lang="en-GB" sz="2600" dirty="0">
                <a:solidFill>
                  <a:srgbClr val="7030A0"/>
                </a:solidFill>
              </a:rPr>
              <a:t> </a:t>
            </a:r>
            <a:r>
              <a:rPr lang="en-GB" sz="2600" dirty="0"/>
              <a:t>to students as far as possible;</a:t>
            </a:r>
          </a:p>
          <a:p>
            <a:pPr marL="538163" indent="-538163" eaLnBrk="1" hangingPunct="1">
              <a:buFont typeface="Wingdings" pitchFamily="2" charset="2"/>
              <a:buNone/>
              <a:defRPr/>
            </a:pPr>
            <a:r>
              <a:rPr lang="en-GB" sz="2600" dirty="0"/>
              <a:t>7. 	Tasks should involve the </a:t>
            </a:r>
            <a:r>
              <a:rPr lang="en-GB" sz="2600" dirty="0">
                <a:solidFill>
                  <a:schemeClr val="tx2">
                    <a:lumMod val="40000"/>
                    <a:lumOff val="60000"/>
                  </a:schemeClr>
                </a:solidFill>
              </a:rPr>
              <a:t>active engagement </a:t>
            </a:r>
            <a:r>
              <a:rPr lang="en-GB" sz="2600" dirty="0"/>
              <a:t>of students developing the capacity to find things out for themselves and learn independently;</a:t>
            </a:r>
          </a:p>
          <a:p>
            <a:pPr marL="538163" indent="-538163" eaLnBrk="1" hangingPunct="1">
              <a:buFont typeface="Wingdings" pitchFamily="2" charset="2"/>
              <a:buNone/>
              <a:defRPr/>
            </a:pPr>
            <a:r>
              <a:rPr lang="en-GB" sz="2600" dirty="0"/>
              <a:t>8. 	Tasks should be </a:t>
            </a:r>
            <a:r>
              <a:rPr lang="en-GB" sz="2600" dirty="0">
                <a:solidFill>
                  <a:schemeClr val="tx2">
                    <a:lumMod val="40000"/>
                    <a:lumOff val="60000"/>
                  </a:schemeClr>
                </a:solidFill>
              </a:rPr>
              <a:t>authentic</a:t>
            </a:r>
            <a:r>
              <a:rPr lang="en-GB" sz="2600" dirty="0"/>
              <a:t>; worthwhile, relevant and offering students some level of control over their work;</a:t>
            </a:r>
          </a:p>
          <a:p>
            <a:pPr marL="538163" indent="-538163" eaLnBrk="1" hangingPunct="1">
              <a:buFont typeface="Wingdings" pitchFamily="2" charset="2"/>
              <a:buNone/>
              <a:defRPr/>
            </a:pPr>
            <a:r>
              <a:rPr lang="en-GB" sz="2600" dirty="0"/>
              <a:t>9. 	Tasks are </a:t>
            </a:r>
            <a:r>
              <a:rPr lang="en-GB" sz="2600" dirty="0">
                <a:solidFill>
                  <a:schemeClr val="tx2">
                    <a:lumMod val="40000"/>
                    <a:lumOff val="60000"/>
                  </a:schemeClr>
                </a:solidFill>
              </a:rPr>
              <a:t>fit for purpose </a:t>
            </a:r>
            <a:r>
              <a:rPr lang="en-GB" sz="2600" dirty="0"/>
              <a:t>and align with important learning outcomes;</a:t>
            </a:r>
          </a:p>
          <a:p>
            <a:pPr marL="538163" indent="-538163" eaLnBrk="1" hangingPunct="1">
              <a:buFont typeface="Wingdings" pitchFamily="2" charset="2"/>
              <a:buNone/>
              <a:defRPr/>
            </a:pPr>
            <a:r>
              <a:rPr lang="en-GB" sz="2600" dirty="0"/>
              <a:t>10. 	Assessment should be used to </a:t>
            </a:r>
            <a:r>
              <a:rPr lang="en-GB" sz="2600" dirty="0">
                <a:solidFill>
                  <a:schemeClr val="tx2">
                    <a:lumMod val="40000"/>
                    <a:lumOff val="60000"/>
                  </a:schemeClr>
                </a:solidFill>
              </a:rPr>
              <a:t>evaluate teaching </a:t>
            </a:r>
            <a:r>
              <a:rPr lang="en-GB" sz="2600" dirty="0"/>
              <a:t>as well as student learning.</a:t>
            </a:r>
          </a:p>
          <a:p>
            <a:pPr eaLnBrk="1" hangingPunct="1">
              <a:buFont typeface="Wingdings" pitchFamily="2" charset="2"/>
              <a:buNone/>
              <a:defRPr/>
            </a:pPr>
            <a:r>
              <a:rPr lang="en-GB" sz="2600" i="1" dirty="0"/>
              <a:t>(Bloxham and Boyd)</a:t>
            </a:r>
          </a:p>
        </p:txBody>
      </p:sp>
    </p:spTree>
    <p:extLst>
      <p:ext uri="{BB962C8B-B14F-4D97-AF65-F5344CB8AC3E}">
        <p14:creationId xmlns:p14="http://schemas.microsoft.com/office/powerpoint/2010/main" val="1401331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3164E-FF65-43F0-BCEA-8F81BB70EBD2}"/>
              </a:ext>
            </a:extLst>
          </p:cNvPr>
          <p:cNvSpPr>
            <a:spLocks noGrp="1"/>
          </p:cNvSpPr>
          <p:nvPr>
            <p:ph type="title"/>
          </p:nvPr>
        </p:nvSpPr>
        <p:spPr/>
        <p:txBody>
          <a:bodyPr/>
          <a:lstStyle/>
          <a:p>
            <a:r>
              <a:rPr lang="en-GB" sz="3200" dirty="0"/>
              <a:t>The purpose of the sessions today on assessment and feedback</a:t>
            </a:r>
          </a:p>
        </p:txBody>
      </p:sp>
      <p:sp>
        <p:nvSpPr>
          <p:cNvPr id="3" name="Content Placeholder 2">
            <a:extLst>
              <a:ext uri="{FF2B5EF4-FFF2-40B4-BE49-F238E27FC236}">
                <a16:creationId xmlns:a16="http://schemas.microsoft.com/office/drawing/2014/main" id="{9A0CF1F9-72AB-4B78-A046-5BD0F997E20B}"/>
              </a:ext>
            </a:extLst>
          </p:cNvPr>
          <p:cNvSpPr>
            <a:spLocks noGrp="1"/>
          </p:cNvSpPr>
          <p:nvPr>
            <p:ph idx="1"/>
          </p:nvPr>
        </p:nvSpPr>
        <p:spPr/>
        <p:txBody>
          <a:bodyPr/>
          <a:lstStyle/>
          <a:p>
            <a:r>
              <a:rPr lang="en-GB" dirty="0"/>
              <a:t>Edinburgh Napier University is working hard to improve feedback and assessment across the board; </a:t>
            </a:r>
          </a:p>
          <a:p>
            <a:r>
              <a:rPr lang="en-GB" dirty="0"/>
              <a:t>Enhancing assessment and feedback is crucial for student satisfaction and achievement;</a:t>
            </a:r>
          </a:p>
          <a:p>
            <a:r>
              <a:rPr lang="en-GB" dirty="0"/>
              <a:t>ENU NSS results on assessment and feedback are mixed, with some problems around clear marking criteria, marking and assessment fairness, timeliness and effectiveness of feedback and whether students are challenged to achieve their best work;</a:t>
            </a:r>
          </a:p>
          <a:p>
            <a:r>
              <a:rPr lang="en-GB" dirty="0"/>
              <a:t>The sessions today aim to help staff design good assessments that genuinely are integrated with learning;</a:t>
            </a:r>
          </a:p>
          <a:p>
            <a:r>
              <a:rPr lang="en-GB" dirty="0"/>
              <a:t>We aim to provide dialogic opportunities to improve assessment and feedback because this is proven to work!</a:t>
            </a:r>
          </a:p>
        </p:txBody>
      </p:sp>
    </p:spTree>
    <p:extLst>
      <p:ext uri="{BB962C8B-B14F-4D97-AF65-F5344CB8AC3E}">
        <p14:creationId xmlns:p14="http://schemas.microsoft.com/office/powerpoint/2010/main" val="35308585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a:t>Good feedback: </a:t>
            </a:r>
            <a:br>
              <a:rPr lang="en-GB" sz="3200" dirty="0"/>
            </a:br>
            <a:r>
              <a:rPr lang="en-GB" sz="1800" dirty="0">
                <a:solidFill>
                  <a:schemeClr val="tx1"/>
                </a:solidFill>
              </a:rPr>
              <a:t>(after Brown, S. (2015), </a:t>
            </a:r>
            <a:r>
              <a:rPr lang="en-GB" sz="1800" i="1" dirty="0">
                <a:solidFill>
                  <a:schemeClr val="tx1"/>
                </a:solidFill>
              </a:rPr>
              <a:t>Assessment, learning and teaching in higher education: global perspectives</a:t>
            </a:r>
            <a:r>
              <a:rPr lang="en-GB" sz="1800" dirty="0">
                <a:solidFill>
                  <a:schemeClr val="tx1"/>
                </a:solidFill>
              </a:rPr>
              <a:t>, London: Palgrave-MacMillan)</a:t>
            </a:r>
          </a:p>
        </p:txBody>
      </p:sp>
      <p:sp>
        <p:nvSpPr>
          <p:cNvPr id="3" name="Content Placeholder 2"/>
          <p:cNvSpPr>
            <a:spLocks noGrp="1"/>
          </p:cNvSpPr>
          <p:nvPr>
            <p:ph idx="1"/>
          </p:nvPr>
        </p:nvSpPr>
        <p:spPr/>
        <p:txBody>
          <a:bodyPr/>
          <a:lstStyle/>
          <a:p>
            <a:pPr lvl="0">
              <a:buSzPct val="100000"/>
              <a:buFont typeface="+mj-lt"/>
              <a:buAutoNum type="arabicPeriod"/>
            </a:pPr>
            <a:r>
              <a:rPr lang="en-GB" sz="2800" dirty="0"/>
              <a:t>Is dialogic, rather than mono-directional, giving students chances to respond to comments from their markers and seek clarification where necessary. </a:t>
            </a:r>
          </a:p>
          <a:p>
            <a:pPr lvl="0">
              <a:buSzPct val="100000"/>
              <a:buFont typeface="+mj-lt"/>
              <a:buAutoNum type="arabicPeriod"/>
            </a:pPr>
            <a:r>
              <a:rPr lang="en-GB" sz="2800" dirty="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val="3519817800"/>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a:t>Actively facilitates students reviewing their own work and reflecting on it, so that they become good judges of the quality of their own work. </a:t>
            </a:r>
          </a:p>
          <a:p>
            <a:pPr>
              <a:buSzPct val="100000"/>
              <a:buFont typeface="+mj-lt"/>
              <a:buAutoNum type="arabicPeriod" startAt="3"/>
            </a:pPr>
            <a:r>
              <a:rPr lang="en-GB" sz="28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4047281787"/>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58117808"/>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800" dirty="0" err="1"/>
              <a:t>Hounsell</a:t>
            </a:r>
            <a:r>
              <a:rPr lang="en-GB" sz="2800" dirty="0"/>
              <a:t>, 2008, p.5).</a:t>
            </a:r>
          </a:p>
          <a:p>
            <a:pPr lvl="0">
              <a:buSzPct val="100000"/>
              <a:buFont typeface="+mj-lt"/>
              <a:buAutoNum type="arabicPeriod" startAt="6"/>
            </a:pPr>
            <a:r>
              <a:rPr lang="en-GB" sz="2800" dirty="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val="2500252987"/>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Poorly written comments that are nigh on impossible to decode, especially when impenetrable acronyms or abbreviations are used, or where handwriting is in an unfamiliar alphabet and is illegible. </a:t>
            </a:r>
          </a:p>
          <a:p>
            <a:pPr lvl="0"/>
            <a:r>
              <a:rPr lang="en-GB" sz="2800" dirty="0"/>
              <a:t>Cursory and derogatory remarks that leave them feeling demoralised ‘Weak argument’, ‘Shoddy work’, ‘Hopeless’, ‘Under-developed’, and so on. </a:t>
            </a:r>
          </a:p>
          <a:p>
            <a:pPr lvl="0"/>
            <a:r>
              <a:rPr lang="en-GB" sz="2800" dirty="0"/>
              <a:t>Value judgements on them as people rather than on the work in hand. </a:t>
            </a:r>
          </a:p>
        </p:txBody>
      </p:sp>
    </p:spTree>
    <p:extLst>
      <p:ext uri="{BB962C8B-B14F-4D97-AF65-F5344CB8AC3E}">
        <p14:creationId xmlns:p14="http://schemas.microsoft.com/office/powerpoint/2010/main" val="39788039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Vague comments which give few hints on how to improve or remediate errors: ‘OK as far as it goes’, ‘Needs greater depth of argument’, ‘Inappropriate methodology used’, ‘Not written at the right level’. </a:t>
            </a:r>
          </a:p>
          <a:p>
            <a:r>
              <a:rPr lang="en-GB" sz="28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val="1043923326"/>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E48B8-2A7E-43DF-A455-B84E4637DA70}"/>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Task: Giving formative feedback prior to submitting summative tasks </a:t>
            </a:r>
          </a:p>
        </p:txBody>
      </p:sp>
      <p:sp>
        <p:nvSpPr>
          <p:cNvPr id="3" name="Content Placeholder 2">
            <a:extLst>
              <a:ext uri="{FF2B5EF4-FFF2-40B4-BE49-F238E27FC236}">
                <a16:creationId xmlns:a16="http://schemas.microsoft.com/office/drawing/2014/main" id="{E13F9183-0239-40A8-AFA4-43942A92D442}"/>
              </a:ext>
            </a:extLst>
          </p:cNvPr>
          <p:cNvSpPr>
            <a:spLocks noGrp="1"/>
          </p:cNvSpPr>
          <p:nvPr>
            <p:ph idx="1"/>
          </p:nvPr>
        </p:nvSpPr>
        <p:spPr>
          <a:xfrm>
            <a:off x="107504" y="980729"/>
            <a:ext cx="8928991" cy="5221634"/>
          </a:xfrm>
        </p:spPr>
        <p:txBody>
          <a:bodyPr/>
          <a:lstStyle/>
          <a:p>
            <a:pPr marL="0" indent="0">
              <a:buNone/>
            </a:pPr>
            <a:r>
              <a:rPr lang="en-GB" sz="2000" dirty="0"/>
              <a:t>Discuss the examples provided on the handout about how to give early formative feedback and agree 2-3 approaches you would be prepared to adopt:</a:t>
            </a:r>
          </a:p>
          <a:p>
            <a:pPr lvl="0"/>
            <a:r>
              <a:rPr lang="en-GB" sz="2000" dirty="0"/>
              <a:t>Briefing students on assignment requirements in a face-to-face sessions; </a:t>
            </a:r>
          </a:p>
          <a:p>
            <a:pPr lvl="0"/>
            <a:r>
              <a:rPr lang="en-GB" sz="2000" dirty="0"/>
              <a:t>Preparing a set of ‘Frequently Asked Questions’ at the assignment briefing;</a:t>
            </a:r>
          </a:p>
          <a:p>
            <a:pPr lvl="0"/>
            <a:r>
              <a:rPr lang="en-GB" sz="2000" dirty="0"/>
              <a:t>Showing students examples of work of the required standard;</a:t>
            </a:r>
          </a:p>
          <a:p>
            <a:pPr lvl="0"/>
            <a:r>
              <a:rPr lang="en-GB" sz="2000" dirty="0"/>
              <a:t>Letting them see worked examples; </a:t>
            </a:r>
          </a:p>
          <a:p>
            <a:pPr lvl="0"/>
            <a:r>
              <a:rPr lang="en-GB" sz="2000" dirty="0"/>
              <a:t>Asking students to submit draft bibliographies; </a:t>
            </a:r>
          </a:p>
          <a:p>
            <a:pPr lvl="0"/>
            <a:r>
              <a:rPr lang="en-GB" sz="2000" dirty="0"/>
              <a:t>Asking students to bring along drafts to a lecture and encouraging questions;</a:t>
            </a:r>
          </a:p>
          <a:p>
            <a:pPr lvl="0"/>
            <a:r>
              <a:rPr lang="en-GB" sz="2000" dirty="0"/>
              <a:t>Providing opportunities for students to review each other’s drafts in pairs; </a:t>
            </a:r>
          </a:p>
          <a:p>
            <a:pPr lvl="0"/>
            <a:r>
              <a:rPr lang="en-GB" sz="2000" dirty="0"/>
              <a:t>Running quizzes using audience response systems in class time; </a:t>
            </a:r>
          </a:p>
          <a:p>
            <a:pPr lvl="0"/>
            <a:r>
              <a:rPr lang="en-GB" sz="2000" dirty="0"/>
              <a:t>Asking students to submit short work-in-progress for ‘quick and dirty’ comments; </a:t>
            </a:r>
          </a:p>
          <a:p>
            <a:pPr lvl="0"/>
            <a:r>
              <a:rPr lang="en-GB" sz="2000" dirty="0"/>
              <a:t>Posting anonymised examples of submitted drafts with your commentaries;</a:t>
            </a:r>
          </a:p>
          <a:p>
            <a:pPr lvl="0"/>
            <a:r>
              <a:rPr lang="en-GB" sz="2000" dirty="0"/>
              <a:t>Offering shared drop-in ‘surgeries’; </a:t>
            </a:r>
          </a:p>
          <a:p>
            <a:r>
              <a:rPr lang="en-GB" sz="2000" dirty="0"/>
              <a:t>Offering on-line webinars or open chat sessions.</a:t>
            </a:r>
          </a:p>
        </p:txBody>
      </p:sp>
    </p:spTree>
    <p:extLst>
      <p:ext uri="{BB962C8B-B14F-4D97-AF65-F5344CB8AC3E}">
        <p14:creationId xmlns:p14="http://schemas.microsoft.com/office/powerpoint/2010/main" val="29485866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To better engage learners through feedback and assessment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and tasks current and relevant;</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learning in class to the forthcoming/ongoing assignment (without slavishly teaching to the exam);</a:t>
            </a:r>
          </a:p>
          <a:p>
            <a:r>
              <a:rPr lang="en-GB" sz="2400" dirty="0"/>
              <a:t>Make spaces for dialogue through formative assessment;</a:t>
            </a:r>
            <a:endParaRPr lang="en-GB" dirty="0"/>
          </a:p>
          <a:p>
            <a:r>
              <a:rPr lang="en-GB" dirty="0"/>
              <a:t>Give them real problems to solve and issues with which to engage;</a:t>
            </a:r>
          </a:p>
          <a:p>
            <a:r>
              <a:rPr lang="en-GB" dirty="0"/>
              <a:t>Identify the skills they need to succeed and provide opportunities to rehearse and develop them;</a:t>
            </a:r>
          </a:p>
          <a:p>
            <a:r>
              <a:rPr lang="en-GB" dirty="0"/>
              <a:t>Never compromise on the quality of the demands we make of them.</a:t>
            </a:r>
          </a:p>
          <a:p>
            <a:pPr>
              <a:lnSpc>
                <a:spcPct val="100000"/>
              </a:lnSpc>
            </a:pPr>
            <a:endParaRPr lang="en-GB" sz="2400" dirty="0"/>
          </a:p>
          <a:p>
            <a:pPr>
              <a:lnSpc>
                <a:spcPct val="100000"/>
              </a:lnSpc>
            </a:pPr>
            <a:endParaRPr lang="en-GB" sz="2400" dirty="0"/>
          </a:p>
        </p:txBody>
      </p:sp>
    </p:spTree>
    <p:extLst>
      <p:ext uri="{BB962C8B-B14F-4D97-AF65-F5344CB8AC3E}">
        <p14:creationId xmlns:p14="http://schemas.microsoft.com/office/powerpoint/2010/main" val="39752623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Part two: Streamlining assessment:</a:t>
            </a:r>
            <a:br>
              <a:rPr lang="en-GB" sz="3200" dirty="0"/>
            </a:br>
            <a:r>
              <a:rPr lang="en-GB" sz="3200" dirty="0"/>
              <a:t>why would we wish to do it?</a:t>
            </a:r>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Huge pressure on resources in higher education;</a:t>
            </a:r>
          </a:p>
          <a:p>
            <a:r>
              <a:rPr lang="en-GB" sz="2600" dirty="0"/>
              <a:t>Larger numbers of students in cohorts;</a:t>
            </a:r>
          </a:p>
          <a:p>
            <a:r>
              <a:rPr lang="en-GB" sz="2600" dirty="0"/>
              <a:t>Ever-increasing demands on staff time;</a:t>
            </a:r>
          </a:p>
          <a:p>
            <a:r>
              <a:rPr lang="en-GB" sz="2600" dirty="0"/>
              <a:t>Staff indicate they spend a disproportionate time on assessment drudgery;</a:t>
            </a:r>
          </a:p>
          <a:p>
            <a:r>
              <a:rPr lang="en-GB" sz="2600" dirty="0"/>
              <a:t>The means exist nowadays to undertake some aspects of assessment more effectively and efficiently.</a:t>
            </a:r>
          </a:p>
          <a:p>
            <a:endParaRPr lang="en-GB" sz="2600" dirty="0"/>
          </a:p>
        </p:txBody>
      </p:sp>
    </p:spTree>
    <p:extLst>
      <p:ext uri="{BB962C8B-B14F-4D97-AF65-F5344CB8AC3E}">
        <p14:creationId xmlns:p14="http://schemas.microsoft.com/office/powerpoint/2010/main" val="1429063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To give feedback more effectively </a:t>
            </a:r>
            <a:br>
              <a:rPr lang="en-GB" sz="3200"/>
            </a:br>
            <a:r>
              <a:rPr lang="en-GB" sz="3200"/>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Feedback orally to groups of students;</a:t>
            </a:r>
          </a:p>
          <a:p>
            <a:r>
              <a:rPr lang="en-GB" sz="2600" dirty="0"/>
              <a:t>Write an assignment report;</a:t>
            </a:r>
          </a:p>
          <a:p>
            <a:r>
              <a:rPr lang="en-GB" sz="2600" dirty="0"/>
              <a:t>Use model answers;</a:t>
            </a:r>
          </a:p>
          <a:p>
            <a:r>
              <a:rPr lang="en-GB" sz="2600"/>
              <a:t>Using exemplars;</a:t>
            </a:r>
            <a:endParaRPr lang="en-GB" sz="2600" dirty="0"/>
          </a:p>
          <a:p>
            <a:r>
              <a:rPr lang="en-GB" sz="2600" dirty="0"/>
              <a:t>Use assignment return sheets;</a:t>
            </a:r>
          </a:p>
          <a:p>
            <a:r>
              <a:rPr lang="en-GB" sz="2600" dirty="0"/>
              <a:t>Use statement banks;</a:t>
            </a:r>
          </a:p>
          <a:p>
            <a:r>
              <a:rPr lang="en-GB" sz="2600" dirty="0"/>
              <a:t>Use technologies for delivering and managing assessment.</a:t>
            </a:r>
          </a:p>
          <a:p>
            <a:endParaRPr lang="en-GB" sz="2600" dirty="0"/>
          </a:p>
        </p:txBody>
      </p:sp>
    </p:spTree>
    <p:extLst>
      <p:ext uri="{BB962C8B-B14F-4D97-AF65-F5344CB8AC3E}">
        <p14:creationId xmlns:p14="http://schemas.microsoft.com/office/powerpoint/2010/main" val="4194294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A9647-CCEC-48DD-8516-FD2A05EB863A}"/>
              </a:ext>
            </a:extLst>
          </p:cNvPr>
          <p:cNvSpPr>
            <a:spLocks noGrp="1"/>
          </p:cNvSpPr>
          <p:nvPr>
            <p:ph type="title"/>
          </p:nvPr>
        </p:nvSpPr>
        <p:spPr/>
        <p:txBody>
          <a:bodyPr/>
          <a:lstStyle/>
          <a:p>
            <a:r>
              <a:rPr lang="en-GB" dirty="0"/>
              <a:t>Providing useful feedback effectively and efficiently in Applied Sciences</a:t>
            </a:r>
          </a:p>
        </p:txBody>
      </p:sp>
      <p:sp>
        <p:nvSpPr>
          <p:cNvPr id="3" name="Content Placeholder 2">
            <a:extLst>
              <a:ext uri="{FF2B5EF4-FFF2-40B4-BE49-F238E27FC236}">
                <a16:creationId xmlns:a16="http://schemas.microsoft.com/office/drawing/2014/main" id="{F7AF054B-D1B2-4D0F-A93F-F4E04CEDD5E6}"/>
              </a:ext>
            </a:extLst>
          </p:cNvPr>
          <p:cNvSpPr>
            <a:spLocks noGrp="1"/>
          </p:cNvSpPr>
          <p:nvPr>
            <p:ph idx="1"/>
          </p:nvPr>
        </p:nvSpPr>
        <p:spPr/>
        <p:txBody>
          <a:bodyPr/>
          <a:lstStyle/>
          <a:p>
            <a:pPr marL="0" indent="0">
              <a:buNone/>
            </a:pPr>
            <a:r>
              <a:rPr lang="en-GB" sz="2000" dirty="0"/>
              <a:t>Research tells us that giving students feedback that is designed to help them improve their work is highly effective in enhancing both achievement and retention, as well as being a crucial element in student satisfaction (including the NSS). We now that providing useful comments in a timely fashion is important too, but it is difficult to do this efficiently and effectively without it becoming unmanageable for staff. This workshop will provide participants with opportunities to:</a:t>
            </a:r>
          </a:p>
          <a:p>
            <a:pPr lvl="0"/>
            <a:r>
              <a:rPr lang="en-GB" sz="2000" dirty="0"/>
              <a:t>​​review the importance of both formative feedback prior to submission of assignments and 'feedforward' on summative assignments to improve future student achievement;</a:t>
            </a:r>
          </a:p>
          <a:p>
            <a:pPr lvl="0"/>
            <a:r>
              <a:rPr lang="en-GB" sz="2000" dirty="0"/>
              <a:t>consider a range of streamlined ways of giving feedback that are time efficient for staff;</a:t>
            </a:r>
          </a:p>
          <a:p>
            <a:pPr lvl="0"/>
            <a:r>
              <a:rPr lang="en-GB" sz="2000" dirty="0"/>
              <a:t>discuss how best to ensure students make good use of the feedback they receive;</a:t>
            </a:r>
          </a:p>
          <a:p>
            <a:pPr lvl="0"/>
            <a:r>
              <a:rPr lang="en-GB" sz="2000" dirty="0"/>
              <a:t>plan for future enhancements of assessment and feedback in Applied Science programmes.</a:t>
            </a:r>
          </a:p>
          <a:p>
            <a:endParaRPr lang="en-GB" dirty="0"/>
          </a:p>
        </p:txBody>
      </p:sp>
    </p:spTree>
    <p:extLst>
      <p:ext uri="{BB962C8B-B14F-4D97-AF65-F5344CB8AC3E}">
        <p14:creationId xmlns:p14="http://schemas.microsoft.com/office/powerpoint/2010/main" val="31713706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why?</a:t>
            </a:r>
          </a:p>
        </p:txBody>
      </p:sp>
      <p:sp>
        <p:nvSpPr>
          <p:cNvPr id="2560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Face-to-face feedback uses tone of voice, emphasis, body language;</a:t>
            </a:r>
          </a:p>
          <a:p>
            <a:r>
              <a:rPr lang="en-GB" sz="2600"/>
              <a:t>Students learn from feedback to each others’ work;</a:t>
            </a:r>
          </a:p>
          <a:p>
            <a:r>
              <a:rPr lang="en-GB" sz="2600"/>
              <a:t>Students can ask questions;</a:t>
            </a:r>
          </a:p>
          <a:p>
            <a:r>
              <a:rPr lang="en-GB" sz="2600"/>
              <a:t>Makes feedback a shared experience.</a:t>
            </a:r>
          </a:p>
          <a:p>
            <a:endParaRPr lang="en-GB" sz="2600"/>
          </a:p>
        </p:txBody>
      </p:sp>
    </p:spTree>
    <p:extLst>
      <p:ext uri="{BB962C8B-B14F-4D97-AF65-F5344CB8AC3E}">
        <p14:creationId xmlns:p14="http://schemas.microsoft.com/office/powerpoint/2010/main" val="42855256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how?</a:t>
            </a:r>
          </a:p>
        </p:txBody>
      </p:sp>
      <p:sp>
        <p:nvSpPr>
          <p:cNvPr id="2662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Staff mark assignments with minimal in-text comment and provide grades/marks as normal;</a:t>
            </a:r>
          </a:p>
          <a:p>
            <a:r>
              <a:rPr lang="en-GB" sz="2600" dirty="0"/>
              <a:t>At the start of a lecture or seminar, the tutor provides an overview of class performance and orally remediates errors, clarifies; misunderstandings, and praises good practice;</a:t>
            </a:r>
          </a:p>
          <a:p>
            <a:r>
              <a:rPr lang="en-GB" sz="2600" dirty="0"/>
              <a:t>Students have a chance to ask and answer questions;</a:t>
            </a:r>
          </a:p>
          <a:p>
            <a:r>
              <a:rPr lang="en-GB" sz="2600" dirty="0"/>
              <a:t>An audio file can be made available on the VLE.</a:t>
            </a:r>
          </a:p>
        </p:txBody>
      </p:sp>
    </p:spTree>
    <p:extLst>
      <p:ext uri="{BB962C8B-B14F-4D97-AF65-F5344CB8AC3E}">
        <p14:creationId xmlns:p14="http://schemas.microsoft.com/office/powerpoint/2010/main" val="21231933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Written assignment reports: why?</a:t>
            </a:r>
          </a:p>
        </p:txBody>
      </p:sp>
      <p:sp>
        <p:nvSpPr>
          <p:cNvPr id="23555" name="Rectangle 3"/>
          <p:cNvSpPr>
            <a:spLocks noGrp="1" noChangeArrowheads="1"/>
          </p:cNvSpPr>
          <p:nvPr>
            <p:ph type="body" idx="1"/>
          </p:nvPr>
        </p:nvSpPr>
        <p:spPr>
          <a:xfrm>
            <a:off x="457200" y="1571625"/>
            <a:ext cx="8305800" cy="45243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Provides feedback to a group as a whole;</a:t>
            </a:r>
          </a:p>
          <a:p>
            <a:r>
              <a:rPr lang="en-GB" sz="2600" dirty="0"/>
              <a:t>Allows students to know how they are doing by comparison with the rest of the course;</a:t>
            </a:r>
          </a:p>
          <a:p>
            <a:r>
              <a:rPr lang="en-GB" sz="2600" dirty="0"/>
              <a:t>Offers a chance to illustrate good practice;</a:t>
            </a:r>
          </a:p>
          <a:p>
            <a:r>
              <a:rPr lang="en-GB" sz="2600" dirty="0"/>
              <a:t>Minimal comments can be put on scripts;</a:t>
            </a:r>
          </a:p>
          <a:p>
            <a:r>
              <a:rPr lang="en-GB" sz="2600" dirty="0"/>
              <a:t>Generic reports can be delivered quickly electronically before moderation.</a:t>
            </a:r>
          </a:p>
        </p:txBody>
      </p:sp>
    </p:spTree>
    <p:extLst>
      <p:ext uri="{BB962C8B-B14F-4D97-AF65-F5344CB8AC3E}">
        <p14:creationId xmlns:p14="http://schemas.microsoft.com/office/powerpoint/2010/main" val="1372941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reports: how?</a:t>
            </a:r>
          </a:p>
        </p:txBody>
      </p:sp>
      <p:sp>
        <p:nvSpPr>
          <p:cNvPr id="24579" name="Rectangle 3"/>
          <p:cNvSpPr>
            <a:spLocks noGrp="1" noChangeArrowheads="1"/>
          </p:cNvSpPr>
          <p:nvPr>
            <p:ph type="body" idx="1"/>
          </p:nvPr>
        </p:nvSpPr>
        <p:spPr>
          <a:xfrm>
            <a:off x="609600" y="1285875"/>
            <a:ext cx="7848600" cy="47339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mark assignments with minimal in-text comment and provide grades/marks as normal;</a:t>
            </a:r>
          </a:p>
          <a:p>
            <a:r>
              <a:rPr lang="en-GB" sz="2600"/>
              <a:t>Notes are made of similar points from several students’ work;</a:t>
            </a:r>
          </a:p>
          <a:p>
            <a:r>
              <a:rPr lang="en-GB" sz="2600"/>
              <a:t>A report is compiled which identifies examples of good practice, areas where a number of students made similar errors and additional reading suggestions.</a:t>
            </a:r>
          </a:p>
        </p:txBody>
      </p:sp>
    </p:spTree>
    <p:extLst>
      <p:ext uri="{BB962C8B-B14F-4D97-AF65-F5344CB8AC3E}">
        <p14:creationId xmlns:p14="http://schemas.microsoft.com/office/powerpoint/2010/main" val="21390731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837853"/>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Using ‘expanded’ model answers: why?</a:t>
            </a:r>
          </a:p>
        </p:txBody>
      </p:sp>
      <p:sp>
        <p:nvSpPr>
          <p:cNvPr id="19459" name="Rectangle 3"/>
          <p:cNvSpPr>
            <a:spLocks noGrp="1" noChangeArrowheads="1"/>
          </p:cNvSpPr>
          <p:nvPr>
            <p:ph type="body" idx="1"/>
          </p:nvPr>
        </p:nvSpPr>
        <p:spPr>
          <a:xfrm>
            <a:off x="685800" y="1268760"/>
            <a:ext cx="7772400"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They give students a good idea of what can be expected of them;</a:t>
            </a:r>
          </a:p>
          <a:p>
            <a:r>
              <a:rPr lang="en-GB" sz="2600" dirty="0"/>
              <a:t>It is sometimes easier to show students than tell them what we are after;</a:t>
            </a:r>
          </a:p>
          <a:p>
            <a:r>
              <a:rPr lang="en-GB" sz="2600" dirty="0"/>
              <a:t>They can be time efficient; </a:t>
            </a:r>
          </a:p>
          <a:p>
            <a:r>
              <a:rPr lang="en-GB" sz="2600" dirty="0"/>
              <a:t>They show how solutions have been reached;</a:t>
            </a:r>
          </a:p>
          <a:p>
            <a:r>
              <a:rPr lang="en-GB" sz="2600" dirty="0"/>
              <a:t>They demonstrate good practice;</a:t>
            </a:r>
          </a:p>
          <a:p>
            <a:r>
              <a:rPr lang="en-GB" sz="2600" dirty="0"/>
              <a:t>The commentary can indicate why an answer is good.</a:t>
            </a:r>
          </a:p>
          <a:p>
            <a:endParaRPr lang="en-GB" sz="2600" dirty="0"/>
          </a:p>
          <a:p>
            <a:endParaRPr lang="en-GB" sz="2600" dirty="0"/>
          </a:p>
        </p:txBody>
      </p:sp>
    </p:spTree>
    <p:extLst>
      <p:ext uri="{BB962C8B-B14F-4D97-AF65-F5344CB8AC3E}">
        <p14:creationId xmlns:p14="http://schemas.microsoft.com/office/powerpoint/2010/main" val="40185065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9130-5495-4434-B83A-6B38490230A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exemplars, and how can we use them productively?</a:t>
            </a:r>
          </a:p>
        </p:txBody>
      </p:sp>
      <p:sp>
        <p:nvSpPr>
          <p:cNvPr id="3" name="Content Placeholder 2">
            <a:extLst>
              <a:ext uri="{FF2B5EF4-FFF2-40B4-BE49-F238E27FC236}">
                <a16:creationId xmlns:a16="http://schemas.microsoft.com/office/drawing/2014/main" id="{7E2498B1-DED7-4C0D-8905-002711E2407D}"/>
              </a:ext>
            </a:extLst>
          </p:cNvPr>
          <p:cNvSpPr>
            <a:spLocks noGrp="1"/>
          </p:cNvSpPr>
          <p:nvPr>
            <p:ph idx="1"/>
          </p:nvPr>
        </p:nvSpPr>
        <p:spPr>
          <a:xfrm>
            <a:off x="468313" y="1196975"/>
            <a:ext cx="8229600" cy="5005388"/>
          </a:xfrm>
        </p:spPr>
        <p:txBody>
          <a:bodyPr/>
          <a:lstStyle/>
          <a:p>
            <a:r>
              <a:rPr lang="en-GB" dirty="0"/>
              <a:t>Exemplars are not model answers. They are carefully selected examples of authentic student work from previous cohorts (anonymised and with permission) or teacher-constructed examples (based on your extensive experience of the kinds of responses and common mistakes students make). They are chosen to typify and illustrate designated levels of quality or competence. </a:t>
            </a:r>
          </a:p>
          <a:p>
            <a:r>
              <a:rPr lang="en-GB" dirty="0"/>
              <a:t>The concrete nature of exemplars means that they are able to convey messages in a way that nothing else can (Sadler, 2002). Carefully selected examples can not only help students to ‘see’ what the teacher expects with regard to the task in hand (</a:t>
            </a:r>
            <a:r>
              <a:rPr lang="en-GB" dirty="0" err="1"/>
              <a:t>Scoles</a:t>
            </a:r>
            <a:r>
              <a:rPr lang="en-GB" dirty="0"/>
              <a:t> et al, 2013), but also guide their action.</a:t>
            </a:r>
          </a:p>
          <a:p>
            <a:endParaRPr lang="en-GB" dirty="0"/>
          </a:p>
        </p:txBody>
      </p:sp>
    </p:spTree>
    <p:extLst>
      <p:ext uri="{BB962C8B-B14F-4D97-AF65-F5344CB8AC3E}">
        <p14:creationId xmlns:p14="http://schemas.microsoft.com/office/powerpoint/2010/main" val="13246105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3B10-CDEB-4392-BB05-AAD95B87ACEF}"/>
              </a:ext>
            </a:extLst>
          </p:cNvPr>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Exemplars can enable students to:</a:t>
            </a:r>
          </a:p>
        </p:txBody>
      </p:sp>
      <p:sp>
        <p:nvSpPr>
          <p:cNvPr id="3" name="Content Placeholder 2">
            <a:extLst>
              <a:ext uri="{FF2B5EF4-FFF2-40B4-BE49-F238E27FC236}">
                <a16:creationId xmlns:a16="http://schemas.microsoft.com/office/drawing/2014/main" id="{3EFBD1FF-D448-450B-973C-BEB717F1D8BF}"/>
              </a:ext>
            </a:extLst>
          </p:cNvPr>
          <p:cNvSpPr>
            <a:spLocks noGrp="1"/>
          </p:cNvSpPr>
          <p:nvPr>
            <p:ph idx="1"/>
          </p:nvPr>
        </p:nvSpPr>
        <p:spPr>
          <a:xfrm>
            <a:off x="468313" y="1124744"/>
            <a:ext cx="8229600" cy="5077619"/>
          </a:xfrm>
        </p:spPr>
        <p:txBody>
          <a:bodyPr/>
          <a:lstStyle/>
          <a:p>
            <a:pPr lvl="0"/>
            <a:r>
              <a:rPr lang="en-GB" sz="2600" dirty="0"/>
              <a:t>gain a feel for what the final product looks like in terms of layout, structure and language;</a:t>
            </a:r>
          </a:p>
          <a:p>
            <a:pPr lvl="0"/>
            <a:r>
              <a:rPr lang="en-GB" sz="2600" dirty="0"/>
              <a:t>develop their insights into the nature of academic writing; </a:t>
            </a:r>
          </a:p>
          <a:p>
            <a:pPr lvl="0"/>
            <a:r>
              <a:rPr lang="en-GB" sz="2600" dirty="0"/>
              <a:t>raise awareness of the diverse ways a task might fruitfully (or erroneously) be tackled;</a:t>
            </a:r>
          </a:p>
          <a:p>
            <a:pPr lvl="0"/>
            <a:r>
              <a:rPr lang="en-GB" sz="2600" dirty="0"/>
              <a:t>hone students’ evaluative skills.</a:t>
            </a:r>
          </a:p>
          <a:p>
            <a:r>
              <a:rPr lang="en-GB" sz="2600" dirty="0"/>
              <a:t>Act as powerful learning tools (Sadler, 2010), helping students gain insight into the nature of quality and standards, ideally through close analysis and discussion (Hendry et al, 2016). Students typically find exemplars to be more useful than standalone lists of criteria, grids and rubrics (</a:t>
            </a:r>
            <a:r>
              <a:rPr lang="en-GB" sz="2600" dirty="0" err="1"/>
              <a:t>Hawe</a:t>
            </a:r>
            <a:r>
              <a:rPr lang="en-GB" sz="2600" dirty="0"/>
              <a:t> et al, 2017).</a:t>
            </a:r>
          </a:p>
          <a:p>
            <a:endParaRPr lang="en-GB" sz="2600" dirty="0"/>
          </a:p>
        </p:txBody>
      </p:sp>
    </p:spTree>
    <p:extLst>
      <p:ext uri="{BB962C8B-B14F-4D97-AF65-F5344CB8AC3E}">
        <p14:creationId xmlns:p14="http://schemas.microsoft.com/office/powerpoint/2010/main" val="9344903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6B4F-FB8C-4013-824F-806E231D145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can we do when using exemplars? (see handout)</a:t>
            </a:r>
          </a:p>
        </p:txBody>
      </p:sp>
      <p:sp>
        <p:nvSpPr>
          <p:cNvPr id="3" name="Content Placeholder 2">
            <a:extLst>
              <a:ext uri="{FF2B5EF4-FFF2-40B4-BE49-F238E27FC236}">
                <a16:creationId xmlns:a16="http://schemas.microsoft.com/office/drawing/2014/main" id="{C5ECE1A1-1276-4704-A7CE-136C90C02C66}"/>
              </a:ext>
            </a:extLst>
          </p:cNvPr>
          <p:cNvSpPr>
            <a:spLocks noGrp="1"/>
          </p:cNvSpPr>
          <p:nvPr>
            <p:ph idx="1"/>
          </p:nvPr>
        </p:nvSpPr>
        <p:spPr>
          <a:xfrm>
            <a:off x="457200" y="1196975"/>
            <a:ext cx="8229600" cy="4789488"/>
          </a:xfrm>
        </p:spPr>
        <p:txBody>
          <a:bodyPr/>
          <a:lstStyle/>
          <a:p>
            <a:pPr marL="457200" lvl="0" indent="-457200">
              <a:buSzPct val="100000"/>
              <a:buFont typeface="+mj-lt"/>
              <a:buAutoNum type="arabicPeriod"/>
            </a:pPr>
            <a:r>
              <a:rPr lang="en-GB" dirty="0"/>
              <a:t>Choose examples which will help students firmly grasp task requirements; </a:t>
            </a:r>
          </a:p>
          <a:p>
            <a:pPr marL="457200" lvl="0" indent="-457200">
              <a:buSzPct val="100000"/>
              <a:buFont typeface="+mj-lt"/>
              <a:buAutoNum type="arabicPeriod"/>
            </a:pPr>
            <a:r>
              <a:rPr lang="en-GB" dirty="0"/>
              <a:t>Help students practice applying criteria to samples of work; </a:t>
            </a:r>
          </a:p>
          <a:p>
            <a:pPr marL="457200" lvl="0" indent="-457200">
              <a:buSzPct val="100000"/>
              <a:buFont typeface="+mj-lt"/>
              <a:buAutoNum type="arabicPeriod"/>
            </a:pPr>
            <a:r>
              <a:rPr lang="en-GB" dirty="0"/>
              <a:t>Enable students to reflect deeply on, and discuss, what high quality work looks like; </a:t>
            </a:r>
          </a:p>
          <a:p>
            <a:pPr marL="457200" lvl="0" indent="-457200">
              <a:buSzPct val="100000"/>
              <a:buFont typeface="+mj-lt"/>
              <a:buAutoNum type="arabicPeriod"/>
            </a:pPr>
            <a:r>
              <a:rPr lang="en-GB" dirty="0"/>
              <a:t>Choose examples to promote self-efficacy; </a:t>
            </a:r>
          </a:p>
          <a:p>
            <a:pPr marL="457200" lvl="0" indent="-457200">
              <a:buSzPct val="100000"/>
              <a:buFont typeface="+mj-lt"/>
              <a:buAutoNum type="arabicPeriod"/>
            </a:pPr>
            <a:r>
              <a:rPr lang="en-GB" dirty="0"/>
              <a:t>Carefully orchestrate discussion activities to promote understanding of fruitful learning strategies and approaches;</a:t>
            </a:r>
          </a:p>
          <a:p>
            <a:pPr marL="457200" lvl="0" indent="-457200">
              <a:buSzPct val="100000"/>
              <a:buFont typeface="+mj-lt"/>
              <a:buAutoNum type="arabicPeriod"/>
            </a:pPr>
            <a:r>
              <a:rPr lang="en-GB" dirty="0"/>
              <a:t>Use exemplars-based activities to develop students’ skills to monitor their own work while they are producing it; </a:t>
            </a:r>
          </a:p>
          <a:p>
            <a:pPr marL="457200" lvl="0" indent="-457200">
              <a:buSzPct val="100000"/>
              <a:buFont typeface="+mj-lt"/>
              <a:buAutoNum type="arabicPeriod"/>
            </a:pPr>
            <a:r>
              <a:rPr lang="en-GB" dirty="0"/>
              <a:t>Help them rate their work by comparison with their peers.</a:t>
            </a:r>
          </a:p>
        </p:txBody>
      </p:sp>
    </p:spTree>
    <p:extLst>
      <p:ext uri="{BB962C8B-B14F-4D97-AF65-F5344CB8AC3E}">
        <p14:creationId xmlns:p14="http://schemas.microsoft.com/office/powerpoint/2010/main" val="25311468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Using model answers: how?</a:t>
            </a:r>
          </a:p>
        </p:txBody>
      </p:sp>
      <p:sp>
        <p:nvSpPr>
          <p:cNvPr id="20483" name="Rectangle 3"/>
          <p:cNvSpPr>
            <a:spLocks noGrp="1" noChangeArrowheads="1"/>
          </p:cNvSpPr>
          <p:nvPr>
            <p:ph type="body" idx="1"/>
          </p:nvPr>
        </p:nvSpPr>
        <p:spPr>
          <a:xfrm>
            <a:off x="468313" y="1196975"/>
            <a:ext cx="8280400" cy="48990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preparing an assignment can draft a model answer;</a:t>
            </a:r>
          </a:p>
          <a:p>
            <a:r>
              <a:rPr lang="en-GB" sz="2600"/>
              <a:t>Student work (or extracts from several student’s answers) can be anonymised and (with permission) used as a model;</a:t>
            </a:r>
          </a:p>
          <a:p>
            <a:r>
              <a:rPr lang="en-GB" sz="2600"/>
              <a:t>Text can be placed on page with explanatory comments appended (‘exploded text’);</a:t>
            </a:r>
          </a:p>
          <a:p>
            <a:r>
              <a:rPr lang="en-GB" sz="2600"/>
              <a:t>However, caution should be exercised in order to lead students to think only one approach is acceptable.</a:t>
            </a:r>
          </a:p>
        </p:txBody>
      </p:sp>
    </p:spTree>
    <p:extLst>
      <p:ext uri="{BB962C8B-B14F-4D97-AF65-F5344CB8AC3E}">
        <p14:creationId xmlns:p14="http://schemas.microsoft.com/office/powerpoint/2010/main" val="31022158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260648"/>
            <a:ext cx="8458200" cy="86409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Assignment return sheets: why?</a:t>
            </a:r>
          </a:p>
        </p:txBody>
      </p:sp>
      <p:sp>
        <p:nvSpPr>
          <p:cNvPr id="21507" name="Rectangle 3"/>
          <p:cNvSpPr>
            <a:spLocks noGrp="1" noChangeArrowheads="1"/>
          </p:cNvSpPr>
          <p:nvPr>
            <p:ph type="body" idx="1"/>
          </p:nvPr>
        </p:nvSpPr>
        <p:spPr>
          <a:xfrm>
            <a:off x="250825" y="1268761"/>
            <a:ext cx="8281615"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err="1"/>
              <a:t>Proformas</a:t>
            </a:r>
            <a:r>
              <a:rPr lang="en-GB" sz="2600" dirty="0"/>
              <a:t> save assessors writing the same thing repeatedly;</a:t>
            </a:r>
          </a:p>
          <a:p>
            <a:r>
              <a:rPr lang="en-GB" sz="2600" dirty="0"/>
              <a:t>Helps to keep assessors’ comments on track;</a:t>
            </a:r>
          </a:p>
          <a:p>
            <a:r>
              <a:rPr lang="en-GB" sz="2600" dirty="0"/>
              <a:t>Shows how criteria match up to performance and how marks are derived;</a:t>
            </a:r>
          </a:p>
          <a:p>
            <a:r>
              <a:rPr lang="en-GB" sz="2600" dirty="0"/>
              <a:t>Helps students to see what is valued;</a:t>
            </a:r>
          </a:p>
          <a:p>
            <a:r>
              <a:rPr lang="en-GB" sz="2600" dirty="0"/>
              <a:t>Provides a useful written record.</a:t>
            </a:r>
          </a:p>
          <a:p>
            <a:endParaRPr lang="en-GB" sz="2600" dirty="0"/>
          </a:p>
        </p:txBody>
      </p:sp>
    </p:spTree>
    <p:extLst>
      <p:ext uri="{BB962C8B-B14F-4D97-AF65-F5344CB8AC3E}">
        <p14:creationId xmlns:p14="http://schemas.microsoft.com/office/powerpoint/2010/main" val="3899111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Underpinning premises</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sz="2600" dirty="0"/>
              <a:t>Assessment can be a powerful means of focusing student effort and enhancing achievement if it is well designed and constructively aligned (Biggs and Tang, 2007);</a:t>
            </a:r>
          </a:p>
          <a:p>
            <a:pPr eaLnBrk="1" hangingPunct="1"/>
            <a:r>
              <a:rPr lang="en-US" sz="2600" dirty="0"/>
              <a:t>We need to deploy a diverse range of tactics to our assessment and feedback to ensure that they work to enhance and extend student learning;</a:t>
            </a:r>
          </a:p>
          <a:p>
            <a:pPr eaLnBrk="1" hangingPunct="1"/>
            <a:r>
              <a:rPr lang="en-US" sz="2600" dirty="0"/>
              <a:t>Students need to achieve assessment literacy to ensure they understand and can benefit from our assessment systems;</a:t>
            </a:r>
          </a:p>
          <a:p>
            <a:pPr eaLnBrk="1" hangingPunct="1"/>
            <a:r>
              <a:rPr lang="en-US" sz="2600" dirty="0"/>
              <a:t>Assessment needs to be manageable for staff and students if it is going to engage students in learning activities. </a:t>
            </a:r>
          </a:p>
        </p:txBody>
      </p:sp>
    </p:spTree>
    <p:extLst>
      <p:ext uri="{BB962C8B-B14F-4D97-AF65-F5344CB8AC3E}">
        <p14:creationId xmlns:p14="http://schemas.microsoft.com/office/powerpoint/2010/main" val="305450976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return sheets: how?</a:t>
            </a:r>
          </a:p>
        </p:txBody>
      </p:sp>
      <p:sp>
        <p:nvSpPr>
          <p:cNvPr id="225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Criteria presented in assignment brief can be utilised in a proforma;</a:t>
            </a:r>
          </a:p>
          <a:p>
            <a:r>
              <a:rPr lang="en-GB" sz="2600"/>
              <a:t>Variations in weighting can be clearly identified;</a:t>
            </a:r>
          </a:p>
          <a:p>
            <a:r>
              <a:rPr lang="en-GB" sz="2600"/>
              <a:t>A Likert scale or boxes can be used to speed tutor’s responses;</a:t>
            </a:r>
          </a:p>
          <a:p>
            <a:r>
              <a:rPr lang="en-GB" sz="2600"/>
              <a:t>Space can be provided for individual comments.</a:t>
            </a:r>
          </a:p>
        </p:txBody>
      </p:sp>
    </p:spTree>
    <p:extLst>
      <p:ext uri="{BB962C8B-B14F-4D97-AF65-F5344CB8AC3E}">
        <p14:creationId xmlns:p14="http://schemas.microsoft.com/office/powerpoint/2010/main" val="372262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extLst>
                    <a:ext uri="{9D8B030D-6E8A-4147-A177-3AD203B41FA5}">
                      <a16:colId xmlns:a16="http://schemas.microsoft.com/office/drawing/2014/main" val="20000"/>
                    </a:ext>
                  </a:extLst>
                </a:gridCol>
                <a:gridCol w="1785950">
                  <a:extLst>
                    <a:ext uri="{9D8B030D-6E8A-4147-A177-3AD203B41FA5}">
                      <a16:colId xmlns:a16="http://schemas.microsoft.com/office/drawing/2014/main" val="20001"/>
                    </a:ext>
                  </a:extLst>
                </a:gridCol>
                <a:gridCol w="846710">
                  <a:extLst>
                    <a:ext uri="{9D8B030D-6E8A-4147-A177-3AD203B41FA5}">
                      <a16:colId xmlns:a16="http://schemas.microsoft.com/office/drawing/2014/main" val="20002"/>
                    </a:ext>
                  </a:extLst>
                </a:gridCol>
                <a:gridCol w="3518936">
                  <a:extLst>
                    <a:ext uri="{9D8B030D-6E8A-4147-A177-3AD203B41FA5}">
                      <a16:colId xmlns:a16="http://schemas.microsoft.com/office/drawing/2014/main" val="20003"/>
                    </a:ext>
                  </a:extLst>
                </a:gridCol>
                <a:gridCol w="1539874">
                  <a:extLst>
                    <a:ext uri="{9D8B030D-6E8A-4147-A177-3AD203B41FA5}">
                      <a16:colId xmlns:a16="http://schemas.microsoft.com/office/drawing/2014/main" val="20004"/>
                    </a:ext>
                  </a:extLst>
                </a:gridCol>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Mark</a:t>
                      </a:r>
                    </a:p>
                    <a:p>
                      <a:pPr algn="ctr">
                        <a:lnSpc>
                          <a:spcPct val="115000"/>
                        </a:lnSpc>
                        <a:spcAft>
                          <a:spcPts val="0"/>
                        </a:spcAft>
                      </a:pPr>
                      <a:r>
                        <a:rPr lang="en-GB" sz="1400" b="1" dirty="0">
                          <a:latin typeface="+mn-lt"/>
                          <a:ea typeface="Calibri"/>
                          <a:cs typeface="Times New Roman"/>
                        </a:rPr>
                        <a:t> (0-5</a:t>
                      </a:r>
                      <a:r>
                        <a:rPr lang="en-GB" sz="1400" b="1" baseline="0" dirty="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Tutor</a:t>
                      </a:r>
                      <a:r>
                        <a:rPr lang="en-GB" sz="1400" b="1" baseline="0" dirty="0">
                          <a:latin typeface="+mn-lt"/>
                          <a:ea typeface="Calibri"/>
                          <a:cs typeface="Times New Roman"/>
                        </a:rPr>
                        <a:t> c</a:t>
                      </a:r>
                      <a:r>
                        <a:rPr lang="en-GB" sz="1400" b="1" dirty="0">
                          <a:latin typeface="+mn-lt"/>
                          <a:ea typeface="Calibri"/>
                          <a:cs typeface="Times New Roman"/>
                        </a:rPr>
                        <a:t>omments and suggestions for further work</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Student response</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present information clearly logically, accurately and fluently</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This work is written reasonably fluently</a:t>
                      </a:r>
                      <a:r>
                        <a:rPr lang="en-GB" sz="1400" b="1" baseline="0" dirty="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choose</a:t>
                      </a:r>
                      <a:r>
                        <a:rPr lang="en-GB" sz="1400" b="1" baseline="0" dirty="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5</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Made excellent choices and used it well to suit the context of the problem being addressed</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695382">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use a range of reference materials and cite them appropriately </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Cited only one reference and did</a:t>
                      </a:r>
                      <a:r>
                        <a:rPr lang="en-GB" sz="1400" b="1" baseline="0" dirty="0">
                          <a:latin typeface="+mn-lt"/>
                          <a:ea typeface="Calibri"/>
                          <a:cs typeface="Times New Roman"/>
                        </a:rPr>
                        <a:t> so inaccurately</a:t>
                      </a:r>
                    </a:p>
                    <a:p>
                      <a:pPr>
                        <a:lnSpc>
                          <a:spcPct val="115000"/>
                        </a:lnSpc>
                        <a:spcAft>
                          <a:spcPts val="0"/>
                        </a:spcAft>
                      </a:pPr>
                      <a:r>
                        <a:rPr lang="en-GB" sz="1400" b="1" baseline="0" dirty="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Blackadder ITC" pitchFamily="82" charset="0"/>
                          <a:ea typeface="Batang" pitchFamily="18" charset="-127"/>
                          <a:cs typeface="Times New Roman"/>
                        </a:rPr>
                        <a:t>I've checked it out and see where I was going wrong</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Sample assignment return proforma</a:t>
            </a:r>
          </a:p>
        </p:txBody>
      </p:sp>
    </p:spTree>
    <p:extLst>
      <p:ext uri="{BB962C8B-B14F-4D97-AF65-F5344CB8AC3E}">
        <p14:creationId xmlns:p14="http://schemas.microsoft.com/office/powerpoint/2010/main" val="17638221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Statement banks: why?</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Harnesses a resource of comments you already use;</a:t>
            </a:r>
          </a:p>
          <a:p>
            <a:r>
              <a:rPr lang="en-GB" sz="2600"/>
              <a:t>Avoids writing same comments repeatedly;</a:t>
            </a:r>
          </a:p>
          <a:p>
            <a:r>
              <a:rPr lang="en-GB" sz="2600"/>
              <a:t>Allows you to give individual comments additionally to the students who really need them;</a:t>
            </a:r>
          </a:p>
          <a:p>
            <a:r>
              <a:rPr lang="en-GB" sz="2600"/>
              <a:t>Can be automated with use of technology.</a:t>
            </a:r>
          </a:p>
          <a:p>
            <a:endParaRPr lang="en-GB" sz="2600"/>
          </a:p>
        </p:txBody>
      </p:sp>
    </p:spTree>
    <p:extLst>
      <p:ext uri="{BB962C8B-B14F-4D97-AF65-F5344CB8AC3E}">
        <p14:creationId xmlns:p14="http://schemas.microsoft.com/office/powerpoint/2010/main" val="25118643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Statement banks: how?</a:t>
            </a:r>
          </a:p>
        </p:txBody>
      </p:sp>
      <p:sp>
        <p:nvSpPr>
          <p:cNvPr id="28675" name="Rectangle 3"/>
          <p:cNvSpPr>
            <a:spLocks noGrp="1" noChangeArrowheads="1"/>
          </p:cNvSpPr>
          <p:nvPr>
            <p:ph type="body"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Tutor identifies a range of regularly used comments written on students’ work;</a:t>
            </a:r>
          </a:p>
          <a:p>
            <a:r>
              <a:rPr lang="en-GB" sz="2600" dirty="0"/>
              <a:t>These are collated and numbered;</a:t>
            </a:r>
          </a:p>
          <a:p>
            <a:r>
              <a:rPr lang="en-GB" sz="2600" dirty="0"/>
              <a:t>Tutor marks work and writes numbers on text of assignment where specific comments apply, or provides a written (or emailed) detailed commentary which pulls together the appropriate items into continuous prose;</a:t>
            </a:r>
          </a:p>
          <a:p>
            <a:r>
              <a:rPr lang="en-GB" sz="2600" dirty="0"/>
              <a:t>Moodle and other platforms can do much of the drudgery in terms of collating marks, returning work etc. Assignment handler can return comments and only release marks when students have commented.</a:t>
            </a:r>
          </a:p>
        </p:txBody>
      </p:sp>
    </p:spTree>
    <p:extLst>
      <p:ext uri="{BB962C8B-B14F-4D97-AF65-F5344CB8AC3E}">
        <p14:creationId xmlns:p14="http://schemas.microsoft.com/office/powerpoint/2010/main" val="21116773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Computer-assisted assessment: why?</a:t>
            </a:r>
          </a:p>
        </p:txBody>
      </p:sp>
      <p:sp>
        <p:nvSpPr>
          <p:cNvPr id="2969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Enables feedback to be given regularly and incrementally;</a:t>
            </a:r>
          </a:p>
          <a:p>
            <a:r>
              <a:rPr lang="en-GB" sz="2600" dirty="0"/>
              <a:t>Saves tutor time for large cohorts and repeated classes;</a:t>
            </a:r>
          </a:p>
          <a:p>
            <a:r>
              <a:rPr lang="en-GB" sz="2600" dirty="0"/>
              <a:t>Can allow instant (or rapid) on screen feedback to e.g. MCQ options;</a:t>
            </a:r>
          </a:p>
          <a:p>
            <a:r>
              <a:rPr lang="en-GB" sz="2600" dirty="0"/>
              <a:t>Saves drudgery, (but not a quick fix);</a:t>
            </a:r>
          </a:p>
          <a:p>
            <a:r>
              <a:rPr lang="en-GB" sz="2600" dirty="0"/>
              <a:t>Is really worth while for large cohorts and where content doesn’t alter fast.</a:t>
            </a:r>
          </a:p>
        </p:txBody>
      </p:sp>
    </p:spTree>
    <p:extLst>
      <p:ext uri="{BB962C8B-B14F-4D97-AF65-F5344CB8AC3E}">
        <p14:creationId xmlns:p14="http://schemas.microsoft.com/office/powerpoint/2010/main" val="237666273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C373F-F05F-4656-A89A-3B7B4079BCBC}"/>
              </a:ext>
            </a:extLst>
          </p:cNvPr>
          <p:cNvSpPr>
            <a:spLocks noGrp="1"/>
          </p:cNvSpPr>
          <p:nvPr>
            <p:ph type="title"/>
          </p:nvPr>
        </p:nvSpPr>
        <p:spPr>
          <a:xfrm>
            <a:off x="179512" y="122238"/>
            <a:ext cx="8229600" cy="1074737"/>
          </a:xfrm>
        </p:spPr>
        <p:txBody>
          <a:bodyPr/>
          <a:lstStyle/>
          <a:p>
            <a:r>
              <a:rPr lang="en-GB" dirty="0"/>
              <a:t>Planning to implement enhancements in </a:t>
            </a:r>
            <a:br>
              <a:rPr lang="en-GB" dirty="0"/>
            </a:br>
            <a:r>
              <a:rPr lang="en-GB" dirty="0"/>
              <a:t>assessment &amp;feedback in your module/programme</a:t>
            </a:r>
          </a:p>
        </p:txBody>
      </p:sp>
      <p:sp>
        <p:nvSpPr>
          <p:cNvPr id="3" name="Content Placeholder 2">
            <a:extLst>
              <a:ext uri="{FF2B5EF4-FFF2-40B4-BE49-F238E27FC236}">
                <a16:creationId xmlns:a16="http://schemas.microsoft.com/office/drawing/2014/main" id="{7830A020-CA5E-48DF-B1F7-9DD681CBE559}"/>
              </a:ext>
            </a:extLst>
          </p:cNvPr>
          <p:cNvSpPr>
            <a:spLocks noGrp="1"/>
          </p:cNvSpPr>
          <p:nvPr>
            <p:ph idx="1"/>
          </p:nvPr>
        </p:nvSpPr>
        <p:spPr/>
        <p:txBody>
          <a:bodyPr/>
          <a:lstStyle/>
          <a:p>
            <a:r>
              <a:rPr lang="en-GB" dirty="0"/>
              <a:t>As an individual, are there changes you would like to make to your assessment practices?</a:t>
            </a:r>
          </a:p>
          <a:p>
            <a:r>
              <a:rPr lang="en-GB" dirty="0"/>
              <a:t>Thinking about the teams you work with, are there ways in which you could use ideas from today’s session to help make your assessment more authentic?</a:t>
            </a:r>
          </a:p>
          <a:p>
            <a:r>
              <a:rPr lang="en-GB" dirty="0"/>
              <a:t>How could your influence impact more widely on colleagues across the university?</a:t>
            </a:r>
          </a:p>
          <a:p>
            <a:endParaRPr lang="en-GB" dirty="0"/>
          </a:p>
        </p:txBody>
      </p:sp>
    </p:spTree>
    <p:extLst>
      <p:ext uri="{BB962C8B-B14F-4D97-AF65-F5344CB8AC3E}">
        <p14:creationId xmlns:p14="http://schemas.microsoft.com/office/powerpoint/2010/main" val="33848118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a:t>
            </a:r>
            <a:r>
              <a:rPr lang="en-GB" kern="1200">
                <a:solidFill>
                  <a:srgbClr val="002060"/>
                </a:solidFill>
              </a:rPr>
              <a:t>slides are available </a:t>
            </a:r>
            <a:r>
              <a:rPr lang="en-GB" kern="1200" dirty="0">
                <a:solidFill>
                  <a:srgbClr val="002060"/>
                </a:solidFill>
              </a:rPr>
              <a:t>on my website at http://sally-brown.net</a:t>
            </a:r>
          </a:p>
        </p:txBody>
      </p:sp>
      <p:pic>
        <p:nvPicPr>
          <p:cNvPr id="4" name="Picture 3">
            <a:extLst>
              <a:ext uri="{FF2B5EF4-FFF2-40B4-BE49-F238E27FC236}">
                <a16:creationId xmlns:a16="http://schemas.microsoft.com/office/drawing/2014/main" id="{539E53D9-CC1C-430C-9C8A-487319676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15149" y="2141435"/>
            <a:ext cx="5253202" cy="3939901"/>
          </a:xfrm>
          <a:prstGeom prst="rect">
            <a:avLst/>
          </a:prstGeom>
        </p:spPr>
      </p:pic>
    </p:spTree>
    <p:extLst>
      <p:ext uri="{BB962C8B-B14F-4D97-AF65-F5344CB8AC3E}">
        <p14:creationId xmlns:p14="http://schemas.microsoft.com/office/powerpoint/2010/main" val="368882848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6049" y="88784"/>
            <a:ext cx="7554951"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r>
              <a:rPr lang="en-GB" dirty="0"/>
              <a:t>Assessment Reform Group (1999) </a:t>
            </a:r>
            <a:r>
              <a:rPr lang="en-GB" i="1" dirty="0"/>
              <a:t>Assessment for Learning: Beyond the black box, </a:t>
            </a:r>
            <a:r>
              <a:rPr lang="en-GB" dirty="0"/>
              <a:t>Cambridge UK, University of Cambridge School of Education. </a:t>
            </a:r>
          </a:p>
          <a:p>
            <a:r>
              <a:rPr lang="en-GB" dirty="0"/>
              <a:t>Bain, K. (2004) </a:t>
            </a:r>
            <a:r>
              <a:rPr lang="en-GB" i="1" dirty="0"/>
              <a:t>What the best College Teachers do</a:t>
            </a:r>
            <a:r>
              <a:rPr lang="en-GB" dirty="0"/>
              <a:t>, Cambridge: Harvard University Press.</a:t>
            </a:r>
          </a:p>
          <a:p>
            <a:r>
              <a:rPr lang="en-GB" dirty="0"/>
              <a:t>Biggs, J. and Tang, C. (2011) </a:t>
            </a:r>
            <a:r>
              <a:rPr lang="en-GB" i="1" dirty="0"/>
              <a:t>Teaching for Quality Learning at University, </a:t>
            </a:r>
            <a:r>
              <a:rPr lang="en-GB" dirty="0"/>
              <a:t>Maidenhead: Open University Press.</a:t>
            </a:r>
          </a:p>
          <a:p>
            <a:r>
              <a:rPr lang="en-GB" dirty="0" err="1"/>
              <a:t>Bloxham</a:t>
            </a:r>
            <a:r>
              <a:rPr lang="en-GB" dirty="0"/>
              <a:t>, S. and Boyd, P. (2007) </a:t>
            </a:r>
            <a:r>
              <a:rPr lang="en-GB" i="1" dirty="0"/>
              <a:t>Developing effective assessment in higher education: a practical guide</a:t>
            </a:r>
            <a:r>
              <a:rPr lang="en-GB" dirty="0"/>
              <a:t>, Maidenhead, Open University Press.</a:t>
            </a:r>
          </a:p>
          <a:p>
            <a:r>
              <a:rPr lang="en-GB" dirty="0" err="1"/>
              <a:t>Boud</a:t>
            </a:r>
            <a:r>
              <a:rPr lang="en-GB" dirty="0"/>
              <a:t>, D. (1995) </a:t>
            </a:r>
            <a:r>
              <a:rPr lang="en-GB" i="1" dirty="0"/>
              <a:t>Enhancing learning through self-assessment,</a:t>
            </a:r>
            <a:r>
              <a:rPr lang="en-GB" dirty="0"/>
              <a:t> London: Routledge.</a:t>
            </a:r>
          </a:p>
          <a:p>
            <a:r>
              <a:rPr lang="en-GB" dirty="0" err="1"/>
              <a:t>Boud</a:t>
            </a:r>
            <a:r>
              <a:rPr lang="en-GB" dirty="0"/>
              <a:t>, D. and Associates (2010) </a:t>
            </a:r>
            <a:r>
              <a:rPr lang="en-GB" i="1" dirty="0"/>
              <a:t>Assessment 2020: seven propositions for assessment reform in higher education </a:t>
            </a:r>
            <a:r>
              <a:rPr lang="en-GB" dirty="0"/>
              <a:t>Sydney: Australian Learning and Teaching Council.</a:t>
            </a:r>
            <a:endParaRPr lang="en-GB" sz="2000" dirty="0"/>
          </a:p>
        </p:txBody>
      </p:sp>
    </p:spTree>
    <p:extLst>
      <p:ext uri="{BB962C8B-B14F-4D97-AF65-F5344CB8AC3E}">
        <p14:creationId xmlns:p14="http://schemas.microsoft.com/office/powerpoint/2010/main" val="21784355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43176"/>
          </a:xfrm>
        </p:spPr>
        <p:txBody>
          <a:bodyPr/>
          <a:lstStyle/>
          <a:p>
            <a:r>
              <a:rPr lang="en-GB" dirty="0"/>
              <a:t>Useful references: 2</a:t>
            </a:r>
          </a:p>
        </p:txBody>
      </p:sp>
      <p:sp>
        <p:nvSpPr>
          <p:cNvPr id="3" name="Content Placeholder 2"/>
          <p:cNvSpPr>
            <a:spLocks noGrp="1"/>
          </p:cNvSpPr>
          <p:nvPr>
            <p:ph idx="1"/>
          </p:nvPr>
        </p:nvSpPr>
        <p:spPr>
          <a:xfrm>
            <a:off x="468313" y="1012371"/>
            <a:ext cx="8229600" cy="5189992"/>
          </a:xfrm>
        </p:spPr>
        <p:txBody>
          <a:bodyPr/>
          <a:lstStyle/>
          <a:p>
            <a:r>
              <a:rPr lang="en-GB" dirty="0"/>
              <a:t>Brown, S. (2014) </a:t>
            </a:r>
            <a:r>
              <a:rPr lang="en-GB" i="1" dirty="0"/>
              <a:t>Learning, teaching and assessment in higher education: global perspectives</a:t>
            </a:r>
            <a:r>
              <a:rPr lang="en-GB" dirty="0"/>
              <a:t>. London: Palgrave Macmillan.</a:t>
            </a:r>
          </a:p>
          <a:p>
            <a:r>
              <a:rPr lang="en-GB" dirty="0"/>
              <a:t>Brown, S. and </a:t>
            </a:r>
            <a:r>
              <a:rPr lang="en-GB" dirty="0" err="1"/>
              <a:t>Glasner</a:t>
            </a:r>
            <a:r>
              <a:rPr lang="en-GB" dirty="0"/>
              <a:t>, A. (eds.) (1999) </a:t>
            </a:r>
            <a:r>
              <a:rPr lang="en-GB" i="1" dirty="0"/>
              <a:t>Assessment Matters in Higher Education, Choosing and Using Diverse Approaches</a:t>
            </a:r>
            <a:r>
              <a:rPr lang="en-GB" dirty="0"/>
              <a:t>, Maidenhead: Open University Press.</a:t>
            </a:r>
          </a:p>
          <a:p>
            <a:r>
              <a:rPr lang="en-GB" dirty="0"/>
              <a:t>Brown, S. and Knight, P. (1994) </a:t>
            </a:r>
            <a:r>
              <a:rPr lang="en-GB" i="1" dirty="0"/>
              <a:t>Assessing Learners in Higher Education</a:t>
            </a:r>
            <a:r>
              <a:rPr lang="en-GB" dirty="0"/>
              <a:t>, London: </a:t>
            </a:r>
            <a:r>
              <a:rPr lang="en-GB" dirty="0" err="1"/>
              <a:t>Kogan</a:t>
            </a:r>
            <a:r>
              <a:rPr lang="en-GB" dirty="0"/>
              <a:t> Page.</a:t>
            </a:r>
          </a:p>
          <a:p>
            <a:r>
              <a:rPr lang="en-US" dirty="0"/>
              <a:t>Brown, S. and Race, P. (2012) </a:t>
            </a:r>
            <a:r>
              <a:rPr lang="en-GB" i="1" dirty="0"/>
              <a:t>Using effective assessment to promote learning </a:t>
            </a:r>
            <a:r>
              <a:rPr lang="en-GB" dirty="0"/>
              <a:t>in Hunt, L. and Chambers, D. (2012) </a:t>
            </a:r>
            <a:r>
              <a:rPr lang="en-GB" i="1" dirty="0"/>
              <a:t>University Teaching in Focus, Victoria, Australia, Acer Press. P74-91</a:t>
            </a:r>
            <a:endParaRPr lang="en-GB" dirty="0"/>
          </a:p>
          <a:p>
            <a:r>
              <a:rPr lang="en-GB" dirty="0"/>
              <a:t>Brown, S. Rust, C. &amp; Gibbs, G. (1994) </a:t>
            </a:r>
            <a:r>
              <a:rPr lang="en-GB" i="1" dirty="0"/>
              <a:t>Strategies for Diversifying Assessment,</a:t>
            </a:r>
            <a:r>
              <a:rPr lang="en-GB" dirty="0"/>
              <a:t> Oxford: Oxford Centre for Staff Development. </a:t>
            </a:r>
          </a:p>
        </p:txBody>
      </p:sp>
    </p:spTree>
    <p:extLst>
      <p:ext uri="{BB962C8B-B14F-4D97-AF65-F5344CB8AC3E}">
        <p14:creationId xmlns:p14="http://schemas.microsoft.com/office/powerpoint/2010/main" val="49531678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8491"/>
          </a:xfrm>
        </p:spPr>
        <p:txBody>
          <a:bodyPr/>
          <a:lstStyle/>
          <a:p>
            <a:r>
              <a:rPr lang="en-GB" dirty="0"/>
              <a:t>Useful references: 3</a:t>
            </a:r>
          </a:p>
        </p:txBody>
      </p:sp>
      <p:sp>
        <p:nvSpPr>
          <p:cNvPr id="3" name="Content Placeholder 2"/>
          <p:cNvSpPr>
            <a:spLocks noGrp="1"/>
          </p:cNvSpPr>
          <p:nvPr>
            <p:ph idx="1"/>
          </p:nvPr>
        </p:nvSpPr>
        <p:spPr>
          <a:xfrm>
            <a:off x="468313" y="930729"/>
            <a:ext cx="8229600" cy="5271634"/>
          </a:xfrm>
        </p:spPr>
        <p:txBody>
          <a:bodyPr/>
          <a:lstStyle/>
          <a:p>
            <a:r>
              <a:rPr lang="en-US" dirty="0"/>
              <a:t>Carless, D., </a:t>
            </a:r>
            <a:r>
              <a:rPr lang="en-US" dirty="0" err="1"/>
              <a:t>Joughin</a:t>
            </a:r>
            <a:r>
              <a:rPr lang="en-US" dirty="0"/>
              <a:t>, G., </a:t>
            </a:r>
            <a:r>
              <a:rPr lang="en-US" dirty="0" err="1"/>
              <a:t>Ngar</a:t>
            </a:r>
            <a:r>
              <a:rPr lang="en-US" dirty="0"/>
              <a:t>-Fun Liu </a:t>
            </a:r>
            <a:r>
              <a:rPr lang="en-US" i="1" dirty="0"/>
              <a:t>et al</a:t>
            </a:r>
            <a:r>
              <a:rPr lang="en-US" dirty="0"/>
              <a:t> (2006) </a:t>
            </a:r>
            <a:r>
              <a:rPr lang="en-US" i="1" dirty="0"/>
              <a:t>How Assessment supports learning: Learning orientated assessment in action </a:t>
            </a:r>
            <a:r>
              <a:rPr lang="en-US" dirty="0"/>
              <a:t>Hong Kong: Hong Kong University Press.</a:t>
            </a:r>
            <a:endParaRPr lang="en-GB" dirty="0"/>
          </a:p>
          <a:p>
            <a:r>
              <a:rPr lang="en-GB" dirty="0"/>
              <a:t>Carroll, J. and Ryan, J. (2005) </a:t>
            </a:r>
            <a:r>
              <a:rPr lang="en-GB" i="1" dirty="0"/>
              <a:t>Teaching International students: improving learning for all. </a:t>
            </a:r>
            <a:r>
              <a:rPr lang="en-GB" dirty="0"/>
              <a:t>London: Routledge SEDA series.</a:t>
            </a:r>
          </a:p>
          <a:p>
            <a:r>
              <a:rPr lang="en-GB" dirty="0"/>
              <a:t>Crooks, T. (1988) </a:t>
            </a:r>
            <a:r>
              <a:rPr lang="en-GB" i="1" dirty="0"/>
              <a:t>Assessing student performance, </a:t>
            </a:r>
            <a:r>
              <a:rPr lang="en-GB" dirty="0"/>
              <a:t>HERDSA Green Guide No 8 HERDSA (reprinted 1994).</a:t>
            </a:r>
          </a:p>
          <a:p>
            <a:r>
              <a:rPr lang="en-GB" dirty="0" err="1"/>
              <a:t>Crosling</a:t>
            </a:r>
            <a:r>
              <a:rPr lang="en-GB" dirty="0"/>
              <a:t>, G., Thomas, L. and </a:t>
            </a:r>
            <a:r>
              <a:rPr lang="en-GB" dirty="0" err="1"/>
              <a:t>Heagney</a:t>
            </a:r>
            <a:r>
              <a:rPr lang="en-GB" dirty="0"/>
              <a:t>, M. (2008) </a:t>
            </a:r>
            <a:r>
              <a:rPr lang="en-GB" i="1" dirty="0"/>
              <a:t>Improving student retention in Higher Education,</a:t>
            </a:r>
            <a:r>
              <a:rPr lang="en-GB" dirty="0"/>
              <a:t> London and New York: Routledge. </a:t>
            </a:r>
          </a:p>
          <a:p>
            <a:r>
              <a:rPr lang="en-GB" dirty="0" err="1"/>
              <a:t>Falchikov</a:t>
            </a:r>
            <a:r>
              <a:rPr lang="en-GB" dirty="0"/>
              <a:t>, N. (2004) </a:t>
            </a:r>
            <a:r>
              <a:rPr lang="en-GB" i="1" dirty="0"/>
              <a:t>Improving Assessment through Student Involvement: Practical Solutions for Aiding Learning in Higher and Further Education,</a:t>
            </a:r>
            <a:r>
              <a:rPr lang="en-GB" dirty="0"/>
              <a:t> London: Routledge.</a:t>
            </a:r>
          </a:p>
        </p:txBody>
      </p:sp>
    </p:spTree>
    <p:extLst>
      <p:ext uri="{BB962C8B-B14F-4D97-AF65-F5344CB8AC3E}">
        <p14:creationId xmlns:p14="http://schemas.microsoft.com/office/powerpoint/2010/main" val="1194451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00394585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4</a:t>
            </a:r>
          </a:p>
        </p:txBody>
      </p:sp>
      <p:sp>
        <p:nvSpPr>
          <p:cNvPr id="3" name="Content Placeholder 2"/>
          <p:cNvSpPr>
            <a:spLocks noGrp="1"/>
          </p:cNvSpPr>
          <p:nvPr>
            <p:ph idx="1"/>
          </p:nvPr>
        </p:nvSpPr>
        <p:spPr/>
        <p:txBody>
          <a:bodyPr/>
          <a:lstStyle/>
          <a:p>
            <a:r>
              <a:rPr lang="en-GB" dirty="0"/>
              <a:t>Gibbs, G. (1999) </a:t>
            </a:r>
            <a:r>
              <a:rPr lang="en-GB" i="1" dirty="0"/>
              <a:t>Using assessment strategically to change the way students learn</a:t>
            </a:r>
            <a:r>
              <a:rPr lang="en-GB" dirty="0"/>
              <a:t>, in Brown S. &amp; </a:t>
            </a:r>
            <a:r>
              <a:rPr lang="en-GB" dirty="0" err="1"/>
              <a:t>Glasner</a:t>
            </a:r>
            <a:r>
              <a:rPr lang="en-GB" dirty="0"/>
              <a:t>, A. (eds.), </a:t>
            </a:r>
            <a:r>
              <a:rPr lang="en-GB" i="1" dirty="0"/>
              <a:t>Assessment Matters in Higher Education: Choosing and Using Diverse Approaches, </a:t>
            </a:r>
            <a:r>
              <a:rPr lang="en-GB" dirty="0"/>
              <a:t>Maidenhead: SRHE/Open University Press.</a:t>
            </a:r>
          </a:p>
          <a:p>
            <a:r>
              <a:rPr lang="en-GB" dirty="0"/>
              <a:t>Higher Education Academy (2012) </a:t>
            </a:r>
            <a:r>
              <a:rPr lang="en-GB" i="1" dirty="0"/>
              <a:t>A marked improvement; transforming assessment in higher education</a:t>
            </a:r>
            <a:r>
              <a:rPr lang="en-GB" dirty="0"/>
              <a:t>, York: HEA.</a:t>
            </a:r>
          </a:p>
          <a:p>
            <a:r>
              <a:rPr lang="en-GB" dirty="0" err="1"/>
              <a:t>Hounsell</a:t>
            </a:r>
            <a:r>
              <a:rPr lang="en-GB" dirty="0"/>
              <a:t>, D. (2008). The trouble with feedback: New challenges, emerging strategies, </a:t>
            </a:r>
            <a:r>
              <a:rPr lang="en-GB" i="1" dirty="0"/>
              <a:t>Interchange, Spring</a:t>
            </a:r>
            <a:r>
              <a:rPr lang="en-GB" dirty="0"/>
              <a:t>, Accessed at </a:t>
            </a:r>
            <a:r>
              <a:rPr lang="en-GB" u="sng" dirty="0">
                <a:hlinkClick r:id="rId2"/>
              </a:rPr>
              <a:t>www.tla.ed.ac.uk/interchange</a:t>
            </a:r>
            <a:r>
              <a:rPr lang="en-GB" dirty="0"/>
              <a:t>.</a:t>
            </a:r>
          </a:p>
          <a:p>
            <a:r>
              <a:rPr lang="en-GB" dirty="0"/>
              <a:t>Knight, P. and Yorke, M. (2003) </a:t>
            </a:r>
            <a:r>
              <a:rPr lang="en-GB" i="1" dirty="0"/>
              <a:t>Assessment, learning and employability</a:t>
            </a:r>
            <a:r>
              <a:rPr lang="en-GB" dirty="0"/>
              <a:t> Maidenhead, UK: SRHE/Open University Press.</a:t>
            </a:r>
          </a:p>
        </p:txBody>
      </p:sp>
    </p:spTree>
    <p:extLst>
      <p:ext uri="{BB962C8B-B14F-4D97-AF65-F5344CB8AC3E}">
        <p14:creationId xmlns:p14="http://schemas.microsoft.com/office/powerpoint/2010/main" val="290098697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5</a:t>
            </a:r>
          </a:p>
        </p:txBody>
      </p:sp>
      <p:sp>
        <p:nvSpPr>
          <p:cNvPr id="3" name="Content Placeholder 2"/>
          <p:cNvSpPr>
            <a:spLocks noGrp="1"/>
          </p:cNvSpPr>
          <p:nvPr>
            <p:ph idx="1"/>
          </p:nvPr>
        </p:nvSpPr>
        <p:spPr/>
        <p:txBody>
          <a:bodyPr/>
          <a:lstStyle/>
          <a:p>
            <a:r>
              <a:rPr lang="en-GB" dirty="0"/>
              <a:t>McDowell, L. and Brown, S. (1998) </a:t>
            </a:r>
            <a:r>
              <a:rPr lang="en-GB" i="1" dirty="0"/>
              <a:t>Assessing students: cheating and plagiarism</a:t>
            </a:r>
            <a:r>
              <a:rPr lang="en-GB" dirty="0"/>
              <a:t>, Newcastle: Red Guide 10/11 University of Northumbria.</a:t>
            </a:r>
          </a:p>
          <a:p>
            <a:r>
              <a:rPr lang="en-GB" dirty="0" err="1"/>
              <a:t>Mentkowski</a:t>
            </a:r>
            <a:r>
              <a:rPr lang="en-GB" dirty="0"/>
              <a:t>, M. and associates (2000) p.82 </a:t>
            </a:r>
            <a:r>
              <a:rPr lang="en-GB" i="1" dirty="0"/>
              <a:t>Learning that lasts: integrating learning development and performance in college and beyond,</a:t>
            </a:r>
            <a:r>
              <a:rPr lang="en-GB" dirty="0"/>
              <a:t> San Francisco: </a:t>
            </a:r>
            <a:r>
              <a:rPr lang="en-GB" dirty="0" err="1"/>
              <a:t>Jossey</a:t>
            </a:r>
            <a:r>
              <a:rPr lang="en-GB" dirty="0"/>
              <a:t>-Bass.</a:t>
            </a:r>
          </a:p>
          <a:p>
            <a:r>
              <a:rPr lang="en-GB" dirty="0"/>
              <a:t>Meyer, J.H.F. and Land, R. (2003) ‘Threshold Concepts and Troublesome Knowledge 1 – Linkages to Ways of Thinking and Practising within the Disciplines’ in C. Rust (ed.) </a:t>
            </a:r>
            <a:r>
              <a:rPr lang="en-GB" i="1" dirty="0"/>
              <a:t>Improving Student Learning </a:t>
            </a:r>
            <a:r>
              <a:rPr lang="en-GB" dirty="0"/>
              <a:t>–</a:t>
            </a:r>
            <a:r>
              <a:rPr lang="en-GB" i="1" dirty="0"/>
              <a:t> Ten years on</a:t>
            </a:r>
            <a:r>
              <a:rPr lang="en-GB" dirty="0"/>
              <a:t>. Oxford: OCSLD.</a:t>
            </a:r>
          </a:p>
          <a:p>
            <a:r>
              <a:rPr lang="en-GB" dirty="0"/>
              <a:t>Morgan, C., Dunn, L., Parry, S. and O'Reilly, M. (2004) </a:t>
            </a:r>
            <a:r>
              <a:rPr lang="en-GB" i="1" dirty="0"/>
              <a:t>The student assessment handbook: New directions in traditional and online assessment, </a:t>
            </a:r>
            <a:r>
              <a:rPr lang="en-GB" dirty="0"/>
              <a:t>London, Routledge.</a:t>
            </a:r>
          </a:p>
        </p:txBody>
      </p:sp>
    </p:spTree>
    <p:extLst>
      <p:ext uri="{BB962C8B-B14F-4D97-AF65-F5344CB8AC3E}">
        <p14:creationId xmlns:p14="http://schemas.microsoft.com/office/powerpoint/2010/main" val="145027887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6</a:t>
            </a:r>
          </a:p>
        </p:txBody>
      </p:sp>
      <p:sp>
        <p:nvSpPr>
          <p:cNvPr id="3" name="Content Placeholder 2"/>
          <p:cNvSpPr>
            <a:spLocks noGrp="1"/>
          </p:cNvSpPr>
          <p:nvPr>
            <p:ph idx="1"/>
          </p:nvPr>
        </p:nvSpPr>
        <p:spPr/>
        <p:txBody>
          <a:bodyPr/>
          <a:lstStyle/>
          <a:p>
            <a:r>
              <a:rPr lang="en-GB" dirty="0"/>
              <a:t>Newstead, S. E., Franklyn-Stokes, A., &amp; Armstead, P. (1996) Individual differences in student cheating, </a:t>
            </a:r>
            <a:r>
              <a:rPr lang="en-GB" i="1" dirty="0"/>
              <a:t>Journal of Educational Psychology</a:t>
            </a:r>
            <a:r>
              <a:rPr lang="en-GB" dirty="0"/>
              <a:t>, 88(2), 229-241</a:t>
            </a:r>
          </a:p>
          <a:p>
            <a:r>
              <a:rPr lang="en-GB" dirty="0"/>
              <a:t>Nicol, D. J. and Macfarlane-Dick, D. (2006) Formative assessment and self-regulated learning: A model and seven principles of good feedback practice, </a:t>
            </a:r>
            <a:r>
              <a:rPr lang="en-GB" i="1" dirty="0"/>
              <a:t>Studies in Higher Education Vol 31(2), 199-218.</a:t>
            </a:r>
            <a:endParaRPr lang="en-GB" dirty="0"/>
          </a:p>
          <a:p>
            <a:r>
              <a:rPr lang="en-GB" dirty="0"/>
              <a:t>PASS project Bradford </a:t>
            </a:r>
            <a:r>
              <a:rPr lang="en-GB" u="sng" dirty="0">
                <a:hlinkClick r:id="rId2"/>
              </a:rPr>
              <a:t>http://www.pass.brad.ac.uk/</a:t>
            </a:r>
            <a:r>
              <a:rPr lang="en-GB" dirty="0"/>
              <a:t> Accessed November 2013.</a:t>
            </a:r>
          </a:p>
          <a:p>
            <a:r>
              <a:rPr lang="en-GB" dirty="0" err="1"/>
              <a:t>Peelo</a:t>
            </a:r>
            <a:r>
              <a:rPr lang="en-GB" dirty="0"/>
              <a:t>, M. T., &amp; Wareham, T. (Eds.). (2002). </a:t>
            </a:r>
            <a:r>
              <a:rPr lang="en-GB" i="1" dirty="0"/>
              <a:t>Failing students in higher education</a:t>
            </a:r>
            <a:r>
              <a:rPr lang="en-GB" dirty="0"/>
              <a:t>. Society for Research into Higher Education. </a:t>
            </a:r>
          </a:p>
          <a:p>
            <a:r>
              <a:rPr lang="en-GB" dirty="0"/>
              <a:t>Pickford, R. and Brown, S. (2006) </a:t>
            </a:r>
            <a:r>
              <a:rPr lang="en-GB" i="1" dirty="0"/>
              <a:t>Assessing skills and practice,</a:t>
            </a:r>
            <a:r>
              <a:rPr lang="en-GB" dirty="0"/>
              <a:t> London: Routledge. </a:t>
            </a:r>
          </a:p>
        </p:txBody>
      </p:sp>
    </p:spTree>
    <p:extLst>
      <p:ext uri="{BB962C8B-B14F-4D97-AF65-F5344CB8AC3E}">
        <p14:creationId xmlns:p14="http://schemas.microsoft.com/office/powerpoint/2010/main" val="417817716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7</a:t>
            </a:r>
          </a:p>
        </p:txBody>
      </p:sp>
      <p:sp>
        <p:nvSpPr>
          <p:cNvPr id="3" name="Content Placeholder 2"/>
          <p:cNvSpPr>
            <a:spLocks noGrp="1"/>
          </p:cNvSpPr>
          <p:nvPr>
            <p:ph idx="1"/>
          </p:nvPr>
        </p:nvSpPr>
        <p:spPr/>
        <p:txBody>
          <a:bodyPr/>
          <a:lstStyle/>
          <a:p>
            <a:r>
              <a:rPr lang="en-GB" dirty="0"/>
              <a:t>Race P. (2015) </a:t>
            </a:r>
            <a:r>
              <a:rPr lang="en-GB" i="1" dirty="0"/>
              <a:t>The lecturer’s toolkit (4</a:t>
            </a:r>
            <a:r>
              <a:rPr lang="en-GB" i="1" baseline="30000" dirty="0"/>
              <a:t>th</a:t>
            </a:r>
            <a:r>
              <a:rPr lang="en-GB" i="1" dirty="0"/>
              <a:t> edition),</a:t>
            </a:r>
            <a:r>
              <a:rPr lang="en-GB" dirty="0"/>
              <a:t> London: Routledge.</a:t>
            </a:r>
          </a:p>
          <a:p>
            <a:r>
              <a:rPr lang="en-GB" dirty="0"/>
              <a:t>Race, P. (2001) </a:t>
            </a:r>
            <a:r>
              <a:rPr lang="en-GB" i="1" dirty="0"/>
              <a:t>A Briefing on Self, Peer &amp; Group Assessment,</a:t>
            </a:r>
            <a:r>
              <a:rPr lang="en-GB" dirty="0"/>
              <a:t> in LTSN Generic Centre Assessment Series No 9, LTSN York.</a:t>
            </a:r>
          </a:p>
          <a:p>
            <a:r>
              <a:rPr lang="en-GB" dirty="0"/>
              <a:t>Race, P. (2014) </a:t>
            </a:r>
            <a:r>
              <a:rPr lang="en-GB" i="1" dirty="0"/>
              <a:t>Making learning happen: 3</a:t>
            </a:r>
            <a:r>
              <a:rPr lang="en-GB" i="1" baseline="30000" dirty="0"/>
              <a:t>rd</a:t>
            </a:r>
            <a:r>
              <a:rPr lang="en-GB" i="1" dirty="0"/>
              <a:t> edition, </a:t>
            </a:r>
            <a:r>
              <a:rPr lang="en-GB" dirty="0"/>
              <a:t>London: Sage. </a:t>
            </a:r>
          </a:p>
          <a:p>
            <a:r>
              <a:rPr lang="en-GB" dirty="0" err="1"/>
              <a:t>Rotheram</a:t>
            </a:r>
            <a:r>
              <a:rPr lang="en-GB" dirty="0"/>
              <a:t>, B. (2009) </a:t>
            </a:r>
            <a:r>
              <a:rPr lang="en-GB" i="1" dirty="0"/>
              <a:t>Sounds Good,</a:t>
            </a:r>
            <a:r>
              <a:rPr lang="en-GB" dirty="0"/>
              <a:t> JISC project </a:t>
            </a:r>
            <a:r>
              <a:rPr lang="en-GB" u="sng" dirty="0">
                <a:hlinkClick r:id="rId2"/>
              </a:rPr>
              <a:t>http://www.jisc.ac.uk/whatwedo/programmes/usersandinnovation/soundsgood.aspx</a:t>
            </a:r>
            <a:r>
              <a:rPr lang="en-GB" dirty="0"/>
              <a:t> </a:t>
            </a:r>
          </a:p>
          <a:p>
            <a:r>
              <a:rPr lang="en-GB" dirty="0"/>
              <a:t>Rust, C., Price, M. and O’Donovan, B. (2003) Improving students’ learning by developing their understanding of assessment criteria and processes</a:t>
            </a:r>
            <a:r>
              <a:rPr lang="en-GB" i="1" dirty="0"/>
              <a:t>, Assessment and Evaluation in Higher Education. 28 (2), 147-164.</a:t>
            </a:r>
            <a:endParaRPr lang="en-GB" dirty="0"/>
          </a:p>
        </p:txBody>
      </p:sp>
    </p:spTree>
    <p:extLst>
      <p:ext uri="{BB962C8B-B14F-4D97-AF65-F5344CB8AC3E}">
        <p14:creationId xmlns:p14="http://schemas.microsoft.com/office/powerpoint/2010/main" val="272009252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8</a:t>
            </a:r>
          </a:p>
        </p:txBody>
      </p:sp>
      <p:sp>
        <p:nvSpPr>
          <p:cNvPr id="3" name="Content Placeholder 2"/>
          <p:cNvSpPr>
            <a:spLocks noGrp="1"/>
          </p:cNvSpPr>
          <p:nvPr>
            <p:ph idx="1"/>
          </p:nvPr>
        </p:nvSpPr>
        <p:spPr/>
        <p:txBody>
          <a:bodyPr/>
          <a:lstStyle/>
          <a:p>
            <a:r>
              <a:rPr lang="en-GB" dirty="0"/>
              <a:t>Ryan, J. (2000) </a:t>
            </a:r>
            <a:r>
              <a:rPr lang="en-GB" i="1" dirty="0"/>
              <a:t>A Guide to Teaching International Students,</a:t>
            </a:r>
            <a:r>
              <a:rPr lang="en-GB" dirty="0"/>
              <a:t> Oxford Centre for Staff and Learning Development.</a:t>
            </a:r>
          </a:p>
          <a:p>
            <a:r>
              <a:rPr lang="en-GB" dirty="0"/>
              <a:t>Sadler, D. R. (2010) Beyond feedback:  Developing student capability in complex appraisal. </a:t>
            </a:r>
            <a:r>
              <a:rPr lang="en-GB" i="1" dirty="0"/>
              <a:t>Assessment &amp; Evaluation in Higher Education, 35</a:t>
            </a:r>
            <a:r>
              <a:rPr lang="en-GB" dirty="0"/>
              <a:t>(5), 535-550.</a:t>
            </a:r>
          </a:p>
          <a:p>
            <a:r>
              <a:rPr lang="en-GB" dirty="0"/>
              <a:t>Yorke, M. (1999) </a:t>
            </a:r>
            <a:r>
              <a:rPr lang="en-GB" i="1" dirty="0"/>
              <a:t>Leaving Early: Undergraduate Non-completion in Higher Education,</a:t>
            </a:r>
            <a:r>
              <a:rPr lang="en-GB" dirty="0"/>
              <a:t> London: Routledge.</a:t>
            </a:r>
          </a:p>
        </p:txBody>
      </p:sp>
    </p:spTree>
    <p:extLst>
      <p:ext uri="{BB962C8B-B14F-4D97-AF65-F5344CB8AC3E}">
        <p14:creationId xmlns:p14="http://schemas.microsoft.com/office/powerpoint/2010/main" val="2459265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Using assessment </a:t>
            </a:r>
            <a:r>
              <a:rPr lang="en-GB" sz="3200" i="1" dirty="0"/>
              <a:t>for</a:t>
            </a:r>
            <a:r>
              <a:rPr lang="en-GB" sz="3200" dirty="0"/>
              <a:t> learning </a:t>
            </a:r>
            <a:br>
              <a:rPr lang="en-GB" sz="3200" dirty="0"/>
            </a:br>
            <a:r>
              <a:rPr lang="en-GB" sz="3200" dirty="0"/>
              <a:t>(Sambell et al, 2012)</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to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2825270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BF6B-3A8E-4AF6-AED9-7603D2C62995}"/>
              </a:ext>
            </a:extLst>
          </p:cNvPr>
          <p:cNvSpPr>
            <a:spLocks noGrp="1"/>
          </p:cNvSpPr>
          <p:nvPr>
            <p:ph type="title"/>
          </p:nvPr>
        </p:nvSpPr>
        <p:spPr>
          <a:xfrm>
            <a:off x="457200" y="122238"/>
            <a:ext cx="7543800" cy="143455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So to help us focus on assessment criteria and developing students’ assessment literacy, a game!</a:t>
            </a:r>
          </a:p>
        </p:txBody>
      </p:sp>
      <p:sp>
        <p:nvSpPr>
          <p:cNvPr id="3" name="Content Placeholder 2">
            <a:extLst>
              <a:ext uri="{FF2B5EF4-FFF2-40B4-BE49-F238E27FC236}">
                <a16:creationId xmlns:a16="http://schemas.microsoft.com/office/drawing/2014/main" id="{5E240BED-5E90-4E22-9D98-38FB32CA080A}"/>
              </a:ext>
            </a:extLst>
          </p:cNvPr>
          <p:cNvSpPr>
            <a:spLocks noGrp="1"/>
          </p:cNvSpPr>
          <p:nvPr>
            <p:ph idx="1"/>
          </p:nvPr>
        </p:nvSpPr>
        <p:spPr>
          <a:xfrm>
            <a:off x="468313" y="1700807"/>
            <a:ext cx="8229600" cy="4501555"/>
          </a:xfrm>
        </p:spPr>
        <p:txBody>
          <a:bodyPr/>
          <a:lstStyle/>
          <a:p>
            <a:r>
              <a:rPr lang="en-GB" sz="2800" dirty="0"/>
              <a:t>This game is designed to help you think about how we can explain the importance of taking assessment criteria seriously in assessment to help students really understand what they need to do to succeed;</a:t>
            </a:r>
          </a:p>
          <a:p>
            <a:r>
              <a:rPr lang="en-GB" sz="2800" dirty="0"/>
              <a:t>Biscuits are a metaphor!</a:t>
            </a:r>
          </a:p>
        </p:txBody>
      </p:sp>
    </p:spTree>
    <p:extLst>
      <p:ext uri="{BB962C8B-B14F-4D97-AF65-F5344CB8AC3E}">
        <p14:creationId xmlns:p14="http://schemas.microsoft.com/office/powerpoint/2010/main" val="549020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A262-FB0B-47B6-BC26-1081F74053A1}"/>
              </a:ext>
            </a:extLst>
          </p:cNvPr>
          <p:cNvSpPr>
            <a:spLocks noGrp="1"/>
          </p:cNvSpPr>
          <p:nvPr>
            <p:ph type="title"/>
          </p:nvPr>
        </p:nvSpPr>
        <p:spPr/>
        <p:txBody>
          <a:bodyPr/>
          <a:lstStyle/>
          <a:p>
            <a:r>
              <a:rPr lang="en-GB" sz="3200" dirty="0"/>
              <a:t>Thinking through the issues raised in the biscuit game</a:t>
            </a:r>
          </a:p>
        </p:txBody>
      </p:sp>
      <p:sp>
        <p:nvSpPr>
          <p:cNvPr id="3" name="Content Placeholder 2">
            <a:extLst>
              <a:ext uri="{FF2B5EF4-FFF2-40B4-BE49-F238E27FC236}">
                <a16:creationId xmlns:a16="http://schemas.microsoft.com/office/drawing/2014/main" id="{0D301135-AEEC-4738-A5CF-C6EE8F8396D7}"/>
              </a:ext>
            </a:extLst>
          </p:cNvPr>
          <p:cNvSpPr>
            <a:spLocks noGrp="1"/>
          </p:cNvSpPr>
          <p:nvPr>
            <p:ph idx="1"/>
          </p:nvPr>
        </p:nvSpPr>
        <p:spPr>
          <a:xfrm>
            <a:off x="251520" y="1226119"/>
            <a:ext cx="8446393" cy="4789488"/>
          </a:xfrm>
        </p:spPr>
        <p:txBody>
          <a:bodyPr/>
          <a:lstStyle/>
          <a:p>
            <a:r>
              <a:rPr lang="en-GB" sz="2100" dirty="0"/>
              <a:t>It is often useful to start from individual perspectives at the outset of an assignment and clarify preconceptions;</a:t>
            </a:r>
          </a:p>
          <a:p>
            <a:r>
              <a:rPr lang="en-GB" sz="2100" dirty="0"/>
              <a:t>Assessment is a complex nuanced task with grey areas, and just as agreed definitions of biscuits are not always readily achievable, so also assignments benefit from dialogue to clarify expectations;</a:t>
            </a:r>
          </a:p>
          <a:p>
            <a:r>
              <a:rPr lang="en-GB" sz="2100" dirty="0"/>
              <a:t>Category definitions can sometimes be complicated when setting assignments. It’s helpful in advance of an assessment to agree definitions of what is, for example, a portfolio;</a:t>
            </a:r>
          </a:p>
          <a:p>
            <a:r>
              <a:rPr lang="en-GB" sz="2100" dirty="0"/>
              <a:t>It’s helpful to face the fact that although criteria may be considered to be explicit, the way people grade using criteria can differ substantially;</a:t>
            </a:r>
          </a:p>
          <a:p>
            <a:r>
              <a:rPr lang="en-GB" sz="2100" dirty="0"/>
              <a:t>Assigning grades is an imprecise and inexact activity, and we need to recognise that absolute certainty about grades is not always achievable;</a:t>
            </a:r>
          </a:p>
          <a:p>
            <a:r>
              <a:rPr lang="en-GB" sz="2100" dirty="0"/>
              <a:t>Generic discussion about assessment, and how we grade can help develop assessment literacy.</a:t>
            </a:r>
          </a:p>
          <a:p>
            <a:endParaRPr lang="en-GB" sz="2100" dirty="0"/>
          </a:p>
        </p:txBody>
      </p:sp>
    </p:spTree>
    <p:extLst>
      <p:ext uri="{BB962C8B-B14F-4D97-AF65-F5344CB8AC3E}">
        <p14:creationId xmlns:p14="http://schemas.microsoft.com/office/powerpoint/2010/main" val="2358540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3018198228"/>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4327</Words>
  <Application>Microsoft Office PowerPoint</Application>
  <PresentationFormat>On-screen Show (4:3)</PresentationFormat>
  <Paragraphs>326</Paragraphs>
  <Slides>54</Slides>
  <Notes>24</Notes>
  <HiddenSlides>0</HiddenSlides>
  <MMClips>0</MMClips>
  <ScaleCrop>false</ScaleCrop>
  <HeadingPairs>
    <vt:vector size="6" baseType="variant">
      <vt:variant>
        <vt:lpstr>Fonts Used</vt:lpstr>
      </vt:variant>
      <vt:variant>
        <vt:i4>10</vt:i4>
      </vt:variant>
      <vt:variant>
        <vt:lpstr>Theme</vt:lpstr>
      </vt:variant>
      <vt:variant>
        <vt:i4>4</vt:i4>
      </vt:variant>
      <vt:variant>
        <vt:lpstr>Slide Titles</vt:lpstr>
      </vt:variant>
      <vt:variant>
        <vt:i4>54</vt:i4>
      </vt:variant>
    </vt:vector>
  </HeadingPairs>
  <TitlesOfParts>
    <vt:vector size="68" baseType="lpstr">
      <vt:lpstr>Arial</vt:lpstr>
      <vt:lpstr>Arial Rounded MT Bold</vt:lpstr>
      <vt:lpstr>Batang</vt:lpstr>
      <vt:lpstr>Blackadder ITC</vt:lpstr>
      <vt:lpstr>Calibri</vt:lpstr>
      <vt:lpstr>Calibri Light</vt:lpstr>
      <vt:lpstr>Comic Sans MS</vt:lpstr>
      <vt:lpstr>Tahoma</vt:lpstr>
      <vt:lpstr>Times New Roman</vt:lpstr>
      <vt:lpstr>Wingdings</vt:lpstr>
      <vt:lpstr>LeedsMet template</vt:lpstr>
      <vt:lpstr>101_Custom Design</vt:lpstr>
      <vt:lpstr>Office Theme</vt:lpstr>
      <vt:lpstr>1_Office Theme</vt:lpstr>
      <vt:lpstr>Enhancing assessment and feedback </vt:lpstr>
      <vt:lpstr>The purpose of the sessions today on assessment and feedback</vt:lpstr>
      <vt:lpstr>Providing useful feedback effectively and efficiently in Applied Sciences</vt:lpstr>
      <vt:lpstr>Underpinning premises</vt:lpstr>
      <vt:lpstr>PowerPoint Presentation</vt:lpstr>
      <vt:lpstr>Using assessment for learning  (Sambell et al, 2012)</vt:lpstr>
      <vt:lpstr>So to help us focus on assessment criteria and developing students’ assessment literacy, a game!</vt:lpstr>
      <vt:lpstr>Thinking through the issues raised in the biscuit game</vt:lpstr>
      <vt:lpstr>Formative and summative assessment</vt:lpstr>
      <vt:lpstr>Assessment literacy: students do better if they can: </vt:lpstr>
      <vt:lpstr>The importance of dialogic feedback (Sadler)</vt:lpstr>
      <vt:lpstr>Helping students better understand what is needed of them</vt:lpstr>
      <vt:lpstr>Do your international students understand UK assessment approaches?</vt:lpstr>
      <vt:lpstr>Are your students aware of all the processes and procedures we use to ensure fair assessment? </vt:lpstr>
      <vt:lpstr>Fostering student engagement with feedback</vt:lpstr>
      <vt:lpstr>Encouraging students to recognise and use the feedback we provide for them</vt:lpstr>
      <vt:lpstr>Encouraging better use of feedback  (see handout)</vt:lpstr>
      <vt:lpstr>Assessment for learning: some useful thoughts</vt:lpstr>
      <vt:lpstr>Assessment for learning</vt:lpstr>
      <vt:lpstr>Good feedback:  (after Brown, S. (2015), Assessment, learning and teaching in higher education: global perspectives, London: Palgrave-MacMillan)</vt:lpstr>
      <vt:lpstr>Good feedback:</vt:lpstr>
      <vt:lpstr>Good feedback:</vt:lpstr>
      <vt:lpstr>Good feedback:</vt:lpstr>
      <vt:lpstr>Five things students really hate about poor feedback</vt:lpstr>
      <vt:lpstr>Five things students really hate about poor feedback</vt:lpstr>
      <vt:lpstr>Task: Giving formative feedback prior to submitting summative tasks </vt:lpstr>
      <vt:lpstr>To better engage learners through feedback and assessment we can:</vt:lpstr>
      <vt:lpstr>Part two: Streamlining assessment: why would we wish to do it?</vt:lpstr>
      <vt:lpstr>To give feedback more effectively  &amp; efficiently, we can:</vt:lpstr>
      <vt:lpstr>Feeding back orally to groups of students: why?</vt:lpstr>
      <vt:lpstr>Feeding back orally to groups of students: how?</vt:lpstr>
      <vt:lpstr>Written assignment reports: why?</vt:lpstr>
      <vt:lpstr>Assignment reports: how?</vt:lpstr>
      <vt:lpstr>Using ‘expanded’ model answers: why?</vt:lpstr>
      <vt:lpstr>What are exemplars, and how can we use them productively?</vt:lpstr>
      <vt:lpstr>Exemplars can enable students to:</vt:lpstr>
      <vt:lpstr>What can we do when using exemplars? (see handout)</vt:lpstr>
      <vt:lpstr>Using model answers: how?</vt:lpstr>
      <vt:lpstr>Assignment return sheets: why?</vt:lpstr>
      <vt:lpstr>Assignment return sheets: how?</vt:lpstr>
      <vt:lpstr>Sample assignment return proforma</vt:lpstr>
      <vt:lpstr>Statement banks: why?</vt:lpstr>
      <vt:lpstr>Statement banks: how?</vt:lpstr>
      <vt:lpstr>Computer-assisted assessment: why?</vt:lpstr>
      <vt:lpstr>Planning to implement enhancements in  assessment &amp;feedback in your module/programme</vt:lpstr>
      <vt:lpstr>These and other slides are available on my website at http://sally-brown.net</vt:lpstr>
      <vt:lpstr>Useful references: 1</vt:lpstr>
      <vt:lpstr>Useful references: 2</vt:lpstr>
      <vt:lpstr>Useful references: 3</vt:lpstr>
      <vt:lpstr>Useful references: 4</vt:lpstr>
      <vt:lpstr>Useful references: 5</vt:lpstr>
      <vt:lpstr>Useful references: 6</vt:lpstr>
      <vt:lpstr>Useful references: 7</vt:lpstr>
      <vt:lpstr>Useful references: 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2017-12-03T20:08:58Z</dcterms:modified>
</cp:coreProperties>
</file>