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Lst>
  <p:notesMasterIdLst>
    <p:notesMasterId r:id="rId59"/>
  </p:notesMasterIdLst>
  <p:handoutMasterIdLst>
    <p:handoutMasterId r:id="rId60"/>
  </p:handoutMasterIdLst>
  <p:sldIdLst>
    <p:sldId id="420" r:id="rId5"/>
    <p:sldId id="669" r:id="rId6"/>
    <p:sldId id="728" r:id="rId7"/>
    <p:sldId id="656" r:id="rId8"/>
    <p:sldId id="727" r:id="rId9"/>
    <p:sldId id="662" r:id="rId10"/>
    <p:sldId id="670" r:id="rId11"/>
    <p:sldId id="671" r:id="rId12"/>
    <p:sldId id="705" r:id="rId13"/>
    <p:sldId id="626" r:id="rId14"/>
    <p:sldId id="684" r:id="rId15"/>
    <p:sldId id="672" r:id="rId16"/>
    <p:sldId id="549" r:id="rId17"/>
    <p:sldId id="714" r:id="rId18"/>
    <p:sldId id="709" r:id="rId19"/>
    <p:sldId id="689" r:id="rId20"/>
    <p:sldId id="688" r:id="rId21"/>
    <p:sldId id="664" r:id="rId22"/>
    <p:sldId id="665" r:id="rId23"/>
    <p:sldId id="680" r:id="rId24"/>
    <p:sldId id="681" r:id="rId25"/>
    <p:sldId id="682" r:id="rId26"/>
    <p:sldId id="683" r:id="rId27"/>
    <p:sldId id="686" r:id="rId28"/>
    <p:sldId id="685" r:id="rId29"/>
    <p:sldId id="679" r:id="rId30"/>
    <p:sldId id="690" r:id="rId31"/>
    <p:sldId id="799" r:id="rId32"/>
    <p:sldId id="800" r:id="rId33"/>
    <p:sldId id="801" r:id="rId34"/>
    <p:sldId id="802" r:id="rId35"/>
    <p:sldId id="803" r:id="rId36"/>
    <p:sldId id="804" r:id="rId37"/>
    <p:sldId id="805" r:id="rId38"/>
    <p:sldId id="814" r:id="rId39"/>
    <p:sldId id="815" r:id="rId40"/>
    <p:sldId id="816" r:id="rId41"/>
    <p:sldId id="806" r:id="rId42"/>
    <p:sldId id="807" r:id="rId43"/>
    <p:sldId id="808" r:id="rId44"/>
    <p:sldId id="809" r:id="rId45"/>
    <p:sldId id="810" r:id="rId46"/>
    <p:sldId id="811" r:id="rId47"/>
    <p:sldId id="812" r:id="rId48"/>
    <p:sldId id="796" r:id="rId49"/>
    <p:sldId id="725" r:id="rId50"/>
    <p:sldId id="817" r:id="rId51"/>
    <p:sldId id="818" r:id="rId52"/>
    <p:sldId id="819" r:id="rId53"/>
    <p:sldId id="820" r:id="rId54"/>
    <p:sldId id="821" r:id="rId55"/>
    <p:sldId id="822" r:id="rId56"/>
    <p:sldId id="823" r:id="rId57"/>
    <p:sldId id="824" r:id="rId5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46" autoAdjust="0"/>
    <p:restoredTop sz="94533" autoAdjust="0"/>
  </p:normalViewPr>
  <p:slideViewPr>
    <p:cSldViewPr>
      <p:cViewPr varScale="1">
        <p:scale>
          <a:sx n="70" d="100"/>
          <a:sy n="70" d="100"/>
        </p:scale>
        <p:origin x="696"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10614"/>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29</a:t>
            </a:fld>
            <a:endParaRPr lang="en-US"/>
          </a:p>
        </p:txBody>
      </p:sp>
    </p:spTree>
    <p:extLst>
      <p:ext uri="{BB962C8B-B14F-4D97-AF65-F5344CB8AC3E}">
        <p14:creationId xmlns:p14="http://schemas.microsoft.com/office/powerpoint/2010/main" val="1030404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30</a:t>
            </a:fld>
            <a:endParaRPr lang="en-US"/>
          </a:p>
        </p:txBody>
      </p:sp>
    </p:spTree>
    <p:extLst>
      <p:ext uri="{BB962C8B-B14F-4D97-AF65-F5344CB8AC3E}">
        <p14:creationId xmlns:p14="http://schemas.microsoft.com/office/powerpoint/2010/main" val="1128823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31</a:t>
            </a:fld>
            <a:endParaRPr lang="en-US"/>
          </a:p>
        </p:txBody>
      </p:sp>
    </p:spTree>
    <p:extLst>
      <p:ext uri="{BB962C8B-B14F-4D97-AF65-F5344CB8AC3E}">
        <p14:creationId xmlns:p14="http://schemas.microsoft.com/office/powerpoint/2010/main" val="350855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32</a:t>
            </a:fld>
            <a:endParaRPr lang="en-US"/>
          </a:p>
        </p:txBody>
      </p:sp>
    </p:spTree>
    <p:extLst>
      <p:ext uri="{BB962C8B-B14F-4D97-AF65-F5344CB8AC3E}">
        <p14:creationId xmlns:p14="http://schemas.microsoft.com/office/powerpoint/2010/main" val="2679409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33</a:t>
            </a:fld>
            <a:endParaRPr lang="en-US"/>
          </a:p>
        </p:txBody>
      </p:sp>
    </p:spTree>
    <p:extLst>
      <p:ext uri="{BB962C8B-B14F-4D97-AF65-F5344CB8AC3E}">
        <p14:creationId xmlns:p14="http://schemas.microsoft.com/office/powerpoint/2010/main" val="1727252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34</a:t>
            </a:fld>
            <a:endParaRPr lang="en-US"/>
          </a:p>
        </p:txBody>
      </p:sp>
    </p:spTree>
    <p:extLst>
      <p:ext uri="{BB962C8B-B14F-4D97-AF65-F5344CB8AC3E}">
        <p14:creationId xmlns:p14="http://schemas.microsoft.com/office/powerpoint/2010/main" val="4174607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38</a:t>
            </a:fld>
            <a:endParaRPr lang="en-US"/>
          </a:p>
        </p:txBody>
      </p:sp>
    </p:spTree>
    <p:extLst>
      <p:ext uri="{BB962C8B-B14F-4D97-AF65-F5344CB8AC3E}">
        <p14:creationId xmlns:p14="http://schemas.microsoft.com/office/powerpoint/2010/main" val="4243959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39</a:t>
            </a:fld>
            <a:endParaRPr lang="en-US"/>
          </a:p>
        </p:txBody>
      </p:sp>
    </p:spTree>
    <p:extLst>
      <p:ext uri="{BB962C8B-B14F-4D97-AF65-F5344CB8AC3E}">
        <p14:creationId xmlns:p14="http://schemas.microsoft.com/office/powerpoint/2010/main" val="37324131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40</a:t>
            </a:fld>
            <a:endParaRPr lang="en-US"/>
          </a:p>
        </p:txBody>
      </p:sp>
    </p:spTree>
    <p:extLst>
      <p:ext uri="{BB962C8B-B14F-4D97-AF65-F5344CB8AC3E}">
        <p14:creationId xmlns:p14="http://schemas.microsoft.com/office/powerpoint/2010/main" val="1489659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41</a:t>
            </a:fld>
            <a:endParaRPr lang="en-US" dirty="0"/>
          </a:p>
        </p:txBody>
      </p:sp>
    </p:spTree>
    <p:extLst>
      <p:ext uri="{BB962C8B-B14F-4D97-AF65-F5344CB8AC3E}">
        <p14:creationId xmlns:p14="http://schemas.microsoft.com/office/powerpoint/2010/main" val="2164349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4</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42</a:t>
            </a:fld>
            <a:endParaRPr lang="en-US"/>
          </a:p>
        </p:txBody>
      </p:sp>
    </p:spTree>
    <p:extLst>
      <p:ext uri="{BB962C8B-B14F-4D97-AF65-F5344CB8AC3E}">
        <p14:creationId xmlns:p14="http://schemas.microsoft.com/office/powerpoint/2010/main" val="1727880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43</a:t>
            </a:fld>
            <a:endParaRPr lang="en-US"/>
          </a:p>
        </p:txBody>
      </p:sp>
    </p:spTree>
    <p:extLst>
      <p:ext uri="{BB962C8B-B14F-4D97-AF65-F5344CB8AC3E}">
        <p14:creationId xmlns:p14="http://schemas.microsoft.com/office/powerpoint/2010/main" val="42746802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44</a:t>
            </a:fld>
            <a:endParaRPr lang="en-US"/>
          </a:p>
        </p:txBody>
      </p:sp>
    </p:spTree>
    <p:extLst>
      <p:ext uri="{BB962C8B-B14F-4D97-AF65-F5344CB8AC3E}">
        <p14:creationId xmlns:p14="http://schemas.microsoft.com/office/powerpoint/2010/main" val="41789359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4853761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A7EB679-7535-4499-998C-2E4C9FDB76DD}" type="slidenum">
              <a:rPr kumimoji="0" lang="en-US" sz="1800" b="0" i="0" u="none" strike="noStrike" kern="0" cap="none" spc="0" normalizeH="0" baseline="0" noProof="0" smtClean="0">
                <a:ln>
                  <a:noFill/>
                </a:ln>
                <a:solidFill>
                  <a:srgbClr val="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47</a:t>
            </a:fld>
            <a:endParaRPr kumimoji="0" lang="en-US" sz="1800" b="0" i="0" u="none" strike="noStrike" kern="0" cap="none" spc="0" normalizeH="0" baseline="0" noProof="0">
              <a:ln>
                <a:noFill/>
              </a:ln>
              <a:solidFill>
                <a:srgbClr val="000000"/>
              </a:solidFill>
              <a:effectLst/>
              <a:uLnTx/>
              <a:uFillTx/>
            </a:endParaRPr>
          </a:p>
        </p:txBody>
      </p:sp>
    </p:spTree>
    <p:extLst>
      <p:ext uri="{BB962C8B-B14F-4D97-AF65-F5344CB8AC3E}">
        <p14:creationId xmlns:p14="http://schemas.microsoft.com/office/powerpoint/2010/main" val="1512710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6</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9</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13</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18</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19</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28</a:t>
            </a:fld>
            <a:endParaRPr lang="en-US"/>
          </a:p>
        </p:txBody>
      </p:sp>
    </p:spTree>
    <p:extLst>
      <p:ext uri="{BB962C8B-B14F-4D97-AF65-F5344CB8AC3E}">
        <p14:creationId xmlns:p14="http://schemas.microsoft.com/office/powerpoint/2010/main" val="1794025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03/12/2017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03/12/2017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03/12/2017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03/12/2017</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03/12/2017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03/12/2017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03/12/2017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03/12/2017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03/12/2017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03/12/2017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03/12/2017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03/12/2017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03/12/2017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03/12/2017</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03/12/2017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Enhancing assessment and feedback</a:t>
            </a:r>
            <a:br>
              <a:rPr lang="en-GB" sz="4400" dirty="0"/>
            </a:br>
            <a:endParaRPr lang="en-GB" sz="4400" dirty="0"/>
          </a:p>
        </p:txBody>
      </p:sp>
      <p:sp>
        <p:nvSpPr>
          <p:cNvPr id="3075" name="Rectangle 3"/>
          <p:cNvSpPr>
            <a:spLocks noGrp="1" noChangeArrowheads="1"/>
          </p:cNvSpPr>
          <p:nvPr>
            <p:ph type="subTitle" idx="1"/>
          </p:nvPr>
        </p:nvSpPr>
        <p:spPr>
          <a:xfrm>
            <a:off x="323528" y="2781300"/>
            <a:ext cx="7056784" cy="3576638"/>
          </a:xfrm>
        </p:spPr>
        <p:txBody>
          <a:bodyPr/>
          <a:lstStyle/>
          <a:p>
            <a:pPr algn="ctr" eaLnBrk="1" hangingPunct="1">
              <a:defRPr/>
            </a:pPr>
            <a:r>
              <a:rPr lang="en-GB" dirty="0"/>
              <a:t>Edinburgh Napier University</a:t>
            </a:r>
          </a:p>
          <a:p>
            <a:pPr algn="ctr" eaLnBrk="1" hangingPunct="1">
              <a:defRPr/>
            </a:pPr>
            <a:r>
              <a:rPr lang="en-GB" sz="2400" dirty="0"/>
              <a:t>School of Applied Sciences</a:t>
            </a:r>
          </a:p>
          <a:p>
            <a:pPr algn="ctr" eaLnBrk="1" hangingPunct="1">
              <a:defRPr/>
            </a:pPr>
            <a:r>
              <a:rPr lang="en-GB" sz="2400" dirty="0"/>
              <a:t>Thursday 7 December </a:t>
            </a:r>
            <a:r>
              <a:rPr lang="en-GB" sz="2400" dirty="0" err="1"/>
              <a:t>Sighthill</a:t>
            </a:r>
            <a:r>
              <a:rPr lang="en-GB" sz="2400" dirty="0"/>
              <a:t> 1.D.04 &amp; repeated</a:t>
            </a:r>
          </a:p>
          <a:p>
            <a:pPr algn="ctr" eaLnBrk="1" hangingPunct="1">
              <a:defRPr/>
            </a:pPr>
            <a:r>
              <a:rPr lang="en-GB" sz="2400" dirty="0"/>
              <a:t>Fri 8 December </a:t>
            </a:r>
            <a:r>
              <a:rPr lang="en-GB" sz="2400" dirty="0" err="1"/>
              <a:t>Sighthill</a:t>
            </a:r>
            <a:r>
              <a:rPr lang="en-GB" sz="2400" dirty="0"/>
              <a:t> 7.B.27, Principal's Boardroom</a:t>
            </a:r>
          </a:p>
          <a:p>
            <a:pPr algn="ctr" eaLnBrk="1" hangingPunct="1">
              <a:defRPr/>
            </a:pPr>
            <a:r>
              <a:rPr lang="en-GB" sz="2400" dirty="0"/>
              <a:t> </a:t>
            </a:r>
            <a:r>
              <a:rPr lang="en-GB" sz="2800" b="1" dirty="0"/>
              <a:t>Sally Brown </a:t>
            </a:r>
            <a:r>
              <a:rPr lang="en-GB" sz="2800" dirty="0"/>
              <a:t>NTF, PFHEA, SFSEDA</a:t>
            </a:r>
            <a:endParaRPr lang="en-GB" sz="2000" b="1" dirty="0"/>
          </a:p>
          <a:p>
            <a:pPr algn="ctr" eaLnBrk="1" hangingPunct="1">
              <a:defRPr/>
            </a:pPr>
            <a:r>
              <a:rPr lang="en-GB" sz="1800" b="1" dirty="0"/>
              <a:t>@</a:t>
            </a:r>
            <a:r>
              <a:rPr lang="en-GB" sz="1800" b="1" dirty="0" err="1"/>
              <a:t>ProfSallyBrown</a:t>
            </a:r>
            <a:r>
              <a:rPr lang="en-GB" sz="1800" dirty="0"/>
              <a:t> 	sally@sally-brown.net</a:t>
            </a: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br>
              <a:rPr lang="en-GB" sz="3200" dirty="0"/>
            </a:br>
            <a:r>
              <a:rPr lang="en-GB" sz="3200" dirty="0"/>
              <a:t>(see handout)</a:t>
            </a: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sessions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r>
              <a:rPr lang="en-GB" dirty="0"/>
              <a:t>Edinburgh Napier University is working hard to improve feedback and assessment across the board; </a:t>
            </a:r>
          </a:p>
          <a:p>
            <a:r>
              <a:rPr lang="en-GB" dirty="0"/>
              <a:t>Enhancing assessment and feedback is crucial for student satisfaction and achievement;</a:t>
            </a:r>
          </a:p>
          <a:p>
            <a:r>
              <a:rPr lang="en-GB" dirty="0"/>
              <a:t>ENU NSS results on assessment and feedback are mixed, with some problems around clear marking criteria, marking and assessment fairness, timeliness and effectiveness of feedback and whether students are challenged to achieve their best work;</a:t>
            </a:r>
          </a:p>
          <a:p>
            <a:r>
              <a:rPr lang="en-GB" dirty="0"/>
              <a:t>The sessions today aim to help staff design good assessments that genuinely are integrated with learning;</a:t>
            </a:r>
          </a:p>
          <a:p>
            <a:r>
              <a:rPr lang="en-GB" dirty="0"/>
              <a:t>We aim to provide dialogic opportunities to improve assessment and feedback because this is proven to work!</a:t>
            </a:r>
          </a:p>
        </p:txBody>
      </p:sp>
    </p:spTree>
    <p:extLst>
      <p:ext uri="{BB962C8B-B14F-4D97-AF65-F5344CB8AC3E}">
        <p14:creationId xmlns:p14="http://schemas.microsoft.com/office/powerpoint/2010/main" val="353085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48B8-2A7E-43DF-A455-B84E4637DA70}"/>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Task: Giving formative feedback prior to submitting summative tasks </a:t>
            </a:r>
          </a:p>
        </p:txBody>
      </p:sp>
      <p:sp>
        <p:nvSpPr>
          <p:cNvPr id="3" name="Content Placeholder 2">
            <a:extLst>
              <a:ext uri="{FF2B5EF4-FFF2-40B4-BE49-F238E27FC236}">
                <a16:creationId xmlns:a16="http://schemas.microsoft.com/office/drawing/2014/main" id="{E13F9183-0239-40A8-AFA4-43942A92D442}"/>
              </a:ext>
            </a:extLst>
          </p:cNvPr>
          <p:cNvSpPr>
            <a:spLocks noGrp="1"/>
          </p:cNvSpPr>
          <p:nvPr>
            <p:ph idx="1"/>
          </p:nvPr>
        </p:nvSpPr>
        <p:spPr>
          <a:xfrm>
            <a:off x="107504" y="980729"/>
            <a:ext cx="8928991" cy="5221634"/>
          </a:xfrm>
        </p:spPr>
        <p:txBody>
          <a:bodyPr/>
          <a:lstStyle/>
          <a:p>
            <a:pPr marL="0" indent="0">
              <a:buNone/>
            </a:pPr>
            <a:r>
              <a:rPr lang="en-GB" sz="2000" dirty="0"/>
              <a:t>Discuss the examples provided on the handout about how to give early formative feedback and agree 2-3 approaches you would be prepared to adopt:</a:t>
            </a:r>
          </a:p>
          <a:p>
            <a:pPr lvl="0"/>
            <a:r>
              <a:rPr lang="en-GB" sz="2000" dirty="0"/>
              <a:t>Briefing students on assignment requirements in a face-to-face sessions; </a:t>
            </a:r>
          </a:p>
          <a:p>
            <a:pPr lvl="0"/>
            <a:r>
              <a:rPr lang="en-GB" sz="2000" dirty="0"/>
              <a:t>Preparing a set of ‘Frequently Asked Questions’ at the assignment briefing;</a:t>
            </a:r>
          </a:p>
          <a:p>
            <a:pPr lvl="0"/>
            <a:r>
              <a:rPr lang="en-GB" sz="2000" dirty="0"/>
              <a:t>Showing students examples of work of the required standard;</a:t>
            </a:r>
          </a:p>
          <a:p>
            <a:pPr lvl="0"/>
            <a:r>
              <a:rPr lang="en-GB" sz="2000" dirty="0"/>
              <a:t>Letting them see worked examples; </a:t>
            </a:r>
          </a:p>
          <a:p>
            <a:pPr lvl="0"/>
            <a:r>
              <a:rPr lang="en-GB" sz="2000" dirty="0"/>
              <a:t>Asking students to submit draft bibliographies; </a:t>
            </a:r>
          </a:p>
          <a:p>
            <a:pPr lvl="0"/>
            <a:r>
              <a:rPr lang="en-GB" sz="2000" dirty="0"/>
              <a:t>Asking students to bring along drafts to a lecture and encouraging questions;</a:t>
            </a:r>
          </a:p>
          <a:p>
            <a:pPr lvl="0"/>
            <a:r>
              <a:rPr lang="en-GB" sz="2000" dirty="0"/>
              <a:t>Providing opportunities for students to review each other’s drafts in pairs; </a:t>
            </a:r>
          </a:p>
          <a:p>
            <a:pPr lvl="0"/>
            <a:r>
              <a:rPr lang="en-GB" sz="2000" dirty="0"/>
              <a:t>Running quizzes using audience response systems in class time; </a:t>
            </a:r>
          </a:p>
          <a:p>
            <a:pPr lvl="0"/>
            <a:r>
              <a:rPr lang="en-GB" sz="2000" dirty="0"/>
              <a:t>Asking students to submit short work-in-progress for ‘quick and dirty’ comments; </a:t>
            </a:r>
          </a:p>
          <a:p>
            <a:pPr lvl="0"/>
            <a:r>
              <a:rPr lang="en-GB" sz="2000" dirty="0"/>
              <a:t>Posting anonymised examples of submitted drafts with your commentaries;</a:t>
            </a:r>
          </a:p>
          <a:p>
            <a:pPr lvl="0"/>
            <a:r>
              <a:rPr lang="en-GB" sz="2000" dirty="0"/>
              <a:t>Offering shared drop-in ‘surgeries’; </a:t>
            </a:r>
          </a:p>
          <a:p>
            <a:r>
              <a:rPr lang="en-GB" sz="2000" dirty="0"/>
              <a:t>Offering on-line webinars or open chat sessions.</a:t>
            </a:r>
          </a:p>
        </p:txBody>
      </p:sp>
    </p:spTree>
    <p:extLst>
      <p:ext uri="{BB962C8B-B14F-4D97-AF65-F5344CB8AC3E}">
        <p14:creationId xmlns:p14="http://schemas.microsoft.com/office/powerpoint/2010/main" val="2948586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Part two: Streamlining assessment:</a:t>
            </a:r>
            <a:br>
              <a:rPr lang="en-GB" sz="3200" dirty="0"/>
            </a:br>
            <a:r>
              <a:rPr lang="en-GB" sz="3200" dirty="0"/>
              <a:t>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extLst>
      <p:ext uri="{BB962C8B-B14F-4D97-AF65-F5344CB8AC3E}">
        <p14:creationId xmlns:p14="http://schemas.microsoft.com/office/powerpoint/2010/main" val="142906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To give feedback more effectively </a:t>
            </a:r>
            <a:br>
              <a:rPr lang="en-GB" sz="3200"/>
            </a:br>
            <a:r>
              <a:rPr lang="en-GB" sz="320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a:t>Using exemplars;</a:t>
            </a:r>
            <a:endParaRPr lang="en-GB" sz="2600" dirty="0"/>
          </a:p>
          <a:p>
            <a:r>
              <a:rPr lang="en-GB" sz="2600" dirty="0"/>
              <a:t>Use assignment return sheets;</a:t>
            </a:r>
          </a:p>
          <a:p>
            <a:r>
              <a:rPr lang="en-GB" sz="2600" dirty="0"/>
              <a:t>Use statement banks;</a:t>
            </a:r>
          </a:p>
          <a:p>
            <a:r>
              <a:rPr lang="en-GB" sz="2600" dirty="0"/>
              <a:t>Use technologies for delivering and managing assessment.</a:t>
            </a:r>
          </a:p>
          <a:p>
            <a:endParaRPr lang="en-GB" sz="2600" dirty="0"/>
          </a:p>
        </p:txBody>
      </p:sp>
    </p:spTree>
    <p:extLst>
      <p:ext uri="{BB962C8B-B14F-4D97-AF65-F5344CB8AC3E}">
        <p14:creationId xmlns:p14="http://schemas.microsoft.com/office/powerpoint/2010/main" val="4194294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A9647-CCEC-48DD-8516-FD2A05EB863A}"/>
              </a:ext>
            </a:extLst>
          </p:cNvPr>
          <p:cNvSpPr>
            <a:spLocks noGrp="1"/>
          </p:cNvSpPr>
          <p:nvPr>
            <p:ph type="title"/>
          </p:nvPr>
        </p:nvSpPr>
        <p:spPr/>
        <p:txBody>
          <a:bodyPr/>
          <a:lstStyle/>
          <a:p>
            <a:r>
              <a:rPr lang="en-GB" dirty="0"/>
              <a:t>Providing useful feedback effectively and efficiently in Applied Sciences</a:t>
            </a:r>
          </a:p>
        </p:txBody>
      </p:sp>
      <p:sp>
        <p:nvSpPr>
          <p:cNvPr id="3" name="Content Placeholder 2">
            <a:extLst>
              <a:ext uri="{FF2B5EF4-FFF2-40B4-BE49-F238E27FC236}">
                <a16:creationId xmlns:a16="http://schemas.microsoft.com/office/drawing/2014/main" id="{F7AF054B-D1B2-4D0F-A93F-F4E04CEDD5E6}"/>
              </a:ext>
            </a:extLst>
          </p:cNvPr>
          <p:cNvSpPr>
            <a:spLocks noGrp="1"/>
          </p:cNvSpPr>
          <p:nvPr>
            <p:ph idx="1"/>
          </p:nvPr>
        </p:nvSpPr>
        <p:spPr/>
        <p:txBody>
          <a:bodyPr/>
          <a:lstStyle/>
          <a:p>
            <a:pPr marL="0" indent="0">
              <a:buNone/>
            </a:pPr>
            <a:r>
              <a:rPr lang="en-GB" sz="2000" dirty="0"/>
              <a:t>Research tells us that giving students feedback that is designed to help them improve their work is highly effective in enhancing both achievement and retention, as well as being a crucial element in student satisfaction (including the NSS). We now that providing useful comments in a timely fashion is important too, but it is difficult to do this efficiently and effectively without it becoming unmanageable for staff. This workshop will provide participants with opportunities to:</a:t>
            </a:r>
          </a:p>
          <a:p>
            <a:pPr lvl="0"/>
            <a:r>
              <a:rPr lang="en-GB" sz="2000" dirty="0"/>
              <a:t>​​review the importance of both formative feedback prior to submission of assignments and 'feedforward' on summative assignments to improve future student achievement;</a:t>
            </a:r>
          </a:p>
          <a:p>
            <a:pPr lvl="0"/>
            <a:r>
              <a:rPr lang="en-GB" sz="2000" dirty="0"/>
              <a:t>consider a range of streamlined ways of giving feedback that are time efficient for staff;</a:t>
            </a:r>
          </a:p>
          <a:p>
            <a:pPr lvl="0"/>
            <a:r>
              <a:rPr lang="en-GB" sz="2000" dirty="0"/>
              <a:t>discuss how best to ensure students make good use of the feedback they receive;</a:t>
            </a:r>
          </a:p>
          <a:p>
            <a:pPr lvl="0"/>
            <a:r>
              <a:rPr lang="en-GB" sz="2000" dirty="0"/>
              <a:t>plan for future enhancements of assessment and feedback in Applied Science programmes.</a:t>
            </a:r>
          </a:p>
          <a:p>
            <a:endParaRPr lang="en-GB" dirty="0"/>
          </a:p>
        </p:txBody>
      </p:sp>
    </p:spTree>
    <p:extLst>
      <p:ext uri="{BB962C8B-B14F-4D97-AF65-F5344CB8AC3E}">
        <p14:creationId xmlns:p14="http://schemas.microsoft.com/office/powerpoint/2010/main" val="31713706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Face-to-face feedback uses tone of voice, emphasis, body language;</a:t>
            </a:r>
          </a:p>
          <a:p>
            <a:r>
              <a:rPr lang="en-GB" sz="2600"/>
              <a:t>Students learn from feedback to each others’ work;</a:t>
            </a:r>
          </a:p>
          <a:p>
            <a:r>
              <a:rPr lang="en-GB" sz="2600"/>
              <a:t>Students can ask questions;</a:t>
            </a:r>
          </a:p>
          <a:p>
            <a:r>
              <a:rPr lang="en-GB" sz="2600"/>
              <a:t>Makes feedback a shared experience.</a:t>
            </a:r>
          </a:p>
          <a:p>
            <a:endParaRPr lang="en-GB" sz="2600"/>
          </a:p>
        </p:txBody>
      </p:sp>
    </p:spTree>
    <p:extLst>
      <p:ext uri="{BB962C8B-B14F-4D97-AF65-F5344CB8AC3E}">
        <p14:creationId xmlns:p14="http://schemas.microsoft.com/office/powerpoint/2010/main" val="4285525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errors, clarifies; misunderstandings, and praises good practice;</a:t>
            </a:r>
          </a:p>
          <a:p>
            <a:r>
              <a:rPr lang="en-GB" sz="2600" dirty="0"/>
              <a:t>Students have a chance to ask and answer questions;</a:t>
            </a:r>
          </a:p>
          <a:p>
            <a:r>
              <a:rPr lang="en-GB" sz="2600" dirty="0"/>
              <a:t>An audio file can be made available on the VLE.</a:t>
            </a:r>
          </a:p>
        </p:txBody>
      </p:sp>
    </p:spTree>
    <p:extLst>
      <p:ext uri="{BB962C8B-B14F-4D97-AF65-F5344CB8AC3E}">
        <p14:creationId xmlns:p14="http://schemas.microsoft.com/office/powerpoint/2010/main" val="2123193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extLst>
      <p:ext uri="{BB962C8B-B14F-4D97-AF65-F5344CB8AC3E}">
        <p14:creationId xmlns:p14="http://schemas.microsoft.com/office/powerpoint/2010/main" val="137294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extLst>
      <p:ext uri="{BB962C8B-B14F-4D97-AF65-F5344CB8AC3E}">
        <p14:creationId xmlns:p14="http://schemas.microsoft.com/office/powerpoint/2010/main" val="2139073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extLst>
      <p:ext uri="{BB962C8B-B14F-4D97-AF65-F5344CB8AC3E}">
        <p14:creationId xmlns:p14="http://schemas.microsoft.com/office/powerpoint/2010/main" val="4018506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24610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9344903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(see handout)</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25311468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extLst>
      <p:ext uri="{BB962C8B-B14F-4D97-AF65-F5344CB8AC3E}">
        <p14:creationId xmlns:p14="http://schemas.microsoft.com/office/powerpoint/2010/main" val="31022158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Assignment return sheets: why?</a:t>
            </a:r>
          </a:p>
        </p:txBody>
      </p:sp>
      <p:sp>
        <p:nvSpPr>
          <p:cNvPr id="21507" name="Rectangle 3"/>
          <p:cNvSpPr>
            <a:spLocks noGrp="1" noChangeArrowheads="1"/>
          </p:cNvSpPr>
          <p:nvPr>
            <p:ph type="body" idx="1"/>
          </p:nvPr>
        </p:nvSpPr>
        <p:spPr>
          <a:xfrm>
            <a:off x="250825" y="1268761"/>
            <a:ext cx="8281615"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extLst>
      <p:ext uri="{BB962C8B-B14F-4D97-AF65-F5344CB8AC3E}">
        <p14:creationId xmlns:p14="http://schemas.microsoft.com/office/powerpoint/2010/main" val="3899111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2007);</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extLst>
      <p:ext uri="{BB962C8B-B14F-4D97-AF65-F5344CB8AC3E}">
        <p14:creationId xmlns:p14="http://schemas.microsoft.com/office/powerpoint/2010/main" val="37226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Mark</a:t>
                      </a:r>
                    </a:p>
                    <a:p>
                      <a:pPr algn="ctr">
                        <a:lnSpc>
                          <a:spcPct val="115000"/>
                        </a:lnSpc>
                        <a:spcAft>
                          <a:spcPts val="0"/>
                        </a:spcAft>
                      </a:pPr>
                      <a:r>
                        <a:rPr lang="en-GB" sz="1400" b="1" dirty="0">
                          <a:latin typeface="+mn-lt"/>
                          <a:ea typeface="Calibri"/>
                          <a:cs typeface="Times New Roman"/>
                        </a:rPr>
                        <a:t> (0-5</a:t>
                      </a:r>
                      <a:r>
                        <a:rPr lang="en-GB" sz="1400" b="1" baseline="0" dirty="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Tutor</a:t>
                      </a:r>
                      <a:r>
                        <a:rPr lang="en-GB" sz="1400" b="1" baseline="0" dirty="0">
                          <a:latin typeface="+mn-lt"/>
                          <a:ea typeface="Calibri"/>
                          <a:cs typeface="Times New Roman"/>
                        </a:rPr>
                        <a:t> c</a:t>
                      </a:r>
                      <a:r>
                        <a:rPr lang="en-GB" sz="1400" b="1" dirty="0">
                          <a:latin typeface="+mn-lt"/>
                          <a:ea typeface="Calibri"/>
                          <a:cs typeface="Times New Roman"/>
                        </a:rPr>
                        <a:t>omments and suggestions for further work</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Student response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present information clearly logically, accurately and fluently</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This work is written reasonably fluently</a:t>
                      </a:r>
                      <a:r>
                        <a:rPr lang="en-GB" sz="14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choose</a:t>
                      </a:r>
                      <a:r>
                        <a:rPr lang="en-GB" sz="1400" b="1" baseline="0" dirty="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5</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Made excellent choices and used it well to suit the context of the problem being addressed</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 range of reference materials and cite them appropriately </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Cited only one reference and did</a:t>
                      </a:r>
                      <a:r>
                        <a:rPr lang="en-GB" sz="1400" b="1" baseline="0" dirty="0">
                          <a:latin typeface="+mn-lt"/>
                          <a:ea typeface="Calibri"/>
                          <a:cs typeface="Times New Roman"/>
                        </a:rPr>
                        <a:t> so inaccurately</a:t>
                      </a:r>
                    </a:p>
                    <a:p>
                      <a:pPr>
                        <a:lnSpc>
                          <a:spcPct val="115000"/>
                        </a:lnSpc>
                        <a:spcAft>
                          <a:spcPts val="0"/>
                        </a:spcAft>
                      </a:pPr>
                      <a:r>
                        <a:rPr lang="en-GB" sz="1400" b="1" baseline="0" dirty="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Blackadder ITC" pitchFamily="82" charset="0"/>
                          <a:ea typeface="Batang" pitchFamily="18" charset="-127"/>
                          <a:cs typeface="Times New Roman"/>
                        </a:rPr>
                        <a:t>I've checked it out and see where I was going wrong</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Sample assignment return proforma</a:t>
            </a:r>
          </a:p>
        </p:txBody>
      </p:sp>
    </p:spTree>
    <p:extLst>
      <p:ext uri="{BB962C8B-B14F-4D97-AF65-F5344CB8AC3E}">
        <p14:creationId xmlns:p14="http://schemas.microsoft.com/office/powerpoint/2010/main" val="17638221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extLst>
      <p:ext uri="{BB962C8B-B14F-4D97-AF65-F5344CB8AC3E}">
        <p14:creationId xmlns:p14="http://schemas.microsoft.com/office/powerpoint/2010/main" val="25118643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extLst>
      <p:ext uri="{BB962C8B-B14F-4D97-AF65-F5344CB8AC3E}">
        <p14:creationId xmlns:p14="http://schemas.microsoft.com/office/powerpoint/2010/main" val="21116773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extLst>
      <p:ext uri="{BB962C8B-B14F-4D97-AF65-F5344CB8AC3E}">
        <p14:creationId xmlns:p14="http://schemas.microsoft.com/office/powerpoint/2010/main" val="23766627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dirty="0"/>
              <a:t>As an individual, are there changes you would like to make to your assessment practices?</a:t>
            </a:r>
          </a:p>
          <a:p>
            <a:r>
              <a:rPr lang="en-GB" dirty="0"/>
              <a:t>Thinking about the teams you work with, are there ways in which you could use ideas from today’s session to help make your assessment more authentic?</a:t>
            </a:r>
          </a:p>
          <a:p>
            <a:r>
              <a:rPr lang="en-GB" dirty="0"/>
              <a:t>How could your influence impact more widely on colleagues across the university?</a:t>
            </a:r>
          </a:p>
          <a:p>
            <a:endParaRPr lang="en-GB" dirty="0"/>
          </a:p>
        </p:txBody>
      </p:sp>
    </p:spTree>
    <p:extLst>
      <p:ext uri="{BB962C8B-B14F-4D97-AF65-F5344CB8AC3E}">
        <p14:creationId xmlns:p14="http://schemas.microsoft.com/office/powerpoint/2010/main" val="33848118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a:t>
            </a:r>
            <a:r>
              <a:rPr lang="en-GB" kern="1200">
                <a:solidFill>
                  <a:srgbClr val="002060"/>
                </a:solidFill>
              </a:rPr>
              <a:t>slides are available </a:t>
            </a:r>
            <a:r>
              <a:rPr lang="en-GB" kern="1200" dirty="0">
                <a:solidFill>
                  <a:srgbClr val="002060"/>
                </a:solidFill>
              </a:rPr>
              <a:t>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36888284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r>
              <a:rPr lang="en-GB" dirty="0"/>
              <a:t>Assessment Reform Group (1999) </a:t>
            </a:r>
            <a:r>
              <a:rPr lang="en-GB" i="1" dirty="0"/>
              <a:t>Assessment for Learning: Beyond the black box, </a:t>
            </a:r>
            <a:r>
              <a:rPr lang="en-GB" dirty="0"/>
              <a:t>Cambridge UK, University of Cambridge School of Education. </a:t>
            </a:r>
          </a:p>
          <a:p>
            <a:r>
              <a:rPr lang="en-GB" dirty="0"/>
              <a:t>Bain, K. (2004) </a:t>
            </a:r>
            <a:r>
              <a:rPr lang="en-GB" i="1" dirty="0"/>
              <a:t>What the best College Teachers do</a:t>
            </a:r>
            <a:r>
              <a:rPr lang="en-GB" dirty="0"/>
              <a:t>, Cambridge: Harvard University Press.</a:t>
            </a:r>
          </a:p>
          <a:p>
            <a:r>
              <a:rPr lang="en-GB" dirty="0"/>
              <a:t>Biggs, J. and Tang, C. (2011) </a:t>
            </a:r>
            <a:r>
              <a:rPr lang="en-GB" i="1" dirty="0"/>
              <a:t>Teaching for Quality Learning at University, </a:t>
            </a:r>
            <a:r>
              <a:rPr lang="en-GB" dirty="0"/>
              <a:t>Maidenhead: Open University Press.</a:t>
            </a:r>
          </a:p>
          <a:p>
            <a:r>
              <a:rPr lang="en-GB" dirty="0" err="1"/>
              <a:t>Bloxham</a:t>
            </a:r>
            <a:r>
              <a:rPr lang="en-GB" dirty="0"/>
              <a:t>, S. and Boyd, P. (2007) </a:t>
            </a:r>
            <a:r>
              <a:rPr lang="en-GB" i="1" dirty="0"/>
              <a:t>Developing effective assessment in higher education: a practical guide</a:t>
            </a:r>
            <a:r>
              <a:rPr lang="en-GB" dirty="0"/>
              <a:t>, Maidenhead, Open University Press.</a:t>
            </a:r>
          </a:p>
          <a:p>
            <a:r>
              <a:rPr lang="en-GB" dirty="0" err="1"/>
              <a:t>Boud</a:t>
            </a:r>
            <a:r>
              <a:rPr lang="en-GB" dirty="0"/>
              <a:t>, D. (1995) </a:t>
            </a:r>
            <a:r>
              <a:rPr lang="en-GB" i="1" dirty="0"/>
              <a:t>Enhancing learning through self-assessment,</a:t>
            </a:r>
            <a:r>
              <a:rPr lang="en-GB" dirty="0"/>
              <a:t> London: Routledge.</a:t>
            </a:r>
          </a:p>
          <a:p>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21784355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43176"/>
          </a:xfrm>
        </p:spPr>
        <p:txBody>
          <a:bodyPr/>
          <a:lstStyle/>
          <a:p>
            <a:r>
              <a:rPr lang="en-GB" dirty="0"/>
              <a:t>Useful references: 2</a:t>
            </a:r>
          </a:p>
        </p:txBody>
      </p:sp>
      <p:sp>
        <p:nvSpPr>
          <p:cNvPr id="3" name="Content Placeholder 2"/>
          <p:cNvSpPr>
            <a:spLocks noGrp="1"/>
          </p:cNvSpPr>
          <p:nvPr>
            <p:ph idx="1"/>
          </p:nvPr>
        </p:nvSpPr>
        <p:spPr>
          <a:xfrm>
            <a:off x="468313" y="1012371"/>
            <a:ext cx="8229600" cy="5189992"/>
          </a:xfrm>
        </p:spPr>
        <p:txBody>
          <a:bodyPr/>
          <a:lstStyle/>
          <a:p>
            <a:r>
              <a:rPr lang="en-GB" dirty="0"/>
              <a:t>Brown, S. (2014) </a:t>
            </a:r>
            <a:r>
              <a:rPr lang="en-GB" i="1" dirty="0"/>
              <a:t>Learning, teaching and assessment in higher education: global perspectives</a:t>
            </a:r>
            <a:r>
              <a:rPr lang="en-GB" dirty="0"/>
              <a:t>. London: Palgrave Macmillan.</a:t>
            </a:r>
          </a:p>
          <a:p>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r>
              <a:rPr lang="en-GB" dirty="0"/>
              <a:t>Brown, S. and Knight, P. (1994) </a:t>
            </a:r>
            <a:r>
              <a:rPr lang="en-GB" i="1" dirty="0"/>
              <a:t>Assessing Learners in Higher Education</a:t>
            </a:r>
            <a:r>
              <a:rPr lang="en-GB" dirty="0"/>
              <a:t>, London: </a:t>
            </a:r>
            <a:r>
              <a:rPr lang="en-GB" dirty="0" err="1"/>
              <a:t>Kogan</a:t>
            </a:r>
            <a:r>
              <a:rPr lang="en-GB" dirty="0"/>
              <a:t> Page.</a:t>
            </a:r>
          </a:p>
          <a:p>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r>
              <a:rPr lang="en-GB" dirty="0"/>
              <a:t>Brown, S. Rust, C. &amp; Gibbs, G. (1994) </a:t>
            </a:r>
            <a:r>
              <a:rPr lang="en-GB" i="1" dirty="0"/>
              <a:t>Strategies for Diversifying Assessment,</a:t>
            </a:r>
            <a:r>
              <a:rPr lang="en-GB" dirty="0"/>
              <a:t> Oxford: Oxford Centre for Staff Development. </a:t>
            </a:r>
          </a:p>
        </p:txBody>
      </p:sp>
    </p:spTree>
    <p:extLst>
      <p:ext uri="{BB962C8B-B14F-4D97-AF65-F5344CB8AC3E}">
        <p14:creationId xmlns:p14="http://schemas.microsoft.com/office/powerpoint/2010/main" val="4953167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3</a:t>
            </a:r>
          </a:p>
        </p:txBody>
      </p:sp>
      <p:sp>
        <p:nvSpPr>
          <p:cNvPr id="3" name="Content Placeholder 2"/>
          <p:cNvSpPr>
            <a:spLocks noGrp="1"/>
          </p:cNvSpPr>
          <p:nvPr>
            <p:ph idx="1"/>
          </p:nvPr>
        </p:nvSpPr>
        <p:spPr>
          <a:xfrm>
            <a:off x="468313" y="930729"/>
            <a:ext cx="8229600" cy="5271634"/>
          </a:xfrm>
        </p:spPr>
        <p:txBody>
          <a:bodyPr/>
          <a:lstStyle/>
          <a:p>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r>
              <a:rPr lang="en-GB" dirty="0"/>
              <a:t>Carroll, J. and Ryan, J. (2005) </a:t>
            </a:r>
            <a:r>
              <a:rPr lang="en-GB" i="1" dirty="0"/>
              <a:t>Teaching International students: improving learning for all. </a:t>
            </a:r>
            <a:r>
              <a:rPr lang="en-GB" dirty="0"/>
              <a:t>London: Routledge SEDA series.</a:t>
            </a:r>
          </a:p>
          <a:p>
            <a:r>
              <a:rPr lang="en-GB" dirty="0"/>
              <a:t>Crooks, T. (1988) </a:t>
            </a:r>
            <a:r>
              <a:rPr lang="en-GB" i="1" dirty="0"/>
              <a:t>Assessing student performance, </a:t>
            </a:r>
            <a:r>
              <a:rPr lang="en-GB" dirty="0"/>
              <a:t>HERDSA Green Guide No 8 HERDSA (reprinted 1994).</a:t>
            </a:r>
          </a:p>
          <a:p>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1194451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4</a:t>
            </a:r>
          </a:p>
        </p:txBody>
      </p:sp>
      <p:sp>
        <p:nvSpPr>
          <p:cNvPr id="3" name="Content Placeholder 2"/>
          <p:cNvSpPr>
            <a:spLocks noGrp="1"/>
          </p:cNvSpPr>
          <p:nvPr>
            <p:ph idx="1"/>
          </p:nvPr>
        </p:nvSpPr>
        <p:spPr/>
        <p:txBody>
          <a:bodyPr/>
          <a:lstStyle/>
          <a:p>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r>
              <a:rPr lang="en-GB" dirty="0"/>
              <a:t>Higher Education Academy (2012) </a:t>
            </a:r>
            <a:r>
              <a:rPr lang="en-GB" i="1" dirty="0"/>
              <a:t>A marked improvement; transforming assessment in higher education</a:t>
            </a:r>
            <a:r>
              <a:rPr lang="en-GB" dirty="0"/>
              <a:t>, York: HEA.</a:t>
            </a:r>
          </a:p>
          <a:p>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2900986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r>
              <a:rPr lang="en-GB" dirty="0"/>
              <a:t>McDowell, L. and Brown, S. (1998) </a:t>
            </a:r>
            <a:r>
              <a:rPr lang="en-GB" i="1" dirty="0"/>
              <a:t>Assessing students: cheating and plagiarism</a:t>
            </a:r>
            <a:r>
              <a:rPr lang="en-GB" dirty="0"/>
              <a:t>, Newcastle: Red Guide 10/11 University of Northumbria.</a:t>
            </a:r>
          </a:p>
          <a:p>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14502788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r>
              <a:rPr lang="en-GB" dirty="0"/>
              <a:t>Newstead, S. E., Franklyn-Stokes, A., &amp; Armstead, P. (1996) Individual differences in student cheating, </a:t>
            </a:r>
            <a:r>
              <a:rPr lang="en-GB" i="1" dirty="0"/>
              <a:t>Journal of Educational Psychology</a:t>
            </a:r>
            <a:r>
              <a:rPr lang="en-GB" dirty="0"/>
              <a:t>, 88(2), 229-241</a:t>
            </a:r>
          </a:p>
          <a:p>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r>
              <a:rPr lang="en-GB" dirty="0"/>
              <a:t>PASS project Bradford </a:t>
            </a:r>
            <a:r>
              <a:rPr lang="en-GB" u="sng" dirty="0">
                <a:hlinkClick r:id="rId2"/>
              </a:rPr>
              <a:t>http://www.pass.brad.ac.uk/</a:t>
            </a:r>
            <a:r>
              <a:rPr lang="en-GB" dirty="0"/>
              <a:t> Accessed November 2013.</a:t>
            </a:r>
          </a:p>
          <a:p>
            <a:r>
              <a:rPr lang="en-GB" dirty="0" err="1"/>
              <a:t>Peelo</a:t>
            </a:r>
            <a:r>
              <a:rPr lang="en-GB" dirty="0"/>
              <a:t>, M. T., &amp; Wareham, T. (Eds.). (2002). </a:t>
            </a:r>
            <a:r>
              <a:rPr lang="en-GB" i="1" dirty="0"/>
              <a:t>Failing students in higher education</a:t>
            </a:r>
            <a:r>
              <a:rPr lang="en-GB" dirty="0"/>
              <a:t>. Society for Research into Higher Education. </a:t>
            </a:r>
          </a:p>
          <a:p>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1781771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p:txBody>
          <a:bodyPr/>
          <a:lstStyle/>
          <a:p>
            <a:r>
              <a:rPr lang="en-GB" dirty="0"/>
              <a:t>Race P. (2015) </a:t>
            </a:r>
            <a:r>
              <a:rPr lang="en-GB" i="1" dirty="0"/>
              <a:t>The lecturer’s toolkit (4</a:t>
            </a:r>
            <a:r>
              <a:rPr lang="en-GB" i="1" baseline="30000" dirty="0"/>
              <a:t>th</a:t>
            </a:r>
            <a:r>
              <a:rPr lang="en-GB" i="1" dirty="0"/>
              <a:t> edition),</a:t>
            </a:r>
            <a:r>
              <a:rPr lang="en-GB" dirty="0"/>
              <a:t> London: Routledge.</a:t>
            </a:r>
          </a:p>
          <a:p>
            <a:r>
              <a:rPr lang="en-GB" dirty="0"/>
              <a:t>Race, P. (2001) </a:t>
            </a:r>
            <a:r>
              <a:rPr lang="en-GB" i="1" dirty="0"/>
              <a:t>A Briefing on Self, Peer &amp; Group Assessment,</a:t>
            </a:r>
            <a:r>
              <a:rPr lang="en-GB" dirty="0"/>
              <a:t> in LTSN Generic Centre Assessment Series No 9, LTSN York.</a:t>
            </a:r>
          </a:p>
          <a:p>
            <a:r>
              <a:rPr lang="en-GB" dirty="0"/>
              <a:t>Race, P. (2014) </a:t>
            </a:r>
            <a:r>
              <a:rPr lang="en-GB" i="1" dirty="0"/>
              <a:t>Making learning happen: 3</a:t>
            </a:r>
            <a:r>
              <a:rPr lang="en-GB" i="1" baseline="30000" dirty="0"/>
              <a:t>rd</a:t>
            </a:r>
            <a:r>
              <a:rPr lang="en-GB" i="1" dirty="0"/>
              <a:t> edition, </a:t>
            </a:r>
            <a:r>
              <a:rPr lang="en-GB" dirty="0"/>
              <a:t>London: Sage. </a:t>
            </a:r>
          </a:p>
          <a:p>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27200925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r>
              <a:rPr lang="en-GB" dirty="0"/>
              <a:t>Ryan, J. (2000) </a:t>
            </a:r>
            <a:r>
              <a:rPr lang="en-GB" i="1" dirty="0"/>
              <a:t>A Guide to Teaching International Students,</a:t>
            </a:r>
            <a:r>
              <a:rPr lang="en-GB" dirty="0"/>
              <a:t> Oxford Centre for Staff and Learning Development.</a:t>
            </a:r>
          </a:p>
          <a:p>
            <a:r>
              <a:rPr lang="en-GB" dirty="0"/>
              <a:t>Sadler, D. R. (2010) Beyond feedback:  Developing student capability in complex appraisal. </a:t>
            </a:r>
            <a:r>
              <a:rPr lang="en-GB" i="1" dirty="0"/>
              <a:t>Assessment &amp; Evaluation in Higher Education, 35</a:t>
            </a:r>
            <a:r>
              <a:rPr lang="en-GB" dirty="0"/>
              <a:t>(5), 535-550.</a:t>
            </a:r>
          </a:p>
          <a:p>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2459265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 to help us focus on assessment criteria and developing students’ assessment literacy,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a:xfrm>
            <a:off x="468313" y="1700807"/>
            <a:ext cx="8229600" cy="4501555"/>
          </a:xfrm>
        </p:spPr>
        <p:txBody>
          <a:bodyPr/>
          <a:lstStyle/>
          <a:p>
            <a:r>
              <a:rPr lang="en-GB" sz="2800" dirty="0"/>
              <a:t>This game is designed to help you think about how we can explain the importance of taking assessment criteria seriously in assessment to help students really understand what they need to do to succeed;</a:t>
            </a:r>
          </a:p>
          <a:p>
            <a:r>
              <a:rPr lang="en-GB" sz="2800" dirty="0"/>
              <a:t>Biscuits are a metaphor!</a:t>
            </a:r>
          </a:p>
        </p:txBody>
      </p:sp>
    </p:spTree>
    <p:extLst>
      <p:ext uri="{BB962C8B-B14F-4D97-AF65-F5344CB8AC3E}">
        <p14:creationId xmlns:p14="http://schemas.microsoft.com/office/powerpoint/2010/main" val="549020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sz="3200"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226119"/>
            <a:ext cx="8446393" cy="4789488"/>
          </a:xfrm>
        </p:spPr>
        <p:txBody>
          <a:bodyPr/>
          <a:lstStyle/>
          <a:p>
            <a:r>
              <a:rPr lang="en-GB" sz="2100" dirty="0"/>
              <a:t>It is often useful to start from individual perspectives at the outset of an assignment and clarify preconceptions;</a:t>
            </a:r>
          </a:p>
          <a:p>
            <a:r>
              <a:rPr lang="en-GB" sz="2100" dirty="0"/>
              <a:t>Assessment is a complex nuanced task with grey areas, and just as agreed definitions of biscuits are not always readily achievable, so also assignments benefit from dialogue to clarify expectations;</a:t>
            </a:r>
          </a:p>
          <a:p>
            <a:r>
              <a:rPr lang="en-GB" sz="2100" dirty="0"/>
              <a:t>Category definitions can sometimes be complicated when setting assignments. It’s helpful in advance of an assessment to agree definitions of what is, for example, a portfolio;</a:t>
            </a:r>
          </a:p>
          <a:p>
            <a:r>
              <a:rPr lang="en-GB" sz="2100" dirty="0"/>
              <a:t>It’s helpful to face the fact that although criteria may be considered to be explicit, the way people grade using criteria can differ substantially;</a:t>
            </a:r>
          </a:p>
          <a:p>
            <a:r>
              <a:rPr lang="en-GB" sz="2100" dirty="0"/>
              <a:t>Assigning grades is an imprecise and inexact activity, and we need to recognise that absolute certainty about grades is not always achievable;</a:t>
            </a:r>
          </a:p>
          <a:p>
            <a:r>
              <a:rPr lang="en-GB" sz="2100" dirty="0"/>
              <a:t>Generic discussion about assessment, and how we grade can help develop assessment literacy.</a:t>
            </a:r>
          </a:p>
          <a:p>
            <a:endParaRPr lang="en-GB" sz="2100" dirty="0"/>
          </a:p>
        </p:txBody>
      </p:sp>
    </p:spTree>
    <p:extLst>
      <p:ext uri="{BB962C8B-B14F-4D97-AF65-F5344CB8AC3E}">
        <p14:creationId xmlns:p14="http://schemas.microsoft.com/office/powerpoint/2010/main" val="235854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4327</Words>
  <Application>Microsoft Office PowerPoint</Application>
  <PresentationFormat>On-screen Show (4:3)</PresentationFormat>
  <Paragraphs>326</Paragraphs>
  <Slides>54</Slides>
  <Notes>24</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54</vt:i4>
      </vt:variant>
    </vt:vector>
  </HeadingPairs>
  <TitlesOfParts>
    <vt:vector size="68" baseType="lpstr">
      <vt:lpstr>Arial</vt:lpstr>
      <vt:lpstr>Arial Rounded MT Bold</vt:lpstr>
      <vt:lpstr>Batang</vt:lpstr>
      <vt:lpstr>Blackadder ITC</vt:lpstr>
      <vt:lpstr>Calibri</vt:lpstr>
      <vt:lpstr>Calibri Light</vt:lpstr>
      <vt:lpstr>Comic Sans MS</vt:lpstr>
      <vt:lpstr>Tahoma</vt:lpstr>
      <vt:lpstr>Times New Roman</vt:lpstr>
      <vt:lpstr>Wingdings</vt:lpstr>
      <vt:lpstr>LeedsMet template</vt:lpstr>
      <vt:lpstr>101_Custom Design</vt:lpstr>
      <vt:lpstr>Office Theme</vt:lpstr>
      <vt:lpstr>1_Office Theme</vt:lpstr>
      <vt:lpstr>Enhancing assessment and feedback </vt:lpstr>
      <vt:lpstr>The purpose of the sessions today on assessment and feedback</vt:lpstr>
      <vt:lpstr>Providing useful feedback effectively and efficiently in Applied Sciences</vt:lpstr>
      <vt:lpstr>Underpinning premises</vt:lpstr>
      <vt:lpstr>PowerPoint Presentation</vt:lpstr>
      <vt:lpstr>Using assessment for learning  (Sambell et al, 2012)</vt:lpstr>
      <vt:lpstr>So to help us focus on assessment criteria and developing students’ assessment literacy, a game!</vt:lpstr>
      <vt:lpstr>Thinking through the issues raised in the biscuit game</vt:lpstr>
      <vt:lpstr>Formative and summative assessment</vt:lpstr>
      <vt:lpstr>Assessment literacy: students do better if they can: </vt:lpstr>
      <vt:lpstr>The importance of dialogic feedback (Sadler)</vt:lpstr>
      <vt:lpstr>Helping students better understand what is needed of them</vt:lpstr>
      <vt:lpstr>Do your international students understand UK assessment approaches?</vt:lpstr>
      <vt:lpstr>Are your students aware of all the processes and procedures we use to ensure fair assessment? </vt:lpstr>
      <vt:lpstr>Fostering student engagement with feedback</vt:lpstr>
      <vt:lpstr>Encouraging students to recognise and use the feedback we provide for them</vt:lpstr>
      <vt:lpstr>Encouraging better use of feedback  (see handout)</vt:lpstr>
      <vt:lpstr>Assessment for learning: some useful thoughts</vt:lpstr>
      <vt:lpstr>Assessment for learning</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Task: Giving formative feedback prior to submitting summative tasks </vt:lpstr>
      <vt:lpstr>To better engage learners through feedback and assessment we can:</vt:lpstr>
      <vt:lpstr>Part two: Streamlining assessment: why would we wish to do it?</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What are exemplars, and how can we use them productively?</vt:lpstr>
      <vt:lpstr>Exemplars can enable students to:</vt:lpstr>
      <vt:lpstr>What can we do when using exemplars? (see handout)</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Planning to implement enhancements in  assessment &amp;feedback in your module/programme</vt:lpstr>
      <vt:lpstr>These and other slides are available on my website at http://sally-brown.net</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2017-12-03T20:08:58Z</dcterms:modified>
</cp:coreProperties>
</file>