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theme/theme11.xml" ContentType="application/vnd.openxmlformats-officedocument.theme+xml"/>
  <Override PartName="/ppt/slideLayouts/slideLayout2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 id="2147483805" r:id="rId2"/>
    <p:sldMasterId id="2147483806" r:id="rId3"/>
    <p:sldMasterId id="2147483809" r:id="rId4"/>
    <p:sldMasterId id="2147483811" r:id="rId5"/>
    <p:sldMasterId id="2147483813" r:id="rId6"/>
    <p:sldMasterId id="2147483815" r:id="rId7"/>
    <p:sldMasterId id="2147483817" r:id="rId8"/>
    <p:sldMasterId id="2147483819" r:id="rId9"/>
    <p:sldMasterId id="2147483821" r:id="rId10"/>
    <p:sldMasterId id="2147483823" r:id="rId11"/>
    <p:sldMasterId id="2147483825" r:id="rId12"/>
  </p:sldMasterIdLst>
  <p:notesMasterIdLst>
    <p:notesMasterId r:id="rId99"/>
  </p:notesMasterIdLst>
  <p:handoutMasterIdLst>
    <p:handoutMasterId r:id="rId100"/>
  </p:handoutMasterIdLst>
  <p:sldIdLst>
    <p:sldId id="420" r:id="rId13"/>
    <p:sldId id="669" r:id="rId14"/>
    <p:sldId id="728" r:id="rId15"/>
    <p:sldId id="656" r:id="rId16"/>
    <p:sldId id="727" r:id="rId17"/>
    <p:sldId id="662" r:id="rId18"/>
    <p:sldId id="670" r:id="rId19"/>
    <p:sldId id="671" r:id="rId20"/>
    <p:sldId id="705" r:id="rId21"/>
    <p:sldId id="684" r:id="rId22"/>
    <p:sldId id="693" r:id="rId23"/>
    <p:sldId id="710" r:id="rId24"/>
    <p:sldId id="694" r:id="rId25"/>
    <p:sldId id="695" r:id="rId26"/>
    <p:sldId id="691" r:id="rId27"/>
    <p:sldId id="692" r:id="rId28"/>
    <p:sldId id="696" r:id="rId29"/>
    <p:sldId id="697" r:id="rId30"/>
    <p:sldId id="699" r:id="rId31"/>
    <p:sldId id="700" r:id="rId32"/>
    <p:sldId id="698" r:id="rId33"/>
    <p:sldId id="701" r:id="rId34"/>
    <p:sldId id="672" r:id="rId35"/>
    <p:sldId id="676" r:id="rId36"/>
    <p:sldId id="673" r:id="rId37"/>
    <p:sldId id="675" r:id="rId38"/>
    <p:sldId id="666" r:id="rId39"/>
    <p:sldId id="667" r:id="rId40"/>
    <p:sldId id="668" r:id="rId41"/>
    <p:sldId id="549" r:id="rId42"/>
    <p:sldId id="714" r:id="rId43"/>
    <p:sldId id="709" r:id="rId44"/>
    <p:sldId id="689" r:id="rId45"/>
    <p:sldId id="688" r:id="rId46"/>
    <p:sldId id="664" r:id="rId47"/>
    <p:sldId id="665" r:id="rId48"/>
    <p:sldId id="680" r:id="rId49"/>
    <p:sldId id="681" r:id="rId50"/>
    <p:sldId id="682" r:id="rId51"/>
    <p:sldId id="683" r:id="rId52"/>
    <p:sldId id="686" r:id="rId53"/>
    <p:sldId id="685" r:id="rId54"/>
    <p:sldId id="679" r:id="rId55"/>
    <p:sldId id="690" r:id="rId56"/>
    <p:sldId id="626" r:id="rId57"/>
    <p:sldId id="635" r:id="rId58"/>
    <p:sldId id="729" r:id="rId59"/>
    <p:sldId id="754" r:id="rId60"/>
    <p:sldId id="755" r:id="rId61"/>
    <p:sldId id="756" r:id="rId62"/>
    <p:sldId id="757" r:id="rId63"/>
    <p:sldId id="758" r:id="rId64"/>
    <p:sldId id="760" r:id="rId65"/>
    <p:sldId id="762" r:id="rId66"/>
    <p:sldId id="763" r:id="rId67"/>
    <p:sldId id="764" r:id="rId68"/>
    <p:sldId id="765" r:id="rId69"/>
    <p:sldId id="766" r:id="rId70"/>
    <p:sldId id="767" r:id="rId71"/>
    <p:sldId id="768" r:id="rId72"/>
    <p:sldId id="769" r:id="rId73"/>
    <p:sldId id="770" r:id="rId74"/>
    <p:sldId id="771" r:id="rId75"/>
    <p:sldId id="772" r:id="rId76"/>
    <p:sldId id="773" r:id="rId77"/>
    <p:sldId id="774" r:id="rId78"/>
    <p:sldId id="775" r:id="rId79"/>
    <p:sldId id="776" r:id="rId80"/>
    <p:sldId id="777" r:id="rId81"/>
    <p:sldId id="778" r:id="rId82"/>
    <p:sldId id="779" r:id="rId83"/>
    <p:sldId id="780" r:id="rId84"/>
    <p:sldId id="781" r:id="rId85"/>
    <p:sldId id="782" r:id="rId86"/>
    <p:sldId id="783" r:id="rId87"/>
    <p:sldId id="784" r:id="rId88"/>
    <p:sldId id="796" r:id="rId89"/>
    <p:sldId id="725" r:id="rId90"/>
    <p:sldId id="797" r:id="rId91"/>
    <p:sldId id="798" r:id="rId92"/>
    <p:sldId id="799" r:id="rId93"/>
    <p:sldId id="800" r:id="rId94"/>
    <p:sldId id="801" r:id="rId95"/>
    <p:sldId id="802" r:id="rId96"/>
    <p:sldId id="803" r:id="rId97"/>
    <p:sldId id="804" r:id="rId98"/>
  </p:sldIdLst>
  <p:sldSz cx="9144000" cy="6858000" type="screen4x3"/>
  <p:notesSz cx="6858000" cy="9144000"/>
  <p:defaultTextStyle>
    <a:defPPr>
      <a:defRPr lang="en-GB"/>
    </a:defPPr>
    <a:lvl1pPr algn="l" rtl="0" fontAlgn="base">
      <a:spcBef>
        <a:spcPct val="0"/>
      </a:spcBef>
      <a:spcAft>
        <a:spcPct val="0"/>
      </a:spcAft>
      <a:defRPr sz="3100" kern="1200">
        <a:solidFill>
          <a:schemeClr val="tx1"/>
        </a:solidFill>
        <a:latin typeface="Arial" charset="0"/>
        <a:ea typeface="+mn-ea"/>
        <a:cs typeface="+mn-cs"/>
      </a:defRPr>
    </a:lvl1pPr>
    <a:lvl2pPr marL="457200" algn="l" rtl="0" fontAlgn="base">
      <a:spcBef>
        <a:spcPct val="0"/>
      </a:spcBef>
      <a:spcAft>
        <a:spcPct val="0"/>
      </a:spcAft>
      <a:defRPr sz="3100" kern="1200">
        <a:solidFill>
          <a:schemeClr val="tx1"/>
        </a:solidFill>
        <a:latin typeface="Arial" charset="0"/>
        <a:ea typeface="+mn-ea"/>
        <a:cs typeface="+mn-cs"/>
      </a:defRPr>
    </a:lvl2pPr>
    <a:lvl3pPr marL="914400" algn="l" rtl="0" fontAlgn="base">
      <a:spcBef>
        <a:spcPct val="0"/>
      </a:spcBef>
      <a:spcAft>
        <a:spcPct val="0"/>
      </a:spcAft>
      <a:defRPr sz="3100" kern="1200">
        <a:solidFill>
          <a:schemeClr val="tx1"/>
        </a:solidFill>
        <a:latin typeface="Arial" charset="0"/>
        <a:ea typeface="+mn-ea"/>
        <a:cs typeface="+mn-cs"/>
      </a:defRPr>
    </a:lvl3pPr>
    <a:lvl4pPr marL="1371600" algn="l" rtl="0" fontAlgn="base">
      <a:spcBef>
        <a:spcPct val="0"/>
      </a:spcBef>
      <a:spcAft>
        <a:spcPct val="0"/>
      </a:spcAft>
      <a:defRPr sz="3100" kern="1200">
        <a:solidFill>
          <a:schemeClr val="tx1"/>
        </a:solidFill>
        <a:latin typeface="Arial" charset="0"/>
        <a:ea typeface="+mn-ea"/>
        <a:cs typeface="+mn-cs"/>
      </a:defRPr>
    </a:lvl4pPr>
    <a:lvl5pPr marL="1828800" algn="l" rtl="0" fontAlgn="base">
      <a:spcBef>
        <a:spcPct val="0"/>
      </a:spcBef>
      <a:spcAft>
        <a:spcPct val="0"/>
      </a:spcAft>
      <a:defRPr sz="3100" kern="1200">
        <a:solidFill>
          <a:schemeClr val="tx1"/>
        </a:solidFill>
        <a:latin typeface="Arial" charset="0"/>
        <a:ea typeface="+mn-ea"/>
        <a:cs typeface="+mn-cs"/>
      </a:defRPr>
    </a:lvl5pPr>
    <a:lvl6pPr marL="2286000" algn="l" defTabSz="914400" rtl="0" eaLnBrk="1" latinLnBrk="0" hangingPunct="1">
      <a:defRPr sz="3100" kern="1200">
        <a:solidFill>
          <a:schemeClr val="tx1"/>
        </a:solidFill>
        <a:latin typeface="Arial" charset="0"/>
        <a:ea typeface="+mn-ea"/>
        <a:cs typeface="+mn-cs"/>
      </a:defRPr>
    </a:lvl6pPr>
    <a:lvl7pPr marL="2743200" algn="l" defTabSz="914400" rtl="0" eaLnBrk="1" latinLnBrk="0" hangingPunct="1">
      <a:defRPr sz="3100" kern="1200">
        <a:solidFill>
          <a:schemeClr val="tx1"/>
        </a:solidFill>
        <a:latin typeface="Arial" charset="0"/>
        <a:ea typeface="+mn-ea"/>
        <a:cs typeface="+mn-cs"/>
      </a:defRPr>
    </a:lvl7pPr>
    <a:lvl8pPr marL="3200400" algn="l" defTabSz="914400" rtl="0" eaLnBrk="1" latinLnBrk="0" hangingPunct="1">
      <a:defRPr sz="3100" kern="1200">
        <a:solidFill>
          <a:schemeClr val="tx1"/>
        </a:solidFill>
        <a:latin typeface="Arial" charset="0"/>
        <a:ea typeface="+mn-ea"/>
        <a:cs typeface="+mn-cs"/>
      </a:defRPr>
    </a:lvl8pPr>
    <a:lvl9pPr marL="3657600" algn="l" defTabSz="914400" rtl="0" eaLnBrk="1" latinLnBrk="0" hangingPunct="1">
      <a:defRPr sz="3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0066"/>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11" autoAdjust="0"/>
    <p:restoredTop sz="94533" autoAdjust="0"/>
  </p:normalViewPr>
  <p:slideViewPr>
    <p:cSldViewPr>
      <p:cViewPr varScale="1">
        <p:scale>
          <a:sx n="70" d="100"/>
          <a:sy n="70" d="100"/>
        </p:scale>
        <p:origin x="1476" y="66"/>
      </p:cViewPr>
      <p:guideLst>
        <p:guide orient="horz" pos="2160"/>
        <p:guide pos="2880"/>
      </p:guideLst>
    </p:cSldViewPr>
  </p:slideViewPr>
  <p:outlineViewPr>
    <p:cViewPr>
      <p:scale>
        <a:sx n="33" d="100"/>
        <a:sy n="33" d="100"/>
      </p:scale>
      <p:origin x="0" y="-143904"/>
    </p:cViewPr>
  </p:outlineViewPr>
  <p:notesTextViewPr>
    <p:cViewPr>
      <p:scale>
        <a:sx n="100" d="100"/>
        <a:sy n="100" d="100"/>
      </p:scale>
      <p:origin x="0" y="0"/>
    </p:cViewPr>
  </p:notesTextViewPr>
  <p:sorterViewPr>
    <p:cViewPr>
      <p:scale>
        <a:sx n="120" d="100"/>
        <a:sy n="120" d="100"/>
      </p:scale>
      <p:origin x="0" y="0"/>
    </p:cViewPr>
  </p:sorterViewPr>
  <p:notesViewPr>
    <p:cSldViewPr>
      <p:cViewPr varScale="1">
        <p:scale>
          <a:sx n="80" d="100"/>
          <a:sy n="80" d="100"/>
        </p:scale>
        <p:origin x="-202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102"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839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839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839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8E802B9-FBD2-4F51-8B47-337AD4DA14F7}" type="slidenum">
              <a:rPr lang="en-GB"/>
              <a:pPr>
                <a:defRPr/>
              </a:pPr>
              <a:t>‹#›</a:t>
            </a:fld>
            <a:endParaRPr lang="en-GB"/>
          </a:p>
        </p:txBody>
      </p:sp>
    </p:spTree>
    <p:extLst>
      <p:ext uri="{BB962C8B-B14F-4D97-AF65-F5344CB8AC3E}">
        <p14:creationId xmlns:p14="http://schemas.microsoft.com/office/powerpoint/2010/main" val="280656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A7EB679-7535-4499-998C-2E4C9FDB76DD}" type="slidenum">
              <a:rPr lang="en-US"/>
              <a:pPr>
                <a:defRPr/>
              </a:pPr>
              <a:t>‹#›</a:t>
            </a:fld>
            <a:endParaRPr lang="en-US"/>
          </a:p>
        </p:txBody>
      </p:sp>
    </p:spTree>
    <p:extLst>
      <p:ext uri="{BB962C8B-B14F-4D97-AF65-F5344CB8AC3E}">
        <p14:creationId xmlns:p14="http://schemas.microsoft.com/office/powerpoint/2010/main" val="2495425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1</a:t>
            </a:fld>
            <a:endParaRPr lang="en-US" dirty="0"/>
          </a:p>
        </p:txBody>
      </p:sp>
    </p:spTree>
    <p:extLst>
      <p:ext uri="{BB962C8B-B14F-4D97-AF65-F5344CB8AC3E}">
        <p14:creationId xmlns:p14="http://schemas.microsoft.com/office/powerpoint/2010/main" val="1311899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45</a:t>
            </a:fld>
            <a:endParaRPr lang="en-US" dirty="0"/>
          </a:p>
        </p:txBody>
      </p:sp>
    </p:spTree>
    <p:extLst>
      <p:ext uri="{BB962C8B-B14F-4D97-AF65-F5344CB8AC3E}">
        <p14:creationId xmlns:p14="http://schemas.microsoft.com/office/powerpoint/2010/main" val="4279416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a:p>
        </p:txBody>
      </p:sp>
      <p:sp>
        <p:nvSpPr>
          <p:cNvPr id="83972" name="Slide Number Placeholder 3"/>
          <p:cNvSpPr>
            <a:spLocks noGrp="1"/>
          </p:cNvSpPr>
          <p:nvPr>
            <p:ph type="sldNum" sz="quarter" idx="5"/>
          </p:nvPr>
        </p:nvSpPr>
        <p:spPr>
          <a:noFill/>
        </p:spPr>
        <p:txBody>
          <a:bodyPr/>
          <a:lstStyle/>
          <a:p>
            <a:fld id="{C1A6F607-7343-4EDF-B7A5-0C6E64E7190B}" type="slidenum">
              <a:rPr lang="en-US" smtClean="0"/>
              <a:pPr/>
              <a:t>46</a:t>
            </a:fld>
            <a:endParaRPr lang="en-US"/>
          </a:p>
        </p:txBody>
      </p:sp>
    </p:spTree>
    <p:extLst>
      <p:ext uri="{BB962C8B-B14F-4D97-AF65-F5344CB8AC3E}">
        <p14:creationId xmlns:p14="http://schemas.microsoft.com/office/powerpoint/2010/main" val="2927789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85376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7EB679-7535-4499-998C-2E4C9FDB76DD}"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79</a:t>
            </a:fld>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3338174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a:p>
        </p:txBody>
      </p:sp>
      <p:sp>
        <p:nvSpPr>
          <p:cNvPr id="79876" name="Slide Number Placeholder 3"/>
          <p:cNvSpPr>
            <a:spLocks noGrp="1"/>
          </p:cNvSpPr>
          <p:nvPr>
            <p:ph type="sldNum" sz="quarter" idx="5"/>
          </p:nvPr>
        </p:nvSpPr>
        <p:spPr>
          <a:noFill/>
        </p:spPr>
        <p:txBody>
          <a:bodyPr/>
          <a:lstStyle/>
          <a:p>
            <a:fld id="{DA1B6886-9AB8-4328-86A1-C89F301BE134}" type="slidenum">
              <a:rPr lang="en-US" smtClean="0"/>
              <a:pPr/>
              <a:t>4</a:t>
            </a:fld>
            <a:endParaRPr lang="en-US" dirty="0"/>
          </a:p>
        </p:txBody>
      </p:sp>
    </p:spTree>
    <p:extLst>
      <p:ext uri="{BB962C8B-B14F-4D97-AF65-F5344CB8AC3E}">
        <p14:creationId xmlns:p14="http://schemas.microsoft.com/office/powerpoint/2010/main" val="2437472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2750034B-FA1B-4989-9657-9088CB755A55}" type="slidenum">
              <a:rPr lang="en-GB" smtClean="0"/>
              <a:pPr>
                <a:defRPr/>
              </a:pPr>
              <a:t>6</a:t>
            </a:fld>
            <a:endParaRPr lang="en-GB"/>
          </a:p>
        </p:txBody>
      </p:sp>
    </p:spTree>
    <p:extLst>
      <p:ext uri="{BB962C8B-B14F-4D97-AF65-F5344CB8AC3E}">
        <p14:creationId xmlns:p14="http://schemas.microsoft.com/office/powerpoint/2010/main" val="2759730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091578A-4C6F-4F5D-82CF-58878E724506}" type="slidenum">
              <a:rPr lang="en-US" smtClean="0"/>
              <a:pPr/>
              <a:t>9</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GB" dirty="0"/>
          </a:p>
        </p:txBody>
      </p:sp>
    </p:spTree>
    <p:extLst>
      <p:ext uri="{BB962C8B-B14F-4D97-AF65-F5344CB8AC3E}">
        <p14:creationId xmlns:p14="http://schemas.microsoft.com/office/powerpoint/2010/main" val="1316171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3FB56F1-60F1-488B-A081-8D7FD241E705}" type="slidenum">
              <a:rPr lang="en-GB" smtClean="0"/>
              <a:pPr/>
              <a:t>11</a:t>
            </a:fld>
            <a:endParaRPr lang="en-GB" dirty="0"/>
          </a:p>
        </p:txBody>
      </p:sp>
    </p:spTree>
    <p:extLst>
      <p:ext uri="{BB962C8B-B14F-4D97-AF65-F5344CB8AC3E}">
        <p14:creationId xmlns:p14="http://schemas.microsoft.com/office/powerpoint/2010/main" val="4117719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spcBef>
                <a:spcPct val="0"/>
              </a:spcBef>
            </a:pPr>
            <a:endParaRPr lang="en-US" dirty="0"/>
          </a:p>
        </p:txBody>
      </p:sp>
      <p:sp>
        <p:nvSpPr>
          <p:cNvPr id="55300" name="Slide Number Placeholder 3"/>
          <p:cNvSpPr>
            <a:spLocks noGrp="1"/>
          </p:cNvSpPr>
          <p:nvPr>
            <p:ph type="sldNum" sz="quarter" idx="5"/>
          </p:nvPr>
        </p:nvSpPr>
        <p:spPr>
          <a:noFill/>
        </p:spPr>
        <p:txBody>
          <a:bodyPr/>
          <a:lstStyle/>
          <a:p>
            <a:fld id="{BD3FC26A-8C14-4416-8BFA-93D8B3627EC7}" type="slidenum">
              <a:rPr lang="en-US" smtClean="0">
                <a:solidFill>
                  <a:srgbClr val="000000"/>
                </a:solidFill>
              </a:rPr>
              <a:pPr/>
              <a:t>16</a:t>
            </a:fld>
            <a:endParaRPr lang="en-US" dirty="0">
              <a:solidFill>
                <a:srgbClr val="000000"/>
              </a:solidFill>
            </a:endParaRPr>
          </a:p>
        </p:txBody>
      </p:sp>
    </p:spTree>
    <p:extLst>
      <p:ext uri="{BB962C8B-B14F-4D97-AF65-F5344CB8AC3E}">
        <p14:creationId xmlns:p14="http://schemas.microsoft.com/office/powerpoint/2010/main" val="2717178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5D179688-7F9B-411C-9D06-00C1655A9A23}" type="slidenum">
              <a:rPr lang="en-GB" smtClean="0"/>
              <a:pPr>
                <a:defRPr/>
              </a:pPr>
              <a:t>30</a:t>
            </a:fld>
            <a:endParaRPr lang="en-GB"/>
          </a:p>
        </p:txBody>
      </p:sp>
    </p:spTree>
    <p:extLst>
      <p:ext uri="{BB962C8B-B14F-4D97-AF65-F5344CB8AC3E}">
        <p14:creationId xmlns:p14="http://schemas.microsoft.com/office/powerpoint/2010/main" val="2270331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p>
        </p:txBody>
      </p:sp>
      <p:sp>
        <p:nvSpPr>
          <p:cNvPr id="72708" name="Slide Number Placeholder 3"/>
          <p:cNvSpPr>
            <a:spLocks noGrp="1"/>
          </p:cNvSpPr>
          <p:nvPr>
            <p:ph type="sldNum" sz="quarter" idx="5"/>
          </p:nvPr>
        </p:nvSpPr>
        <p:spPr>
          <a:noFill/>
        </p:spPr>
        <p:txBody>
          <a:bodyPr/>
          <a:lstStyle/>
          <a:p>
            <a:fld id="{72D40F86-12A5-48D4-A9E6-1BFF2696B705}" type="slidenum">
              <a:rPr lang="en-US" smtClean="0"/>
              <a:pPr/>
              <a:t>35</a:t>
            </a:fld>
            <a:endParaRPr lang="en-US" dirty="0"/>
          </a:p>
        </p:txBody>
      </p:sp>
    </p:spTree>
    <p:extLst>
      <p:ext uri="{BB962C8B-B14F-4D97-AF65-F5344CB8AC3E}">
        <p14:creationId xmlns:p14="http://schemas.microsoft.com/office/powerpoint/2010/main" val="3958250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dirty="0"/>
          </a:p>
        </p:txBody>
      </p:sp>
      <p:sp>
        <p:nvSpPr>
          <p:cNvPr id="73732" name="Slide Number Placeholder 3"/>
          <p:cNvSpPr>
            <a:spLocks noGrp="1"/>
          </p:cNvSpPr>
          <p:nvPr>
            <p:ph type="sldNum" sz="quarter" idx="5"/>
          </p:nvPr>
        </p:nvSpPr>
        <p:spPr>
          <a:noFill/>
        </p:spPr>
        <p:txBody>
          <a:bodyPr/>
          <a:lstStyle/>
          <a:p>
            <a:fld id="{E29BF5DA-30D4-4115-A8F5-D6FD25D51032}" type="slidenum">
              <a:rPr lang="en-US" smtClean="0"/>
              <a:pPr/>
              <a:t>36</a:t>
            </a:fld>
            <a:endParaRPr lang="en-US" dirty="0"/>
          </a:p>
        </p:txBody>
      </p:sp>
    </p:spTree>
    <p:extLst>
      <p:ext uri="{BB962C8B-B14F-4D97-AF65-F5344CB8AC3E}">
        <p14:creationId xmlns:p14="http://schemas.microsoft.com/office/powerpoint/2010/main" val="1981018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p>
        </p:txBody>
      </p:sp>
      <p:grpSp>
        <p:nvGrpSpPr>
          <p:cNvPr id="5"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GB"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GB" altLang="en-US"/>
              <a:t>Click to edit Master subtitle style</a:t>
            </a:r>
          </a:p>
        </p:txBody>
      </p:sp>
      <p:sp>
        <p:nvSpPr>
          <p:cNvPr id="38" name="Rectangle 5"/>
          <p:cNvSpPr>
            <a:spLocks noGrp="1" noChangeArrowheads="1"/>
          </p:cNvSpPr>
          <p:nvPr>
            <p:ph type="dt" sz="half" idx="10"/>
          </p:nvPr>
        </p:nvSpPr>
        <p:spPr>
          <a:xfrm>
            <a:off x="457200" y="6248400"/>
            <a:ext cx="2133600" cy="457200"/>
          </a:xfrm>
        </p:spPr>
        <p:txBody>
          <a:bodyPr/>
          <a:lstStyle>
            <a:lvl1pPr>
              <a:defRPr/>
            </a:lvl1pPr>
          </a:lstStyle>
          <a:p>
            <a:pPr>
              <a:defRPr/>
            </a:pPr>
            <a:fld id="{6BF405E3-5FD4-429E-9303-BCB30466977A}" type="datetime1">
              <a:rPr lang="en-GB" smtClean="0"/>
              <a:pPr>
                <a:defRPr/>
              </a:pPr>
              <a:t>03/12/2017</a:t>
            </a:fld>
            <a:endParaRPr lang="en-GB" altLang="en-US"/>
          </a:p>
        </p:txBody>
      </p:sp>
      <p:sp>
        <p:nvSpPr>
          <p:cNvPr id="39"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altLang="en-US"/>
          </a:p>
        </p:txBody>
      </p:sp>
      <p:sp>
        <p:nvSpPr>
          <p:cNvPr id="40" name="Rectangle 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CF18B3D2-DCBE-4955-9C96-34A96C43EFEB}"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7A3EAD6F-359A-4A16-BBCE-5CB0F083F81E}" type="datetime1">
              <a:rPr lang="en-GB" smtClean="0"/>
              <a:pPr>
                <a:defRPr/>
              </a:pPr>
              <a:t>03/12/2017</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22238"/>
            <a:ext cx="2058988" cy="6080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22238"/>
            <a:ext cx="6029325"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11223722-15A2-41F3-833C-7DE4A50A3EB7}" type="datetime1">
              <a:rPr lang="en-GB" smtClean="0"/>
              <a:pPr>
                <a:defRPr/>
              </a:pPr>
              <a:t>03/12/2017</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8C16814-CFB7-4205-9B00-D7AA0B4F04E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03/12/2017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F4153-C958-45CA-9101-9DAC497976E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314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03/12/2017</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51816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03/12/2017</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7815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03/12/2017</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02752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03/12/2017</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25549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03/12/2017</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59920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03/12/2017</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3887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pPr>
                <a:defRPr/>
              </a:pPr>
              <a:t>03/12/2017</a:t>
            </a:fld>
            <a:endParaRPr lang="en-GB"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03/12/2017</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69939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03/12/2017</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58043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6FD79EC-7D72-4852-81CE-13DB142BCC46}" type="datetime1">
              <a:rPr lang="en-GB" smtClean="0"/>
              <a:pPr>
                <a:defRPr/>
              </a:pPr>
              <a:t>03/12/2017</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4293A0AC-4448-4368-9A6C-68AB070ED197}" type="datetime1">
              <a:rPr lang="en-GB" smtClean="0"/>
              <a:pPr>
                <a:defRPr/>
              </a:pPr>
              <a:t>03/12/2017</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4394AE39-E117-4AD4-AD03-CE3600BB1FF7}" type="datetime1">
              <a:rPr lang="en-GB" smtClean="0"/>
              <a:pPr>
                <a:defRPr/>
              </a:pPr>
              <a:t>03/12/2017</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6D62ABDB-E4E2-43FE-90FB-0D12EBE90DB8}" type="datetime1">
              <a:rPr lang="en-GB" smtClean="0"/>
              <a:pPr>
                <a:defRPr/>
              </a:pPr>
              <a:t>03/12/2017</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8A5DB57-8E66-4D15-A4B1-E11693BDEDF0}" type="datetime1">
              <a:rPr lang="en-GB" smtClean="0"/>
              <a:pPr>
                <a:defRPr/>
              </a:pPr>
              <a:t>03/12/2017</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1C2F77E-D437-4771-B2EC-37752762E281}" type="datetime1">
              <a:rPr lang="en-GB" smtClean="0"/>
              <a:pPr>
                <a:defRPr/>
              </a:pPr>
              <a:t>03/12/2017</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A4CD9C0-2BF1-4826-B5F4-8C6FBF7E1E99}" type="datetime1">
              <a:rPr lang="en-GB" smtClean="0"/>
              <a:pPr>
                <a:defRPr/>
              </a:pPr>
              <a:t>03/12/2017</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9.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0.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1.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03/12/2017</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cSld>
  <p:clrMap bg1="lt1" tx1="dk1" bg2="lt2" tx2="dk2" accent1="accent1" accent2="accent2" accent3="accent3" accent4="accent4" accent5="accent5" accent6="accent6" hlink="hlink" folHlink="folHlink"/>
  <p:sldLayoutIdLst>
    <p:sldLayoutId id="214748380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03/12/2017</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250285590"/>
      </p:ext>
    </p:extLst>
  </p:cSld>
  <p:clrMap bg1="lt1" tx1="dk1" bg2="lt2" tx2="dk2" accent1="accent1" accent2="accent2" accent3="accent3" accent4="accent4" accent5="accent5" accent6="accent6" hlink="hlink" folHlink="folHlink"/>
  <p:sldLayoutIdLst>
    <p:sldLayoutId id="2147483822"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03/12/2017</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2740372625"/>
      </p:ext>
    </p:extLst>
  </p:cSld>
  <p:clrMap bg1="lt1" tx1="dk1" bg2="lt2" tx2="dk2" accent1="accent1" accent2="accent2" accent3="accent3" accent4="accent4" accent5="accent5" accent6="accent6" hlink="hlink" folHlink="folHlink"/>
  <p:sldLayoutIdLst>
    <p:sldLayoutId id="2147483824"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03/12/2017</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17246278"/>
      </p:ext>
    </p:extLst>
  </p:cSld>
  <p:clrMap bg1="lt1" tx1="dk1" bg2="lt2" tx2="dk2" accent1="accent1" accent2="accent2" accent3="accent3" accent4="accent4" accent5="accent5" accent6="accent6" hlink="hlink" folHlink="folHlink"/>
  <p:sldLayoutIdLst>
    <p:sldLayoutId id="2147483826"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551D434-A24C-44BD-8275-B34813C3838A}" type="datetimeFigureOut">
              <a:rPr lang="en-GB" smtClean="0">
                <a:solidFill>
                  <a:prstClr val="black">
                    <a:tint val="75000"/>
                  </a:prstClr>
                </a:solidFill>
                <a:latin typeface="Calibri"/>
              </a:rPr>
              <a:pPr fontAlgn="auto">
                <a:spcBef>
                  <a:spcPts val="0"/>
                </a:spcBef>
                <a:spcAft>
                  <a:spcPts val="0"/>
                </a:spcAft>
              </a:pPr>
              <a:t>03/12/2017</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D68250A-A216-4130-B0FB-C51F576BA778}"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0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16814-CFB7-4205-9B00-D7AA0B4F04E1}" type="datetimeFigureOut">
              <a:rPr lang="en-GB" smtClean="0"/>
              <a:t>03/12/2017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F4153-C958-45CA-9101-9DAC497976E3}" type="slidenum">
              <a:rPr lang="en-GB" smtClean="0"/>
              <a:t>‹#›</a:t>
            </a:fld>
            <a:endParaRPr lang="en-GB"/>
          </a:p>
        </p:txBody>
      </p:sp>
    </p:spTree>
    <p:extLst>
      <p:ext uri="{BB962C8B-B14F-4D97-AF65-F5344CB8AC3E}">
        <p14:creationId xmlns:p14="http://schemas.microsoft.com/office/powerpoint/2010/main" val="3034697320"/>
      </p:ext>
    </p:extLst>
  </p:cSld>
  <p:clrMap bg1="lt1" tx1="dk1" bg2="lt2" tx2="dk2" accent1="accent1" accent2="accent2" accent3="accent3" accent4="accent4" accent5="accent5" accent6="accent6" hlink="hlink" folHlink="folHlink"/>
  <p:sldLayoutIdLst>
    <p:sldLayoutId id="214748381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03/12/2017</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4105356220"/>
      </p:ext>
    </p:extLst>
  </p:cSld>
  <p:clrMap bg1="lt1" tx1="dk1" bg2="lt2" tx2="dk2" accent1="accent1" accent2="accent2" accent3="accent3" accent4="accent4" accent5="accent5" accent6="accent6" hlink="hlink" folHlink="folHlink"/>
  <p:sldLayoutIdLst>
    <p:sldLayoutId id="2147483812"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03/12/2017</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22336025"/>
      </p:ext>
    </p:extLst>
  </p:cSld>
  <p:clrMap bg1="lt1" tx1="dk1" bg2="lt2" tx2="dk2" accent1="accent1" accent2="accent2" accent3="accent3" accent4="accent4" accent5="accent5" accent6="accent6" hlink="hlink" folHlink="folHlink"/>
  <p:sldLayoutIdLst>
    <p:sldLayoutId id="2147483814"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03/12/2017</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3244806412"/>
      </p:ext>
    </p:extLst>
  </p:cSld>
  <p:clrMap bg1="lt1" tx1="dk1" bg2="lt2" tx2="dk2" accent1="accent1" accent2="accent2" accent3="accent3" accent4="accent4" accent5="accent5" accent6="accent6" hlink="hlink" folHlink="folHlink"/>
  <p:sldLayoutIdLst>
    <p:sldLayoutId id="2147483816"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03/12/2017</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712205143"/>
      </p:ext>
    </p:extLst>
  </p:cSld>
  <p:clrMap bg1="lt1" tx1="dk1" bg2="lt2" tx2="dk2" accent1="accent1" accent2="accent2" accent3="accent3" accent4="accent4" accent5="accent5" accent6="accent6" hlink="hlink" folHlink="folHlink"/>
  <p:sldLayoutIdLst>
    <p:sldLayoutId id="2147483818"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03/12/2017</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598360777"/>
      </p:ext>
    </p:extLst>
  </p:cSld>
  <p:clrMap bg1="lt1" tx1="dk1" bg2="lt2" tx2="dk2" accent1="accent1" accent2="accent2" accent3="accent3" accent4="accent4" accent5="accent5" accent6="accent6" hlink="hlink" folHlink="folHlink"/>
  <p:sldLayoutIdLst>
    <p:sldLayoutId id="2147483820"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plagiarism.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digitalpedagogylab.com/hybridped/resisting-edtech/"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2" Type="http://schemas.openxmlformats.org/officeDocument/2006/relationships/hyperlink" Target="http://www.tla.ed.ac.uk/interchange" TargetMode="External"/><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2" Type="http://schemas.openxmlformats.org/officeDocument/2006/relationships/hyperlink" Target="http://www.pass.brad.ac.uk/" TargetMode="External"/><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2" Type="http://schemas.openxmlformats.org/officeDocument/2006/relationships/hyperlink" Target="http://www.jisc.ac.uk/whatwedo/programmes/usersandinnovation/soundsgood.aspx" TargetMode="External"/><Relationship Id="rId1" Type="http://schemas.openxmlformats.org/officeDocument/2006/relationships/slideLayout" Target="../slideLayouts/slideLayout2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528" y="260350"/>
            <a:ext cx="7056784" cy="2520950"/>
          </a:xfrm>
          <a:noFill/>
        </p:spPr>
        <p:txBody>
          <a:bodyPr anchor="ctr"/>
          <a:lstStyle/>
          <a:p>
            <a:pPr algn="ctr"/>
            <a:r>
              <a:rPr lang="en-GB" dirty="0"/>
              <a:t>Enhancing assessment and feedback</a:t>
            </a:r>
            <a:br>
              <a:rPr lang="en-GB" sz="3200" dirty="0"/>
            </a:br>
            <a:endParaRPr lang="en-GB" sz="3200" dirty="0"/>
          </a:p>
        </p:txBody>
      </p:sp>
      <p:sp>
        <p:nvSpPr>
          <p:cNvPr id="3075" name="Rectangle 3"/>
          <p:cNvSpPr>
            <a:spLocks noGrp="1" noChangeArrowheads="1"/>
          </p:cNvSpPr>
          <p:nvPr>
            <p:ph type="subTitle" idx="1"/>
          </p:nvPr>
        </p:nvSpPr>
        <p:spPr>
          <a:xfrm>
            <a:off x="323528" y="3068960"/>
            <a:ext cx="6912768" cy="3288978"/>
          </a:xfrm>
        </p:spPr>
        <p:txBody>
          <a:bodyPr/>
          <a:lstStyle/>
          <a:p>
            <a:pPr algn="ctr" eaLnBrk="1" hangingPunct="1">
              <a:defRPr/>
            </a:pPr>
            <a:r>
              <a:rPr lang="en-GB" dirty="0"/>
              <a:t>Edinburgh Napier University</a:t>
            </a:r>
          </a:p>
          <a:p>
            <a:pPr algn="ctr" eaLnBrk="1" hangingPunct="1">
              <a:defRPr/>
            </a:pPr>
            <a:r>
              <a:rPr lang="en-GB" sz="2400" dirty="0"/>
              <a:t>School of Nursing, Midwifery and Social Care</a:t>
            </a:r>
          </a:p>
          <a:p>
            <a:pPr algn="ctr" eaLnBrk="1" hangingPunct="1">
              <a:defRPr/>
            </a:pPr>
            <a:r>
              <a:rPr lang="en-GB" sz="1600" dirty="0"/>
              <a:t> Part 1: 6 December 2017 2pm-5pm 1.D.02 </a:t>
            </a:r>
            <a:r>
              <a:rPr lang="en-GB" sz="1600" dirty="0" err="1"/>
              <a:t>Sighthill</a:t>
            </a:r>
            <a:endParaRPr lang="en-GB" sz="1600" dirty="0"/>
          </a:p>
          <a:p>
            <a:pPr algn="ctr" eaLnBrk="1" hangingPunct="1">
              <a:defRPr/>
            </a:pPr>
            <a:r>
              <a:rPr lang="en-GB" sz="1600" dirty="0"/>
              <a:t>Part 2: 7 December 2017 10-12.30 am 1.D.04 </a:t>
            </a:r>
            <a:r>
              <a:rPr lang="en-GB" sz="1600" dirty="0" err="1"/>
              <a:t>Sighthill</a:t>
            </a:r>
            <a:r>
              <a:rPr lang="en-GB" sz="1600" dirty="0"/>
              <a:t> (+ mince pies &amp; </a:t>
            </a:r>
            <a:r>
              <a:rPr lang="en-GB" sz="1600" dirty="0" err="1"/>
              <a:t>ENhance</a:t>
            </a:r>
            <a:r>
              <a:rPr lang="en-GB" sz="1600" dirty="0"/>
              <a:t> leaflets launch) </a:t>
            </a:r>
          </a:p>
          <a:p>
            <a:pPr algn="ctr" eaLnBrk="1" hangingPunct="1">
              <a:defRPr/>
            </a:pPr>
            <a:r>
              <a:rPr lang="en-GB" sz="2800" b="1" dirty="0"/>
              <a:t>Sally Brown </a:t>
            </a:r>
            <a:r>
              <a:rPr lang="en-GB" sz="2800" dirty="0"/>
              <a:t>NTF, PFHEA, SFSEDA</a:t>
            </a:r>
            <a:endParaRPr lang="en-GB" sz="2000" b="1" dirty="0"/>
          </a:p>
          <a:p>
            <a:pPr algn="ctr" eaLnBrk="1" hangingPunct="1">
              <a:defRPr/>
            </a:pPr>
            <a:r>
              <a:rPr lang="en-GB" sz="1800" b="1" dirty="0"/>
              <a:t>@</a:t>
            </a:r>
            <a:r>
              <a:rPr lang="en-GB" sz="1800" b="1" dirty="0" err="1"/>
              <a:t>ProfSallyBrown</a:t>
            </a:r>
            <a:r>
              <a:rPr lang="en-GB" sz="1800" dirty="0"/>
              <a:t> 	sally@sally-brown.net</a:t>
            </a:r>
            <a:endParaRPr lang="en-GB" sz="1800" b="1" dirty="0"/>
          </a:p>
          <a:p>
            <a:pPr algn="ctr" eaLnBrk="1" hangingPunct="1">
              <a:defRPr/>
            </a:pPr>
            <a:r>
              <a:rPr lang="en-GB" sz="1800" dirty="0" err="1"/>
              <a:t>Emerita</a:t>
            </a:r>
            <a:r>
              <a:rPr lang="en-GB" sz="1800" dirty="0"/>
              <a:t> Professor, Leeds Beckett University</a:t>
            </a:r>
          </a:p>
          <a:p>
            <a:pPr algn="ctr" eaLnBrk="1" hangingPunct="1">
              <a:defRPr/>
            </a:pPr>
            <a:r>
              <a:rPr lang="en-GB" sz="1800" dirty="0"/>
              <a:t>Visiting Professor: University of Plymouth, University of South Wales, Edge Hill University &amp; Liverpool John Moores University.</a:t>
            </a:r>
          </a:p>
        </p:txBody>
      </p:sp>
      <p:sp>
        <p:nvSpPr>
          <p:cNvPr id="3076" name="Rectangle 5"/>
          <p:cNvSpPr>
            <a:spLocks noChangeArrowheads="1"/>
          </p:cNvSpPr>
          <p:nvPr/>
        </p:nvSpPr>
        <p:spPr bwMode="auto">
          <a:xfrm>
            <a:off x="4000496" y="3214686"/>
            <a:ext cx="184150" cy="565150"/>
          </a:xfrm>
          <a:prstGeom prst="rect">
            <a:avLst/>
          </a:prstGeom>
          <a:noFill/>
          <a:ln w="9525">
            <a:noFill/>
            <a:miter lim="800000"/>
            <a:headEnd/>
            <a:tailEnd/>
          </a:ln>
        </p:spPr>
        <p:txBody>
          <a:bodyPr wrap="none" anchor="ctr">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The importance of dialogic feedback (Sadler)</a:t>
            </a:r>
          </a:p>
        </p:txBody>
      </p:sp>
      <p:sp>
        <p:nvSpPr>
          <p:cNvPr id="3" name="Content Placeholder 2"/>
          <p:cNvSpPr>
            <a:spLocks noGrp="1"/>
          </p:cNvSpPr>
          <p:nvPr>
            <p:ph idx="1"/>
          </p:nvPr>
        </p:nvSpPr>
        <p:spPr/>
        <p:txBody>
          <a:bodyPr/>
          <a:lstStyle/>
          <a:p>
            <a:pPr marL="0" indent="0">
              <a:buNone/>
            </a:pPr>
            <a:r>
              <a:rPr lang="en-GB" sz="2800" dirty="0"/>
              <a:t>Students need to be exposed to, and gain experience in making judgements about, </a:t>
            </a:r>
            <a:r>
              <a:rPr lang="en-GB" sz="2800" dirty="0">
                <a:solidFill>
                  <a:srgbClr val="7030A0"/>
                </a:solidFill>
              </a:rPr>
              <a:t>a variety of works of different quality</a:t>
            </a:r>
            <a:r>
              <a:rPr lang="en-GB" sz="2800" dirty="0"/>
              <a:t>... They need planned rather than random exposure to exemplars, and experience in </a:t>
            </a:r>
            <a:r>
              <a:rPr lang="en-GB" sz="2800" dirty="0">
                <a:solidFill>
                  <a:srgbClr val="7030A0"/>
                </a:solidFill>
              </a:rPr>
              <a:t>making judgements </a:t>
            </a:r>
            <a:r>
              <a:rPr lang="en-GB" sz="2800" dirty="0"/>
              <a:t>about quality. They need to create </a:t>
            </a:r>
            <a:r>
              <a:rPr lang="en-GB" sz="2800" dirty="0">
                <a:solidFill>
                  <a:srgbClr val="7030A0"/>
                </a:solidFill>
              </a:rPr>
              <a:t>verbalised </a:t>
            </a:r>
            <a:r>
              <a:rPr lang="en-GB" sz="2800" dirty="0"/>
              <a:t>rationales and accounts of how various works could have been done better. Finally, they need to engage in evaluative </a:t>
            </a:r>
            <a:r>
              <a:rPr lang="en-GB" sz="2800" dirty="0">
                <a:solidFill>
                  <a:srgbClr val="7030A0"/>
                </a:solidFill>
              </a:rPr>
              <a:t>conversations</a:t>
            </a:r>
            <a:r>
              <a:rPr lang="en-GB" sz="2800" dirty="0"/>
              <a:t> with teachers and other students. </a:t>
            </a:r>
          </a:p>
          <a:p>
            <a:pPr marL="0" indent="0">
              <a:buNone/>
            </a:pPr>
            <a:endParaRPr lang="en-GB" sz="2800" dirty="0"/>
          </a:p>
        </p:txBody>
      </p:sp>
    </p:spTree>
    <p:extLst>
      <p:ext uri="{BB962C8B-B14F-4D97-AF65-F5344CB8AC3E}">
        <p14:creationId xmlns:p14="http://schemas.microsoft.com/office/powerpoint/2010/main" val="3570073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2971631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D127-39D5-466F-A74D-BDE92BA2C082}"/>
              </a:ext>
            </a:extLst>
          </p:cNvPr>
          <p:cNvSpPr>
            <a:spLocks noGrp="1"/>
          </p:cNvSpPr>
          <p:nvPr>
            <p:ph type="title"/>
          </p:nvPr>
        </p:nvSpPr>
        <p:spPr/>
        <p:txBody>
          <a:bodyPr/>
          <a:lstStyle/>
          <a:p>
            <a:r>
              <a:rPr lang="en-GB" sz="3200" dirty="0"/>
              <a:t>Students tend to be more convinced about the fairness of the assessment process if</a:t>
            </a:r>
          </a:p>
        </p:txBody>
      </p:sp>
      <p:sp>
        <p:nvSpPr>
          <p:cNvPr id="3" name="Content Placeholder 2">
            <a:extLst>
              <a:ext uri="{FF2B5EF4-FFF2-40B4-BE49-F238E27FC236}">
                <a16:creationId xmlns:a16="http://schemas.microsoft.com/office/drawing/2014/main" id="{3B011CCD-46DC-4709-B00A-6492F4B28559}"/>
              </a:ext>
            </a:extLst>
          </p:cNvPr>
          <p:cNvSpPr>
            <a:spLocks noGrp="1"/>
          </p:cNvSpPr>
          <p:nvPr>
            <p:ph idx="1"/>
          </p:nvPr>
        </p:nvSpPr>
        <p:spPr/>
        <p:txBody>
          <a:bodyPr/>
          <a:lstStyle/>
          <a:p>
            <a:r>
              <a:rPr lang="en-GB" sz="2800" dirty="0"/>
              <a:t>Requirements and procedures are transparent and made readily available to them;</a:t>
            </a:r>
          </a:p>
          <a:p>
            <a:r>
              <a:rPr lang="en-GB" sz="2800" dirty="0"/>
              <a:t>They believe that the tasks they are asked to do are worthwhile and are closely linked to what course documentation indicates they should be able to know and do at the end of the programme i.e. authentic assessment;</a:t>
            </a:r>
          </a:p>
          <a:p>
            <a:r>
              <a:rPr lang="en-GB" sz="2800" dirty="0"/>
              <a:t>They fully understand the ‘rules of the game’.</a:t>
            </a:r>
          </a:p>
        </p:txBody>
      </p:sp>
    </p:spTree>
    <p:extLst>
      <p:ext uri="{BB962C8B-B14F-4D97-AF65-F5344CB8AC3E}">
        <p14:creationId xmlns:p14="http://schemas.microsoft.com/office/powerpoint/2010/main" val="4020112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The benefits of authentic assessment can be significant for all stakeholders</a:t>
            </a:r>
          </a:p>
        </p:txBody>
      </p:sp>
      <p:sp>
        <p:nvSpPr>
          <p:cNvPr id="3" name="Content Placeholder 2"/>
          <p:cNvSpPr>
            <a:spLocks noGrp="1"/>
          </p:cNvSpPr>
          <p:nvPr>
            <p:ph idx="1"/>
          </p:nvPr>
        </p:nvSpPr>
        <p:spPr/>
        <p:txBody>
          <a:bodyPr/>
          <a:lstStyle/>
          <a:p>
            <a:r>
              <a:rPr lang="en-GB" sz="2600" dirty="0"/>
              <a:t>Students undertaking authentic assessments tend to be more fully engaged in learning and hence tend to achieve more highly because they see the sense of what they are doing (Sadler, 2005). </a:t>
            </a:r>
          </a:p>
          <a:p>
            <a:r>
              <a:rPr lang="en-GB" sz="2600" dirty="0"/>
              <a:t>University teachers adopting authentic approaches can use realistic and live contexts within which to frame assessment tasks, which help to make theoretical elements of the course come to life. </a:t>
            </a:r>
          </a:p>
          <a:p>
            <a:r>
              <a:rPr lang="en-GB" sz="2600" dirty="0"/>
              <a:t>Employers value students who can quickly engage in real-life tasks immediately on employment, having practiced and developed relevant skills and competences through their assignments. </a:t>
            </a:r>
          </a:p>
        </p:txBody>
      </p:sp>
    </p:spTree>
    <p:extLst>
      <p:ext uri="{BB962C8B-B14F-4D97-AF65-F5344CB8AC3E}">
        <p14:creationId xmlns:p14="http://schemas.microsoft.com/office/powerpoint/2010/main" val="1523666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How can authentic assessment engage students?</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Using types of assessment that are much more like the ‘real things’ that academics or professionals do in their chosen fields can engage students in much more meaningful ways.</a:t>
            </a:r>
          </a:p>
          <a:p>
            <a:r>
              <a:rPr lang="en-GB" sz="2600" dirty="0"/>
              <a:t>A useful way to help you ascertain how authentic your assessment is could be to ask yourself where in the programme you help students answer questions in job interviews (Sambell, Brown and Graham, 2017)</a:t>
            </a:r>
          </a:p>
          <a:p>
            <a:endParaRPr lang="en-GB" sz="2600" dirty="0"/>
          </a:p>
        </p:txBody>
      </p:sp>
    </p:spTree>
    <p:extLst>
      <p:ext uri="{BB962C8B-B14F-4D97-AF65-F5344CB8AC3E}">
        <p14:creationId xmlns:p14="http://schemas.microsoft.com/office/powerpoint/2010/main" val="3351183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572500" cy="6858000"/>
          </a:xfrm>
          <a:prstGeom prst="rect">
            <a:avLst/>
          </a:prstGeom>
        </p:spPr>
      </p:pic>
      <p:sp>
        <p:nvSpPr>
          <p:cNvPr id="3" name="TextBox 2"/>
          <p:cNvSpPr txBox="1"/>
          <p:nvPr/>
        </p:nvSpPr>
        <p:spPr>
          <a:xfrm>
            <a:off x="1090247" y="3235570"/>
            <a:ext cx="3428999" cy="2308324"/>
          </a:xfrm>
          <a:prstGeom prst="rect">
            <a:avLst/>
          </a:prstGeom>
          <a:solidFill>
            <a:srgbClr val="00B050"/>
          </a:solidFill>
        </p:spPr>
        <p:txBody>
          <a:bodyPr wrap="square" rtlCol="0">
            <a:spAutoFit/>
          </a:bodyPr>
          <a:lstStyle/>
          <a:p>
            <a:r>
              <a:rPr lang="en-GB" sz="3600" b="1" dirty="0">
                <a:solidFill>
                  <a:srgbClr val="FFFF00"/>
                </a:solidFill>
              </a:rPr>
              <a:t>How authentic is this kind of assessment in your subject?</a:t>
            </a:r>
          </a:p>
        </p:txBody>
      </p:sp>
    </p:spTree>
    <p:extLst>
      <p:ext uri="{BB962C8B-B14F-4D97-AF65-F5344CB8AC3E}">
        <p14:creationId xmlns:p14="http://schemas.microsoft.com/office/powerpoint/2010/main" val="2412493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2 RUN Leeds Met Live-74.jpg"/>
          <p:cNvPicPr>
            <a:picLocks noChangeAspect="1"/>
          </p:cNvPicPr>
          <p:nvPr/>
        </p:nvPicPr>
        <p:blipFill>
          <a:blip r:embed="rId3" cstate="email"/>
          <a:srcRect/>
          <a:stretch>
            <a:fillRect/>
          </a:stretch>
        </p:blipFill>
        <p:spPr bwMode="auto">
          <a:xfrm>
            <a:off x="571500" y="762000"/>
            <a:ext cx="8001000" cy="5334000"/>
          </a:xfrm>
          <a:prstGeom prst="rect">
            <a:avLst/>
          </a:prstGeom>
          <a:noFill/>
          <a:ln w="9525">
            <a:noFill/>
            <a:miter lim="800000"/>
            <a:headEnd/>
            <a:tailEnd/>
          </a:ln>
        </p:spPr>
      </p:pic>
      <p:sp>
        <p:nvSpPr>
          <p:cNvPr id="4" name="Title 3"/>
          <p:cNvSpPr txBox="1">
            <a:spLocks/>
          </p:cNvSpPr>
          <p:nvPr/>
        </p:nvSpPr>
        <p:spPr>
          <a:xfrm>
            <a:off x="0" y="0"/>
            <a:ext cx="9144000" cy="1196752"/>
          </a:xfrm>
          <a:prstGeom prst="rect">
            <a:avLst/>
          </a:prstGeom>
          <a:solidFill>
            <a:schemeClr val="bg1"/>
          </a:solidFill>
          <a:ln w="9525">
            <a:noFill/>
            <a:miter lim="800000"/>
            <a:headEnd/>
            <a:tailEnd/>
          </a:ln>
        </p:spPr>
        <p:txBody>
          <a:bodyPr/>
          <a:lstStyle>
            <a:defPPr>
              <a:defRPr lang="en-GB"/>
            </a:defPPr>
            <a:lvl1pPr algn="ctr">
              <a:defRPr sz="4000" b="1">
                <a:solidFill>
                  <a:srgbClr val="66FF66"/>
                </a:solidFill>
                <a:latin typeface="Calibri" pitchFamily="34" charset="0"/>
                <a:cs typeface="Arial" charset="0"/>
              </a:defRPr>
            </a:lvl1pPr>
          </a:lstStyle>
          <a:p>
            <a:r>
              <a:rPr lang="en-GB" sz="3600" dirty="0">
                <a:solidFill>
                  <a:schemeClr val="tx1"/>
                </a:solidFill>
              </a:rPr>
              <a:t>Does this look like an authentic assessment process?</a:t>
            </a:r>
          </a:p>
        </p:txBody>
      </p:sp>
    </p:spTree>
    <p:extLst>
      <p:ext uri="{BB962C8B-B14F-4D97-AF65-F5344CB8AC3E}">
        <p14:creationId xmlns:p14="http://schemas.microsoft.com/office/powerpoint/2010/main" val="3592325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E6A03-C1F1-4A08-AC34-CB41E8CE10F2}"/>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Fostering graduate skills and employability</a:t>
            </a:r>
          </a:p>
        </p:txBody>
      </p:sp>
      <p:sp>
        <p:nvSpPr>
          <p:cNvPr id="3" name="Content Placeholder 2">
            <a:extLst>
              <a:ext uri="{FF2B5EF4-FFF2-40B4-BE49-F238E27FC236}">
                <a16:creationId xmlns:a16="http://schemas.microsoft.com/office/drawing/2014/main" id="{B015A770-D4B4-4A1A-94D5-0C26DD2DCD03}"/>
              </a:ext>
            </a:extLst>
          </p:cNvPr>
          <p:cNvSpPr>
            <a:spLocks noGrp="1"/>
          </p:cNvSpPr>
          <p:nvPr>
            <p:ph idx="1"/>
          </p:nvPr>
        </p:nvSpPr>
        <p:spPr/>
        <p:txBody>
          <a:bodyPr/>
          <a:lstStyle/>
          <a:p>
            <a:pPr marL="0" indent="0">
              <a:buNone/>
            </a:pPr>
            <a:r>
              <a:rPr lang="en-GB" dirty="0"/>
              <a:t>By providing authentic assignments, students can progressively develop a range of skills which include </a:t>
            </a:r>
            <a:r>
              <a:rPr lang="en-GB" i="1" dirty="0"/>
              <a:t>inter alia</a:t>
            </a:r>
            <a:r>
              <a:rPr lang="en-GB" dirty="0"/>
              <a:t>:</a:t>
            </a:r>
          </a:p>
          <a:p>
            <a:r>
              <a:rPr lang="en-GB" dirty="0"/>
              <a:t>Effective oral, written and digital communication; </a:t>
            </a:r>
          </a:p>
          <a:p>
            <a:r>
              <a:rPr lang="en-GB" dirty="0"/>
              <a:t>Creativity and problem-solving capabilities;</a:t>
            </a:r>
          </a:p>
          <a:p>
            <a:r>
              <a:rPr lang="en-GB" dirty="0"/>
              <a:t>Inter-personal and social skills;</a:t>
            </a:r>
          </a:p>
          <a:p>
            <a:r>
              <a:rPr lang="en-GB" dirty="0"/>
              <a:t>Effective group membership, leadership and ‘followership’;</a:t>
            </a:r>
          </a:p>
          <a:p>
            <a:r>
              <a:rPr lang="en-GB" dirty="0"/>
              <a:t>Manipulation and presentation of data;</a:t>
            </a:r>
          </a:p>
          <a:p>
            <a:r>
              <a:rPr lang="en-GB" dirty="0"/>
              <a:t>Locating, verifying and effectively using a range of information sources;</a:t>
            </a:r>
          </a:p>
          <a:p>
            <a:r>
              <a:rPr lang="en-GB" dirty="0"/>
              <a:t>Good presentation of work in visual and written forms.</a:t>
            </a:r>
          </a:p>
        </p:txBody>
      </p:sp>
    </p:spTree>
    <p:extLst>
      <p:ext uri="{BB962C8B-B14F-4D97-AF65-F5344CB8AC3E}">
        <p14:creationId xmlns:p14="http://schemas.microsoft.com/office/powerpoint/2010/main" val="2247273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2238"/>
            <a:ext cx="7543800" cy="1362546"/>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Questions employers might ask at interview that might help us frame some of our assignments</a:t>
            </a:r>
          </a:p>
        </p:txBody>
      </p:sp>
      <p:sp>
        <p:nvSpPr>
          <p:cNvPr id="5" name="Content Placeholder 4"/>
          <p:cNvSpPr>
            <a:spLocks noGrp="1"/>
          </p:cNvSpPr>
          <p:nvPr>
            <p:ph idx="1"/>
          </p:nvPr>
        </p:nvSpPr>
        <p:spPr>
          <a:xfrm>
            <a:off x="107504" y="1340768"/>
            <a:ext cx="8640960" cy="4861595"/>
          </a:xfrm>
        </p:spPr>
        <p:txBody>
          <a:bodyPr/>
          <a:lstStyle/>
          <a:p>
            <a:pPr marL="0" indent="0">
              <a:buNone/>
            </a:pPr>
            <a:r>
              <a:rPr lang="en-GB" b="0" dirty="0"/>
              <a:t> </a:t>
            </a:r>
            <a:r>
              <a:rPr lang="en-GB" dirty="0"/>
              <a:t>Can you tell us about an occasion when:</a:t>
            </a:r>
          </a:p>
          <a:p>
            <a:r>
              <a:rPr lang="en-GB" dirty="0"/>
              <a:t> you worked together with colleagues in a group to produce a collective outcome;</a:t>
            </a:r>
          </a:p>
          <a:p>
            <a:r>
              <a:rPr lang="en-GB" dirty="0"/>
              <a:t>you had to work autonomously with incomplete information and self-derived data sources;</a:t>
            </a:r>
          </a:p>
          <a:p>
            <a:r>
              <a:rPr lang="en-GB" dirty="0"/>
              <a:t>you developed strategies to solve real life problems and tested them out;</a:t>
            </a:r>
          </a:p>
          <a:p>
            <a:r>
              <a:rPr lang="en-GB" dirty="0"/>
              <a:t>you has a leadership role in a team, and could you tell us your strategies to influence and persuade your colleagues to achieve a collective task;</a:t>
            </a:r>
          </a:p>
          <a:p>
            <a:r>
              <a:rPr lang="en-GB" dirty="0"/>
              <a:t>you had to communicate outcomes from your project work orally, in writing, through social media and/or through a visual medium?</a:t>
            </a:r>
            <a:br>
              <a:rPr lang="en-GB" dirty="0"/>
            </a:br>
            <a:endParaRPr lang="en-GB" dirty="0"/>
          </a:p>
          <a:p>
            <a:endParaRPr lang="en-GB" dirty="0"/>
          </a:p>
          <a:p>
            <a:endParaRPr lang="en-GB" dirty="0"/>
          </a:p>
        </p:txBody>
      </p:sp>
    </p:spTree>
    <p:extLst>
      <p:ext uri="{BB962C8B-B14F-4D97-AF65-F5344CB8AC3E}">
        <p14:creationId xmlns:p14="http://schemas.microsoft.com/office/powerpoint/2010/main" val="2748407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76672"/>
          </a:xfrm>
          <a:noFill/>
          <a:ln w="12700">
            <a:noFill/>
            <a:miter lim="800000"/>
            <a:headEnd/>
            <a:tailEnd/>
          </a:ln>
          <a:effectLst/>
        </p:spPr>
        <p:txBody>
          <a:bodyPr lIns="92075" tIns="46038" rIns="92075" bIns="46038" anchor="ctr">
            <a:normAutofit fontScale="90000"/>
          </a:bodyPr>
          <a:lstStyle/>
          <a:p>
            <a:pPr eaLnBrk="0" fontAlgn="base" hangingPunct="0">
              <a:lnSpc>
                <a:spcPct val="80000"/>
              </a:lnSpc>
              <a:spcAft>
                <a:spcPct val="0"/>
              </a:spcAft>
            </a:pPr>
            <a:r>
              <a:rPr lang="en-GB" sz="3200" b="1" dirty="0">
                <a:solidFill>
                  <a:srgbClr val="002060"/>
                </a:solidFill>
                <a:latin typeface="+mn-lt"/>
                <a:ea typeface="+mn-ea"/>
                <a:cs typeface="+mn-cs"/>
              </a:rPr>
              <a:t>Assessment must engage students in active tasks e.g.</a:t>
            </a:r>
          </a:p>
        </p:txBody>
      </p:sp>
      <p:sp>
        <p:nvSpPr>
          <p:cNvPr id="4" name="Content Placeholder 3"/>
          <p:cNvSpPr>
            <a:spLocks noGrp="1"/>
          </p:cNvSpPr>
          <p:nvPr>
            <p:ph sz="half" idx="1"/>
          </p:nvPr>
        </p:nvSpPr>
        <p:spPr>
          <a:xfrm>
            <a:off x="228601" y="332656"/>
            <a:ext cx="4267200" cy="6232911"/>
          </a:xfrm>
        </p:spPr>
        <p:txBody>
          <a:bodyPr>
            <a:noAutofit/>
          </a:bodyPr>
          <a:lstStyle/>
          <a:p>
            <a:pPr marL="0" indent="0">
              <a:buNone/>
            </a:pPr>
            <a:r>
              <a:rPr lang="en-GB" sz="1800" b="1" dirty="0"/>
              <a:t>Studio critiques</a:t>
            </a:r>
          </a:p>
          <a:p>
            <a:pPr marL="0" indent="0">
              <a:buNone/>
            </a:pPr>
            <a:r>
              <a:rPr lang="en-GB" sz="1800" b="1" dirty="0"/>
              <a:t>Simulations		</a:t>
            </a:r>
          </a:p>
          <a:p>
            <a:pPr marL="0" indent="0">
              <a:buNone/>
            </a:pPr>
            <a:r>
              <a:rPr lang="en-GB" sz="1800" b="1" dirty="0"/>
              <a:t>Multiple choice questions in class</a:t>
            </a:r>
          </a:p>
          <a:p>
            <a:pPr marL="0" indent="0">
              <a:buNone/>
            </a:pPr>
            <a:r>
              <a:rPr lang="en-GB" sz="1800" b="1" dirty="0"/>
              <a:t>Oral report (individual or group)</a:t>
            </a:r>
          </a:p>
          <a:p>
            <a:pPr marL="0" indent="0">
              <a:buNone/>
            </a:pPr>
            <a:r>
              <a:rPr lang="en-GB" sz="1800" b="1" dirty="0"/>
              <a:t>Business/Elevator pitches</a:t>
            </a:r>
          </a:p>
          <a:p>
            <a:pPr marL="0" indent="0">
              <a:buNone/>
            </a:pPr>
            <a:r>
              <a:rPr lang="en-GB" sz="1800" b="1" dirty="0"/>
              <a:t>Case studies</a:t>
            </a:r>
          </a:p>
          <a:p>
            <a:pPr marL="0" indent="0">
              <a:buNone/>
            </a:pPr>
            <a:r>
              <a:rPr lang="en-GB" sz="1800" b="1" dirty="0"/>
              <a:t>Annotated bibliographies</a:t>
            </a:r>
          </a:p>
          <a:p>
            <a:pPr marL="0" indent="0">
              <a:buNone/>
            </a:pPr>
            <a:r>
              <a:rPr lang="en-GB" sz="1800" b="1" dirty="0"/>
              <a:t>Executive summaries</a:t>
            </a:r>
          </a:p>
          <a:p>
            <a:pPr marL="0" indent="0">
              <a:buNone/>
            </a:pPr>
            <a:r>
              <a:rPr lang="en-GB" sz="1800" b="1" dirty="0"/>
              <a:t>Performances</a:t>
            </a:r>
          </a:p>
          <a:p>
            <a:pPr marL="0" indent="0">
              <a:buNone/>
            </a:pPr>
            <a:r>
              <a:rPr lang="en-GB" sz="1800" b="1" dirty="0"/>
              <a:t>Artefacts e.g. Paintings, sculptures, engineering drawings</a:t>
            </a:r>
          </a:p>
          <a:p>
            <a:pPr marL="0" indent="0">
              <a:buNone/>
            </a:pPr>
            <a:r>
              <a:rPr lang="en-GB" sz="1800" b="1" dirty="0"/>
              <a:t>Objective structured clinical exams (OSCEs) </a:t>
            </a:r>
          </a:p>
          <a:p>
            <a:pPr marL="0" indent="0">
              <a:buNone/>
            </a:pPr>
            <a:r>
              <a:rPr lang="en-GB" sz="1800" b="1" dirty="0"/>
              <a:t>Conference presentations</a:t>
            </a:r>
          </a:p>
          <a:p>
            <a:pPr marL="0" indent="0">
              <a:buNone/>
            </a:pPr>
            <a:r>
              <a:rPr lang="en-GB" sz="1800" b="1" dirty="0"/>
              <a:t>student-led and managed conferences </a:t>
            </a:r>
          </a:p>
          <a:p>
            <a:pPr marL="0" indent="0">
              <a:buNone/>
            </a:pPr>
            <a:r>
              <a:rPr lang="en-GB" sz="1800" b="1" dirty="0"/>
              <a:t>Action plans		</a:t>
            </a:r>
          </a:p>
          <a:p>
            <a:pPr marL="0" indent="0">
              <a:buNone/>
            </a:pPr>
            <a:r>
              <a:rPr lang="en-GB" sz="1800" b="1" dirty="0"/>
              <a:t>Reports		</a:t>
            </a:r>
          </a:p>
          <a:p>
            <a:pPr marL="0" indent="0">
              <a:buNone/>
            </a:pPr>
            <a:r>
              <a:rPr lang="en-GB" sz="1800" b="1" dirty="0"/>
              <a:t>Portfolios</a:t>
            </a:r>
          </a:p>
          <a:p>
            <a:pPr marL="0" indent="0">
              <a:buNone/>
            </a:pPr>
            <a:r>
              <a:rPr lang="en-GB" sz="1800" b="1" dirty="0"/>
              <a:t>Live projects </a:t>
            </a:r>
            <a:br>
              <a:rPr lang="en-GB" sz="1800" dirty="0"/>
            </a:br>
            <a:endParaRPr lang="en-GB" sz="1800" dirty="0"/>
          </a:p>
        </p:txBody>
      </p:sp>
      <p:sp>
        <p:nvSpPr>
          <p:cNvPr id="5" name="Content Placeholder 4"/>
          <p:cNvSpPr>
            <a:spLocks noGrp="1"/>
          </p:cNvSpPr>
          <p:nvPr>
            <p:ph sz="half" idx="2"/>
          </p:nvPr>
        </p:nvSpPr>
        <p:spPr>
          <a:xfrm>
            <a:off x="4648200" y="476672"/>
            <a:ext cx="4495800" cy="6152728"/>
          </a:xfrm>
        </p:spPr>
        <p:txBody>
          <a:bodyPr>
            <a:noAutofit/>
          </a:bodyPr>
          <a:lstStyle/>
          <a:p>
            <a:pPr marL="0" indent="0">
              <a:buNone/>
            </a:pPr>
            <a:r>
              <a:rPr lang="en-GB" sz="1800" b="1" dirty="0"/>
              <a:t>Final shows		</a:t>
            </a:r>
          </a:p>
          <a:p>
            <a:pPr marL="0" indent="0">
              <a:buNone/>
            </a:pPr>
            <a:r>
              <a:rPr lang="en-GB" sz="1800" b="1" dirty="0"/>
              <a:t>In-tray exercises </a:t>
            </a:r>
          </a:p>
          <a:p>
            <a:pPr marL="0" indent="0">
              <a:buNone/>
            </a:pPr>
            <a:r>
              <a:rPr lang="en-GB" sz="1800" b="1" dirty="0"/>
              <a:t>Assessed placements	</a:t>
            </a:r>
          </a:p>
          <a:p>
            <a:pPr marL="0" indent="0">
              <a:buNone/>
            </a:pPr>
            <a:r>
              <a:rPr lang="en-GB" sz="1800" b="1" dirty="0"/>
              <a:t>Field work notebooks</a:t>
            </a:r>
          </a:p>
          <a:p>
            <a:pPr marL="0" indent="0">
              <a:buNone/>
            </a:pPr>
            <a:r>
              <a:rPr lang="en-GB" sz="1800" b="1" dirty="0"/>
              <a:t>Lab books produced in real time</a:t>
            </a:r>
          </a:p>
          <a:p>
            <a:pPr marL="0" indent="0">
              <a:buNone/>
            </a:pPr>
            <a:r>
              <a:rPr lang="en-GB" sz="1800" b="1" dirty="0"/>
              <a:t>Short-answer questions</a:t>
            </a:r>
          </a:p>
          <a:p>
            <a:pPr marL="0" indent="0">
              <a:buNone/>
            </a:pPr>
            <a:r>
              <a:rPr lang="en-GB" sz="1800" b="1" dirty="0"/>
              <a:t>Reflective diaries</a:t>
            </a:r>
          </a:p>
          <a:p>
            <a:pPr marL="0" indent="0">
              <a:buNone/>
            </a:pPr>
            <a:r>
              <a:rPr lang="en-GB" sz="1800" b="1" dirty="0"/>
              <a:t>Logs	</a:t>
            </a:r>
          </a:p>
          <a:p>
            <a:pPr marL="0" indent="0">
              <a:buNone/>
            </a:pPr>
            <a:r>
              <a:rPr lang="en-GB" sz="1800" b="1" dirty="0"/>
              <a:t>Vivas (live oral tests)</a:t>
            </a:r>
          </a:p>
          <a:p>
            <a:pPr marL="0" indent="0">
              <a:buNone/>
            </a:pPr>
            <a:r>
              <a:rPr lang="en-GB" sz="1800" b="1" dirty="0"/>
              <a:t>Storyboards</a:t>
            </a:r>
          </a:p>
          <a:p>
            <a:pPr marL="0" indent="0">
              <a:buNone/>
            </a:pPr>
            <a:r>
              <a:rPr lang="en-GB" sz="1800" b="1" dirty="0"/>
              <a:t>Critical incident accounts</a:t>
            </a:r>
          </a:p>
          <a:p>
            <a:pPr marL="0" indent="0">
              <a:buNone/>
            </a:pPr>
            <a:r>
              <a:rPr lang="en-GB" sz="1800" b="1" dirty="0"/>
              <a:t>Teaching packs 		</a:t>
            </a:r>
          </a:p>
          <a:p>
            <a:pPr marL="0" indent="0">
              <a:buNone/>
            </a:pPr>
            <a:r>
              <a:rPr lang="en-GB" sz="1800" b="1" dirty="0"/>
              <a:t>Group process tasks		</a:t>
            </a:r>
          </a:p>
          <a:p>
            <a:pPr marL="0" indent="0">
              <a:buNone/>
            </a:pPr>
            <a:r>
              <a:rPr lang="en-GB" sz="1800" b="1" dirty="0"/>
              <a:t>Procedure manuals		</a:t>
            </a:r>
          </a:p>
          <a:p>
            <a:pPr marL="0" indent="0">
              <a:buNone/>
            </a:pPr>
            <a:r>
              <a:rPr lang="en-GB" sz="1800" b="1" dirty="0"/>
              <a:t>Software designs</a:t>
            </a:r>
          </a:p>
          <a:p>
            <a:pPr marL="0" indent="0">
              <a:buNone/>
            </a:pPr>
            <a:r>
              <a:rPr lang="en-GB" sz="1800" b="1" dirty="0"/>
              <a:t>Presentations (individual or group)</a:t>
            </a:r>
          </a:p>
          <a:p>
            <a:pPr marL="0" indent="0">
              <a:buNone/>
            </a:pPr>
            <a:r>
              <a:rPr lang="en-GB" sz="1800" b="1" dirty="0"/>
              <a:t>Posters</a:t>
            </a:r>
            <a:br>
              <a:rPr lang="en-GB" sz="1800" b="1" dirty="0"/>
            </a:br>
            <a:endParaRPr lang="en-GB" sz="1800" b="1" dirty="0"/>
          </a:p>
          <a:p>
            <a:endParaRPr lang="en-GB" sz="1200" dirty="0"/>
          </a:p>
        </p:txBody>
      </p:sp>
    </p:spTree>
    <p:extLst>
      <p:ext uri="{BB962C8B-B14F-4D97-AF65-F5344CB8AC3E}">
        <p14:creationId xmlns:p14="http://schemas.microsoft.com/office/powerpoint/2010/main" val="2041477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3164E-FF65-43F0-BCEA-8F81BB70EBD2}"/>
              </a:ext>
            </a:extLst>
          </p:cNvPr>
          <p:cNvSpPr>
            <a:spLocks noGrp="1"/>
          </p:cNvSpPr>
          <p:nvPr>
            <p:ph type="title"/>
          </p:nvPr>
        </p:nvSpPr>
        <p:spPr/>
        <p:txBody>
          <a:bodyPr/>
          <a:lstStyle/>
          <a:p>
            <a:r>
              <a:rPr lang="en-GB" sz="3200" dirty="0"/>
              <a:t>The purpose of the sessions today on assessment and feedback</a:t>
            </a:r>
          </a:p>
        </p:txBody>
      </p:sp>
      <p:sp>
        <p:nvSpPr>
          <p:cNvPr id="3" name="Content Placeholder 2">
            <a:extLst>
              <a:ext uri="{FF2B5EF4-FFF2-40B4-BE49-F238E27FC236}">
                <a16:creationId xmlns:a16="http://schemas.microsoft.com/office/drawing/2014/main" id="{9A0CF1F9-72AB-4B78-A046-5BD0F997E20B}"/>
              </a:ext>
            </a:extLst>
          </p:cNvPr>
          <p:cNvSpPr>
            <a:spLocks noGrp="1"/>
          </p:cNvSpPr>
          <p:nvPr>
            <p:ph idx="1"/>
          </p:nvPr>
        </p:nvSpPr>
        <p:spPr/>
        <p:txBody>
          <a:bodyPr/>
          <a:lstStyle/>
          <a:p>
            <a:r>
              <a:rPr lang="en-GB" dirty="0"/>
              <a:t>Edinburgh Napier University is working hard to improve feedback and assessment across the board; </a:t>
            </a:r>
          </a:p>
          <a:p>
            <a:r>
              <a:rPr lang="en-GB" dirty="0"/>
              <a:t>Enhancing assessment and feedback is crucial for student satisfaction and achievement;</a:t>
            </a:r>
          </a:p>
          <a:p>
            <a:r>
              <a:rPr lang="en-GB" dirty="0"/>
              <a:t>ENU NSS results on assessment and feedback are mixed, with some problems around clear marking criteria, marking and assessment fairness, timeliness and effectiveness of feedback and whether students are challenged to achieve their best work;</a:t>
            </a:r>
          </a:p>
          <a:p>
            <a:r>
              <a:rPr lang="en-GB" dirty="0"/>
              <a:t>The sessions today aim to help staff design good assessments that genuinely are integrated with learning;</a:t>
            </a:r>
          </a:p>
          <a:p>
            <a:r>
              <a:rPr lang="en-GB" dirty="0"/>
              <a:t>We aim to provide dialogic opportunities to improve assessment and feedback because this is proven to work!</a:t>
            </a:r>
          </a:p>
        </p:txBody>
      </p:sp>
    </p:spTree>
    <p:extLst>
      <p:ext uri="{BB962C8B-B14F-4D97-AF65-F5344CB8AC3E}">
        <p14:creationId xmlns:p14="http://schemas.microsoft.com/office/powerpoint/2010/main" val="3530858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Making authentic choices: how can we build in authentic assessment? We can use</a:t>
            </a:r>
          </a:p>
        </p:txBody>
      </p:sp>
      <p:sp>
        <p:nvSpPr>
          <p:cNvPr id="3" name="Content Placeholder 2"/>
          <p:cNvSpPr>
            <a:spLocks noGrp="1"/>
          </p:cNvSpPr>
          <p:nvPr>
            <p:ph idx="1"/>
          </p:nvPr>
        </p:nvSpPr>
        <p:spPr/>
        <p:txBody>
          <a:bodyPr/>
          <a:lstStyle/>
          <a:p>
            <a:pPr lvl="0"/>
            <a:r>
              <a:rPr lang="en-GB" dirty="0"/>
              <a:t>Team assignments where students work together and independently in a productive, effective and professional way to meet a team goal or achieve a shared objective?</a:t>
            </a:r>
          </a:p>
          <a:p>
            <a:pPr lvl="0"/>
            <a:r>
              <a:rPr lang="en-GB" dirty="0"/>
              <a:t>Live projects which require students to gain, develop and demonstrate an understanding of the importance of leadership skills;</a:t>
            </a:r>
          </a:p>
          <a:p>
            <a:pPr lvl="0"/>
            <a:r>
              <a:rPr lang="en-GB" dirty="0"/>
              <a:t>Information acquisition and management tasks where they actively access alternative or additional resources from a variety of sources in a wide range of media;</a:t>
            </a:r>
          </a:p>
          <a:p>
            <a:r>
              <a:rPr lang="en-GB" dirty="0"/>
              <a:t>Multi-element composite tasks such as ePortfolios, (Stefani et al, 2007) which enable students to demonstrate not just final outcomes but also the processes by which these have been achieved.</a:t>
            </a:r>
          </a:p>
        </p:txBody>
      </p:sp>
    </p:spTree>
    <p:extLst>
      <p:ext uri="{BB962C8B-B14F-4D97-AF65-F5344CB8AC3E}">
        <p14:creationId xmlns:p14="http://schemas.microsoft.com/office/powerpoint/2010/main" val="1604829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Review practice: what can we do to build authenticity in to our assessment?</a:t>
            </a:r>
          </a:p>
        </p:txBody>
      </p:sp>
      <p:sp>
        <p:nvSpPr>
          <p:cNvPr id="3" name="Content Placeholder 2"/>
          <p:cNvSpPr>
            <a:spLocks noGrp="1"/>
          </p:cNvSpPr>
          <p:nvPr>
            <p:ph idx="1"/>
          </p:nvPr>
        </p:nvSpPr>
        <p:spPr>
          <a:xfrm>
            <a:off x="384807" y="1210442"/>
            <a:ext cx="8374385" cy="4789488"/>
          </a:xfrm>
        </p:spPr>
        <p:txBody>
          <a:bodyPr/>
          <a:lstStyle/>
          <a:p>
            <a:pPr marL="0" indent="0">
              <a:buNone/>
            </a:pPr>
            <a:r>
              <a:rPr lang="en-GB" sz="2100" dirty="0"/>
              <a:t>We need to design assignments that stretch students beyond mechanistic tasks and make assessment fully integral to the learning experience (Sambell et al, 2012). Such authentic assignments and activities could include:</a:t>
            </a:r>
          </a:p>
          <a:p>
            <a:pPr lvl="0"/>
            <a:r>
              <a:rPr lang="en-GB" sz="2100" dirty="0"/>
              <a:t>Action-orientated tasks, that are underpinned by relevant evidence-based scholarship and where students are learning by doing (Race, 2014);</a:t>
            </a:r>
          </a:p>
          <a:p>
            <a:pPr lvl="0"/>
            <a:r>
              <a:rPr lang="en-GB" sz="2100" dirty="0"/>
              <a:t>Ones that are truly representative of student effort, maximising time-on-task, with marks reflecting the achievement of learning outcomes specified in the programme outlines and which are coherent, constructively aligned (Biggs and Tang, 2007) and challenging;</a:t>
            </a:r>
          </a:p>
          <a:p>
            <a:pPr lvl="0"/>
            <a:r>
              <a:rPr lang="en-GB" sz="2100" dirty="0"/>
              <a:t>Processes that are nuanced, clearly articulated and transparent in demonstrating the way that decisions are reached on assessment grades (QAA, 2014);</a:t>
            </a:r>
          </a:p>
          <a:p>
            <a:r>
              <a:rPr lang="en-GB" sz="2100" dirty="0"/>
              <a:t>Assessment strategies that work at a programme rather than a module level (McDowell, 2012)</a:t>
            </a:r>
          </a:p>
        </p:txBody>
      </p:sp>
    </p:spTree>
    <p:extLst>
      <p:ext uri="{BB962C8B-B14F-4D97-AF65-F5344CB8AC3E}">
        <p14:creationId xmlns:p14="http://schemas.microsoft.com/office/powerpoint/2010/main" val="4181227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Some further examples of authentic assessment tasks</a:t>
            </a:r>
          </a:p>
        </p:txBody>
      </p:sp>
      <p:sp>
        <p:nvSpPr>
          <p:cNvPr id="3" name="Content Placeholder 2"/>
          <p:cNvSpPr>
            <a:spLocks noGrp="1"/>
          </p:cNvSpPr>
          <p:nvPr>
            <p:ph idx="1"/>
          </p:nvPr>
        </p:nvSpPr>
        <p:spPr/>
        <p:txBody>
          <a:bodyPr/>
          <a:lstStyle/>
          <a:p>
            <a:pPr lvl="0"/>
            <a:r>
              <a:rPr lang="en-GB" dirty="0"/>
              <a:t>Research projects, working alongside their lecturers on genuine data collection tasks which result in advances in knowledge and practice relevant to work-based contexts;</a:t>
            </a:r>
          </a:p>
          <a:p>
            <a:pPr lvl="0"/>
            <a:r>
              <a:rPr lang="en-GB" dirty="0"/>
              <a:t>Activities that involve students assessing their peers and themselves both as a means of better understanding what is required in terms of standards of performance (</a:t>
            </a:r>
            <a:r>
              <a:rPr lang="en-GB" dirty="0" err="1"/>
              <a:t>Falchikov</a:t>
            </a:r>
            <a:r>
              <a:rPr lang="en-GB" dirty="0"/>
              <a:t>, 2004) and as processes that involve the development of assessment literacy (Price et al, 2012);</a:t>
            </a:r>
          </a:p>
          <a:p>
            <a:r>
              <a:rPr lang="en-GB" dirty="0"/>
              <a:t>Tasks where the means of presentation of the outcomes form key parts of the assignment, involving them in developing a range of means of communication, e.g. Audio/video packs, teaching packs, social media.</a:t>
            </a:r>
          </a:p>
        </p:txBody>
      </p:sp>
    </p:spTree>
    <p:extLst>
      <p:ext uri="{BB962C8B-B14F-4D97-AF65-F5344CB8AC3E}">
        <p14:creationId xmlns:p14="http://schemas.microsoft.com/office/powerpoint/2010/main" val="2672554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48BBE-AD72-432C-97B6-2DE44B6366FC}"/>
              </a:ext>
            </a:extLst>
          </p:cNvPr>
          <p:cNvSpPr>
            <a:spLocks noGrp="1"/>
          </p:cNvSpPr>
          <p:nvPr>
            <p:ph type="title"/>
          </p:nvPr>
        </p:nvSpPr>
        <p:spPr>
          <a:xfrm>
            <a:off x="107504" y="122238"/>
            <a:ext cx="7893496"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Helping students better understand what is needed of them</a:t>
            </a:r>
          </a:p>
        </p:txBody>
      </p:sp>
      <p:sp>
        <p:nvSpPr>
          <p:cNvPr id="3" name="Content Placeholder 2">
            <a:extLst>
              <a:ext uri="{FF2B5EF4-FFF2-40B4-BE49-F238E27FC236}">
                <a16:creationId xmlns:a16="http://schemas.microsoft.com/office/drawing/2014/main" id="{9DC2FF15-D780-4B4E-A4CE-FB177D4D1DF2}"/>
              </a:ext>
            </a:extLst>
          </p:cNvPr>
          <p:cNvSpPr>
            <a:spLocks noGrp="1"/>
          </p:cNvSpPr>
          <p:nvPr>
            <p:ph idx="1"/>
          </p:nvPr>
        </p:nvSpPr>
        <p:spPr>
          <a:xfrm>
            <a:off x="468313" y="1196975"/>
            <a:ext cx="8229600" cy="5005388"/>
          </a:xfrm>
        </p:spPr>
        <p:txBody>
          <a:bodyPr/>
          <a:lstStyle/>
          <a:p>
            <a:pPr marL="0" indent="0">
              <a:buNone/>
            </a:pPr>
            <a:r>
              <a:rPr lang="en-GB" sz="2600" dirty="0"/>
              <a:t>This can be achieved in a variety of ways, including:</a:t>
            </a:r>
          </a:p>
          <a:p>
            <a:r>
              <a:rPr lang="en-GB" sz="2600" dirty="0"/>
              <a:t>Using games (like the Biscuit game) can help make students think hard about criteria and required outcomes;</a:t>
            </a:r>
          </a:p>
          <a:p>
            <a:r>
              <a:rPr lang="en-GB" sz="2600" dirty="0"/>
              <a:t>Ensuring that briefings (in the form of documentation, and more importantly, live/ face-to-face briefings, where students can actively interrogate criteria) are useful;</a:t>
            </a:r>
          </a:p>
          <a:p>
            <a:r>
              <a:rPr lang="en-GB" sz="2600" dirty="0"/>
              <a:t>Getting students to self-assess to start a feedback dialogue; </a:t>
            </a:r>
          </a:p>
          <a:p>
            <a:r>
              <a:rPr lang="en-GB" sz="2600" dirty="0"/>
              <a:t>Using exemplars to show students what high quality work in this domain comprises, and what features and aspects are crucial for success.</a:t>
            </a:r>
          </a:p>
        </p:txBody>
      </p:sp>
    </p:spTree>
    <p:extLst>
      <p:ext uri="{BB962C8B-B14F-4D97-AF65-F5344CB8AC3E}">
        <p14:creationId xmlns:p14="http://schemas.microsoft.com/office/powerpoint/2010/main" val="670807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FC2EF-D432-4FB8-A8CC-B47216B8E04A}"/>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Briefings for students: setting the context</a:t>
            </a:r>
          </a:p>
        </p:txBody>
      </p:sp>
      <p:sp>
        <p:nvSpPr>
          <p:cNvPr id="3" name="Content Placeholder 2">
            <a:extLst>
              <a:ext uri="{FF2B5EF4-FFF2-40B4-BE49-F238E27FC236}">
                <a16:creationId xmlns:a16="http://schemas.microsoft.com/office/drawing/2014/main" id="{1019F8C0-2458-4834-942A-0DA129AE0C7E}"/>
              </a:ext>
            </a:extLst>
          </p:cNvPr>
          <p:cNvSpPr>
            <a:spLocks noGrp="1"/>
          </p:cNvSpPr>
          <p:nvPr>
            <p:ph idx="1"/>
          </p:nvPr>
        </p:nvSpPr>
        <p:spPr>
          <a:xfrm>
            <a:off x="468313" y="1268760"/>
            <a:ext cx="8229600" cy="4933603"/>
          </a:xfrm>
        </p:spPr>
        <p:txBody>
          <a:bodyPr/>
          <a:lstStyle/>
          <a:p>
            <a:r>
              <a:rPr lang="en-GB" dirty="0"/>
              <a:t>Early-stage students are likely to need more reassurance in your briefings in which the tone of your language may be crucial;</a:t>
            </a:r>
          </a:p>
          <a:p>
            <a:r>
              <a:rPr lang="en-GB" dirty="0"/>
              <a:t>We should aim for as much transparency as possible: no student should be having to guess what you are looking for at any stage of their academic careers;</a:t>
            </a:r>
          </a:p>
          <a:p>
            <a:r>
              <a:rPr lang="en-GB" dirty="0"/>
              <a:t>Whenever we use what may be to them an unfamiliar format, briefings should be linked to trial-runs, risk-free rehearsals and Q&amp;A opportunities to clarify any areas of misconceptions; </a:t>
            </a:r>
          </a:p>
          <a:p>
            <a:r>
              <a:rPr lang="en-GB" dirty="0"/>
              <a:t>This is not ‘</a:t>
            </a:r>
            <a:r>
              <a:rPr lang="en-GB" dirty="0" err="1"/>
              <a:t>spoonfeeding</a:t>
            </a:r>
            <a:r>
              <a:rPr lang="en-GB" dirty="0"/>
              <a:t>’ but instead giving them the knives and forks to feed themselves! </a:t>
            </a:r>
          </a:p>
        </p:txBody>
      </p:sp>
    </p:spTree>
    <p:extLst>
      <p:ext uri="{BB962C8B-B14F-4D97-AF65-F5344CB8AC3E}">
        <p14:creationId xmlns:p14="http://schemas.microsoft.com/office/powerpoint/2010/main" val="682126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C85ED-5876-483C-A651-2A46B668B23C}"/>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Briefings activity</a:t>
            </a:r>
          </a:p>
        </p:txBody>
      </p:sp>
      <p:sp>
        <p:nvSpPr>
          <p:cNvPr id="3" name="Content Placeholder 2">
            <a:extLst>
              <a:ext uri="{FF2B5EF4-FFF2-40B4-BE49-F238E27FC236}">
                <a16:creationId xmlns:a16="http://schemas.microsoft.com/office/drawing/2014/main" id="{9B09D8E0-2DFB-4D1C-9527-5BC110641EAF}"/>
              </a:ext>
            </a:extLst>
          </p:cNvPr>
          <p:cNvSpPr>
            <a:spLocks noGrp="1"/>
          </p:cNvSpPr>
          <p:nvPr>
            <p:ph idx="1"/>
          </p:nvPr>
        </p:nvSpPr>
        <p:spPr/>
        <p:txBody>
          <a:bodyPr/>
          <a:lstStyle/>
          <a:p>
            <a:pPr marL="0" indent="0">
              <a:buNone/>
            </a:pPr>
            <a:r>
              <a:rPr lang="en-GB" sz="2800" dirty="0"/>
              <a:t>Imagine this is an early assignment for a First-Year undergraduate cohort;</a:t>
            </a:r>
          </a:p>
          <a:p>
            <a:r>
              <a:rPr lang="en-GB" sz="2800" dirty="0"/>
              <a:t>In groups, list some essential components of an effective assignment brief;</a:t>
            </a:r>
          </a:p>
          <a:p>
            <a:r>
              <a:rPr lang="en-GB" sz="2800" dirty="0"/>
              <a:t>Discuss how your briefings would be different if these were Final Year UGs or PG students;</a:t>
            </a:r>
          </a:p>
          <a:p>
            <a:r>
              <a:rPr lang="en-GB" sz="2800" dirty="0"/>
              <a:t>Use this activity to help you build a checklist of what to include in your future briefings.</a:t>
            </a:r>
          </a:p>
        </p:txBody>
      </p:sp>
    </p:spTree>
    <p:extLst>
      <p:ext uri="{BB962C8B-B14F-4D97-AF65-F5344CB8AC3E}">
        <p14:creationId xmlns:p14="http://schemas.microsoft.com/office/powerpoint/2010/main" val="886241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33257-019D-4E0D-AA0E-69BA404FFB53}"/>
              </a:ext>
            </a:extLst>
          </p:cNvPr>
          <p:cNvSpPr>
            <a:spLocks noGrp="1"/>
          </p:cNvSpPr>
          <p:nvPr>
            <p:ph type="title"/>
          </p:nvPr>
        </p:nvSpPr>
        <p:spPr>
          <a:xfrm>
            <a:off x="457200" y="122239"/>
            <a:ext cx="7543800" cy="858490"/>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Essential components of an effective assignment brief I would suggest include:</a:t>
            </a:r>
          </a:p>
        </p:txBody>
      </p:sp>
      <p:sp>
        <p:nvSpPr>
          <p:cNvPr id="3" name="Content Placeholder 2">
            <a:extLst>
              <a:ext uri="{FF2B5EF4-FFF2-40B4-BE49-F238E27FC236}">
                <a16:creationId xmlns:a16="http://schemas.microsoft.com/office/drawing/2014/main" id="{234B8900-D9F0-4238-9CF7-C3EC3BCB6AAB}"/>
              </a:ext>
            </a:extLst>
          </p:cNvPr>
          <p:cNvSpPr>
            <a:spLocks noGrp="1"/>
          </p:cNvSpPr>
          <p:nvPr>
            <p:ph idx="1"/>
          </p:nvPr>
        </p:nvSpPr>
        <p:spPr>
          <a:xfrm>
            <a:off x="251520" y="980729"/>
            <a:ext cx="8568952" cy="5221634"/>
          </a:xfrm>
        </p:spPr>
        <p:txBody>
          <a:bodyPr/>
          <a:lstStyle/>
          <a:p>
            <a:r>
              <a:rPr lang="en-GB" sz="2200" dirty="0">
                <a:solidFill>
                  <a:schemeClr val="tx2">
                    <a:lumMod val="60000"/>
                    <a:lumOff val="40000"/>
                  </a:schemeClr>
                </a:solidFill>
              </a:rPr>
              <a:t>Housekeeping arrangements: </a:t>
            </a:r>
            <a:r>
              <a:rPr lang="en-GB" sz="2200" dirty="0"/>
              <a:t>when does it have to be completed? How must it be submitted? Are you setting limitations around format and layout (e.g. font size, margins, use of figures, tables etc)?</a:t>
            </a:r>
          </a:p>
          <a:p>
            <a:r>
              <a:rPr lang="en-GB" sz="2200" dirty="0">
                <a:solidFill>
                  <a:schemeClr val="tx2">
                    <a:lumMod val="60000"/>
                    <a:lumOff val="40000"/>
                  </a:schemeClr>
                </a:solidFill>
              </a:rPr>
              <a:t>Clarifying the scope of the task</a:t>
            </a:r>
            <a:r>
              <a:rPr lang="en-GB" sz="2200" dirty="0"/>
              <a:t>: how big is the task? How many words? Approximately how much time would you intend an average student to spend on this work? How many and what kinds of references should they use?</a:t>
            </a:r>
          </a:p>
          <a:p>
            <a:r>
              <a:rPr lang="en-GB" sz="2200" dirty="0">
                <a:solidFill>
                  <a:schemeClr val="tx2">
                    <a:lumMod val="60000"/>
                    <a:lumOff val="40000"/>
                  </a:schemeClr>
                </a:solidFill>
              </a:rPr>
              <a:t>Support: </a:t>
            </a:r>
            <a:r>
              <a:rPr lang="en-GB" sz="2200" dirty="0"/>
              <a:t>Where can students go for help? How much and what kind of support can they get? (e.g. checking drafts, proofreading);</a:t>
            </a:r>
          </a:p>
          <a:p>
            <a:r>
              <a:rPr lang="en-GB" sz="2200" dirty="0">
                <a:solidFill>
                  <a:schemeClr val="tx2">
                    <a:lumMod val="60000"/>
                    <a:lumOff val="40000"/>
                  </a:schemeClr>
                </a:solidFill>
              </a:rPr>
              <a:t>Good academic conduct: </a:t>
            </a:r>
            <a:r>
              <a:rPr lang="en-GB" sz="2200" dirty="0"/>
              <a:t>what do they need to know about the appropriate levels of peer support? How might plagiarism regulations impact on them?</a:t>
            </a:r>
          </a:p>
          <a:p>
            <a:r>
              <a:rPr lang="en-GB" sz="2200" dirty="0">
                <a:solidFill>
                  <a:schemeClr val="tx2">
                    <a:lumMod val="60000"/>
                    <a:lumOff val="40000"/>
                  </a:schemeClr>
                </a:solidFill>
              </a:rPr>
              <a:t>Choosing the right medium</a:t>
            </a:r>
            <a:r>
              <a:rPr lang="en-GB" sz="2200" dirty="0"/>
              <a:t>: is an oral or video briefing best? What kinds of documentary detail do they need? Is the briefing a dialogue or monologue?</a:t>
            </a:r>
          </a:p>
          <a:p>
            <a:endParaRPr lang="en-GB" sz="2200" dirty="0"/>
          </a:p>
        </p:txBody>
      </p:sp>
    </p:spTree>
    <p:extLst>
      <p:ext uri="{BB962C8B-B14F-4D97-AF65-F5344CB8AC3E}">
        <p14:creationId xmlns:p14="http://schemas.microsoft.com/office/powerpoint/2010/main" val="2546649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9130-5495-4434-B83A-6B38490230A5}"/>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What are exemplars, and how can we use them productively?</a:t>
            </a:r>
          </a:p>
        </p:txBody>
      </p:sp>
      <p:sp>
        <p:nvSpPr>
          <p:cNvPr id="3" name="Content Placeholder 2">
            <a:extLst>
              <a:ext uri="{FF2B5EF4-FFF2-40B4-BE49-F238E27FC236}">
                <a16:creationId xmlns:a16="http://schemas.microsoft.com/office/drawing/2014/main" id="{7E2498B1-DED7-4C0D-8905-002711E2407D}"/>
              </a:ext>
            </a:extLst>
          </p:cNvPr>
          <p:cNvSpPr>
            <a:spLocks noGrp="1"/>
          </p:cNvSpPr>
          <p:nvPr>
            <p:ph idx="1"/>
          </p:nvPr>
        </p:nvSpPr>
        <p:spPr>
          <a:xfrm>
            <a:off x="468313" y="1196975"/>
            <a:ext cx="8229600" cy="5005388"/>
          </a:xfrm>
        </p:spPr>
        <p:txBody>
          <a:bodyPr/>
          <a:lstStyle/>
          <a:p>
            <a:r>
              <a:rPr lang="en-GB" dirty="0"/>
              <a:t>Exemplars are not model answers. They are carefully selected examples of authentic student work from previous cohorts (anonymised and with permission) or teacher-constructed examples (based on your extensive experience of the kinds of responses and common mistakes students make). They are chosen to typify and illustrate designated levels of quality or competence. </a:t>
            </a:r>
          </a:p>
          <a:p>
            <a:r>
              <a:rPr lang="en-GB" dirty="0"/>
              <a:t>The concrete nature of exemplars means that they are able to convey messages in a way that nothing else can (Sadler, 2002). Carefully selected examples can not only help students to ‘see’ what the teacher expects with regard to the task in hand (</a:t>
            </a:r>
            <a:r>
              <a:rPr lang="en-GB" dirty="0" err="1"/>
              <a:t>Scoles</a:t>
            </a:r>
            <a:r>
              <a:rPr lang="en-GB" dirty="0"/>
              <a:t> et al, 2013), but also guide their action.</a:t>
            </a:r>
          </a:p>
          <a:p>
            <a:endParaRPr lang="en-GB" dirty="0"/>
          </a:p>
        </p:txBody>
      </p:sp>
    </p:spTree>
    <p:extLst>
      <p:ext uri="{BB962C8B-B14F-4D97-AF65-F5344CB8AC3E}">
        <p14:creationId xmlns:p14="http://schemas.microsoft.com/office/powerpoint/2010/main" val="1386621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33B10-CDEB-4392-BB05-AAD95B87ACEF}"/>
              </a:ext>
            </a:extLst>
          </p:cNvPr>
          <p:cNvSpPr>
            <a:spLocks noGrp="1"/>
          </p:cNvSpPr>
          <p:nvPr>
            <p:ph type="title"/>
          </p:nvPr>
        </p:nvSpPr>
        <p:spPr>
          <a:xfrm>
            <a:off x="457200" y="122239"/>
            <a:ext cx="7543800" cy="71447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Exemplars can enable students to:</a:t>
            </a:r>
          </a:p>
        </p:txBody>
      </p:sp>
      <p:sp>
        <p:nvSpPr>
          <p:cNvPr id="3" name="Content Placeholder 2">
            <a:extLst>
              <a:ext uri="{FF2B5EF4-FFF2-40B4-BE49-F238E27FC236}">
                <a16:creationId xmlns:a16="http://schemas.microsoft.com/office/drawing/2014/main" id="{3EFBD1FF-D448-450B-973C-BEB717F1D8BF}"/>
              </a:ext>
            </a:extLst>
          </p:cNvPr>
          <p:cNvSpPr>
            <a:spLocks noGrp="1"/>
          </p:cNvSpPr>
          <p:nvPr>
            <p:ph idx="1"/>
          </p:nvPr>
        </p:nvSpPr>
        <p:spPr>
          <a:xfrm>
            <a:off x="468313" y="1124744"/>
            <a:ext cx="8229600" cy="5077619"/>
          </a:xfrm>
        </p:spPr>
        <p:txBody>
          <a:bodyPr/>
          <a:lstStyle/>
          <a:p>
            <a:pPr lvl="0"/>
            <a:r>
              <a:rPr lang="en-GB" sz="2600" dirty="0"/>
              <a:t>gain a feel for what the final product looks like in terms of layout, structure and language;</a:t>
            </a:r>
          </a:p>
          <a:p>
            <a:pPr lvl="0"/>
            <a:r>
              <a:rPr lang="en-GB" sz="2600" dirty="0"/>
              <a:t>develop their insights into the nature of academic writing; </a:t>
            </a:r>
          </a:p>
          <a:p>
            <a:pPr lvl="0"/>
            <a:r>
              <a:rPr lang="en-GB" sz="2600" dirty="0"/>
              <a:t>raise awareness of the diverse ways a task might fruitfully (or erroneously) be tackled;</a:t>
            </a:r>
          </a:p>
          <a:p>
            <a:pPr lvl="0"/>
            <a:r>
              <a:rPr lang="en-GB" sz="2600" dirty="0"/>
              <a:t>hone students’ evaluative skills.</a:t>
            </a:r>
          </a:p>
          <a:p>
            <a:r>
              <a:rPr lang="en-GB" sz="2600" dirty="0"/>
              <a:t>Act as powerful learning tools (Sadler, 2010), helping students gain insight into the nature of quality and standards, ideally through close analysis and discussion (Hendry et al, 2016). Students typically find exemplars to be more useful than standalone lists of criteria, grids and rubrics (</a:t>
            </a:r>
            <a:r>
              <a:rPr lang="en-GB" sz="2600" dirty="0" err="1"/>
              <a:t>Hawe</a:t>
            </a:r>
            <a:r>
              <a:rPr lang="en-GB" sz="2600" dirty="0"/>
              <a:t> et al, 2017).</a:t>
            </a:r>
          </a:p>
          <a:p>
            <a:endParaRPr lang="en-GB" sz="2600" dirty="0"/>
          </a:p>
        </p:txBody>
      </p:sp>
    </p:spTree>
    <p:extLst>
      <p:ext uri="{BB962C8B-B14F-4D97-AF65-F5344CB8AC3E}">
        <p14:creationId xmlns:p14="http://schemas.microsoft.com/office/powerpoint/2010/main" val="1415844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76B4F-FB8C-4013-824F-806E231D1455}"/>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What can we do when using exemplars? (see handout)</a:t>
            </a:r>
          </a:p>
        </p:txBody>
      </p:sp>
      <p:sp>
        <p:nvSpPr>
          <p:cNvPr id="3" name="Content Placeholder 2">
            <a:extLst>
              <a:ext uri="{FF2B5EF4-FFF2-40B4-BE49-F238E27FC236}">
                <a16:creationId xmlns:a16="http://schemas.microsoft.com/office/drawing/2014/main" id="{C5ECE1A1-1276-4704-A7CE-136C90C02C66}"/>
              </a:ext>
            </a:extLst>
          </p:cNvPr>
          <p:cNvSpPr>
            <a:spLocks noGrp="1"/>
          </p:cNvSpPr>
          <p:nvPr>
            <p:ph idx="1"/>
          </p:nvPr>
        </p:nvSpPr>
        <p:spPr>
          <a:xfrm>
            <a:off x="457200" y="1196975"/>
            <a:ext cx="8229600" cy="4789488"/>
          </a:xfrm>
        </p:spPr>
        <p:txBody>
          <a:bodyPr/>
          <a:lstStyle/>
          <a:p>
            <a:pPr marL="457200" lvl="0" indent="-457200">
              <a:buSzPct val="100000"/>
              <a:buFont typeface="+mj-lt"/>
              <a:buAutoNum type="arabicPeriod"/>
            </a:pPr>
            <a:r>
              <a:rPr lang="en-GB" dirty="0"/>
              <a:t>Choose examples which will help students firmly grasp task requirements; </a:t>
            </a:r>
          </a:p>
          <a:p>
            <a:pPr marL="457200" lvl="0" indent="-457200">
              <a:buSzPct val="100000"/>
              <a:buFont typeface="+mj-lt"/>
              <a:buAutoNum type="arabicPeriod"/>
            </a:pPr>
            <a:r>
              <a:rPr lang="en-GB" dirty="0"/>
              <a:t>Help students practice applying criteria to samples of work; </a:t>
            </a:r>
          </a:p>
          <a:p>
            <a:pPr marL="457200" lvl="0" indent="-457200">
              <a:buSzPct val="100000"/>
              <a:buFont typeface="+mj-lt"/>
              <a:buAutoNum type="arabicPeriod"/>
            </a:pPr>
            <a:r>
              <a:rPr lang="en-GB" dirty="0"/>
              <a:t>Enable students to reflect deeply on, and discuss, what high quality work looks like; </a:t>
            </a:r>
          </a:p>
          <a:p>
            <a:pPr marL="457200" lvl="0" indent="-457200">
              <a:buSzPct val="100000"/>
              <a:buFont typeface="+mj-lt"/>
              <a:buAutoNum type="arabicPeriod"/>
            </a:pPr>
            <a:r>
              <a:rPr lang="en-GB" dirty="0"/>
              <a:t>Choose examples to promote self-efficacy; </a:t>
            </a:r>
          </a:p>
          <a:p>
            <a:pPr marL="457200" lvl="0" indent="-457200">
              <a:buSzPct val="100000"/>
              <a:buFont typeface="+mj-lt"/>
              <a:buAutoNum type="arabicPeriod"/>
            </a:pPr>
            <a:r>
              <a:rPr lang="en-GB" dirty="0"/>
              <a:t>Carefully orchestrate discussion activities to promote understanding of fruitful learning strategies and approaches;</a:t>
            </a:r>
          </a:p>
          <a:p>
            <a:pPr marL="457200" lvl="0" indent="-457200">
              <a:buSzPct val="100000"/>
              <a:buFont typeface="+mj-lt"/>
              <a:buAutoNum type="arabicPeriod"/>
            </a:pPr>
            <a:r>
              <a:rPr lang="en-GB" dirty="0"/>
              <a:t>Use exemplars-based activities to develop students’ skills to monitor their own work while they are producing it; </a:t>
            </a:r>
          </a:p>
          <a:p>
            <a:pPr marL="457200" lvl="0" indent="-457200">
              <a:buSzPct val="100000"/>
              <a:buFont typeface="+mj-lt"/>
              <a:buAutoNum type="arabicPeriod"/>
            </a:pPr>
            <a:r>
              <a:rPr lang="en-GB" dirty="0"/>
              <a:t>Help them rate their work by comparison with their peers.</a:t>
            </a:r>
          </a:p>
        </p:txBody>
      </p:sp>
    </p:spTree>
    <p:extLst>
      <p:ext uri="{BB962C8B-B14F-4D97-AF65-F5344CB8AC3E}">
        <p14:creationId xmlns:p14="http://schemas.microsoft.com/office/powerpoint/2010/main" val="3860199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A9647-CCEC-48DD-8516-FD2A05EB863A}"/>
              </a:ext>
            </a:extLst>
          </p:cNvPr>
          <p:cNvSpPr>
            <a:spLocks noGrp="1"/>
          </p:cNvSpPr>
          <p:nvPr>
            <p:ph type="title"/>
          </p:nvPr>
        </p:nvSpPr>
        <p:spPr/>
        <p:txBody>
          <a:bodyPr/>
          <a:lstStyle/>
          <a:p>
            <a:r>
              <a:rPr lang="en-GB" dirty="0"/>
              <a:t>These two sessions will include discussion of:</a:t>
            </a:r>
          </a:p>
        </p:txBody>
      </p:sp>
      <p:sp>
        <p:nvSpPr>
          <p:cNvPr id="3" name="Content Placeholder 2">
            <a:extLst>
              <a:ext uri="{FF2B5EF4-FFF2-40B4-BE49-F238E27FC236}">
                <a16:creationId xmlns:a16="http://schemas.microsoft.com/office/drawing/2014/main" id="{F7AF054B-D1B2-4D0F-A93F-F4E04CEDD5E6}"/>
              </a:ext>
            </a:extLst>
          </p:cNvPr>
          <p:cNvSpPr>
            <a:spLocks noGrp="1"/>
          </p:cNvSpPr>
          <p:nvPr>
            <p:ph idx="1"/>
          </p:nvPr>
        </p:nvSpPr>
        <p:spPr/>
        <p:txBody>
          <a:bodyPr/>
          <a:lstStyle/>
          <a:p>
            <a:r>
              <a:rPr lang="en-GB" dirty="0"/>
              <a:t>Making assessment </a:t>
            </a:r>
            <a:r>
              <a:rPr lang="en-GB" i="1" dirty="0"/>
              <a:t>for</a:t>
            </a:r>
            <a:r>
              <a:rPr lang="en-GB" dirty="0"/>
              <a:t> not just </a:t>
            </a:r>
            <a:r>
              <a:rPr lang="en-GB" i="1" dirty="0"/>
              <a:t>of</a:t>
            </a:r>
            <a:r>
              <a:rPr lang="en-GB" dirty="0"/>
              <a:t> learning;</a:t>
            </a:r>
          </a:p>
          <a:p>
            <a:r>
              <a:rPr lang="en-GB" dirty="0"/>
              <a:t>Helping students appreciate what’s expected of them;</a:t>
            </a:r>
          </a:p>
          <a:p>
            <a:r>
              <a:rPr lang="en-GB" dirty="0"/>
              <a:t>Developing students’ assessment literacy;</a:t>
            </a:r>
          </a:p>
          <a:p>
            <a:r>
              <a:rPr lang="en-GB" dirty="0"/>
              <a:t>Improving the scope and quality of feedback and getting students to engage more effectively with it;</a:t>
            </a:r>
          </a:p>
          <a:p>
            <a:r>
              <a:rPr lang="en-GB" dirty="0"/>
              <a:t>Combatting contract cheating;</a:t>
            </a:r>
          </a:p>
          <a:p>
            <a:r>
              <a:rPr lang="en-GB" dirty="0"/>
              <a:t>Avoiding over-assessment;</a:t>
            </a:r>
          </a:p>
          <a:p>
            <a:r>
              <a:rPr lang="en-GB" dirty="0"/>
              <a:t>Planning actions to enhance assessment and feedback in the School of Nursing, Midwifery and Social Care.</a:t>
            </a:r>
          </a:p>
          <a:p>
            <a:endParaRPr lang="en-GB" dirty="0"/>
          </a:p>
        </p:txBody>
      </p:sp>
    </p:spTree>
    <p:extLst>
      <p:ext uri="{BB962C8B-B14F-4D97-AF65-F5344CB8AC3E}">
        <p14:creationId xmlns:p14="http://schemas.microsoft.com/office/powerpoint/2010/main" val="3171370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algn="l" eaLnBrk="0" fontAlgn="base" hangingPunct="0">
              <a:spcAft>
                <a:spcPct val="0"/>
              </a:spcAft>
            </a:pPr>
            <a:r>
              <a:rPr lang="en-GB" sz="3200" b="1" dirty="0">
                <a:solidFill>
                  <a:srgbClr val="330066"/>
                </a:solidFill>
              </a:rPr>
              <a:t>Do your international students understand UK assessment approaches?</a:t>
            </a:r>
          </a:p>
        </p:txBody>
      </p:sp>
      <p:sp>
        <p:nvSpPr>
          <p:cNvPr id="13315"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rmAutofit/>
          </a:bodyPr>
          <a:lstStyle/>
          <a:p>
            <a:pPr fontAlgn="base">
              <a:spcBef>
                <a:spcPts val="600"/>
              </a:spcBef>
              <a:spcAft>
                <a:spcPct val="0"/>
              </a:spcAft>
              <a:buClr>
                <a:schemeClr val="tx2"/>
              </a:buClr>
              <a:buSzPct val="70000"/>
              <a:buFont typeface="Wingdings" pitchFamily="2" charset="2"/>
              <a:buChar char="l"/>
            </a:pPr>
            <a:r>
              <a:rPr lang="en-GB" sz="2800" b="1" dirty="0"/>
              <a:t>Have you clarified the ground rules on issues like pass marks, criterion-referenced assessment and grading systems?</a:t>
            </a:r>
          </a:p>
          <a:p>
            <a:pPr fontAlgn="base">
              <a:spcBef>
                <a:spcPts val="600"/>
              </a:spcBef>
              <a:spcAft>
                <a:spcPct val="0"/>
              </a:spcAft>
              <a:buClr>
                <a:schemeClr val="tx2"/>
              </a:buClr>
              <a:buSzPct val="70000"/>
              <a:buFont typeface="Wingdings" pitchFamily="2" charset="2"/>
              <a:buChar char="l"/>
            </a:pPr>
            <a:r>
              <a:rPr lang="en-GB" sz="2800" b="1" dirty="0"/>
              <a:t>Have you explained how extensions, condonements, and university assessment regulations work?</a:t>
            </a:r>
          </a:p>
          <a:p>
            <a:pPr fontAlgn="base">
              <a:spcBef>
                <a:spcPts val="600"/>
              </a:spcBef>
              <a:spcAft>
                <a:spcPct val="0"/>
              </a:spcAft>
              <a:buClr>
                <a:schemeClr val="tx2"/>
              </a:buClr>
              <a:buSzPct val="70000"/>
              <a:buFont typeface="Wingdings" pitchFamily="2" charset="2"/>
              <a:buChar char="l"/>
            </a:pPr>
            <a:r>
              <a:rPr lang="en-GB" sz="2800" b="1" dirty="0"/>
              <a:t>Are the assignments built around a curriculum international in scope and content? Are tasks and case studies globally orientated?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5F704-9624-488B-9AF8-8FCECCB60FA0}"/>
              </a:ext>
            </a:extLst>
          </p:cNvPr>
          <p:cNvSpPr>
            <a:spLocks noGrp="1"/>
          </p:cNvSpPr>
          <p:nvPr>
            <p:ph type="title"/>
          </p:nvPr>
        </p:nvSpPr>
        <p:spPr>
          <a:xfrm>
            <a:off x="457200" y="122238"/>
            <a:ext cx="7543800" cy="1506561"/>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solidFill>
                  <a:srgbClr val="330066"/>
                </a:solidFill>
              </a:rPr>
              <a:t>Are your students aware of all the processes and procedures we use to ensure fair assessment? </a:t>
            </a:r>
          </a:p>
        </p:txBody>
      </p:sp>
      <p:sp>
        <p:nvSpPr>
          <p:cNvPr id="3" name="Content Placeholder 2">
            <a:extLst>
              <a:ext uri="{FF2B5EF4-FFF2-40B4-BE49-F238E27FC236}">
                <a16:creationId xmlns:a16="http://schemas.microsoft.com/office/drawing/2014/main" id="{15BA3D1C-39BB-4F92-B846-5252259E4B0D}"/>
              </a:ext>
            </a:extLst>
          </p:cNvPr>
          <p:cNvSpPr>
            <a:spLocks noGrp="1"/>
          </p:cNvSpPr>
          <p:nvPr>
            <p:ph idx="1"/>
          </p:nvPr>
        </p:nvSpPr>
        <p:spPr>
          <a:xfrm>
            <a:off x="457200" y="1772816"/>
            <a:ext cx="8229600" cy="4213522"/>
          </a:xfrm>
        </p:spPr>
        <p:txBody>
          <a:bodyPr/>
          <a:lstStyle/>
          <a:p>
            <a:r>
              <a:rPr lang="en-GB" sz="2800" dirty="0"/>
              <a:t>Do they know how we require assessors to match grades to achievement of assessment criteria?</a:t>
            </a:r>
          </a:p>
          <a:p>
            <a:r>
              <a:rPr lang="en-GB" sz="2800" dirty="0"/>
              <a:t>Are they familiar with the steps we take to ensure inter-assessor reliability?</a:t>
            </a:r>
          </a:p>
          <a:p>
            <a:r>
              <a:rPr lang="en-GB" sz="2800" dirty="0"/>
              <a:t>Do they understand that moderation processes are in place, for example through exam boards, to ensure that justice is done to each individual?</a:t>
            </a:r>
          </a:p>
          <a:p>
            <a:r>
              <a:rPr lang="en-GB" sz="2800" dirty="0"/>
              <a:t>Do they get to hear about the work of external examiners (or even get to meet them?)?</a:t>
            </a:r>
          </a:p>
          <a:p>
            <a:endParaRPr lang="en-GB" sz="2800" dirty="0"/>
          </a:p>
        </p:txBody>
      </p:sp>
    </p:spTree>
    <p:extLst>
      <p:ext uri="{BB962C8B-B14F-4D97-AF65-F5344CB8AC3E}">
        <p14:creationId xmlns:p14="http://schemas.microsoft.com/office/powerpoint/2010/main" val="2397463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FC3B-2FE7-43B6-AFC2-509F7791450A}"/>
              </a:ext>
            </a:extLst>
          </p:cNvPr>
          <p:cNvSpPr>
            <a:spLocks noGrp="1"/>
          </p:cNvSpPr>
          <p:nvPr>
            <p:ph type="title"/>
          </p:nvPr>
        </p:nvSpPr>
        <p:spPr>
          <a:xfrm>
            <a:off x="179512" y="122238"/>
            <a:ext cx="7992888" cy="150656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Fostering student engagement with feedback</a:t>
            </a:r>
          </a:p>
        </p:txBody>
      </p:sp>
      <p:sp>
        <p:nvSpPr>
          <p:cNvPr id="3" name="Content Placeholder 2">
            <a:extLst>
              <a:ext uri="{FF2B5EF4-FFF2-40B4-BE49-F238E27FC236}">
                <a16:creationId xmlns:a16="http://schemas.microsoft.com/office/drawing/2014/main" id="{E1EF2456-FC8F-47F8-B759-673CBC6F60F1}"/>
              </a:ext>
            </a:extLst>
          </p:cNvPr>
          <p:cNvSpPr>
            <a:spLocks noGrp="1"/>
          </p:cNvSpPr>
          <p:nvPr>
            <p:ph idx="1"/>
          </p:nvPr>
        </p:nvSpPr>
        <p:spPr>
          <a:xfrm>
            <a:off x="468313" y="1700807"/>
            <a:ext cx="8229600" cy="4501555"/>
          </a:xfrm>
        </p:spPr>
        <p:txBody>
          <a:bodyPr/>
          <a:lstStyle/>
          <a:p>
            <a:r>
              <a:rPr lang="en-GB" sz="2600" dirty="0"/>
              <a:t>Students tend to regard marks like money, and so will put more energy into things that ‘count’ than those they see as options;</a:t>
            </a:r>
          </a:p>
          <a:p>
            <a:r>
              <a:rPr lang="en-GB" sz="2600" dirty="0"/>
              <a:t>Formative feedback, that is developmental and supportive, and given at the right stage so that it guides future performance can be exceptionally powerful in improving achievement and retention;</a:t>
            </a:r>
          </a:p>
          <a:p>
            <a:r>
              <a:rPr lang="en-GB" sz="2600" dirty="0"/>
              <a:t>Feedback and ‘feed-forward’ must be integral to student learning programmes, rather than something that students opt into, so needs to be within live or virtual face-to-face interaction.</a:t>
            </a:r>
          </a:p>
        </p:txBody>
      </p:sp>
    </p:spTree>
    <p:extLst>
      <p:ext uri="{BB962C8B-B14F-4D97-AF65-F5344CB8AC3E}">
        <p14:creationId xmlns:p14="http://schemas.microsoft.com/office/powerpoint/2010/main" val="4245398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Encouraging students to recognise and use the feedback we provide for them</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a:t>Delivery of feedback should not be left to chance, so its best to avoid asking students to pick up marked hard copy assignments from departmental offices;</a:t>
            </a:r>
          </a:p>
          <a:p>
            <a:r>
              <a:rPr lang="en-GB" dirty="0"/>
              <a:t>Electronic submission of assignments has benefits and disadvantages but on balance the former outweigh the latter;</a:t>
            </a:r>
          </a:p>
          <a:p>
            <a:r>
              <a:rPr lang="en-GB" dirty="0"/>
              <a:t>Perhaps require students to guestimate expected marks having read your feedback early in their programmes;</a:t>
            </a:r>
          </a:p>
          <a:p>
            <a:r>
              <a:rPr lang="en-GB" dirty="0"/>
              <a:t>‘Assignment handler’ can deliver feedback electronically and only release marks once students have responded;</a:t>
            </a:r>
          </a:p>
          <a:p>
            <a:r>
              <a:rPr lang="en-GB" dirty="0"/>
              <a:t>Audio files of audio feedback can be highly successful in enabling students to capture ‘live’ oral feedback, and can replace written feedback (e.g. JISC project ‘Sounds good’).</a:t>
            </a:r>
          </a:p>
          <a:p>
            <a:endParaRPr lang="en-GB" dirty="0"/>
          </a:p>
        </p:txBody>
      </p:sp>
    </p:spTree>
    <p:extLst>
      <p:ext uri="{BB962C8B-B14F-4D97-AF65-F5344CB8AC3E}">
        <p14:creationId xmlns:p14="http://schemas.microsoft.com/office/powerpoint/2010/main" val="2448784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076AC-BB2F-4D3B-A0EA-8A4C07AC971A}"/>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Encouraging better use of feedback </a:t>
            </a:r>
            <a:br>
              <a:rPr lang="en-GB" sz="3200" dirty="0"/>
            </a:br>
            <a:r>
              <a:rPr lang="en-GB" sz="3200" dirty="0"/>
              <a:t>(see handout)</a:t>
            </a:r>
          </a:p>
        </p:txBody>
      </p:sp>
      <p:sp>
        <p:nvSpPr>
          <p:cNvPr id="3" name="Content Placeholder 2">
            <a:extLst>
              <a:ext uri="{FF2B5EF4-FFF2-40B4-BE49-F238E27FC236}">
                <a16:creationId xmlns:a16="http://schemas.microsoft.com/office/drawing/2014/main" id="{06B322A7-D15B-4C43-B87E-373B354875C3}"/>
              </a:ext>
            </a:extLst>
          </p:cNvPr>
          <p:cNvSpPr>
            <a:spLocks noGrp="1"/>
          </p:cNvSpPr>
          <p:nvPr>
            <p:ph idx="1"/>
          </p:nvPr>
        </p:nvSpPr>
        <p:spPr>
          <a:xfrm>
            <a:off x="457200" y="1412875"/>
            <a:ext cx="8363271" cy="4789488"/>
          </a:xfrm>
        </p:spPr>
        <p:txBody>
          <a:bodyPr/>
          <a:lstStyle/>
          <a:p>
            <a:pPr lvl="0"/>
            <a:r>
              <a:rPr lang="en-GB" dirty="0"/>
              <a:t>Emphasise early on the importance to them of formative feedback;</a:t>
            </a:r>
          </a:p>
          <a:p>
            <a:pPr lvl="0"/>
            <a:r>
              <a:rPr lang="en-GB" dirty="0"/>
              <a:t>Consider how best to provide them with feedback. </a:t>
            </a:r>
          </a:p>
          <a:p>
            <a:pPr lvl="0"/>
            <a:r>
              <a:rPr lang="en-GB" dirty="0"/>
              <a:t>Provide them with training on why and how feedback is provided;</a:t>
            </a:r>
          </a:p>
          <a:p>
            <a:pPr lvl="0"/>
            <a:r>
              <a:rPr lang="en-GB" dirty="0"/>
              <a:t>Get students to practise drafting and delivering feedback;</a:t>
            </a:r>
          </a:p>
          <a:p>
            <a:pPr lvl="0"/>
            <a:r>
              <a:rPr lang="en-GB" dirty="0"/>
              <a:t>Get students to focus on comments rather than marks; </a:t>
            </a:r>
          </a:p>
          <a:p>
            <a:pPr lvl="0"/>
            <a:r>
              <a:rPr lang="en-GB" dirty="0"/>
              <a:t>Help students to believe they have the agency to improve their work;</a:t>
            </a:r>
          </a:p>
          <a:p>
            <a:pPr lvl="0"/>
            <a:r>
              <a:rPr lang="en-GB" dirty="0"/>
              <a:t>Encourage students to think of feedback as a trigger to them taking action;</a:t>
            </a:r>
          </a:p>
          <a:p>
            <a:pPr lvl="0"/>
            <a:r>
              <a:rPr lang="en-GB" dirty="0"/>
              <a:t>Give them some examples of helpful feedback as a prompt to discussion. </a:t>
            </a:r>
          </a:p>
        </p:txBody>
      </p:sp>
    </p:spTree>
    <p:extLst>
      <p:ext uri="{BB962C8B-B14F-4D97-AF65-F5344CB8AC3E}">
        <p14:creationId xmlns:p14="http://schemas.microsoft.com/office/powerpoint/2010/main" val="1392213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8313" y="-78682"/>
            <a:ext cx="7543800" cy="714473"/>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Assessment </a:t>
            </a:r>
            <a:r>
              <a:rPr lang="en-GB" i="1" dirty="0"/>
              <a:t>for</a:t>
            </a:r>
            <a:r>
              <a:rPr lang="en-GB" dirty="0"/>
              <a:t> learning: some useful thoughts</a:t>
            </a:r>
          </a:p>
        </p:txBody>
      </p:sp>
      <p:sp>
        <p:nvSpPr>
          <p:cNvPr id="3" name="Content Placeholder 2"/>
          <p:cNvSpPr>
            <a:spLocks noGrp="1"/>
          </p:cNvSpPr>
          <p:nvPr>
            <p:ph idx="1"/>
          </p:nvPr>
        </p:nvSpPr>
        <p:spPr>
          <a:xfrm>
            <a:off x="468313" y="836712"/>
            <a:ext cx="8229600" cy="5365651"/>
          </a:xfrm>
        </p:spPr>
        <p:txBody>
          <a:bodyPr/>
          <a:lstStyle/>
          <a:p>
            <a:pPr marL="438150" indent="-438150" eaLnBrk="1" hangingPunct="1">
              <a:buFont typeface="Wingdings" pitchFamily="2" charset="2"/>
              <a:buNone/>
              <a:defRPr/>
            </a:pPr>
            <a:r>
              <a:rPr lang="en-GB" sz="2300" dirty="0"/>
              <a:t>1. 	Tasks should be </a:t>
            </a:r>
            <a:r>
              <a:rPr lang="en-GB" sz="2300" dirty="0">
                <a:solidFill>
                  <a:schemeClr val="tx2">
                    <a:lumMod val="40000"/>
                    <a:lumOff val="60000"/>
                  </a:schemeClr>
                </a:solidFill>
              </a:rPr>
              <a:t>challenging</a:t>
            </a:r>
            <a:r>
              <a:rPr lang="en-GB" sz="2300" dirty="0"/>
              <a:t>, demanding higher order learning and integration of knowledge learned in both the university and other contexts;</a:t>
            </a:r>
          </a:p>
          <a:p>
            <a:pPr marL="438150" indent="-438150" eaLnBrk="1" hangingPunct="1">
              <a:buFont typeface="Wingdings" pitchFamily="2" charset="2"/>
              <a:buNone/>
              <a:defRPr/>
            </a:pPr>
            <a:r>
              <a:rPr lang="en-GB" sz="2300" dirty="0"/>
              <a:t>2. 	Learning and assessment should be </a:t>
            </a:r>
            <a:r>
              <a:rPr lang="en-GB" sz="2300" dirty="0">
                <a:solidFill>
                  <a:srgbClr val="AD5CFF"/>
                </a:solidFill>
              </a:rPr>
              <a:t>integrated</a:t>
            </a:r>
            <a:r>
              <a:rPr lang="en-GB" sz="2300" dirty="0"/>
              <a:t>, assessment should not come at the end of learning but should be part of the learning process;</a:t>
            </a:r>
          </a:p>
          <a:p>
            <a:pPr marL="438150" indent="-438150" eaLnBrk="1" hangingPunct="1">
              <a:buFont typeface="Wingdings" pitchFamily="2" charset="2"/>
              <a:buNone/>
              <a:defRPr/>
            </a:pPr>
            <a:r>
              <a:rPr lang="en-GB" sz="2300" dirty="0"/>
              <a:t>3. 	Students are involved in self assessment and reflection on their learning, they are involved in </a:t>
            </a:r>
            <a:r>
              <a:rPr lang="en-GB" sz="2300" dirty="0">
                <a:solidFill>
                  <a:srgbClr val="AD5CFF"/>
                </a:solidFill>
              </a:rPr>
              <a:t>judging performance</a:t>
            </a:r>
            <a:r>
              <a:rPr lang="en-GB" sz="2300" dirty="0"/>
              <a:t>;</a:t>
            </a:r>
          </a:p>
          <a:p>
            <a:pPr marL="438150" indent="-438150" eaLnBrk="1" hangingPunct="1">
              <a:buFont typeface="Wingdings" pitchFamily="2" charset="2"/>
              <a:buNone/>
              <a:defRPr/>
            </a:pPr>
            <a:r>
              <a:rPr lang="en-GB" sz="2300" dirty="0"/>
              <a:t>4. 	Assessment should encourage </a:t>
            </a:r>
            <a:r>
              <a:rPr lang="en-GB" sz="2300" dirty="0">
                <a:solidFill>
                  <a:srgbClr val="AD5CFF"/>
                </a:solidFill>
              </a:rPr>
              <a:t>metacognition</a:t>
            </a:r>
            <a:r>
              <a:rPr lang="en-GB" sz="2300" dirty="0"/>
              <a:t>, promoting thinking about the learning process not just the learning outcomes;</a:t>
            </a:r>
          </a:p>
          <a:p>
            <a:pPr marL="438150" indent="-438150" eaLnBrk="1" hangingPunct="1">
              <a:buFont typeface="Wingdings" pitchFamily="2" charset="2"/>
              <a:buNone/>
              <a:defRPr/>
            </a:pPr>
            <a:r>
              <a:rPr lang="en-GB" sz="2300" dirty="0"/>
              <a:t>5. 	Assessment should have a </a:t>
            </a:r>
            <a:r>
              <a:rPr lang="en-GB" sz="2300" dirty="0">
                <a:solidFill>
                  <a:srgbClr val="AD5CFF"/>
                </a:solidFill>
              </a:rPr>
              <a:t>formative </a:t>
            </a:r>
            <a:r>
              <a:rPr lang="en-GB" sz="2300" dirty="0"/>
              <a:t>function, providing ‘feedforward’ for future learning which can be acted upon. There is opportunity and a safe context for students to expose problems with their study and get help; there should be an opportunity for dialogue about students’ work;</a:t>
            </a:r>
          </a:p>
        </p:txBody>
      </p:sp>
    </p:spTree>
    <p:extLst>
      <p:ext uri="{BB962C8B-B14F-4D97-AF65-F5344CB8AC3E}">
        <p14:creationId xmlns:p14="http://schemas.microsoft.com/office/powerpoint/2010/main" val="793489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22239"/>
            <a:ext cx="7543800" cy="78648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Assessment for learning</a:t>
            </a:r>
          </a:p>
        </p:txBody>
      </p:sp>
      <p:sp>
        <p:nvSpPr>
          <p:cNvPr id="34820" name="Rectangle 3"/>
          <p:cNvSpPr>
            <a:spLocks noGrp="1" noChangeArrowheads="1"/>
          </p:cNvSpPr>
          <p:nvPr>
            <p:ph type="body" idx="1"/>
          </p:nvPr>
        </p:nvSpPr>
        <p:spPr>
          <a:xfrm>
            <a:off x="468313" y="1052736"/>
            <a:ext cx="8229600" cy="5149627"/>
          </a:xfrm>
        </p:spPr>
        <p:txBody>
          <a:bodyPr/>
          <a:lstStyle/>
          <a:p>
            <a:pPr marL="538163" indent="-538163" eaLnBrk="1" hangingPunct="1">
              <a:buFont typeface="Wingdings" pitchFamily="2" charset="2"/>
              <a:buNone/>
              <a:defRPr/>
            </a:pPr>
            <a:r>
              <a:rPr lang="en-GB" sz="2600" dirty="0"/>
              <a:t>6. 	Assessment expectations should be made </a:t>
            </a:r>
            <a:r>
              <a:rPr lang="en-GB" sz="2600" dirty="0">
                <a:solidFill>
                  <a:schemeClr val="tx2">
                    <a:lumMod val="40000"/>
                    <a:lumOff val="60000"/>
                  </a:schemeClr>
                </a:solidFill>
              </a:rPr>
              <a:t>visible</a:t>
            </a:r>
            <a:r>
              <a:rPr lang="en-GB" sz="2600" dirty="0">
                <a:solidFill>
                  <a:srgbClr val="7030A0"/>
                </a:solidFill>
              </a:rPr>
              <a:t> </a:t>
            </a:r>
            <a:r>
              <a:rPr lang="en-GB" sz="2600" dirty="0"/>
              <a:t>to students as far as possible;</a:t>
            </a:r>
          </a:p>
          <a:p>
            <a:pPr marL="538163" indent="-538163" eaLnBrk="1" hangingPunct="1">
              <a:buFont typeface="Wingdings" pitchFamily="2" charset="2"/>
              <a:buNone/>
              <a:defRPr/>
            </a:pPr>
            <a:r>
              <a:rPr lang="en-GB" sz="2600" dirty="0"/>
              <a:t>7. 	Tasks should involve the </a:t>
            </a:r>
            <a:r>
              <a:rPr lang="en-GB" sz="2600" dirty="0">
                <a:solidFill>
                  <a:schemeClr val="tx2">
                    <a:lumMod val="40000"/>
                    <a:lumOff val="60000"/>
                  </a:schemeClr>
                </a:solidFill>
              </a:rPr>
              <a:t>active engagement </a:t>
            </a:r>
            <a:r>
              <a:rPr lang="en-GB" sz="2600" dirty="0"/>
              <a:t>of students developing the capacity to find things out for themselves and learn independently;</a:t>
            </a:r>
          </a:p>
          <a:p>
            <a:pPr marL="538163" indent="-538163" eaLnBrk="1" hangingPunct="1">
              <a:buFont typeface="Wingdings" pitchFamily="2" charset="2"/>
              <a:buNone/>
              <a:defRPr/>
            </a:pPr>
            <a:r>
              <a:rPr lang="en-GB" sz="2600" dirty="0"/>
              <a:t>8. 	Tasks should be </a:t>
            </a:r>
            <a:r>
              <a:rPr lang="en-GB" sz="2600" dirty="0">
                <a:solidFill>
                  <a:schemeClr val="tx2">
                    <a:lumMod val="40000"/>
                    <a:lumOff val="60000"/>
                  </a:schemeClr>
                </a:solidFill>
              </a:rPr>
              <a:t>authentic</a:t>
            </a:r>
            <a:r>
              <a:rPr lang="en-GB" sz="2600" dirty="0"/>
              <a:t>; worthwhile, relevant and offering students some level of control over their work;</a:t>
            </a:r>
          </a:p>
          <a:p>
            <a:pPr marL="538163" indent="-538163" eaLnBrk="1" hangingPunct="1">
              <a:buFont typeface="Wingdings" pitchFamily="2" charset="2"/>
              <a:buNone/>
              <a:defRPr/>
            </a:pPr>
            <a:r>
              <a:rPr lang="en-GB" sz="2600" dirty="0"/>
              <a:t>9. 	Tasks are </a:t>
            </a:r>
            <a:r>
              <a:rPr lang="en-GB" sz="2600" dirty="0">
                <a:solidFill>
                  <a:schemeClr val="tx2">
                    <a:lumMod val="40000"/>
                    <a:lumOff val="60000"/>
                  </a:schemeClr>
                </a:solidFill>
              </a:rPr>
              <a:t>fit for purpose </a:t>
            </a:r>
            <a:r>
              <a:rPr lang="en-GB" sz="2600" dirty="0"/>
              <a:t>and align with important learning outcomes;</a:t>
            </a:r>
          </a:p>
          <a:p>
            <a:pPr marL="538163" indent="-538163" eaLnBrk="1" hangingPunct="1">
              <a:buFont typeface="Wingdings" pitchFamily="2" charset="2"/>
              <a:buNone/>
              <a:defRPr/>
            </a:pPr>
            <a:r>
              <a:rPr lang="en-GB" sz="2600" dirty="0"/>
              <a:t>10. 	Assessment should be used to </a:t>
            </a:r>
            <a:r>
              <a:rPr lang="en-GB" sz="2600" dirty="0">
                <a:solidFill>
                  <a:schemeClr val="tx2">
                    <a:lumMod val="40000"/>
                    <a:lumOff val="60000"/>
                  </a:schemeClr>
                </a:solidFill>
              </a:rPr>
              <a:t>evaluate teaching </a:t>
            </a:r>
            <a:r>
              <a:rPr lang="en-GB" sz="2600" dirty="0"/>
              <a:t>as well as student learning.</a:t>
            </a:r>
          </a:p>
          <a:p>
            <a:pPr eaLnBrk="1" hangingPunct="1">
              <a:buFont typeface="Wingdings" pitchFamily="2" charset="2"/>
              <a:buNone/>
              <a:defRPr/>
            </a:pPr>
            <a:r>
              <a:rPr lang="en-GB" sz="2600" i="1" dirty="0"/>
              <a:t>(Bloxham and Boyd)</a:t>
            </a:r>
          </a:p>
        </p:txBody>
      </p:sp>
    </p:spTree>
    <p:extLst>
      <p:ext uri="{BB962C8B-B14F-4D97-AF65-F5344CB8AC3E}">
        <p14:creationId xmlns:p14="http://schemas.microsoft.com/office/powerpoint/2010/main" val="1401331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200" dirty="0"/>
              <a:t>Good feedback: </a:t>
            </a:r>
            <a:br>
              <a:rPr lang="en-GB" sz="3200" dirty="0"/>
            </a:br>
            <a:r>
              <a:rPr lang="en-GB" sz="1800" dirty="0">
                <a:solidFill>
                  <a:schemeClr val="tx1"/>
                </a:solidFill>
              </a:rPr>
              <a:t>(after Brown, S. (2015), </a:t>
            </a:r>
            <a:r>
              <a:rPr lang="en-GB" sz="1800" i="1" dirty="0">
                <a:solidFill>
                  <a:schemeClr val="tx1"/>
                </a:solidFill>
              </a:rPr>
              <a:t>Assessment, learning and teaching in higher education: global perspectives</a:t>
            </a:r>
            <a:r>
              <a:rPr lang="en-GB" sz="1800" dirty="0">
                <a:solidFill>
                  <a:schemeClr val="tx1"/>
                </a:solidFill>
              </a:rPr>
              <a:t>, London: Palgrave-MacMillan)</a:t>
            </a:r>
          </a:p>
        </p:txBody>
      </p:sp>
      <p:sp>
        <p:nvSpPr>
          <p:cNvPr id="3" name="Content Placeholder 2"/>
          <p:cNvSpPr>
            <a:spLocks noGrp="1"/>
          </p:cNvSpPr>
          <p:nvPr>
            <p:ph idx="1"/>
          </p:nvPr>
        </p:nvSpPr>
        <p:spPr/>
        <p:txBody>
          <a:bodyPr/>
          <a:lstStyle/>
          <a:p>
            <a:pPr lvl="0">
              <a:buSzPct val="100000"/>
              <a:buFont typeface="+mj-lt"/>
              <a:buAutoNum type="arabicPeriod"/>
            </a:pPr>
            <a:r>
              <a:rPr lang="en-GB" sz="2800" dirty="0"/>
              <a:t>Is dialogic, rather than mono-directional, giving students chances to respond to comments from their markers and seek clarification where necessary. </a:t>
            </a:r>
          </a:p>
          <a:p>
            <a:pPr lvl="0">
              <a:buSzPct val="100000"/>
              <a:buFont typeface="+mj-lt"/>
              <a:buAutoNum type="arabicPeriod"/>
            </a:pPr>
            <a:r>
              <a:rPr lang="en-GB" sz="2800" dirty="0"/>
              <a:t>Helps clarify what good work looks like, so students are really clear about goals, criteria and expected standards, and provides opportunities to close the gap between current and desired performance.</a:t>
            </a:r>
          </a:p>
        </p:txBody>
      </p:sp>
    </p:spTree>
    <p:extLst>
      <p:ext uri="{BB962C8B-B14F-4D97-AF65-F5344CB8AC3E}">
        <p14:creationId xmlns:p14="http://schemas.microsoft.com/office/powerpoint/2010/main" val="351981780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Good feedback:</a:t>
            </a:r>
          </a:p>
        </p:txBody>
      </p:sp>
      <p:sp>
        <p:nvSpPr>
          <p:cNvPr id="3" name="Content Placeholder 2"/>
          <p:cNvSpPr>
            <a:spLocks noGrp="1"/>
          </p:cNvSpPr>
          <p:nvPr>
            <p:ph idx="1"/>
          </p:nvPr>
        </p:nvSpPr>
        <p:spPr/>
        <p:txBody>
          <a:bodyPr/>
          <a:lstStyle/>
          <a:p>
            <a:pPr lvl="0">
              <a:buSzPct val="100000"/>
              <a:buFont typeface="+mj-lt"/>
              <a:buAutoNum type="arabicPeriod" startAt="3"/>
            </a:pPr>
            <a:r>
              <a:rPr lang="en-GB" sz="2800" dirty="0"/>
              <a:t>Actively facilitates students reviewing their own work and reflecting on it, so that they become good judges of the quality of their own work. </a:t>
            </a:r>
          </a:p>
          <a:p>
            <a:pPr>
              <a:buSzPct val="100000"/>
              <a:buFont typeface="+mj-lt"/>
              <a:buAutoNum type="arabicPeriod" startAt="3"/>
            </a:pPr>
            <a:r>
              <a:rPr lang="en-GB" sz="2800" dirty="0"/>
              <a:t>Doesn’t just correct errors and indicate problems, potentially leaving students discouraged and demotivated, but also highlights good work and encourages them to believe they can improve and succeed.</a:t>
            </a:r>
          </a:p>
          <a:p>
            <a:pPr>
              <a:buSzPct val="100000"/>
              <a:buFont typeface="+mj-lt"/>
              <a:buAutoNum type="arabicPeriod" startAt="3"/>
            </a:pPr>
            <a:endParaRPr lang="en-GB" sz="2800" dirty="0"/>
          </a:p>
        </p:txBody>
      </p:sp>
    </p:spTree>
    <p:extLst>
      <p:ext uri="{BB962C8B-B14F-4D97-AF65-F5344CB8AC3E}">
        <p14:creationId xmlns:p14="http://schemas.microsoft.com/office/powerpoint/2010/main" val="404728178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Good</a:t>
            </a:r>
            <a:r>
              <a:rPr lang="en-GB" dirty="0"/>
              <a:t> </a:t>
            </a:r>
            <a:r>
              <a:rPr lang="en-GB" sz="3200" dirty="0"/>
              <a:t>feedback</a:t>
            </a:r>
            <a:r>
              <a:rPr lang="en-GB" dirty="0"/>
              <a:t>:</a:t>
            </a:r>
          </a:p>
        </p:txBody>
      </p:sp>
      <p:sp>
        <p:nvSpPr>
          <p:cNvPr id="3" name="Content Placeholder 2"/>
          <p:cNvSpPr>
            <a:spLocks noGrp="1"/>
          </p:cNvSpPr>
          <p:nvPr>
            <p:ph idx="1"/>
          </p:nvPr>
        </p:nvSpPr>
        <p:spPr/>
        <p:txBody>
          <a:bodyPr/>
          <a:lstStyle/>
          <a:p>
            <a:pPr lvl="0">
              <a:buSzPct val="100000"/>
              <a:buFont typeface="+mj-lt"/>
              <a:buAutoNum type="arabicPeriod" startAt="5"/>
            </a:pPr>
            <a:r>
              <a:rPr lang="en-GB" sz="2800" dirty="0"/>
              <a:t>Delivers high-quality information to students about their achievements to date and how they can improve their future work. Where there are errors, students should be able to see what needs to be done to remediate them, and where they are undershooting in terms of achievement, they should be able to perceive how to make their work even better. </a:t>
            </a:r>
          </a:p>
        </p:txBody>
      </p:sp>
    </p:spTree>
    <p:extLst>
      <p:ext uri="{BB962C8B-B14F-4D97-AF65-F5344CB8AC3E}">
        <p14:creationId xmlns:p14="http://schemas.microsoft.com/office/powerpoint/2010/main" val="15811780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2239"/>
            <a:ext cx="7543800" cy="642466"/>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600" dirty="0"/>
              <a:t>Underpinning premises</a:t>
            </a:r>
          </a:p>
        </p:txBody>
      </p:sp>
      <p:sp>
        <p:nvSpPr>
          <p:cNvPr id="43011" name="Rectangle 3"/>
          <p:cNvSpPr>
            <a:spLocks noGrp="1" noChangeArrowheads="1"/>
          </p:cNvSpPr>
          <p:nvPr>
            <p:ph type="body" idx="1"/>
          </p:nvPr>
        </p:nvSpPr>
        <p:spPr>
          <a:xfrm>
            <a:off x="285720" y="1196752"/>
            <a:ext cx="8629680" cy="4929411"/>
          </a:xfrm>
        </p:spPr>
        <p:txBody>
          <a:bodyPr/>
          <a:lstStyle/>
          <a:p>
            <a:pPr eaLnBrk="1" hangingPunct="1"/>
            <a:r>
              <a:rPr lang="en-US" sz="2600" dirty="0"/>
              <a:t>Assessment can be a powerful means of focusing student effort and enhancing achievement if it is well designed and constructively aligned (Biggs and Tang, 2007);</a:t>
            </a:r>
          </a:p>
          <a:p>
            <a:pPr eaLnBrk="1" hangingPunct="1"/>
            <a:r>
              <a:rPr lang="en-US" sz="2600" dirty="0"/>
              <a:t>We need to deploy a diverse range of tactics to our assessment and feedback to ensure that they work to enhance and extend student learning;</a:t>
            </a:r>
          </a:p>
          <a:p>
            <a:pPr eaLnBrk="1" hangingPunct="1"/>
            <a:r>
              <a:rPr lang="en-US" sz="2600" dirty="0"/>
              <a:t>Students need to achieve assessment literacy to ensure they understand and can benefit from our assessment systems;</a:t>
            </a:r>
          </a:p>
          <a:p>
            <a:pPr eaLnBrk="1" hangingPunct="1"/>
            <a:r>
              <a:rPr lang="en-US" sz="2600" dirty="0"/>
              <a:t>Assessment needs to be manageable for staff and students if it is going to engage students in learning activities. </a:t>
            </a:r>
          </a:p>
        </p:txBody>
      </p:sp>
    </p:spTree>
    <p:extLst>
      <p:ext uri="{BB962C8B-B14F-4D97-AF65-F5344CB8AC3E}">
        <p14:creationId xmlns:p14="http://schemas.microsoft.com/office/powerpoint/2010/main" val="3054509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06432"/>
          </a:xfrm>
        </p:spPr>
        <p:txBody>
          <a:bodyPr/>
          <a:lstStyle/>
          <a:p>
            <a:r>
              <a:rPr lang="en-GB" sz="3200" dirty="0"/>
              <a:t>Good</a:t>
            </a:r>
            <a:r>
              <a:rPr lang="en-GB" dirty="0"/>
              <a:t> </a:t>
            </a:r>
            <a:r>
              <a:rPr lang="en-GB" sz="3200" dirty="0"/>
              <a:t>feedback</a:t>
            </a:r>
            <a:r>
              <a:rPr lang="en-GB" dirty="0"/>
              <a:t>:</a:t>
            </a:r>
          </a:p>
        </p:txBody>
      </p:sp>
      <p:sp>
        <p:nvSpPr>
          <p:cNvPr id="3" name="Content Placeholder 2"/>
          <p:cNvSpPr>
            <a:spLocks noGrp="1"/>
          </p:cNvSpPr>
          <p:nvPr>
            <p:ph idx="1"/>
          </p:nvPr>
        </p:nvSpPr>
        <p:spPr>
          <a:xfrm>
            <a:off x="358775" y="1214422"/>
            <a:ext cx="8605838" cy="5166905"/>
          </a:xfrm>
        </p:spPr>
        <p:txBody>
          <a:bodyPr/>
          <a:lstStyle/>
          <a:p>
            <a:pPr>
              <a:buSzPct val="100000"/>
              <a:buFont typeface="+mj-lt"/>
              <a:buAutoNum type="arabicPeriod" startAt="6"/>
            </a:pPr>
            <a:r>
              <a:rPr lang="en-GB" sz="2800" dirty="0"/>
              <a:t>Offers ‘feed-forward’ aiming to ‘increase the value of feedback to the students by focusing comments not only on the past and present … but also on the future – what the student might aim to do, or do differently in the next assignment or assessment if they are to continue to do well or to do better’ (</a:t>
            </a:r>
            <a:r>
              <a:rPr lang="en-GB" sz="2800" dirty="0" err="1"/>
              <a:t>Hounsell</a:t>
            </a:r>
            <a:r>
              <a:rPr lang="en-GB" sz="2800" dirty="0"/>
              <a:t>, 2008, p.5).</a:t>
            </a:r>
          </a:p>
          <a:p>
            <a:pPr lvl="0">
              <a:buSzPct val="100000"/>
              <a:buFont typeface="+mj-lt"/>
              <a:buAutoNum type="arabicPeriod" startAt="6"/>
            </a:pPr>
            <a:r>
              <a:rPr lang="en-GB" sz="2800" dirty="0"/>
              <a:t>Ensures that the mark isn’t the only thing that students take note of when work is returned, but that they are encouraged to read and use the advice given in feedback and apply it to future assignments.</a:t>
            </a:r>
          </a:p>
        </p:txBody>
      </p:sp>
    </p:spTree>
    <p:extLst>
      <p:ext uri="{BB962C8B-B14F-4D97-AF65-F5344CB8AC3E}">
        <p14:creationId xmlns:p14="http://schemas.microsoft.com/office/powerpoint/2010/main" val="250025298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Five things students really hate about poor feedback</a:t>
            </a:r>
          </a:p>
        </p:txBody>
      </p:sp>
      <p:sp>
        <p:nvSpPr>
          <p:cNvPr id="3" name="Content Placeholder 2"/>
          <p:cNvSpPr>
            <a:spLocks noGrp="1"/>
          </p:cNvSpPr>
          <p:nvPr>
            <p:ph idx="1"/>
          </p:nvPr>
        </p:nvSpPr>
        <p:spPr/>
        <p:txBody>
          <a:bodyPr/>
          <a:lstStyle/>
          <a:p>
            <a:pPr lvl="0"/>
            <a:r>
              <a:rPr lang="en-GB" sz="2800" dirty="0"/>
              <a:t>Poorly written comments that are nigh on impossible to decode, especially when impenetrable acronyms or abbreviations are used, or where handwriting is in an unfamiliar alphabet and is illegible. </a:t>
            </a:r>
          </a:p>
          <a:p>
            <a:pPr lvl="0"/>
            <a:r>
              <a:rPr lang="en-GB" sz="2800" dirty="0"/>
              <a:t>Cursory and derogatory remarks that leave them feeling demoralised ‘Weak argument’, ‘Shoddy work’, ‘Hopeless’, ‘Under-developed’, and so on. </a:t>
            </a:r>
          </a:p>
          <a:p>
            <a:pPr lvl="0"/>
            <a:r>
              <a:rPr lang="en-GB" sz="2800" dirty="0"/>
              <a:t>Value judgements on them as people rather than on the work in hand. </a:t>
            </a:r>
          </a:p>
        </p:txBody>
      </p:sp>
    </p:spTree>
    <p:extLst>
      <p:ext uri="{BB962C8B-B14F-4D97-AF65-F5344CB8AC3E}">
        <p14:creationId xmlns:p14="http://schemas.microsoft.com/office/powerpoint/2010/main" val="39788039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Five things students really hate about poor feedback</a:t>
            </a:r>
          </a:p>
        </p:txBody>
      </p:sp>
      <p:sp>
        <p:nvSpPr>
          <p:cNvPr id="3" name="Content Placeholder 2"/>
          <p:cNvSpPr>
            <a:spLocks noGrp="1"/>
          </p:cNvSpPr>
          <p:nvPr>
            <p:ph idx="1"/>
          </p:nvPr>
        </p:nvSpPr>
        <p:spPr/>
        <p:txBody>
          <a:bodyPr/>
          <a:lstStyle/>
          <a:p>
            <a:pPr lvl="0"/>
            <a:r>
              <a:rPr lang="en-GB" sz="2800" dirty="0"/>
              <a:t>Vague comments which give few hints on how to improve or remediate errors: ‘OK as far as it goes’, ‘Needs greater depth of argument’, ‘Inappropriate methodology used’, ‘Not written at the right level’. </a:t>
            </a:r>
          </a:p>
          <a:p>
            <a:r>
              <a:rPr lang="en-GB" sz="2800" dirty="0"/>
              <a:t>Feedback that arrives so late that there are no opportunities to put into practice any guidance suggested in time for the submission of the next assignment.</a:t>
            </a:r>
          </a:p>
        </p:txBody>
      </p:sp>
    </p:spTree>
    <p:extLst>
      <p:ext uri="{BB962C8B-B14F-4D97-AF65-F5344CB8AC3E}">
        <p14:creationId xmlns:p14="http://schemas.microsoft.com/office/powerpoint/2010/main" val="104392332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E48B8-2A7E-43DF-A455-B84E4637DA70}"/>
              </a:ext>
            </a:extLst>
          </p:cNvPr>
          <p:cNvSpPr>
            <a:spLocks noGrp="1"/>
          </p:cNvSpPr>
          <p:nvPr>
            <p:ph type="title"/>
          </p:nvPr>
        </p:nvSpPr>
        <p:spPr>
          <a:xfrm>
            <a:off x="457200" y="122239"/>
            <a:ext cx="7543800" cy="858490"/>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Task: Giving formative feedback prior to submitting summative tasks </a:t>
            </a:r>
          </a:p>
        </p:txBody>
      </p:sp>
      <p:sp>
        <p:nvSpPr>
          <p:cNvPr id="3" name="Content Placeholder 2">
            <a:extLst>
              <a:ext uri="{FF2B5EF4-FFF2-40B4-BE49-F238E27FC236}">
                <a16:creationId xmlns:a16="http://schemas.microsoft.com/office/drawing/2014/main" id="{E13F9183-0239-40A8-AFA4-43942A92D442}"/>
              </a:ext>
            </a:extLst>
          </p:cNvPr>
          <p:cNvSpPr>
            <a:spLocks noGrp="1"/>
          </p:cNvSpPr>
          <p:nvPr>
            <p:ph idx="1"/>
          </p:nvPr>
        </p:nvSpPr>
        <p:spPr>
          <a:xfrm>
            <a:off x="107504" y="980729"/>
            <a:ext cx="8928991" cy="5221634"/>
          </a:xfrm>
        </p:spPr>
        <p:txBody>
          <a:bodyPr/>
          <a:lstStyle/>
          <a:p>
            <a:pPr marL="0" indent="0">
              <a:buNone/>
            </a:pPr>
            <a:r>
              <a:rPr lang="en-GB" sz="2000" dirty="0"/>
              <a:t>Discuss the examples provided on the handout about how to give early formative feedback and agree 2-3 approaches you would be prepared to adopt:</a:t>
            </a:r>
          </a:p>
          <a:p>
            <a:pPr lvl="0"/>
            <a:r>
              <a:rPr lang="en-GB" sz="2000" dirty="0"/>
              <a:t>Briefing students on assignment requirements in a face-to-face sessions; </a:t>
            </a:r>
          </a:p>
          <a:p>
            <a:pPr lvl="0"/>
            <a:r>
              <a:rPr lang="en-GB" sz="2000" dirty="0"/>
              <a:t>Preparing a set of ‘Frequently Asked Questions’ at the assignment briefing;</a:t>
            </a:r>
          </a:p>
          <a:p>
            <a:pPr lvl="0"/>
            <a:r>
              <a:rPr lang="en-GB" sz="2000" dirty="0"/>
              <a:t>Showing students examples of work of the required standard;</a:t>
            </a:r>
          </a:p>
          <a:p>
            <a:pPr lvl="0"/>
            <a:r>
              <a:rPr lang="en-GB" sz="2000" dirty="0"/>
              <a:t>Letting them see worked examples; </a:t>
            </a:r>
          </a:p>
          <a:p>
            <a:pPr lvl="0"/>
            <a:r>
              <a:rPr lang="en-GB" sz="2000" dirty="0"/>
              <a:t>Asking students to submit draft bibliographies; </a:t>
            </a:r>
          </a:p>
          <a:p>
            <a:pPr lvl="0"/>
            <a:r>
              <a:rPr lang="en-GB" sz="2000" dirty="0"/>
              <a:t>Asking students to bring along drafts to a lecture and encouraging questions;</a:t>
            </a:r>
          </a:p>
          <a:p>
            <a:pPr lvl="0"/>
            <a:r>
              <a:rPr lang="en-GB" sz="2000" dirty="0"/>
              <a:t>Providing opportunities for students to review each other’s drafts in pairs; </a:t>
            </a:r>
          </a:p>
          <a:p>
            <a:pPr lvl="0"/>
            <a:r>
              <a:rPr lang="en-GB" sz="2000" dirty="0"/>
              <a:t>Running quizzes using audience response systems in class time; </a:t>
            </a:r>
          </a:p>
          <a:p>
            <a:pPr lvl="0"/>
            <a:r>
              <a:rPr lang="en-GB" sz="2000" dirty="0"/>
              <a:t>Asking students to submit short work-in-progress for ‘quick and dirty’ comments; </a:t>
            </a:r>
          </a:p>
          <a:p>
            <a:pPr lvl="0"/>
            <a:r>
              <a:rPr lang="en-GB" sz="2000" dirty="0"/>
              <a:t>Posting anonymised examples of submitted drafts with your commentaries;</a:t>
            </a:r>
          </a:p>
          <a:p>
            <a:pPr lvl="0"/>
            <a:r>
              <a:rPr lang="en-GB" sz="2000" dirty="0"/>
              <a:t>Offering shared drop-in ‘surgeries’; </a:t>
            </a:r>
          </a:p>
          <a:p>
            <a:r>
              <a:rPr lang="en-GB" sz="2000" dirty="0"/>
              <a:t>Offering on-line webinars or open chat sessions.</a:t>
            </a:r>
          </a:p>
        </p:txBody>
      </p:sp>
    </p:spTree>
    <p:extLst>
      <p:ext uri="{BB962C8B-B14F-4D97-AF65-F5344CB8AC3E}">
        <p14:creationId xmlns:p14="http://schemas.microsoft.com/office/powerpoint/2010/main" val="29485866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To better engage learners through feedback and assessment we can:</a:t>
            </a:r>
          </a:p>
        </p:txBody>
      </p:sp>
      <p:sp>
        <p:nvSpPr>
          <p:cNvPr id="44035" name="Content Placeholder 2"/>
          <p:cNvSpPr>
            <a:spLocks noGrp="1"/>
          </p:cNvSpPr>
          <p:nvPr>
            <p:ph idx="1"/>
          </p:nvPr>
        </p:nvSpPr>
        <p:spPr>
          <a:xfrm>
            <a:off x="468313" y="1196975"/>
            <a:ext cx="8229600" cy="5005388"/>
          </a:xfrm>
        </p:spPr>
        <p:txBody>
          <a:bodyPr/>
          <a:lstStyle/>
          <a:p>
            <a:pPr>
              <a:lnSpc>
                <a:spcPct val="100000"/>
              </a:lnSpc>
            </a:pPr>
            <a:r>
              <a:rPr lang="en-GB" sz="2400" dirty="0"/>
              <a:t>Make use of real examples and hot-off-the-press data to keep content and tasks current and relevant;</a:t>
            </a:r>
          </a:p>
          <a:p>
            <a:pPr>
              <a:lnSpc>
                <a:spcPct val="100000"/>
              </a:lnSpc>
            </a:pPr>
            <a:r>
              <a:rPr lang="en-GB" dirty="0"/>
              <a:t>Provide c</a:t>
            </a:r>
            <a:r>
              <a:rPr lang="en-GB" sz="2400" dirty="0"/>
              <a:t>hallenges to students’ thinking without letting individuals feel publicly exposed or humiliated;</a:t>
            </a:r>
          </a:p>
          <a:p>
            <a:pPr>
              <a:lnSpc>
                <a:spcPct val="100000"/>
              </a:lnSpc>
            </a:pPr>
            <a:r>
              <a:rPr lang="en-GB" sz="2400" dirty="0"/>
              <a:t>Relate their learning in class to the forthcoming/ongoing assignment (without slavishly teaching to the exam);</a:t>
            </a:r>
          </a:p>
          <a:p>
            <a:r>
              <a:rPr lang="en-GB" sz="2400" dirty="0"/>
              <a:t>Make spaces for dialogue through formative assessment;</a:t>
            </a:r>
            <a:endParaRPr lang="en-GB" dirty="0"/>
          </a:p>
          <a:p>
            <a:r>
              <a:rPr lang="en-GB" dirty="0"/>
              <a:t>Give them real problems to solve and issues with which to engage;</a:t>
            </a:r>
          </a:p>
          <a:p>
            <a:r>
              <a:rPr lang="en-GB" dirty="0"/>
              <a:t>Identify the skills they need to succeed and provide opportunities to rehearse and develop them;</a:t>
            </a:r>
          </a:p>
          <a:p>
            <a:r>
              <a:rPr lang="en-GB" dirty="0"/>
              <a:t>Never compromise on the quality of the demands we make of them.</a:t>
            </a:r>
          </a:p>
          <a:p>
            <a:pPr>
              <a:lnSpc>
                <a:spcPct val="100000"/>
              </a:lnSpc>
            </a:pPr>
            <a:endParaRPr lang="en-GB" sz="2400" dirty="0"/>
          </a:p>
          <a:p>
            <a:pPr>
              <a:lnSpc>
                <a:spcPct val="100000"/>
              </a:lnSpc>
            </a:pPr>
            <a:endParaRPr lang="en-GB" sz="2400" dirty="0"/>
          </a:p>
        </p:txBody>
      </p:sp>
    </p:spTree>
    <p:extLst>
      <p:ext uri="{BB962C8B-B14F-4D97-AF65-F5344CB8AC3E}">
        <p14:creationId xmlns:p14="http://schemas.microsoft.com/office/powerpoint/2010/main" val="39752623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Assessment literacy: students do better if they can: </a:t>
            </a:r>
          </a:p>
        </p:txBody>
      </p:sp>
      <p:sp>
        <p:nvSpPr>
          <p:cNvPr id="3" name="Content Placeholder 2"/>
          <p:cNvSpPr>
            <a:spLocks noGrp="1"/>
          </p:cNvSpPr>
          <p:nvPr>
            <p:ph idx="1"/>
          </p:nvPr>
        </p:nvSpPr>
        <p:spPr>
          <a:xfrm>
            <a:off x="214282" y="1357298"/>
            <a:ext cx="8483631" cy="4972065"/>
          </a:xfrm>
          <a:noFill/>
          <a:ln>
            <a:noFill/>
          </a:ln>
        </p:spPr>
        <p:txBody>
          <a:bodyPr vert="horz" wrap="square" lIns="91440" tIns="45720" rIns="91440" bIns="45720" numCol="1" anchor="t" anchorCtr="0" compatLnSpc="1">
            <a:prstTxWarp prst="textNoShape">
              <a:avLst/>
            </a:prstTxWarp>
          </a:bodyPr>
          <a:lstStyle/>
          <a:p>
            <a:r>
              <a:rPr lang="en-GB" sz="2600" dirty="0"/>
              <a:t>Make sense of key terms such as criteria, weightings, and level;</a:t>
            </a:r>
          </a:p>
          <a:p>
            <a:r>
              <a:rPr lang="en-GB" sz="2600" dirty="0"/>
              <a:t>Encounter a variety of assessment methods (e.g. presentations, portfolios, posters, assessed web participation, practicals, vivas etc) and get practice in using them;</a:t>
            </a:r>
          </a:p>
          <a:p>
            <a:r>
              <a:rPr lang="en-GB" sz="2600" dirty="0"/>
              <a:t>Be strategic in their behaviours, putting more work into aspects of an assignment with high weightings, interrogating criteria to find out what is really required and so on;</a:t>
            </a:r>
          </a:p>
          <a:p>
            <a:r>
              <a:rPr lang="en-GB" sz="2600" dirty="0"/>
              <a:t>Gain clarity on how the assessment regulations work in their HEI, including issues concerning submission, resubmission, pass marks, condonement etc.</a:t>
            </a:r>
          </a:p>
        </p:txBody>
      </p:sp>
    </p:spTree>
    <p:extLst>
      <p:ext uri="{BB962C8B-B14F-4D97-AF65-F5344CB8AC3E}">
        <p14:creationId xmlns:p14="http://schemas.microsoft.com/office/powerpoint/2010/main" val="3903459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2238"/>
            <a:ext cx="7543800" cy="73501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Making assessment work well</a:t>
            </a:r>
          </a:p>
        </p:txBody>
      </p:sp>
      <p:sp>
        <p:nvSpPr>
          <p:cNvPr id="43011" name="Rectangle 3"/>
          <p:cNvSpPr>
            <a:spLocks noGrp="1" noChangeArrowheads="1"/>
          </p:cNvSpPr>
          <p:nvPr>
            <p:ph type="body" idx="1"/>
          </p:nvPr>
        </p:nvSpPr>
        <p:spPr>
          <a:xfrm>
            <a:off x="228600" y="928688"/>
            <a:ext cx="8686800" cy="5197475"/>
          </a:xfrm>
        </p:spPr>
        <p:txBody>
          <a:bodyPr/>
          <a:lstStyle/>
          <a:p>
            <a:pPr eaLnBrk="1" hangingPunct="1"/>
            <a:r>
              <a:rPr lang="en-GB" sz="2800" dirty="0"/>
              <a:t>Intra-tutor and Inter-tutor reliability need to be assured;</a:t>
            </a:r>
          </a:p>
          <a:p>
            <a:pPr eaLnBrk="1" hangingPunct="1"/>
            <a:r>
              <a:rPr lang="en-GB" sz="2800" dirty="0"/>
              <a:t>Practices and processes need to be transparently fair to all students;</a:t>
            </a:r>
          </a:p>
          <a:p>
            <a:pPr eaLnBrk="1" hangingPunct="1"/>
            <a:r>
              <a:rPr lang="en-GB" sz="2800" dirty="0"/>
              <a:t>Cheats and plagiarisers need to be deterred/punished;</a:t>
            </a:r>
          </a:p>
          <a:p>
            <a:pPr eaLnBrk="1" hangingPunct="1"/>
            <a:r>
              <a:rPr lang="en-GB" sz="2800" dirty="0"/>
              <a:t>Assessment needs to be manageable for both staff and students;</a:t>
            </a:r>
          </a:p>
          <a:p>
            <a:pPr eaLnBrk="1" hangingPunct="1"/>
            <a:r>
              <a:rPr lang="en-GB" sz="2800" dirty="0"/>
              <a:t>Assignments should assess what has been taught/learned, not what it is easy to assess.</a:t>
            </a:r>
            <a:endParaRPr lang="en-GB" dirty="0"/>
          </a:p>
        </p:txBody>
      </p:sp>
    </p:spTree>
    <p:extLst>
      <p:ext uri="{BB962C8B-B14F-4D97-AF65-F5344CB8AC3E}">
        <p14:creationId xmlns:p14="http://schemas.microsoft.com/office/powerpoint/2010/main" val="4085667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E35B0C-9447-48AF-8E84-6FB8643306F7}"/>
              </a:ext>
            </a:extLst>
          </p:cNvPr>
          <p:cNvSpPr>
            <a:spLocks noGrp="1"/>
          </p:cNvSpPr>
          <p:nvPr>
            <p:ph type="title"/>
          </p:nvPr>
        </p:nvSpPr>
        <p:spPr>
          <a:xfrm>
            <a:off x="250825" y="188913"/>
            <a:ext cx="8713788" cy="863823"/>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Plagiarism, contract cheating, veracity, good academic conduct</a:t>
            </a:r>
          </a:p>
        </p:txBody>
      </p:sp>
      <p:sp>
        <p:nvSpPr>
          <p:cNvPr id="5" name="Content Placeholder 4">
            <a:extLst>
              <a:ext uri="{FF2B5EF4-FFF2-40B4-BE49-F238E27FC236}">
                <a16:creationId xmlns:a16="http://schemas.microsoft.com/office/drawing/2014/main" id="{B1FC4481-BE99-4893-A113-58E07040F005}"/>
              </a:ext>
            </a:extLst>
          </p:cNvPr>
          <p:cNvSpPr>
            <a:spLocks noGrp="1"/>
          </p:cNvSpPr>
          <p:nvPr>
            <p:ph idx="1"/>
          </p:nvPr>
        </p:nvSpPr>
        <p:spPr>
          <a:xfrm>
            <a:off x="358775" y="1124743"/>
            <a:ext cx="8605838" cy="4742657"/>
          </a:xfrm>
        </p:spPr>
        <p:txBody>
          <a:bodyPr/>
          <a:lstStyle/>
          <a:p>
            <a:pPr marL="0" indent="0">
              <a:buNone/>
            </a:pPr>
            <a:r>
              <a:rPr lang="en-GB" dirty="0"/>
              <a:t>The discussion which follows looks at some of the connections and divergences between these terms.</a:t>
            </a:r>
          </a:p>
          <a:p>
            <a:r>
              <a:rPr lang="en-GB" dirty="0"/>
              <a:t>‘Contract cheating’ is where work has been purchased, and presented as one’s own.</a:t>
            </a:r>
          </a:p>
          <a:p>
            <a:r>
              <a:rPr lang="en-GB" dirty="0"/>
              <a:t>‘Plagiarism’ is a continuum, ranging from accidental, unknowing, to deliberate.</a:t>
            </a:r>
          </a:p>
          <a:p>
            <a:r>
              <a:rPr lang="en-GB" dirty="0"/>
              <a:t>Assuring ‘veracity’ (‘whodunit?’) may be thought of as making sure that we know who actually did the work being assessed.</a:t>
            </a:r>
          </a:p>
          <a:p>
            <a:r>
              <a:rPr lang="en-GB" dirty="0"/>
              <a:t>We need to inculcate good academic conduct in students, and in turn means that they need to know what this actually means in practical terms.</a:t>
            </a:r>
          </a:p>
          <a:p>
            <a:r>
              <a:rPr lang="en-GB" dirty="0"/>
              <a:t>We ourselves need to show exemplary conduct in our design of assessment, and the processes of making fair and valid judgements on students’ work.</a:t>
            </a:r>
          </a:p>
        </p:txBody>
      </p:sp>
    </p:spTree>
    <p:extLst>
      <p:ext uri="{BB962C8B-B14F-4D97-AF65-F5344CB8AC3E}">
        <p14:creationId xmlns:p14="http://schemas.microsoft.com/office/powerpoint/2010/main" val="3297979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What is plagiarism?</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p:txBody>
          <a:bodyPr/>
          <a:lstStyle/>
          <a:p>
            <a:pPr marL="0" indent="0">
              <a:buNone/>
            </a:pPr>
            <a:r>
              <a:rPr lang="en-GB" sz="2800" dirty="0"/>
              <a:t>Carroll (2002) describes plagiarism as passing off someone else’s work as your own, wholesale ‘lifting’ of entire assignments/ texts, patching together bits and pieces of others’ work, paraphrasing without attribution, purchasing assignments from ‘essay mills’ and fellow students, or commissioning others to do one’s assignments. </a:t>
            </a:r>
          </a:p>
        </p:txBody>
      </p:sp>
    </p:spTree>
    <p:extLst>
      <p:ext uri="{BB962C8B-B14F-4D97-AF65-F5344CB8AC3E}">
        <p14:creationId xmlns:p14="http://schemas.microsoft.com/office/powerpoint/2010/main" val="40202084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F09664-4315-4E19-9DCF-801054B83AF3}"/>
              </a:ext>
            </a:extLst>
          </p:cNvPr>
          <p:cNvSpPr>
            <a:spLocks noGrp="1"/>
          </p:cNvSpPr>
          <p:nvPr>
            <p:ph type="title"/>
          </p:nvPr>
        </p:nvSpPr>
        <p:spPr/>
        <p:txBody>
          <a:bodyPr/>
          <a:lstStyle/>
          <a:p>
            <a:r>
              <a:rPr lang="en-GB" dirty="0"/>
              <a:t>Plagiarism is a continuum!</a:t>
            </a:r>
          </a:p>
        </p:txBody>
      </p:sp>
      <p:sp>
        <p:nvSpPr>
          <p:cNvPr id="5" name="Content Placeholder 4">
            <a:extLst>
              <a:ext uri="{FF2B5EF4-FFF2-40B4-BE49-F238E27FC236}">
                <a16:creationId xmlns:a16="http://schemas.microsoft.com/office/drawing/2014/main" id="{A75EC87F-2CF5-4BAD-A46F-529D1A339E51}"/>
              </a:ext>
            </a:extLst>
          </p:cNvPr>
          <p:cNvSpPr>
            <a:spLocks noGrp="1"/>
          </p:cNvSpPr>
          <p:nvPr>
            <p:ph idx="1"/>
          </p:nvPr>
        </p:nvSpPr>
        <p:spPr/>
        <p:txBody>
          <a:bodyPr/>
          <a:lstStyle/>
          <a:p>
            <a:r>
              <a:rPr lang="en-GB" sz="2800" dirty="0"/>
              <a:t>The website </a:t>
            </a:r>
            <a:r>
              <a:rPr lang="en-GB" sz="2800" dirty="0">
                <a:hlinkClick r:id="rId2"/>
              </a:rPr>
              <a:t>www.plagiarism.org</a:t>
            </a:r>
            <a:r>
              <a:rPr lang="en-GB" sz="2800" dirty="0"/>
              <a:t> has all sorts of descriptors and discussion of the forms of plagiarism, and their respected seriousness ranging right up to ‘identity theft’. </a:t>
            </a:r>
          </a:p>
          <a:p>
            <a:r>
              <a:rPr lang="en-GB" sz="2800" dirty="0"/>
              <a:t>The next slide shows a way to tell whether one has plagiarised, and the seriousness of the offence if any. </a:t>
            </a:r>
          </a:p>
          <a:p>
            <a:r>
              <a:rPr lang="en-GB" sz="2800" dirty="0"/>
              <a:t>However, there is so much on the slide that you may have to wait till you’ve downloaded it to see much of the detail!</a:t>
            </a:r>
          </a:p>
        </p:txBody>
      </p:sp>
    </p:spTree>
    <p:extLst>
      <p:ext uri="{BB962C8B-B14F-4D97-AF65-F5344CB8AC3E}">
        <p14:creationId xmlns:p14="http://schemas.microsoft.com/office/powerpoint/2010/main" val="3127460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2551" y="0"/>
            <a:ext cx="9487224" cy="7125511"/>
          </a:xfrm>
          <a:prstGeom prst="rect">
            <a:avLst/>
          </a:prstGeom>
        </p:spPr>
      </p:pic>
      <p:sp>
        <p:nvSpPr>
          <p:cNvPr id="7" name="Text Box 21">
            <a:extLst>
              <a:ext uri="{FF2B5EF4-FFF2-40B4-BE49-F238E27FC236}">
                <a16:creationId xmlns:a16="http://schemas.microsoft.com/office/drawing/2014/main" id="{3A8712D1-17CC-42D5-BCC3-CE0C97A6A646}"/>
              </a:ext>
            </a:extLst>
          </p:cNvPr>
          <p:cNvSpPr txBox="1">
            <a:spLocks noChangeArrowheads="1"/>
          </p:cNvSpPr>
          <p:nvPr/>
        </p:nvSpPr>
        <p:spPr bwMode="auto">
          <a:xfrm>
            <a:off x="6661583" y="122238"/>
            <a:ext cx="33258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GB" sz="2800" b="1" i="0" u="none" strike="noStrike" kern="1200" cap="none" spc="0" normalizeH="0" baseline="0" noProof="0" dirty="0">
                <a:ln>
                  <a:noFill/>
                </a:ln>
                <a:solidFill>
                  <a:srgbClr val="3366FF"/>
                </a:solidFill>
                <a:effectLst/>
                <a:uLnTx/>
                <a:uFillTx/>
                <a:latin typeface="Tahoma" charset="0"/>
                <a:ea typeface="+mn-ea"/>
                <a:cs typeface="+mn-cs"/>
              </a:rPr>
              <a:t>A4L the Northumbria model</a:t>
            </a:r>
            <a:endParaRPr kumimoji="0" lang="en-GB" sz="2400" b="0" i="0" u="none" strike="noStrike" kern="1200" cap="none" spc="0" normalizeH="0" baseline="0" noProof="0" dirty="0">
              <a:ln>
                <a:noFill/>
              </a:ln>
              <a:solidFill>
                <a:srgbClr val="3366FF"/>
              </a:solidFill>
              <a:effectLst/>
              <a:uLnTx/>
              <a:uFillTx/>
              <a:latin typeface="Tahoma" charset="0"/>
              <a:ea typeface="+mn-ea"/>
              <a:cs typeface="+mn-cs"/>
            </a:endParaRPr>
          </a:p>
        </p:txBody>
      </p:sp>
    </p:spTree>
    <p:extLst>
      <p:ext uri="{BB962C8B-B14F-4D97-AF65-F5344CB8AC3E}">
        <p14:creationId xmlns:p14="http://schemas.microsoft.com/office/powerpoint/2010/main" val="20039458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2FFC-A0C6-4E34-AB26-30F169028889}"/>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829DAEE0-ABBC-430A-BC5F-751C15202484}"/>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9AF308C5-E2A9-49C9-A5E7-AEB13D0F9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1040"/>
            <a:ext cx="9144000" cy="6161771"/>
          </a:xfrm>
          <a:prstGeom prst="rect">
            <a:avLst/>
          </a:prstGeom>
        </p:spPr>
      </p:pic>
    </p:spTree>
    <p:extLst>
      <p:ext uri="{BB962C8B-B14F-4D97-AF65-F5344CB8AC3E}">
        <p14:creationId xmlns:p14="http://schemas.microsoft.com/office/powerpoint/2010/main" val="26224214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xfrm>
            <a:off x="250825" y="188913"/>
            <a:ext cx="8713788" cy="9350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Why may plagiarism be increasing?</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a:xfrm>
            <a:off x="395536" y="1127237"/>
            <a:ext cx="8229600" cy="4789488"/>
          </a:xfrm>
        </p:spPr>
        <p:txBody>
          <a:bodyPr/>
          <a:lstStyle/>
          <a:p>
            <a:r>
              <a:rPr lang="en-GB" sz="2600" dirty="0"/>
              <a:t>It is possible that there is more reported bad practice than formerly, or perhaps there is heightened panic inflamed by press interest. (See all the articles on contract cheating, ’</a:t>
            </a:r>
            <a:r>
              <a:rPr lang="en-GB" sz="2600" dirty="0" err="1"/>
              <a:t>ghostwriting</a:t>
            </a:r>
            <a:r>
              <a:rPr lang="en-GB" sz="2600" dirty="0"/>
              <a:t>’ and ‘essay mills’ around nowadays).</a:t>
            </a:r>
          </a:p>
          <a:p>
            <a:r>
              <a:rPr lang="en-GB" sz="2600" dirty="0"/>
              <a:t>Some argue that higher stakes now exist for university assessment than ever before, with students in many nations paying high fees, and thereby expecting the right of a return on their investment. </a:t>
            </a:r>
          </a:p>
          <a:p>
            <a:r>
              <a:rPr lang="en-GB" sz="2600" dirty="0"/>
              <a:t>Similarly recession-driven pressure on employment opportunities increases the importance of graduates getting good grades and hence good jobs, and this depends on succeeding in assessment. </a:t>
            </a:r>
          </a:p>
        </p:txBody>
      </p:sp>
    </p:spTree>
    <p:extLst>
      <p:ext uri="{BB962C8B-B14F-4D97-AF65-F5344CB8AC3E}">
        <p14:creationId xmlns:p14="http://schemas.microsoft.com/office/powerpoint/2010/main" val="28356456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B8C644-C05B-4C6D-9096-6F4E5A8284A8}"/>
              </a:ext>
            </a:extLst>
          </p:cNvPr>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So what can we do?</a:t>
            </a:r>
          </a:p>
        </p:txBody>
      </p:sp>
      <p:sp>
        <p:nvSpPr>
          <p:cNvPr id="5" name="Content Placeholder 4">
            <a:extLst>
              <a:ext uri="{FF2B5EF4-FFF2-40B4-BE49-F238E27FC236}">
                <a16:creationId xmlns:a16="http://schemas.microsoft.com/office/drawing/2014/main" id="{95A8D5AC-2E1B-4397-B720-C924054792E6}"/>
              </a:ext>
            </a:extLst>
          </p:cNvPr>
          <p:cNvSpPr>
            <a:spLocks noGrp="1"/>
          </p:cNvSpPr>
          <p:nvPr>
            <p:ph idx="1"/>
          </p:nvPr>
        </p:nvSpPr>
        <p:spPr>
          <a:xfrm>
            <a:off x="423277" y="908721"/>
            <a:ext cx="8605838" cy="4743451"/>
          </a:xfrm>
        </p:spPr>
        <p:txBody>
          <a:bodyPr/>
          <a:lstStyle/>
          <a:p>
            <a:r>
              <a:rPr lang="en-GB" dirty="0"/>
              <a:t>No assessment system is completely valid, fair or reliable, but university teachers need to demonstrate we are committed to institutional integrity. </a:t>
            </a:r>
          </a:p>
          <a:p>
            <a:r>
              <a:rPr lang="en-GB" dirty="0"/>
              <a:t>If students happen to be dissatisfied with their higher education experience in general, or even with a particular teacher, they can be more likely to resort to plagiarism or cheating. </a:t>
            </a:r>
          </a:p>
          <a:p>
            <a:r>
              <a:rPr lang="en-GB" dirty="0"/>
              <a:t>Those students who are determined to breach good academic conduct will often find a way to do so, despite our best efforts, so we need to remain vigilant while designing good systems.</a:t>
            </a:r>
          </a:p>
          <a:p>
            <a:r>
              <a:rPr lang="en-GB" dirty="0"/>
              <a:t>We need to ensure students have trust in the fairness, justice and integrity of the academic systems within which they are working, since anecdotally it is clear that some students who see others getting away with bad academic behaviour feel justified to behave similarly.</a:t>
            </a:r>
          </a:p>
          <a:p>
            <a:endParaRPr lang="en-GB" dirty="0"/>
          </a:p>
        </p:txBody>
      </p:sp>
    </p:spTree>
    <p:extLst>
      <p:ext uri="{BB962C8B-B14F-4D97-AF65-F5344CB8AC3E}">
        <p14:creationId xmlns:p14="http://schemas.microsoft.com/office/powerpoint/2010/main" val="15212022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A7F398-F4C0-4354-9DCB-A5A34F67AA05}"/>
              </a:ext>
            </a:extLst>
          </p:cNvPr>
          <p:cNvSpPr>
            <a:spLocks noGrp="1"/>
          </p:cNvSpPr>
          <p:nvPr>
            <p:ph type="title"/>
          </p:nvPr>
        </p:nvSpPr>
        <p:spPr>
          <a:xfrm>
            <a:off x="457200" y="122239"/>
            <a:ext cx="7543800" cy="642466"/>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Fostering good academic conduct</a:t>
            </a:r>
          </a:p>
        </p:txBody>
      </p:sp>
      <p:sp>
        <p:nvSpPr>
          <p:cNvPr id="5" name="Content Placeholder 4">
            <a:extLst>
              <a:ext uri="{FF2B5EF4-FFF2-40B4-BE49-F238E27FC236}">
                <a16:creationId xmlns:a16="http://schemas.microsoft.com/office/drawing/2014/main" id="{75247FA3-6701-4785-8CBE-730D3342CF44}"/>
              </a:ext>
            </a:extLst>
          </p:cNvPr>
          <p:cNvSpPr>
            <a:spLocks noGrp="1"/>
          </p:cNvSpPr>
          <p:nvPr>
            <p:ph idx="1"/>
          </p:nvPr>
        </p:nvSpPr>
        <p:spPr>
          <a:xfrm>
            <a:off x="457200" y="764705"/>
            <a:ext cx="8229600" cy="4789488"/>
          </a:xfrm>
        </p:spPr>
        <p:txBody>
          <a:bodyPr/>
          <a:lstStyle/>
          <a:p>
            <a:r>
              <a:rPr lang="en-GB" sz="2800" dirty="0"/>
              <a:t>Fostering good academic conduct implies designing assessment instruments that make cheating difficult, for example using assignments reliant on personal experience which are difficult to plagiarise such as reflective journals and critical incident accounts, </a:t>
            </a:r>
            <a:r>
              <a:rPr lang="en-GB" sz="2800" dirty="0" err="1"/>
              <a:t>vivas</a:t>
            </a:r>
            <a:r>
              <a:rPr lang="en-GB" sz="2800" dirty="0"/>
              <a:t> and orals, assessed presentations and differentiated assignments. </a:t>
            </a:r>
          </a:p>
          <a:p>
            <a:r>
              <a:rPr lang="en-GB" sz="2800" dirty="0"/>
              <a:t>If we want to avoid over-reliance on factual recall, which tends to tempt students to cheat, it may help to use open-book rather than closed-book exams, or other authentic assessments, where the task involves interpreting, using and extrapolating from available information rather than regurgitating it.</a:t>
            </a:r>
          </a:p>
        </p:txBody>
      </p:sp>
    </p:spTree>
    <p:extLst>
      <p:ext uri="{BB962C8B-B14F-4D97-AF65-F5344CB8AC3E}">
        <p14:creationId xmlns:p14="http://schemas.microsoft.com/office/powerpoint/2010/main" val="24113954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3BBB20-2CE8-4166-9156-38907C40F2F5}"/>
              </a:ext>
            </a:extLst>
          </p:cNvPr>
          <p:cNvSpPr>
            <a:spLocks noGrp="1"/>
          </p:cNvSpPr>
          <p:nvPr>
            <p:ph type="title"/>
          </p:nvPr>
        </p:nvSpPr>
        <p:spPr>
          <a:xfrm>
            <a:off x="250825" y="188913"/>
            <a:ext cx="8713788" cy="9350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Some instances of unfair academic conduct</a:t>
            </a:r>
            <a:br>
              <a:rPr lang="en-GB" sz="3200" dirty="0"/>
            </a:br>
            <a:r>
              <a:rPr lang="en-GB" sz="3200" dirty="0"/>
              <a:t>(after Stephen Newstead et al) </a:t>
            </a:r>
          </a:p>
        </p:txBody>
      </p:sp>
      <p:sp>
        <p:nvSpPr>
          <p:cNvPr id="5" name="Content Placeholder 4">
            <a:extLst>
              <a:ext uri="{FF2B5EF4-FFF2-40B4-BE49-F238E27FC236}">
                <a16:creationId xmlns:a16="http://schemas.microsoft.com/office/drawing/2014/main" id="{33149A15-0E06-4264-97BD-A5B9C956A7CD}"/>
              </a:ext>
            </a:extLst>
          </p:cNvPr>
          <p:cNvSpPr>
            <a:spLocks noGrp="1"/>
          </p:cNvSpPr>
          <p:nvPr>
            <p:ph idx="1"/>
          </p:nvPr>
        </p:nvSpPr>
        <p:spPr>
          <a:xfrm>
            <a:off x="395536" y="1123950"/>
            <a:ext cx="8229600" cy="4789488"/>
          </a:xfrm>
          <a:noFill/>
          <a:ln w="9525">
            <a:noFill/>
            <a:miter lim="800000"/>
            <a:headEnd/>
            <a:tailEnd/>
          </a:ln>
        </p:spPr>
        <p:txBody>
          <a:bodyPr vert="horz" wrap="square" lIns="91440" tIns="45720" rIns="91440" bIns="45720" numCol="1" anchor="t" anchorCtr="0" compatLnSpc="1">
            <a:prstTxWarp prst="textNoShape">
              <a:avLst/>
            </a:prstTxWarp>
          </a:bodyPr>
          <a:lstStyle/>
          <a:p>
            <a:pPr marL="342900" lvl="1" indent="-342900">
              <a:buClr>
                <a:schemeClr val="tx2"/>
              </a:buClr>
            </a:pPr>
            <a:r>
              <a:rPr lang="en-GB" sz="2600" dirty="0">
                <a:ea typeface="+mn-ea"/>
                <a:cs typeface="+mn-cs"/>
              </a:rPr>
              <a:t>Making up references to support assertions;</a:t>
            </a:r>
          </a:p>
          <a:p>
            <a:pPr marL="342900" lvl="1" indent="-342900">
              <a:buClr>
                <a:schemeClr val="tx2"/>
              </a:buClr>
            </a:pPr>
            <a:r>
              <a:rPr lang="en-GB" sz="2600" dirty="0">
                <a:ea typeface="+mn-ea"/>
                <a:cs typeface="+mn-cs"/>
              </a:rPr>
              <a:t>Taking unauthorised material into exams (including paper notes, access to information on mobile phones, writing on the body and so on);</a:t>
            </a:r>
          </a:p>
          <a:p>
            <a:pPr marL="342900" lvl="1" indent="-342900">
              <a:buClr>
                <a:schemeClr val="tx2"/>
              </a:buClr>
            </a:pPr>
            <a:r>
              <a:rPr lang="en-GB" sz="2600" dirty="0">
                <a:ea typeface="+mn-ea"/>
                <a:cs typeface="+mn-cs"/>
              </a:rPr>
              <a:t>Impersonation, whereby students get someone else to sit an exam, test or online assignment on their behalf. Press reports tell of even parents being caught doing this!;</a:t>
            </a:r>
          </a:p>
          <a:p>
            <a:pPr marL="342900" lvl="1" indent="-342900">
              <a:buClr>
                <a:schemeClr val="tx2"/>
              </a:buClr>
            </a:pPr>
            <a:r>
              <a:rPr lang="en-GB" sz="2600" dirty="0">
                <a:ea typeface="+mn-ea"/>
                <a:cs typeface="+mn-cs"/>
              </a:rPr>
              <a:t>Not pulling one’s weight in something where the group’s product is assessed, yet gaining the same marks as everyone else involved.</a:t>
            </a:r>
          </a:p>
        </p:txBody>
      </p:sp>
    </p:spTree>
    <p:extLst>
      <p:ext uri="{BB962C8B-B14F-4D97-AF65-F5344CB8AC3E}">
        <p14:creationId xmlns:p14="http://schemas.microsoft.com/office/powerpoint/2010/main" val="3413245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A130BF-0AF9-4DCA-B44B-6A0D93CA5316}"/>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More instances of unfair academic conduct </a:t>
            </a:r>
          </a:p>
        </p:txBody>
      </p:sp>
      <p:sp>
        <p:nvSpPr>
          <p:cNvPr id="5" name="Content Placeholder 4">
            <a:extLst>
              <a:ext uri="{FF2B5EF4-FFF2-40B4-BE49-F238E27FC236}">
                <a16:creationId xmlns:a16="http://schemas.microsoft.com/office/drawing/2014/main" id="{1E1F1FBA-96E2-41FE-966E-4A0607A49BCB}"/>
              </a:ext>
            </a:extLst>
          </p:cNvPr>
          <p:cNvSpPr>
            <a:spLocks noGrp="1"/>
          </p:cNvSpPr>
          <p:nvPr>
            <p:ph idx="1"/>
          </p:nvPr>
        </p:nvSpPr>
        <p:spPr/>
        <p:txBody>
          <a:bodyPr/>
          <a:lstStyle/>
          <a:p>
            <a:pPr marL="342900" lvl="1" indent="-342900">
              <a:buClr>
                <a:schemeClr val="tx2"/>
              </a:buClr>
            </a:pPr>
            <a:r>
              <a:rPr lang="en-GB" sz="2600" dirty="0">
                <a:ea typeface="+mn-ea"/>
                <a:cs typeface="+mn-cs"/>
              </a:rPr>
              <a:t>Referring to and citing a source which someone else has cited in their published work, without ever looking at the source itself;</a:t>
            </a:r>
          </a:p>
          <a:p>
            <a:pPr marL="342900" lvl="1" indent="-342900">
              <a:buClr>
                <a:schemeClr val="tx2"/>
              </a:buClr>
            </a:pPr>
            <a:r>
              <a:rPr lang="en-GB" sz="2600" dirty="0">
                <a:ea typeface="+mn-ea"/>
                <a:cs typeface="+mn-cs"/>
              </a:rPr>
              <a:t>Recycling one’s own assignments previously submitted on other courses. (Some would argue that there is a problem with the assessment strategy if a student can get a better mark in the third year for an assignment submitted for a second year course, as is anecdotally the case);</a:t>
            </a:r>
          </a:p>
          <a:p>
            <a:pPr marL="342900" lvl="1" indent="-342900">
              <a:buClr>
                <a:schemeClr val="tx2"/>
              </a:buClr>
            </a:pPr>
            <a:r>
              <a:rPr lang="en-GB" sz="2600" dirty="0">
                <a:ea typeface="+mn-ea"/>
                <a:cs typeface="+mn-cs"/>
              </a:rPr>
              <a:t>Getting extensions of deadlines with false claims of illness or other extenuating circumstances (again, the system is at fault if there are not proper checks and balances to prevent this).</a:t>
            </a:r>
          </a:p>
          <a:p>
            <a:endParaRPr lang="en-GB" sz="2600" dirty="0"/>
          </a:p>
        </p:txBody>
      </p:sp>
    </p:spTree>
    <p:extLst>
      <p:ext uri="{BB962C8B-B14F-4D97-AF65-F5344CB8AC3E}">
        <p14:creationId xmlns:p14="http://schemas.microsoft.com/office/powerpoint/2010/main" val="42112849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xfrm>
            <a:off x="250825" y="0"/>
            <a:ext cx="8713788" cy="736979"/>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Poor assessment design breeds plagiarism?</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a:xfrm>
            <a:off x="358775" y="836711"/>
            <a:ext cx="8605838" cy="5030689"/>
          </a:xfrm>
        </p:spPr>
        <p:txBody>
          <a:bodyPr/>
          <a:lstStyle/>
          <a:p>
            <a:pPr marL="0" indent="0">
              <a:buNone/>
            </a:pPr>
            <a:r>
              <a:rPr lang="en-GB" sz="2800" dirty="0"/>
              <a:t>According to Flint and Johnson (2011, p.2) student evaluations frequently reveal poor assessment practices which: </a:t>
            </a:r>
          </a:p>
          <a:p>
            <a:r>
              <a:rPr lang="en-GB" sz="2800" dirty="0"/>
              <a:t>lack authenticity and relevance to real world tasks, </a:t>
            </a:r>
          </a:p>
          <a:p>
            <a:r>
              <a:rPr lang="en-GB" sz="2800" dirty="0"/>
              <a:t>make unreasonable demands on students, </a:t>
            </a:r>
          </a:p>
          <a:p>
            <a:r>
              <a:rPr lang="en-GB" sz="2800" dirty="0"/>
              <a:t>are narrow in scope, </a:t>
            </a:r>
          </a:p>
          <a:p>
            <a:r>
              <a:rPr lang="en-GB" sz="2800" dirty="0"/>
              <a:t>have little long-term benefit for students’ learning, </a:t>
            </a:r>
          </a:p>
          <a:p>
            <a:r>
              <a:rPr lang="en-GB" sz="2800" dirty="0"/>
              <a:t>fail to reward genuine effort, </a:t>
            </a:r>
          </a:p>
          <a:p>
            <a:r>
              <a:rPr lang="en-GB" sz="2800" dirty="0"/>
              <a:t>have unclear expectations and assessment criteria, </a:t>
            </a:r>
          </a:p>
          <a:p>
            <a:r>
              <a:rPr lang="en-GB" sz="2800" dirty="0"/>
              <a:t>fail to provide adequate feedback to students, </a:t>
            </a:r>
          </a:p>
          <a:p>
            <a:r>
              <a:rPr lang="en-GB" sz="2800" dirty="0"/>
              <a:t>rely heavily on factual recall rather than on higher-order thinking and problem-solving skills.</a:t>
            </a:r>
          </a:p>
        </p:txBody>
      </p:sp>
    </p:spTree>
    <p:extLst>
      <p:ext uri="{BB962C8B-B14F-4D97-AF65-F5344CB8AC3E}">
        <p14:creationId xmlns:p14="http://schemas.microsoft.com/office/powerpoint/2010/main" val="16574644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D563-B149-43FD-B98F-E1BFEB8CBF76}"/>
              </a:ext>
            </a:extLst>
          </p:cNvPr>
          <p:cNvSpPr>
            <a:spLocks noGrp="1"/>
          </p:cNvSpPr>
          <p:nvPr>
            <p:ph type="title"/>
          </p:nvPr>
        </p:nvSpPr>
        <p:spPr>
          <a:xfrm>
            <a:off x="250825" y="1"/>
            <a:ext cx="8713788" cy="1123950"/>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Students know more than we may think about unfair assessment!</a:t>
            </a:r>
          </a:p>
        </p:txBody>
      </p:sp>
      <p:sp>
        <p:nvSpPr>
          <p:cNvPr id="3" name="Content Placeholder 2">
            <a:extLst>
              <a:ext uri="{FF2B5EF4-FFF2-40B4-BE49-F238E27FC236}">
                <a16:creationId xmlns:a16="http://schemas.microsoft.com/office/drawing/2014/main" id="{E1953E25-7276-4E54-AB09-A798B344259D}"/>
              </a:ext>
            </a:extLst>
          </p:cNvPr>
          <p:cNvSpPr>
            <a:spLocks noGrp="1"/>
          </p:cNvSpPr>
          <p:nvPr>
            <p:ph idx="1"/>
          </p:nvPr>
        </p:nvSpPr>
        <p:spPr>
          <a:xfrm>
            <a:off x="358775" y="1009935"/>
            <a:ext cx="8605838" cy="4857466"/>
          </a:xfrm>
        </p:spPr>
        <p:txBody>
          <a:bodyPr/>
          <a:lstStyle/>
          <a:p>
            <a:r>
              <a:rPr lang="en-GB" sz="2600" dirty="0"/>
              <a:t>Flint and Johnson’s book is based on what students told them about their experiences of assessment.</a:t>
            </a:r>
          </a:p>
          <a:p>
            <a:r>
              <a:rPr lang="en-GB" sz="2600" dirty="0"/>
              <a:t>Students hate unfair assessment and are more inclined to cheat or plagiarise if they consider such things to be happening all around them.</a:t>
            </a:r>
          </a:p>
          <a:p>
            <a:r>
              <a:rPr lang="en-GB" sz="2600" dirty="0"/>
              <a:t>Students use social media to talk to each other, and are in good contact with students from other institutions. Occasionally this can be misused in assessment.</a:t>
            </a:r>
          </a:p>
          <a:p>
            <a:r>
              <a:rPr lang="en-GB" sz="2600" dirty="0"/>
              <a:t>Students are well aware of any cheating or plagiarism that’s going on around them, and we need to keep talking to them and listening to them, rather than rely on occasional ‘whistleblowing’ from disgruntled students.</a:t>
            </a:r>
          </a:p>
          <a:p>
            <a:endParaRPr lang="en-GB" sz="2600" dirty="0"/>
          </a:p>
        </p:txBody>
      </p:sp>
    </p:spTree>
    <p:extLst>
      <p:ext uri="{BB962C8B-B14F-4D97-AF65-F5344CB8AC3E}">
        <p14:creationId xmlns:p14="http://schemas.microsoft.com/office/powerpoint/2010/main" val="10134999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29A9DD-0037-4F3D-BDCC-ED3A8F09F6E4}"/>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Effective assessment design</a:t>
            </a:r>
          </a:p>
        </p:txBody>
      </p:sp>
      <p:sp>
        <p:nvSpPr>
          <p:cNvPr id="5" name="Content Placeholder 4">
            <a:extLst>
              <a:ext uri="{FF2B5EF4-FFF2-40B4-BE49-F238E27FC236}">
                <a16:creationId xmlns:a16="http://schemas.microsoft.com/office/drawing/2014/main" id="{D0023553-4000-4E0F-BECF-19B558F01736}"/>
              </a:ext>
            </a:extLst>
          </p:cNvPr>
          <p:cNvSpPr>
            <a:spLocks noGrp="1"/>
          </p:cNvSpPr>
          <p:nvPr>
            <p:ph idx="1"/>
          </p:nvPr>
        </p:nvSpPr>
        <p:spPr/>
        <p:txBody>
          <a:bodyPr/>
          <a:lstStyle/>
          <a:p>
            <a:pPr marL="0" indent="0">
              <a:buNone/>
            </a:pPr>
            <a:r>
              <a:rPr lang="en-GB" sz="2800" dirty="0"/>
              <a:t>Effective assessment design to avoid cheating and plagiarism balances:</a:t>
            </a:r>
          </a:p>
          <a:p>
            <a:r>
              <a:rPr lang="en-GB" sz="2800" dirty="0"/>
              <a:t>using strict controls, making the rules clear and having known penalties which are rigorously applied, and designing assessment instruments that make poor academic practice difficult;</a:t>
            </a:r>
          </a:p>
          <a:p>
            <a:r>
              <a:rPr lang="en-GB" sz="2800" dirty="0"/>
              <a:t>developing a study climate that will reduce the likelihood of cheating (McDowell and Brown, 2001).</a:t>
            </a:r>
          </a:p>
          <a:p>
            <a:endParaRPr lang="en-GB" sz="2800" dirty="0"/>
          </a:p>
        </p:txBody>
      </p:sp>
    </p:spTree>
    <p:extLst>
      <p:ext uri="{BB962C8B-B14F-4D97-AF65-F5344CB8AC3E}">
        <p14:creationId xmlns:p14="http://schemas.microsoft.com/office/powerpoint/2010/main" val="34742705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‘Strict control’ approaches might include:</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a:xfrm>
            <a:off x="358775" y="1196975"/>
            <a:ext cx="8605838" cy="4670425"/>
          </a:xfrm>
        </p:spPr>
        <p:txBody>
          <a:bodyPr/>
          <a:lstStyle/>
          <a:p>
            <a:r>
              <a:rPr lang="en-GB" sz="2800" dirty="0"/>
              <a:t>using well-invigilated, unseen, closed book exams, </a:t>
            </a:r>
          </a:p>
          <a:p>
            <a:r>
              <a:rPr lang="en-GB" sz="2800" dirty="0"/>
              <a:t>using computer-based tests in a strictly monitored environment where photo-identity cards are checked against student numbers, </a:t>
            </a:r>
          </a:p>
          <a:p>
            <a:r>
              <a:rPr lang="en-GB" sz="2800" dirty="0"/>
              <a:t>conducting unannounced spot tests,</a:t>
            </a:r>
          </a:p>
          <a:p>
            <a:r>
              <a:rPr lang="en-GB" sz="2800" dirty="0"/>
              <a:t>checking for mark discrepancies over a student profile looking for and investigating anomalies.</a:t>
            </a:r>
          </a:p>
        </p:txBody>
      </p:sp>
    </p:spTree>
    <p:extLst>
      <p:ext uri="{BB962C8B-B14F-4D97-AF65-F5344CB8AC3E}">
        <p14:creationId xmlns:p14="http://schemas.microsoft.com/office/powerpoint/2010/main" val="824593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Using assessment </a:t>
            </a:r>
            <a:r>
              <a:rPr lang="en-GB" sz="3200" i="1" dirty="0"/>
              <a:t>for</a:t>
            </a:r>
            <a:r>
              <a:rPr lang="en-GB" sz="3200" dirty="0"/>
              <a:t> learning </a:t>
            </a:r>
            <a:br>
              <a:rPr lang="en-GB" sz="3200" dirty="0"/>
            </a:br>
            <a:r>
              <a:rPr lang="en-GB" sz="3200" dirty="0"/>
              <a:t>(Sambell et al, 2012)</a:t>
            </a:r>
          </a:p>
        </p:txBody>
      </p:sp>
      <p:sp>
        <p:nvSpPr>
          <p:cNvPr id="22531" name="Content Placeholder 2"/>
          <p:cNvSpPr>
            <a:spLocks noGrp="1"/>
          </p:cNvSpPr>
          <p:nvPr>
            <p:ph idx="1"/>
          </p:nvPr>
        </p:nvSpPr>
        <p:spPr/>
        <p:txBody>
          <a:bodyPr/>
          <a:lstStyle/>
          <a:p>
            <a:pPr eaLnBrk="1" hangingPunct="1"/>
            <a:r>
              <a:rPr lang="en-US" sz="2800" b="1" dirty="0"/>
              <a:t>Assessment that is meaningful to students can provide them with a framework for activity;</a:t>
            </a:r>
          </a:p>
          <a:p>
            <a:pPr eaLnBrk="1" hangingPunct="1"/>
            <a:r>
              <a:rPr lang="en-US" sz="2800" b="1" dirty="0"/>
              <a:t>“Students can escape bad teaching but they can’t escape bad assessment” (</a:t>
            </a:r>
            <a:r>
              <a:rPr lang="en-US" sz="2800" b="1" dirty="0" err="1"/>
              <a:t>Boud</a:t>
            </a:r>
            <a:r>
              <a:rPr lang="en-US" sz="2800" b="1" dirty="0"/>
              <a:t>, 1995);</a:t>
            </a:r>
          </a:p>
          <a:p>
            <a:pPr eaLnBrk="1" hangingPunct="1"/>
            <a:r>
              <a:rPr lang="en-US" sz="2800" b="1" dirty="0"/>
              <a:t>Where assessment is fully part of the learning process and integrated within it, the act of being assessed can help students to make sense of their learning;</a:t>
            </a:r>
          </a:p>
          <a:p>
            <a:pPr eaLnBrk="1" hangingPunct="1"/>
            <a:r>
              <a:rPr lang="en-GB" sz="2800" b="1" dirty="0"/>
              <a:t>Assessment should be formative, informative, developmental and remediable.</a:t>
            </a:r>
          </a:p>
          <a:p>
            <a:pPr eaLnBrk="1" hangingPunct="1"/>
            <a:endParaRPr lang="en-US" sz="2800" dirty="0"/>
          </a:p>
        </p:txBody>
      </p:sp>
    </p:spTree>
    <p:extLst>
      <p:ext uri="{BB962C8B-B14F-4D97-AF65-F5344CB8AC3E}">
        <p14:creationId xmlns:p14="http://schemas.microsoft.com/office/powerpoint/2010/main" val="28252703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C6A6A9-D477-4360-8D30-A74F35AB4ACB}"/>
              </a:ext>
            </a:extLst>
          </p:cNvPr>
          <p:cNvSpPr>
            <a:spLocks noGrp="1"/>
          </p:cNvSpPr>
          <p:nvPr>
            <p:ph type="title"/>
          </p:nvPr>
        </p:nvSpPr>
        <p:spPr>
          <a:xfrm>
            <a:off x="250825" y="163773"/>
            <a:ext cx="8713788" cy="62779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Collegial approaches</a:t>
            </a:r>
          </a:p>
        </p:txBody>
      </p:sp>
      <p:sp>
        <p:nvSpPr>
          <p:cNvPr id="5" name="Content Placeholder 4">
            <a:extLst>
              <a:ext uri="{FF2B5EF4-FFF2-40B4-BE49-F238E27FC236}">
                <a16:creationId xmlns:a16="http://schemas.microsoft.com/office/drawing/2014/main" id="{1BEDC75C-CBB0-46D8-B69D-FA4713516D3A}"/>
              </a:ext>
            </a:extLst>
          </p:cNvPr>
          <p:cNvSpPr>
            <a:spLocks noGrp="1"/>
          </p:cNvSpPr>
          <p:nvPr>
            <p:ph idx="1"/>
          </p:nvPr>
        </p:nvSpPr>
        <p:spPr>
          <a:xfrm>
            <a:off x="358775" y="887105"/>
            <a:ext cx="8605838" cy="4980296"/>
          </a:xfrm>
        </p:spPr>
        <p:txBody>
          <a:bodyPr/>
          <a:lstStyle/>
          <a:p>
            <a:r>
              <a:rPr lang="en-GB" sz="2800" dirty="0"/>
              <a:t>One aspect of academic integrity is ensuring that we adopt collegial approaches to assessment design. If students feel that teaching staff don’t talk to each other (not least about assessment), they may suppose that poor academic conduct is difficult to detect. </a:t>
            </a:r>
          </a:p>
          <a:p>
            <a:r>
              <a:rPr lang="en-GB" sz="2800" dirty="0"/>
              <a:t> We need to be able to share with students similar expectations about what we expect in assessment contexts.</a:t>
            </a:r>
          </a:p>
        </p:txBody>
      </p:sp>
    </p:spTree>
    <p:extLst>
      <p:ext uri="{BB962C8B-B14F-4D97-AF65-F5344CB8AC3E}">
        <p14:creationId xmlns:p14="http://schemas.microsoft.com/office/powerpoint/2010/main" val="8352003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A0699B-B0EE-47E9-BE61-620E53B6BBF5}"/>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Timing and pressure</a:t>
            </a:r>
          </a:p>
        </p:txBody>
      </p:sp>
      <p:sp>
        <p:nvSpPr>
          <p:cNvPr id="5" name="Content Placeholder 4">
            <a:extLst>
              <a:ext uri="{FF2B5EF4-FFF2-40B4-BE49-F238E27FC236}">
                <a16:creationId xmlns:a16="http://schemas.microsoft.com/office/drawing/2014/main" id="{DCAC52E5-2AA5-40C0-9715-6C76BF6DE5B2}"/>
              </a:ext>
            </a:extLst>
          </p:cNvPr>
          <p:cNvSpPr>
            <a:spLocks noGrp="1"/>
          </p:cNvSpPr>
          <p:nvPr>
            <p:ph idx="1"/>
          </p:nvPr>
        </p:nvSpPr>
        <p:spPr/>
        <p:txBody>
          <a:bodyPr/>
          <a:lstStyle/>
          <a:p>
            <a:r>
              <a:rPr lang="en-GB" sz="2800" dirty="0"/>
              <a:t>If students feel that assignments are unthinkingly being timed and set by staff with little interest in what their colleagues are doing, students facing competing deadlines across their modules, with several assignments to be submitted at the same time, may feel that cutting corners and taking short cuts is justified.</a:t>
            </a:r>
          </a:p>
        </p:txBody>
      </p:sp>
    </p:spTree>
    <p:extLst>
      <p:ext uri="{BB962C8B-B14F-4D97-AF65-F5344CB8AC3E}">
        <p14:creationId xmlns:p14="http://schemas.microsoft.com/office/powerpoint/2010/main" val="20841833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Unintentional plagiarism?</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p:txBody>
          <a:bodyPr/>
          <a:lstStyle/>
          <a:p>
            <a:r>
              <a:rPr lang="en-GB" sz="2800" dirty="0"/>
              <a:t>On occasions unintentional plagiarism occurs, either where the student doesn’t really understand how to properly cite others’ work or makes genuine errors. </a:t>
            </a:r>
          </a:p>
          <a:p>
            <a:r>
              <a:rPr lang="en-GB" sz="2800" dirty="0"/>
              <a:t>Avid readers may not always be fully conscious of how much they have absorbed from sources they fail to attribute, particularly when students read very fast, or skim read lots of sources at once, and fail to keep good records of references.</a:t>
            </a:r>
          </a:p>
        </p:txBody>
      </p:sp>
    </p:spTree>
    <p:extLst>
      <p:ext uri="{BB962C8B-B14F-4D97-AF65-F5344CB8AC3E}">
        <p14:creationId xmlns:p14="http://schemas.microsoft.com/office/powerpoint/2010/main" val="37470367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Plagiarism detection techniques are limited</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p:txBody>
          <a:bodyPr/>
          <a:lstStyle/>
          <a:p>
            <a:r>
              <a:rPr lang="en-GB" sz="2800" dirty="0"/>
              <a:t>Plagiarism detection services are widely used including ‘</a:t>
            </a:r>
            <a:r>
              <a:rPr lang="en-GB" sz="2800" dirty="0" err="1"/>
              <a:t>Turnitin</a:t>
            </a:r>
            <a:r>
              <a:rPr lang="en-GB" sz="2800" dirty="0"/>
              <a:t>’ which uses a traffic light system to compare electronically submitted material against a very large number of electronic sources (red = very likely to be plagiarised, green unlikely to be plagiarised), but these can only detect material that is electronically stored and cannot detect original material written for others.</a:t>
            </a:r>
          </a:p>
          <a:p>
            <a:r>
              <a:rPr lang="en-GB" sz="2800" dirty="0"/>
              <a:t>One possibility is to let students use such software themselves, so they can detect problems before submitting work, and possibly even recover details of some sources they’ve lost?</a:t>
            </a:r>
          </a:p>
        </p:txBody>
      </p:sp>
    </p:spTree>
    <p:extLst>
      <p:ext uri="{BB962C8B-B14F-4D97-AF65-F5344CB8AC3E}">
        <p14:creationId xmlns:p14="http://schemas.microsoft.com/office/powerpoint/2010/main" val="33626601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1210-AB0E-4F87-8288-848DE8BB265E}"/>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Learn more about </a:t>
            </a:r>
            <a:r>
              <a:rPr lang="en-GB" sz="3200" dirty="0" err="1"/>
              <a:t>Turnitin</a:t>
            </a:r>
            <a:endParaRPr lang="en-GB" sz="3200" dirty="0"/>
          </a:p>
        </p:txBody>
      </p:sp>
      <p:sp>
        <p:nvSpPr>
          <p:cNvPr id="3" name="Content Placeholder 2">
            <a:extLst>
              <a:ext uri="{FF2B5EF4-FFF2-40B4-BE49-F238E27FC236}">
                <a16:creationId xmlns:a16="http://schemas.microsoft.com/office/drawing/2014/main" id="{80DE76A3-B8E1-4091-8F81-B342B2CC7DD0}"/>
              </a:ext>
            </a:extLst>
          </p:cNvPr>
          <p:cNvSpPr>
            <a:spLocks noGrp="1"/>
          </p:cNvSpPr>
          <p:nvPr>
            <p:ph idx="1"/>
          </p:nvPr>
        </p:nvSpPr>
        <p:spPr>
          <a:xfrm>
            <a:off x="436728" y="1419367"/>
            <a:ext cx="8261185" cy="4782996"/>
          </a:xfrm>
        </p:spPr>
        <p:txBody>
          <a:bodyPr/>
          <a:lstStyle/>
          <a:p>
            <a:r>
              <a:rPr lang="en-GB" sz="2800" dirty="0"/>
              <a:t>There is a great deal of discussion on the web on the merits and drawbacks of various plagiarism detection platforms.</a:t>
            </a:r>
          </a:p>
          <a:p>
            <a:r>
              <a:rPr lang="en-GB" sz="2800" dirty="0"/>
              <a:t>A link to one of these is here:</a:t>
            </a:r>
          </a:p>
          <a:p>
            <a:r>
              <a:rPr lang="en-GB" sz="2800" dirty="0">
                <a:hlinkClick r:id="rId2"/>
              </a:rPr>
              <a:t>http://www.digitalpedagogylab.com/hybridped/resisting-edtech/</a:t>
            </a:r>
            <a:r>
              <a:rPr lang="en-GB" sz="2800" dirty="0"/>
              <a:t> </a:t>
            </a:r>
          </a:p>
        </p:txBody>
      </p:sp>
    </p:spTree>
    <p:extLst>
      <p:ext uri="{BB962C8B-B14F-4D97-AF65-F5344CB8AC3E}">
        <p14:creationId xmlns:p14="http://schemas.microsoft.com/office/powerpoint/2010/main" val="37515793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Is plagiarism encouraged from early years?</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p:txBody>
          <a:bodyPr/>
          <a:lstStyle/>
          <a:p>
            <a:r>
              <a:rPr lang="en-GB" sz="2800" dirty="0"/>
              <a:t>Changes in assessment practice, including the increased use of assessed coursework, make some aspects of cheating easier (how many parents, for example, have experienced moral dilemmas when ‘proof reading’ their children’s course work prior to submission and been tempted to help them improve the work in ways that verge on co-authorship!).</a:t>
            </a:r>
          </a:p>
          <a:p>
            <a:r>
              <a:rPr lang="en-GB" sz="2800" dirty="0"/>
              <a:t>Problems with coursework assessment at school levels may be responsible for the recent regression (reforms?) towards time-constrained, unseen written exams.</a:t>
            </a:r>
          </a:p>
        </p:txBody>
      </p:sp>
    </p:spTree>
    <p:extLst>
      <p:ext uri="{BB962C8B-B14F-4D97-AF65-F5344CB8AC3E}">
        <p14:creationId xmlns:p14="http://schemas.microsoft.com/office/powerpoint/2010/main" val="29821856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62C4E-C107-468A-9551-FAFBB9A72544}"/>
              </a:ext>
            </a:extLst>
          </p:cNvPr>
          <p:cNvSpPr>
            <a:spLocks noGrp="1"/>
          </p:cNvSpPr>
          <p:nvPr>
            <p:ph type="title"/>
          </p:nvPr>
        </p:nvSpPr>
        <p:spPr>
          <a:xfrm>
            <a:off x="457200" y="122238"/>
            <a:ext cx="7543800"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Are public expectations of assessment tarnished nowadays? BBC News: 31st August 2017</a:t>
            </a:r>
          </a:p>
        </p:txBody>
      </p:sp>
      <p:sp>
        <p:nvSpPr>
          <p:cNvPr id="3" name="Content Placeholder 2">
            <a:extLst>
              <a:ext uri="{FF2B5EF4-FFF2-40B4-BE49-F238E27FC236}">
                <a16:creationId xmlns:a16="http://schemas.microsoft.com/office/drawing/2014/main" id="{77B3FA13-DEAE-4310-8752-4F88113A750D}"/>
              </a:ext>
            </a:extLst>
          </p:cNvPr>
          <p:cNvSpPr>
            <a:spLocks noGrp="1"/>
          </p:cNvSpPr>
          <p:nvPr>
            <p:ph idx="1"/>
          </p:nvPr>
        </p:nvSpPr>
        <p:spPr>
          <a:xfrm>
            <a:off x="468313" y="1196975"/>
            <a:ext cx="8229600" cy="5005388"/>
          </a:xfrm>
        </p:spPr>
        <p:txBody>
          <a:bodyPr/>
          <a:lstStyle/>
          <a:p>
            <a:r>
              <a:rPr lang="en-GB" sz="2400" dirty="0"/>
              <a:t>School Standards Minister Nick Gibb said he wants a review of the rules surrounding teachers who help to write exam questions in England - in the wake of claims of cheating.</a:t>
            </a:r>
          </a:p>
          <a:p>
            <a:r>
              <a:rPr lang="en-GB" sz="2400" dirty="0"/>
              <a:t>"The public must have confidence in the integrity of the exam system, and cheating of any kind is unacceptable," said Mr Gibb.</a:t>
            </a:r>
          </a:p>
          <a:p>
            <a:r>
              <a:rPr lang="en-GB" sz="2400" dirty="0"/>
              <a:t>The </a:t>
            </a:r>
            <a:r>
              <a:rPr lang="en-GB" sz="2400" dirty="0" err="1"/>
              <a:t>Ofqual</a:t>
            </a:r>
            <a:r>
              <a:rPr lang="en-GB" sz="2400" dirty="0"/>
              <a:t> exam watchdog will carry out the review and report later this year. This will find whether checks are "sufficiently robust", says </a:t>
            </a:r>
            <a:r>
              <a:rPr lang="en-GB" sz="2400" dirty="0" err="1"/>
              <a:t>Ofqual</a:t>
            </a:r>
            <a:r>
              <a:rPr lang="en-GB" sz="2400" dirty="0"/>
              <a:t>. The review follows claims of advance information being leaked about exams.</a:t>
            </a:r>
          </a:p>
          <a:p>
            <a:r>
              <a:rPr lang="en-GB" sz="2400" dirty="0"/>
              <a:t>There have been calls for a clearer separation between teachers involved in setting questions and those teaching the subject.</a:t>
            </a:r>
          </a:p>
          <a:p>
            <a:r>
              <a:rPr lang="en-GB" dirty="0"/>
              <a:t>So what about our own exams in universities?</a:t>
            </a:r>
          </a:p>
          <a:p>
            <a:endParaRPr lang="en-GB" sz="2400" dirty="0"/>
          </a:p>
        </p:txBody>
      </p:sp>
    </p:spTree>
    <p:extLst>
      <p:ext uri="{BB962C8B-B14F-4D97-AF65-F5344CB8AC3E}">
        <p14:creationId xmlns:p14="http://schemas.microsoft.com/office/powerpoint/2010/main" val="27857669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Handwritten copying took time, but some learning happened?</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p:txBody>
          <a:bodyPr/>
          <a:lstStyle/>
          <a:p>
            <a:r>
              <a:rPr lang="en-GB" sz="2800" dirty="0"/>
              <a:t>Concerns about plagiarism and cheating have increased over the years, as academics and managers worry that mass higher education provides more opportunities for poor practice and lower chances of being caught. </a:t>
            </a:r>
          </a:p>
          <a:p>
            <a:r>
              <a:rPr lang="en-GB" sz="2800" dirty="0"/>
              <a:t>In former times, it was harder for students to cheat by copying the work of others, and the very act of copying gave students at least some contact with the material they were supposedly well acquainted with, so some learning may have taken place.</a:t>
            </a:r>
          </a:p>
        </p:txBody>
      </p:sp>
    </p:spTree>
    <p:extLst>
      <p:ext uri="{BB962C8B-B14F-4D97-AF65-F5344CB8AC3E}">
        <p14:creationId xmlns:p14="http://schemas.microsoft.com/office/powerpoint/2010/main" val="39229618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xfrm>
            <a:off x="250825" y="188913"/>
            <a:ext cx="8713788" cy="43169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The web has changed things!</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a:xfrm>
            <a:off x="358775" y="620610"/>
            <a:ext cx="8605838" cy="5246791"/>
          </a:xfrm>
        </p:spPr>
        <p:txBody>
          <a:bodyPr/>
          <a:lstStyle/>
          <a:p>
            <a:r>
              <a:rPr lang="en-GB" sz="2800" dirty="0"/>
              <a:t>Nowadays, wider use of communication and information technologies, especially the internet, facilitate downloading work of others, editing it to minimise plagiarism being detected by software, then inserting such edited extracts from it into one’s own work.</a:t>
            </a:r>
          </a:p>
          <a:p>
            <a:r>
              <a:rPr lang="en-GB" sz="2800" dirty="0"/>
              <a:t>This process is just an extension of those now widely accepted for finding and using quotes from sources (and correctly citing them) – e.g. Google Scholar.</a:t>
            </a:r>
          </a:p>
          <a:p>
            <a:r>
              <a:rPr lang="en-GB" sz="2800" dirty="0"/>
              <a:t>‘The learning process is being radically reshaped, to a point where the notion of plagiarism is becoming foggier, and not one that's automatically synonymous with cheating’ (Marsden, 2014, p.49).</a:t>
            </a:r>
          </a:p>
        </p:txBody>
      </p:sp>
    </p:spTree>
    <p:extLst>
      <p:ext uri="{BB962C8B-B14F-4D97-AF65-F5344CB8AC3E}">
        <p14:creationId xmlns:p14="http://schemas.microsoft.com/office/powerpoint/2010/main" val="19384734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xfrm>
            <a:off x="457200" y="122239"/>
            <a:ext cx="7543800" cy="642466"/>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Can we make plagiarism unthinkable?</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a:xfrm>
            <a:off x="304800" y="1005906"/>
            <a:ext cx="8605838" cy="4670425"/>
          </a:xfrm>
        </p:spPr>
        <p:txBody>
          <a:bodyPr/>
          <a:lstStyle/>
          <a:p>
            <a:r>
              <a:rPr lang="en-GB" sz="2800" dirty="0"/>
              <a:t>To develop a study climate that makes cheating and plagiarism unthinkable, it can help to foster loyalty to the university and to the standards it assures.</a:t>
            </a:r>
          </a:p>
          <a:p>
            <a:r>
              <a:rPr lang="en-GB" sz="2800" dirty="0"/>
              <a:t>Students may not know how much care we take to try to make assessment fair and valid, such as moderation of standards and questions, external examining, assessment board procedures, and double-marking of borderline work.</a:t>
            </a:r>
          </a:p>
          <a:p>
            <a:r>
              <a:rPr lang="en-GB" sz="2800" dirty="0"/>
              <a:t>If students are made aware of the efforts that a university makes to make assessment impartial, inclusive and fair to all, they may be better able to make good judgments about their own academic integrity. </a:t>
            </a:r>
          </a:p>
        </p:txBody>
      </p:sp>
    </p:spTree>
    <p:extLst>
      <p:ext uri="{BB962C8B-B14F-4D97-AF65-F5344CB8AC3E}">
        <p14:creationId xmlns:p14="http://schemas.microsoft.com/office/powerpoint/2010/main" val="1591765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BF6B-3A8E-4AF6-AED9-7603D2C62995}"/>
              </a:ext>
            </a:extLst>
          </p:cNvPr>
          <p:cNvSpPr>
            <a:spLocks noGrp="1"/>
          </p:cNvSpPr>
          <p:nvPr>
            <p:ph type="title"/>
          </p:nvPr>
        </p:nvSpPr>
        <p:spPr>
          <a:xfrm>
            <a:off x="457200" y="122238"/>
            <a:ext cx="7543800" cy="143455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So to help us focus on assessment criteria and developing students’ assessment literacy, a game!</a:t>
            </a:r>
          </a:p>
        </p:txBody>
      </p:sp>
      <p:sp>
        <p:nvSpPr>
          <p:cNvPr id="3" name="Content Placeholder 2">
            <a:extLst>
              <a:ext uri="{FF2B5EF4-FFF2-40B4-BE49-F238E27FC236}">
                <a16:creationId xmlns:a16="http://schemas.microsoft.com/office/drawing/2014/main" id="{5E240BED-5E90-4E22-9D98-38FB32CA080A}"/>
              </a:ext>
            </a:extLst>
          </p:cNvPr>
          <p:cNvSpPr>
            <a:spLocks noGrp="1"/>
          </p:cNvSpPr>
          <p:nvPr>
            <p:ph idx="1"/>
          </p:nvPr>
        </p:nvSpPr>
        <p:spPr>
          <a:xfrm>
            <a:off x="468313" y="1700807"/>
            <a:ext cx="8229600" cy="4501555"/>
          </a:xfrm>
        </p:spPr>
        <p:txBody>
          <a:bodyPr/>
          <a:lstStyle/>
          <a:p>
            <a:r>
              <a:rPr lang="en-GB" sz="2800" dirty="0"/>
              <a:t>This game is designed to help you think about how we can explain the importance of taking assessment criteria seriously in assessment to help students really understand what they need to do to succeed;</a:t>
            </a:r>
          </a:p>
          <a:p>
            <a:r>
              <a:rPr lang="en-GB" sz="2800" dirty="0"/>
              <a:t>Biscuits are a metaphor!</a:t>
            </a:r>
          </a:p>
        </p:txBody>
      </p:sp>
    </p:spTree>
    <p:extLst>
      <p:ext uri="{BB962C8B-B14F-4D97-AF65-F5344CB8AC3E}">
        <p14:creationId xmlns:p14="http://schemas.microsoft.com/office/powerpoint/2010/main" val="5490200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 ghost-writer’s tale (1)</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p:txBody>
          <a:bodyPr/>
          <a:lstStyle/>
          <a:p>
            <a:r>
              <a:rPr lang="en-GB" sz="2800" dirty="0"/>
              <a:t>A chilling anonymous article in the Times Higher Education back in 1 August 2013 describes the work of a ‘freelance ghost-writer’ who writes essays and dissertations to order, with little risk of discovery. All writers are carefully vetted by the agency (they must be Oxbridge or elite UK Russell group graduates and submit sample assignments before being accepted for work) and rely mainly on Wikipedia and Google books to write assignments for a pre-specified grade, as outstanding work submitted by a mediocre student would raise suspicion.</a:t>
            </a:r>
          </a:p>
        </p:txBody>
      </p:sp>
    </p:spTree>
    <p:extLst>
      <p:ext uri="{BB962C8B-B14F-4D97-AF65-F5344CB8AC3E}">
        <p14:creationId xmlns:p14="http://schemas.microsoft.com/office/powerpoint/2010/main" val="1272791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 ghost-writer’s tale (2)</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p:txBody>
          <a:bodyPr/>
          <a:lstStyle/>
          <a:p>
            <a:r>
              <a:rPr lang="en-GB" sz="2600" dirty="0"/>
              <a:t>The ghost writer is well-versed in avoiding plagiarism detection services, which in any case, since these assignments are personalised for each client, are unlikely to show up through </a:t>
            </a:r>
            <a:r>
              <a:rPr lang="en-GB" sz="2600" dirty="0" err="1"/>
              <a:t>Turnitin</a:t>
            </a:r>
            <a:r>
              <a:rPr lang="en-GB" sz="2600" dirty="0"/>
              <a:t> or other software. </a:t>
            </a:r>
          </a:p>
          <a:p>
            <a:r>
              <a:rPr lang="en-GB" sz="2600" dirty="0"/>
              <a:t>Ghost-writers respond to their clients, and take their circumstances into account. Some clients are lazy, others are desperate and yet others know their written English isn’t up to scratch to get good marks. </a:t>
            </a:r>
          </a:p>
          <a:p>
            <a:r>
              <a:rPr lang="en-GB" sz="2600" dirty="0"/>
              <a:t>From time to time spelling errors or short poorly written sections are added in by the ghost writer, just as a cabinet maker faking antiques will rough up the edges of a piece of furniture to age it.</a:t>
            </a:r>
          </a:p>
        </p:txBody>
      </p:sp>
    </p:spTree>
    <p:extLst>
      <p:ext uri="{BB962C8B-B14F-4D97-AF65-F5344CB8AC3E}">
        <p14:creationId xmlns:p14="http://schemas.microsoft.com/office/powerpoint/2010/main" val="33113021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Veracity</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a:xfrm>
            <a:off x="358775" y="1196975"/>
            <a:ext cx="8605838" cy="4670425"/>
          </a:xfrm>
        </p:spPr>
        <p:txBody>
          <a:bodyPr/>
          <a:lstStyle/>
          <a:p>
            <a:r>
              <a:rPr lang="en-GB" sz="2800" dirty="0"/>
              <a:t>We need to be confident that work submitted is the students’ own. So what kinds of actions can assessors take to ensure the veracity of authorship of assignments? </a:t>
            </a:r>
          </a:p>
          <a:p>
            <a:r>
              <a:rPr lang="en-GB" sz="2800" dirty="0"/>
              <a:t>Veracity can be a serious issue with distance and online learning, where impersonation is a recognised phenomenon. Anyone could have done an online assignment, and it is often impossible to check without face-to-face interventions.</a:t>
            </a:r>
          </a:p>
          <a:p>
            <a:r>
              <a:rPr lang="en-GB" sz="2800" dirty="0"/>
              <a:t>There are no proven means to be certain of veracity (except perhaps face-to-face oral assessment), since clever but unscrupulous students can often outwit us, particularly with large cohorts.</a:t>
            </a:r>
          </a:p>
          <a:p>
            <a:pPr>
              <a:tabLst>
                <a:tab pos="7888288" algn="l"/>
              </a:tabLst>
            </a:pPr>
            <a:endParaRPr lang="en-GB" sz="2800" dirty="0"/>
          </a:p>
        </p:txBody>
      </p:sp>
    </p:spTree>
    <p:extLst>
      <p:ext uri="{BB962C8B-B14F-4D97-AF65-F5344CB8AC3E}">
        <p14:creationId xmlns:p14="http://schemas.microsoft.com/office/powerpoint/2010/main" val="2863911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xfrm>
            <a:off x="250825" y="188913"/>
            <a:ext cx="8713788" cy="9350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Towards ensuring veracity (1)</a:t>
            </a:r>
            <a:br>
              <a:rPr lang="en-GB" sz="3200" dirty="0"/>
            </a:br>
            <a:r>
              <a:rPr lang="en-GB" sz="3200" dirty="0"/>
              <a:t>Which of these might work well?</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p:txBody>
          <a:bodyPr/>
          <a:lstStyle/>
          <a:p>
            <a:pPr lvl="0">
              <a:buSzPct val="100000"/>
              <a:buFont typeface="+mj-lt"/>
              <a:buAutoNum type="arabicPeriod"/>
            </a:pPr>
            <a:r>
              <a:rPr lang="en-GB" sz="2800" dirty="0"/>
              <a:t>Require students in face-to-face contexts like computer-based exams in PC labs to log on to computers with their student ID numbers and showing the invigilator their photo ID cards (although this won’t prevent identical twins helping each other out!);</a:t>
            </a:r>
          </a:p>
          <a:p>
            <a:pPr lvl="0">
              <a:buSzPct val="100000"/>
              <a:buFont typeface="+mj-lt"/>
              <a:buAutoNum type="arabicPeriod"/>
            </a:pPr>
            <a:r>
              <a:rPr lang="en-GB" sz="2800" dirty="0"/>
              <a:t>Require students to submit with their work statements confirming that the assignment represents entirely the student’s own work, clarifying penalties for cheating, and enforcing them publicly when cases of poor academic conduct come to light.</a:t>
            </a:r>
          </a:p>
        </p:txBody>
      </p:sp>
    </p:spTree>
    <p:extLst>
      <p:ext uri="{BB962C8B-B14F-4D97-AF65-F5344CB8AC3E}">
        <p14:creationId xmlns:p14="http://schemas.microsoft.com/office/powerpoint/2010/main" val="7941941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575158D-7374-4355-85C2-B5887C143DD9}"/>
              </a:ext>
            </a:extLst>
          </p:cNvPr>
          <p:cNvSpPr>
            <a:spLocks noGrp="1"/>
          </p:cNvSpPr>
          <p:nvPr>
            <p:ph idx="1"/>
          </p:nvPr>
        </p:nvSpPr>
        <p:spPr>
          <a:xfrm>
            <a:off x="468313" y="836712"/>
            <a:ext cx="8229600" cy="5365651"/>
          </a:xfrm>
        </p:spPr>
        <p:txBody>
          <a:bodyPr/>
          <a:lstStyle/>
          <a:p>
            <a:pPr lvl="0">
              <a:buSzPct val="100000"/>
              <a:buFont typeface="+mj-lt"/>
              <a:buAutoNum type="arabicPeriod" startAt="3"/>
            </a:pPr>
            <a:r>
              <a:rPr lang="en-GB" sz="2800" dirty="0"/>
              <a:t>Require students to submit work incrementally, for example for a dissertation, with regular conversations between the tutor and the student to discuss the work and suggest future directions;</a:t>
            </a:r>
          </a:p>
          <a:p>
            <a:pPr lvl="0">
              <a:buSzPct val="100000"/>
              <a:buFont typeface="+mj-lt"/>
              <a:buAutoNum type="arabicPeriod" startAt="3"/>
            </a:pPr>
            <a:r>
              <a:rPr lang="en-GB" sz="2800" dirty="0"/>
              <a:t>Undertake live, in-class assignments and tests where the tutor can identify the student;</a:t>
            </a:r>
          </a:p>
          <a:p>
            <a:pPr lvl="0">
              <a:buSzPct val="100000"/>
              <a:buFont typeface="+mj-lt"/>
              <a:buAutoNum type="arabicPeriod" startAt="3"/>
            </a:pPr>
            <a:r>
              <a:rPr lang="en-GB" sz="2800" dirty="0"/>
              <a:t>Choose assessment designs and tasks which make cheating difficult;</a:t>
            </a:r>
          </a:p>
          <a:p>
            <a:pPr>
              <a:buSzPct val="100000"/>
            </a:pPr>
            <a:endParaRPr lang="en-GB" sz="2800" dirty="0"/>
          </a:p>
        </p:txBody>
      </p:sp>
      <p:sp>
        <p:nvSpPr>
          <p:cNvPr id="7" name="Title 3">
            <a:extLst>
              <a:ext uri="{FF2B5EF4-FFF2-40B4-BE49-F238E27FC236}">
                <a16:creationId xmlns:a16="http://schemas.microsoft.com/office/drawing/2014/main" id="{903F3088-8A50-4012-A039-5C863524C1E4}"/>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Towards ensuring veracity (2)</a:t>
            </a:r>
            <a:br>
              <a:rPr lang="en-GB" sz="3200" dirty="0"/>
            </a:br>
            <a:endParaRPr lang="en-GB" sz="3200" dirty="0"/>
          </a:p>
        </p:txBody>
      </p:sp>
    </p:spTree>
    <p:extLst>
      <p:ext uri="{BB962C8B-B14F-4D97-AF65-F5344CB8AC3E}">
        <p14:creationId xmlns:p14="http://schemas.microsoft.com/office/powerpoint/2010/main" val="28807384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p:txBody>
          <a:bodyPr/>
          <a:lstStyle/>
          <a:p>
            <a:pPr lvl="0">
              <a:buSzPct val="100000"/>
              <a:buFont typeface="+mj-lt"/>
              <a:buAutoNum type="arabicPeriod" startAt="6"/>
            </a:pPr>
            <a:r>
              <a:rPr lang="en-GB" sz="2800" dirty="0"/>
              <a:t>Foster a culture of student engagement, where there is an ethical climate that makes cheating out of the question. This is particularly important in se programmes leading to professional qualifications with high ethical requirements like medicine, social work, nursing, childhood/early years training, police studies, law and so on, but can be very valuable across the subject range.</a:t>
            </a:r>
          </a:p>
        </p:txBody>
      </p:sp>
      <p:sp>
        <p:nvSpPr>
          <p:cNvPr id="6" name="Title 3">
            <a:extLst>
              <a:ext uri="{FF2B5EF4-FFF2-40B4-BE49-F238E27FC236}">
                <a16:creationId xmlns:a16="http://schemas.microsoft.com/office/drawing/2014/main" id="{A14AF0F0-C4DC-4D31-9F65-3A59E1499177}"/>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Towards ensuring veracity (3)</a:t>
            </a:r>
            <a:br>
              <a:rPr lang="en-GB" sz="3200" dirty="0"/>
            </a:br>
            <a:endParaRPr lang="en-GB" sz="3200" dirty="0"/>
          </a:p>
        </p:txBody>
      </p:sp>
    </p:spTree>
    <p:extLst>
      <p:ext uri="{BB962C8B-B14F-4D97-AF65-F5344CB8AC3E}">
        <p14:creationId xmlns:p14="http://schemas.microsoft.com/office/powerpoint/2010/main" val="32401630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DA16-9735-454F-B2FB-70D4E3A43B38}"/>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But are we panicking too much?</a:t>
            </a:r>
          </a:p>
        </p:txBody>
      </p:sp>
      <p:sp>
        <p:nvSpPr>
          <p:cNvPr id="3" name="Content Placeholder 2">
            <a:extLst>
              <a:ext uri="{FF2B5EF4-FFF2-40B4-BE49-F238E27FC236}">
                <a16:creationId xmlns:a16="http://schemas.microsoft.com/office/drawing/2014/main" id="{809A63F3-3A35-41DE-B669-1172112FD217}"/>
              </a:ext>
            </a:extLst>
          </p:cNvPr>
          <p:cNvSpPr>
            <a:spLocks noGrp="1"/>
          </p:cNvSpPr>
          <p:nvPr>
            <p:ph idx="1"/>
          </p:nvPr>
        </p:nvSpPr>
        <p:spPr/>
        <p:txBody>
          <a:bodyPr/>
          <a:lstStyle/>
          <a:p>
            <a:pPr marL="0" indent="0">
              <a:buNone/>
            </a:pPr>
            <a:r>
              <a:rPr lang="en-GB" sz="2800" dirty="0"/>
              <a:t>Bruce Macfarlane (NTF) thinks so.</a:t>
            </a:r>
          </a:p>
          <a:p>
            <a:r>
              <a:rPr lang="en-GB" sz="2800" dirty="0"/>
              <a:t>“The moral panic over student cheating must end! We need to call off the witch-hunt and trust in the capacity of our students to learn. </a:t>
            </a:r>
          </a:p>
          <a:p>
            <a:r>
              <a:rPr lang="en-GB" sz="2800" dirty="0"/>
              <a:t>Academics have never entirely trusted students not to cheat. Few exams, for instance, have ever been conducted without an invigilator prowling the aisles in search of surreptitious copying or smuggled-in notes. But the current level of institutionalised distrust of students has reached such a pitch that it seems reasonable to call it a moral panic.</a:t>
            </a:r>
          </a:p>
          <a:p>
            <a:endParaRPr lang="en-GB" sz="2800" dirty="0"/>
          </a:p>
          <a:p>
            <a:endParaRPr lang="en-GB" sz="2800" dirty="0"/>
          </a:p>
        </p:txBody>
      </p:sp>
    </p:spTree>
    <p:extLst>
      <p:ext uri="{BB962C8B-B14F-4D97-AF65-F5344CB8AC3E}">
        <p14:creationId xmlns:p14="http://schemas.microsoft.com/office/powerpoint/2010/main" val="24055676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373F-F05F-4656-A89A-3B7B4079BCBC}"/>
              </a:ext>
            </a:extLst>
          </p:cNvPr>
          <p:cNvSpPr>
            <a:spLocks noGrp="1"/>
          </p:cNvSpPr>
          <p:nvPr>
            <p:ph type="title"/>
          </p:nvPr>
        </p:nvSpPr>
        <p:spPr>
          <a:xfrm>
            <a:off x="179512" y="122238"/>
            <a:ext cx="8229600" cy="1074737"/>
          </a:xfrm>
        </p:spPr>
        <p:txBody>
          <a:bodyPr/>
          <a:lstStyle/>
          <a:p>
            <a:r>
              <a:rPr lang="en-GB" dirty="0"/>
              <a:t>Planning to implement enhancements in </a:t>
            </a:r>
            <a:br>
              <a:rPr lang="en-GB" dirty="0"/>
            </a:br>
            <a:r>
              <a:rPr lang="en-GB" dirty="0"/>
              <a:t>assessment &amp; feedback in your module/programme</a:t>
            </a:r>
          </a:p>
        </p:txBody>
      </p:sp>
      <p:sp>
        <p:nvSpPr>
          <p:cNvPr id="3" name="Content Placeholder 2">
            <a:extLst>
              <a:ext uri="{FF2B5EF4-FFF2-40B4-BE49-F238E27FC236}">
                <a16:creationId xmlns:a16="http://schemas.microsoft.com/office/drawing/2014/main" id="{7830A020-CA5E-48DF-B1F7-9DD681CBE559}"/>
              </a:ext>
            </a:extLst>
          </p:cNvPr>
          <p:cNvSpPr>
            <a:spLocks noGrp="1"/>
          </p:cNvSpPr>
          <p:nvPr>
            <p:ph idx="1"/>
          </p:nvPr>
        </p:nvSpPr>
        <p:spPr/>
        <p:txBody>
          <a:bodyPr/>
          <a:lstStyle/>
          <a:p>
            <a:r>
              <a:rPr lang="en-GB" sz="2800" dirty="0"/>
              <a:t>As an individual, are there changes you would like to make to your assessment practices?</a:t>
            </a:r>
          </a:p>
          <a:p>
            <a:r>
              <a:rPr lang="en-GB" sz="2800" dirty="0"/>
              <a:t>Thinking about the teams you work with, are there ways in which you could use ideas from today’s session to help make your assessment more authentic?</a:t>
            </a:r>
          </a:p>
          <a:p>
            <a:r>
              <a:rPr lang="en-GB" sz="2800" dirty="0"/>
              <a:t>How could your influence impact more widely on colleagues across the university?</a:t>
            </a:r>
          </a:p>
          <a:p>
            <a:endParaRPr lang="en-GB" sz="2800" dirty="0"/>
          </a:p>
        </p:txBody>
      </p:sp>
    </p:spTree>
    <p:extLst>
      <p:ext uri="{BB962C8B-B14F-4D97-AF65-F5344CB8AC3E}">
        <p14:creationId xmlns:p14="http://schemas.microsoft.com/office/powerpoint/2010/main" val="33848118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These and other slides are available on my website at http://sally-brown.net</a:t>
            </a:r>
          </a:p>
        </p:txBody>
      </p:sp>
      <p:pic>
        <p:nvPicPr>
          <p:cNvPr id="4" name="Picture 3">
            <a:extLst>
              <a:ext uri="{FF2B5EF4-FFF2-40B4-BE49-F238E27FC236}">
                <a16:creationId xmlns:a16="http://schemas.microsoft.com/office/drawing/2014/main" id="{539E53D9-CC1C-430C-9C8A-487319676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115149" y="2141435"/>
            <a:ext cx="5253202" cy="3939901"/>
          </a:xfrm>
          <a:prstGeom prst="rect">
            <a:avLst/>
          </a:prstGeom>
        </p:spPr>
      </p:pic>
    </p:spTree>
    <p:extLst>
      <p:ext uri="{BB962C8B-B14F-4D97-AF65-F5344CB8AC3E}">
        <p14:creationId xmlns:p14="http://schemas.microsoft.com/office/powerpoint/2010/main" val="36888284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49" y="88784"/>
            <a:ext cx="7554951" cy="800100"/>
          </a:xfrm>
          <a:noFill/>
        </p:spPr>
        <p:txBody>
          <a:bodyPr anchor="ctr"/>
          <a:lstStyle/>
          <a:p>
            <a:pPr eaLnBrk="1" hangingPunct="1"/>
            <a:r>
              <a:rPr lang="en-GB" sz="3200" dirty="0"/>
              <a:t>Useful references: 1</a:t>
            </a:r>
          </a:p>
        </p:txBody>
      </p:sp>
      <p:sp>
        <p:nvSpPr>
          <p:cNvPr id="207875" name="Rectangle 3"/>
          <p:cNvSpPr>
            <a:spLocks noGrp="1" noChangeArrowheads="1"/>
          </p:cNvSpPr>
          <p:nvPr>
            <p:ph type="body" idx="1"/>
          </p:nvPr>
        </p:nvSpPr>
        <p:spPr>
          <a:xfrm>
            <a:off x="250825" y="908720"/>
            <a:ext cx="8713788" cy="5615905"/>
          </a:xfrm>
        </p:spPr>
        <p:txBody>
          <a:bodyPr/>
          <a:lstStyle/>
          <a:p>
            <a:r>
              <a:rPr lang="en-GB" dirty="0"/>
              <a:t>Assessment Reform Group (1999) </a:t>
            </a:r>
            <a:r>
              <a:rPr lang="en-GB" i="1" dirty="0"/>
              <a:t>Assessment for Learning: Beyond the black box, </a:t>
            </a:r>
            <a:r>
              <a:rPr lang="en-GB" dirty="0"/>
              <a:t>Cambridge UK, University of Cambridge School of Education. </a:t>
            </a:r>
          </a:p>
          <a:p>
            <a:r>
              <a:rPr lang="en-GB" dirty="0"/>
              <a:t>Bain, K. (2004) </a:t>
            </a:r>
            <a:r>
              <a:rPr lang="en-GB" i="1" dirty="0"/>
              <a:t>What the best College Teachers do</a:t>
            </a:r>
            <a:r>
              <a:rPr lang="en-GB" dirty="0"/>
              <a:t>, Cambridge: Harvard University Press.</a:t>
            </a:r>
          </a:p>
          <a:p>
            <a:r>
              <a:rPr lang="en-GB" dirty="0"/>
              <a:t>Biggs, J. and Tang, C. (2011) </a:t>
            </a:r>
            <a:r>
              <a:rPr lang="en-GB" i="1" dirty="0"/>
              <a:t>Teaching for Quality Learning at University, </a:t>
            </a:r>
            <a:r>
              <a:rPr lang="en-GB" dirty="0"/>
              <a:t>Maidenhead: Open University Press.</a:t>
            </a:r>
          </a:p>
          <a:p>
            <a:r>
              <a:rPr lang="en-GB" dirty="0" err="1"/>
              <a:t>Bloxham</a:t>
            </a:r>
            <a:r>
              <a:rPr lang="en-GB" dirty="0"/>
              <a:t>, S. and Boyd, P. (2007) </a:t>
            </a:r>
            <a:r>
              <a:rPr lang="en-GB" i="1" dirty="0"/>
              <a:t>Developing effective assessment in higher education: a practical guide</a:t>
            </a:r>
            <a:r>
              <a:rPr lang="en-GB" dirty="0"/>
              <a:t>, Maidenhead, Open University Press.</a:t>
            </a:r>
          </a:p>
          <a:p>
            <a:r>
              <a:rPr lang="en-GB" dirty="0" err="1"/>
              <a:t>Boud</a:t>
            </a:r>
            <a:r>
              <a:rPr lang="en-GB" dirty="0"/>
              <a:t>, D. (1995) </a:t>
            </a:r>
            <a:r>
              <a:rPr lang="en-GB" i="1" dirty="0"/>
              <a:t>Enhancing learning through self-assessment,</a:t>
            </a:r>
            <a:r>
              <a:rPr lang="en-GB" dirty="0"/>
              <a:t> London: Routledge.</a:t>
            </a:r>
          </a:p>
          <a:p>
            <a:r>
              <a:rPr lang="en-GB" dirty="0" err="1"/>
              <a:t>Boud</a:t>
            </a:r>
            <a:r>
              <a:rPr lang="en-GB" dirty="0"/>
              <a:t>, D. and Associates (2010) </a:t>
            </a:r>
            <a:r>
              <a:rPr lang="en-GB" i="1" dirty="0"/>
              <a:t>Assessment 2020: seven propositions for assessment reform in higher education </a:t>
            </a:r>
            <a:r>
              <a:rPr lang="en-GB" dirty="0"/>
              <a:t>Sydney: Australian Learning and Teaching Council.</a:t>
            </a:r>
            <a:endParaRPr lang="en-GB" sz="2000" dirty="0"/>
          </a:p>
        </p:txBody>
      </p:sp>
    </p:spTree>
    <p:extLst>
      <p:ext uri="{BB962C8B-B14F-4D97-AF65-F5344CB8AC3E}">
        <p14:creationId xmlns:p14="http://schemas.microsoft.com/office/powerpoint/2010/main" val="741179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0A262-FB0B-47B6-BC26-1081F74053A1}"/>
              </a:ext>
            </a:extLst>
          </p:cNvPr>
          <p:cNvSpPr>
            <a:spLocks noGrp="1"/>
          </p:cNvSpPr>
          <p:nvPr>
            <p:ph type="title"/>
          </p:nvPr>
        </p:nvSpPr>
        <p:spPr/>
        <p:txBody>
          <a:bodyPr/>
          <a:lstStyle/>
          <a:p>
            <a:r>
              <a:rPr lang="en-GB" sz="3200" dirty="0"/>
              <a:t>Thinking through the issues raised in the biscuit game</a:t>
            </a:r>
          </a:p>
        </p:txBody>
      </p:sp>
      <p:sp>
        <p:nvSpPr>
          <p:cNvPr id="3" name="Content Placeholder 2">
            <a:extLst>
              <a:ext uri="{FF2B5EF4-FFF2-40B4-BE49-F238E27FC236}">
                <a16:creationId xmlns:a16="http://schemas.microsoft.com/office/drawing/2014/main" id="{0D301135-AEEC-4738-A5CF-C6EE8F8396D7}"/>
              </a:ext>
            </a:extLst>
          </p:cNvPr>
          <p:cNvSpPr>
            <a:spLocks noGrp="1"/>
          </p:cNvSpPr>
          <p:nvPr>
            <p:ph idx="1"/>
          </p:nvPr>
        </p:nvSpPr>
        <p:spPr>
          <a:xfrm>
            <a:off x="251520" y="1226119"/>
            <a:ext cx="8446393" cy="4789488"/>
          </a:xfrm>
        </p:spPr>
        <p:txBody>
          <a:bodyPr/>
          <a:lstStyle/>
          <a:p>
            <a:r>
              <a:rPr lang="en-GB" sz="2100" dirty="0"/>
              <a:t>It is often useful to start from individual perspectives at the outset of an assignment and clarify preconceptions;</a:t>
            </a:r>
          </a:p>
          <a:p>
            <a:r>
              <a:rPr lang="en-GB" sz="2100" dirty="0"/>
              <a:t>Assessment is a complex nuanced task with grey areas, and just as agreed definitions of biscuits are not always readily achievable, so also assignments benefit from dialogue to clarify expectations;</a:t>
            </a:r>
          </a:p>
          <a:p>
            <a:r>
              <a:rPr lang="en-GB" sz="2100" dirty="0"/>
              <a:t>Category definitions can sometimes be complicated when setting assignments. It’s helpful in advance of an assessment to agree definitions of what is, for example, a portfolio;</a:t>
            </a:r>
          </a:p>
          <a:p>
            <a:r>
              <a:rPr lang="en-GB" sz="2100" dirty="0"/>
              <a:t>It’s helpful to face the fact that although criteria may be considered to be explicit, the way people grade using criteria can differ substantially;</a:t>
            </a:r>
          </a:p>
          <a:p>
            <a:r>
              <a:rPr lang="en-GB" sz="2100" dirty="0"/>
              <a:t>Assigning grades is an imprecise and inexact activity, and we need to recognise that absolute certainty about grades is not always achievable;</a:t>
            </a:r>
          </a:p>
          <a:p>
            <a:r>
              <a:rPr lang="en-GB" sz="2100" dirty="0"/>
              <a:t>Generic discussion about assessment, and how we grade can help develop assessment literacy.</a:t>
            </a:r>
          </a:p>
          <a:p>
            <a:endParaRPr lang="en-GB" sz="2100" dirty="0"/>
          </a:p>
        </p:txBody>
      </p:sp>
    </p:spTree>
    <p:extLst>
      <p:ext uri="{BB962C8B-B14F-4D97-AF65-F5344CB8AC3E}">
        <p14:creationId xmlns:p14="http://schemas.microsoft.com/office/powerpoint/2010/main" val="23585400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743176"/>
          </a:xfrm>
        </p:spPr>
        <p:txBody>
          <a:bodyPr/>
          <a:lstStyle/>
          <a:p>
            <a:r>
              <a:rPr lang="en-GB" dirty="0"/>
              <a:t>Useful references: 2</a:t>
            </a:r>
          </a:p>
        </p:txBody>
      </p:sp>
      <p:sp>
        <p:nvSpPr>
          <p:cNvPr id="3" name="Content Placeholder 2"/>
          <p:cNvSpPr>
            <a:spLocks noGrp="1"/>
          </p:cNvSpPr>
          <p:nvPr>
            <p:ph idx="1"/>
          </p:nvPr>
        </p:nvSpPr>
        <p:spPr>
          <a:xfrm>
            <a:off x="468313" y="1012371"/>
            <a:ext cx="8229600" cy="5189992"/>
          </a:xfrm>
        </p:spPr>
        <p:txBody>
          <a:bodyPr/>
          <a:lstStyle/>
          <a:p>
            <a:r>
              <a:rPr lang="en-GB" dirty="0"/>
              <a:t>Brown, S. (2014) </a:t>
            </a:r>
            <a:r>
              <a:rPr lang="en-GB" i="1" dirty="0"/>
              <a:t>Learning, teaching and assessment in higher education: global perspectives</a:t>
            </a:r>
            <a:r>
              <a:rPr lang="en-GB" dirty="0"/>
              <a:t>. London: Palgrave Macmillan.</a:t>
            </a:r>
          </a:p>
          <a:p>
            <a:r>
              <a:rPr lang="en-GB" dirty="0"/>
              <a:t>Brown, S. and </a:t>
            </a:r>
            <a:r>
              <a:rPr lang="en-GB" dirty="0" err="1"/>
              <a:t>Glasner</a:t>
            </a:r>
            <a:r>
              <a:rPr lang="en-GB" dirty="0"/>
              <a:t>, A. (eds.) (1999) </a:t>
            </a:r>
            <a:r>
              <a:rPr lang="en-GB" i="1" dirty="0"/>
              <a:t>Assessment Matters in Higher Education, Choosing and Using Diverse Approaches</a:t>
            </a:r>
            <a:r>
              <a:rPr lang="en-GB" dirty="0"/>
              <a:t>, Maidenhead: Open University Press.</a:t>
            </a:r>
          </a:p>
          <a:p>
            <a:r>
              <a:rPr lang="en-GB" dirty="0"/>
              <a:t>Brown, S. and Knight, P. (1994) </a:t>
            </a:r>
            <a:r>
              <a:rPr lang="en-GB" i="1" dirty="0"/>
              <a:t>Assessing Learners in Higher Education</a:t>
            </a:r>
            <a:r>
              <a:rPr lang="en-GB" dirty="0"/>
              <a:t>, London: </a:t>
            </a:r>
            <a:r>
              <a:rPr lang="en-GB" dirty="0" err="1"/>
              <a:t>Kogan</a:t>
            </a:r>
            <a:r>
              <a:rPr lang="en-GB" dirty="0"/>
              <a:t> Page.</a:t>
            </a:r>
          </a:p>
          <a:p>
            <a:r>
              <a:rPr lang="en-US" dirty="0"/>
              <a:t>Brown, S. and Race, P. (2012) </a:t>
            </a:r>
            <a:r>
              <a:rPr lang="en-GB" i="1" dirty="0"/>
              <a:t>Using effective assessment to promote learning </a:t>
            </a:r>
            <a:r>
              <a:rPr lang="en-GB" dirty="0"/>
              <a:t>in Hunt, L. and Chambers, D. (2012) </a:t>
            </a:r>
            <a:r>
              <a:rPr lang="en-GB" i="1" dirty="0"/>
              <a:t>University Teaching in Focus, Victoria, Australia, Acer Press. P74-91</a:t>
            </a:r>
            <a:endParaRPr lang="en-GB" dirty="0"/>
          </a:p>
          <a:p>
            <a:r>
              <a:rPr lang="en-GB" dirty="0"/>
              <a:t>Brown, S. Rust, C. &amp; Gibbs, G. (1994) </a:t>
            </a:r>
            <a:r>
              <a:rPr lang="en-GB" i="1" dirty="0"/>
              <a:t>Strategies for Diversifying Assessment,</a:t>
            </a:r>
            <a:r>
              <a:rPr lang="en-GB" dirty="0"/>
              <a:t> Oxford: Oxford Centre for Staff Development. </a:t>
            </a:r>
          </a:p>
        </p:txBody>
      </p:sp>
    </p:spTree>
    <p:extLst>
      <p:ext uri="{BB962C8B-B14F-4D97-AF65-F5344CB8AC3E}">
        <p14:creationId xmlns:p14="http://schemas.microsoft.com/office/powerpoint/2010/main" val="30666571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08491"/>
          </a:xfrm>
        </p:spPr>
        <p:txBody>
          <a:bodyPr/>
          <a:lstStyle/>
          <a:p>
            <a:r>
              <a:rPr lang="en-GB" dirty="0"/>
              <a:t>Useful references: 3</a:t>
            </a:r>
          </a:p>
        </p:txBody>
      </p:sp>
      <p:sp>
        <p:nvSpPr>
          <p:cNvPr id="3" name="Content Placeholder 2"/>
          <p:cNvSpPr>
            <a:spLocks noGrp="1"/>
          </p:cNvSpPr>
          <p:nvPr>
            <p:ph idx="1"/>
          </p:nvPr>
        </p:nvSpPr>
        <p:spPr>
          <a:xfrm>
            <a:off x="468313" y="930729"/>
            <a:ext cx="8229600" cy="5271634"/>
          </a:xfrm>
        </p:spPr>
        <p:txBody>
          <a:bodyPr/>
          <a:lstStyle/>
          <a:p>
            <a:r>
              <a:rPr lang="en-US" dirty="0"/>
              <a:t>Carless, D., </a:t>
            </a:r>
            <a:r>
              <a:rPr lang="en-US" dirty="0" err="1"/>
              <a:t>Joughin</a:t>
            </a:r>
            <a:r>
              <a:rPr lang="en-US" dirty="0"/>
              <a:t>, G., </a:t>
            </a:r>
            <a:r>
              <a:rPr lang="en-US" dirty="0" err="1"/>
              <a:t>Ngar</a:t>
            </a:r>
            <a:r>
              <a:rPr lang="en-US" dirty="0"/>
              <a:t>-Fun Liu </a:t>
            </a:r>
            <a:r>
              <a:rPr lang="en-US" i="1" dirty="0"/>
              <a:t>et al</a:t>
            </a:r>
            <a:r>
              <a:rPr lang="en-US" dirty="0"/>
              <a:t> (2006) </a:t>
            </a:r>
            <a:r>
              <a:rPr lang="en-US" i="1" dirty="0"/>
              <a:t>How Assessment supports learning: Learning orientated assessment in action </a:t>
            </a:r>
            <a:r>
              <a:rPr lang="en-US" dirty="0"/>
              <a:t>Hong Kong: Hong Kong University Press.</a:t>
            </a:r>
            <a:endParaRPr lang="en-GB" dirty="0"/>
          </a:p>
          <a:p>
            <a:r>
              <a:rPr lang="en-GB" dirty="0"/>
              <a:t>Carroll, J. and Ryan, J. (2005) </a:t>
            </a:r>
            <a:r>
              <a:rPr lang="en-GB" i="1" dirty="0"/>
              <a:t>Teaching International students: improving learning for all. </a:t>
            </a:r>
            <a:r>
              <a:rPr lang="en-GB" dirty="0"/>
              <a:t>London: Routledge SEDA series.</a:t>
            </a:r>
          </a:p>
          <a:p>
            <a:r>
              <a:rPr lang="en-GB" dirty="0"/>
              <a:t>Crooks, T. (1988) </a:t>
            </a:r>
            <a:r>
              <a:rPr lang="en-GB" i="1" dirty="0"/>
              <a:t>Assessing student performance, </a:t>
            </a:r>
            <a:r>
              <a:rPr lang="en-GB" dirty="0"/>
              <a:t>HERDSA Green Guide No 8 HERDSA (reprinted 1994).</a:t>
            </a:r>
          </a:p>
          <a:p>
            <a:r>
              <a:rPr lang="en-GB" dirty="0" err="1"/>
              <a:t>Crosling</a:t>
            </a:r>
            <a:r>
              <a:rPr lang="en-GB" dirty="0"/>
              <a:t>, G., Thomas, L. and </a:t>
            </a:r>
            <a:r>
              <a:rPr lang="en-GB" dirty="0" err="1"/>
              <a:t>Heagney</a:t>
            </a:r>
            <a:r>
              <a:rPr lang="en-GB" dirty="0"/>
              <a:t>, M. (2008) </a:t>
            </a:r>
            <a:r>
              <a:rPr lang="en-GB" i="1" dirty="0"/>
              <a:t>Improving student retention in Higher Education,</a:t>
            </a:r>
            <a:r>
              <a:rPr lang="en-GB" dirty="0"/>
              <a:t> London and New York: Routledge. </a:t>
            </a:r>
          </a:p>
          <a:p>
            <a:r>
              <a:rPr lang="en-GB" dirty="0" err="1"/>
              <a:t>Falchikov</a:t>
            </a:r>
            <a:r>
              <a:rPr lang="en-GB" dirty="0"/>
              <a:t>, N. (2004) </a:t>
            </a:r>
            <a:r>
              <a:rPr lang="en-GB" i="1" dirty="0"/>
              <a:t>Improving Assessment through Student Involvement: Practical Solutions for Aiding Learning in Higher and Further Education,</a:t>
            </a:r>
            <a:r>
              <a:rPr lang="en-GB" dirty="0"/>
              <a:t> London: Routledge.</a:t>
            </a:r>
          </a:p>
        </p:txBody>
      </p:sp>
    </p:spTree>
    <p:extLst>
      <p:ext uri="{BB962C8B-B14F-4D97-AF65-F5344CB8AC3E}">
        <p14:creationId xmlns:p14="http://schemas.microsoft.com/office/powerpoint/2010/main" val="35011150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4</a:t>
            </a:r>
          </a:p>
        </p:txBody>
      </p:sp>
      <p:sp>
        <p:nvSpPr>
          <p:cNvPr id="3" name="Content Placeholder 2"/>
          <p:cNvSpPr>
            <a:spLocks noGrp="1"/>
          </p:cNvSpPr>
          <p:nvPr>
            <p:ph idx="1"/>
          </p:nvPr>
        </p:nvSpPr>
        <p:spPr/>
        <p:txBody>
          <a:bodyPr/>
          <a:lstStyle/>
          <a:p>
            <a:r>
              <a:rPr lang="en-GB" dirty="0"/>
              <a:t>Gibbs, G. (1999) </a:t>
            </a:r>
            <a:r>
              <a:rPr lang="en-GB" i="1" dirty="0"/>
              <a:t>Using assessment strategically to change the way students learn</a:t>
            </a:r>
            <a:r>
              <a:rPr lang="en-GB" dirty="0"/>
              <a:t>, in Brown S. &amp; </a:t>
            </a:r>
            <a:r>
              <a:rPr lang="en-GB" dirty="0" err="1"/>
              <a:t>Glasner</a:t>
            </a:r>
            <a:r>
              <a:rPr lang="en-GB" dirty="0"/>
              <a:t>, A. (eds.), </a:t>
            </a:r>
            <a:r>
              <a:rPr lang="en-GB" i="1" dirty="0"/>
              <a:t>Assessment Matters in Higher Education: Choosing and Using Diverse Approaches, </a:t>
            </a:r>
            <a:r>
              <a:rPr lang="en-GB" dirty="0"/>
              <a:t>Maidenhead: SRHE/Open University Press.</a:t>
            </a:r>
          </a:p>
          <a:p>
            <a:r>
              <a:rPr lang="en-GB" dirty="0"/>
              <a:t>Higher Education Academy (2012) </a:t>
            </a:r>
            <a:r>
              <a:rPr lang="en-GB" i="1" dirty="0"/>
              <a:t>A marked improvement; transforming assessment in higher education</a:t>
            </a:r>
            <a:r>
              <a:rPr lang="en-GB" dirty="0"/>
              <a:t>, York: HEA.</a:t>
            </a:r>
          </a:p>
          <a:p>
            <a:r>
              <a:rPr lang="en-GB" dirty="0" err="1"/>
              <a:t>Hounsell</a:t>
            </a:r>
            <a:r>
              <a:rPr lang="en-GB" dirty="0"/>
              <a:t>, D. (2008). The trouble with feedback: New challenges, emerging strategies, </a:t>
            </a:r>
            <a:r>
              <a:rPr lang="en-GB" i="1" dirty="0"/>
              <a:t>Interchange, Spring</a:t>
            </a:r>
            <a:r>
              <a:rPr lang="en-GB" dirty="0"/>
              <a:t>, Accessed at </a:t>
            </a:r>
            <a:r>
              <a:rPr lang="en-GB" u="sng" dirty="0">
                <a:hlinkClick r:id="rId2"/>
              </a:rPr>
              <a:t>www.tla.ed.ac.uk/interchange</a:t>
            </a:r>
            <a:r>
              <a:rPr lang="en-GB" dirty="0"/>
              <a:t>.</a:t>
            </a:r>
          </a:p>
          <a:p>
            <a:r>
              <a:rPr lang="en-GB" dirty="0"/>
              <a:t>Knight, P. and Yorke, M. (2003) </a:t>
            </a:r>
            <a:r>
              <a:rPr lang="en-GB" i="1" dirty="0"/>
              <a:t>Assessment, learning and employability</a:t>
            </a:r>
            <a:r>
              <a:rPr lang="en-GB" dirty="0"/>
              <a:t> Maidenhead, UK: SRHE/Open University Press.</a:t>
            </a:r>
          </a:p>
        </p:txBody>
      </p:sp>
    </p:spTree>
    <p:extLst>
      <p:ext uri="{BB962C8B-B14F-4D97-AF65-F5344CB8AC3E}">
        <p14:creationId xmlns:p14="http://schemas.microsoft.com/office/powerpoint/2010/main" val="36528548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5</a:t>
            </a:r>
          </a:p>
        </p:txBody>
      </p:sp>
      <p:sp>
        <p:nvSpPr>
          <p:cNvPr id="3" name="Content Placeholder 2"/>
          <p:cNvSpPr>
            <a:spLocks noGrp="1"/>
          </p:cNvSpPr>
          <p:nvPr>
            <p:ph idx="1"/>
          </p:nvPr>
        </p:nvSpPr>
        <p:spPr/>
        <p:txBody>
          <a:bodyPr/>
          <a:lstStyle/>
          <a:p>
            <a:r>
              <a:rPr lang="en-GB" dirty="0"/>
              <a:t>McDowell, L. and Brown, S. (1998) </a:t>
            </a:r>
            <a:r>
              <a:rPr lang="en-GB" i="1" dirty="0"/>
              <a:t>Assessing students: cheating and plagiarism</a:t>
            </a:r>
            <a:r>
              <a:rPr lang="en-GB" dirty="0"/>
              <a:t>, Newcastle: Red Guide 10/11 University of Northumbria.</a:t>
            </a:r>
          </a:p>
          <a:p>
            <a:r>
              <a:rPr lang="en-GB" dirty="0" err="1"/>
              <a:t>Mentkowski</a:t>
            </a:r>
            <a:r>
              <a:rPr lang="en-GB" dirty="0"/>
              <a:t>, M. and associates (2000) p.82 </a:t>
            </a:r>
            <a:r>
              <a:rPr lang="en-GB" i="1" dirty="0"/>
              <a:t>Learning that lasts: integrating learning development and performance in college and beyond,</a:t>
            </a:r>
            <a:r>
              <a:rPr lang="en-GB" dirty="0"/>
              <a:t> San Francisco: </a:t>
            </a:r>
            <a:r>
              <a:rPr lang="en-GB" dirty="0" err="1"/>
              <a:t>Jossey</a:t>
            </a:r>
            <a:r>
              <a:rPr lang="en-GB" dirty="0"/>
              <a:t>-Bass.</a:t>
            </a:r>
          </a:p>
          <a:p>
            <a:r>
              <a:rPr lang="en-GB" dirty="0"/>
              <a:t>Meyer, J.H.F. and Land, R. (2003) ‘Threshold Concepts and Troublesome Knowledge 1 – Linkages to Ways of Thinking and Practising within the Disciplines’ in C. Rust (ed.) </a:t>
            </a:r>
            <a:r>
              <a:rPr lang="en-GB" i="1" dirty="0"/>
              <a:t>Improving Student Learning </a:t>
            </a:r>
            <a:r>
              <a:rPr lang="en-GB" dirty="0"/>
              <a:t>–</a:t>
            </a:r>
            <a:r>
              <a:rPr lang="en-GB" i="1" dirty="0"/>
              <a:t> Ten years on</a:t>
            </a:r>
            <a:r>
              <a:rPr lang="en-GB" dirty="0"/>
              <a:t>. Oxford: OCSLD.</a:t>
            </a:r>
          </a:p>
          <a:p>
            <a:r>
              <a:rPr lang="en-GB" dirty="0"/>
              <a:t>Morgan, C., Dunn, L., Parry, S. and O'Reilly, M. (2004) </a:t>
            </a:r>
            <a:r>
              <a:rPr lang="en-GB" i="1" dirty="0"/>
              <a:t>The student assessment handbook: New directions in traditional and online assessment, </a:t>
            </a:r>
            <a:r>
              <a:rPr lang="en-GB" dirty="0"/>
              <a:t>London, Routledge.</a:t>
            </a:r>
          </a:p>
        </p:txBody>
      </p:sp>
    </p:spTree>
    <p:extLst>
      <p:ext uri="{BB962C8B-B14F-4D97-AF65-F5344CB8AC3E}">
        <p14:creationId xmlns:p14="http://schemas.microsoft.com/office/powerpoint/2010/main" val="37316001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6</a:t>
            </a:r>
          </a:p>
        </p:txBody>
      </p:sp>
      <p:sp>
        <p:nvSpPr>
          <p:cNvPr id="3" name="Content Placeholder 2"/>
          <p:cNvSpPr>
            <a:spLocks noGrp="1"/>
          </p:cNvSpPr>
          <p:nvPr>
            <p:ph idx="1"/>
          </p:nvPr>
        </p:nvSpPr>
        <p:spPr/>
        <p:txBody>
          <a:bodyPr/>
          <a:lstStyle/>
          <a:p>
            <a:r>
              <a:rPr lang="en-GB" dirty="0"/>
              <a:t>Newstead, S. E., Franklyn-Stokes, A., &amp; Armstead, P. (1996) Individual differences in student cheating, </a:t>
            </a:r>
            <a:r>
              <a:rPr lang="en-GB" i="1" dirty="0"/>
              <a:t>Journal of Educational Psychology</a:t>
            </a:r>
            <a:r>
              <a:rPr lang="en-GB" dirty="0"/>
              <a:t>, 88(2), 229-241</a:t>
            </a:r>
          </a:p>
          <a:p>
            <a:r>
              <a:rPr lang="en-GB" dirty="0"/>
              <a:t>Nicol, D. J. and Macfarlane-Dick, D. (2006) Formative assessment and self-regulated learning: A model and seven principles of good feedback practice, </a:t>
            </a:r>
            <a:r>
              <a:rPr lang="en-GB" i="1" dirty="0"/>
              <a:t>Studies in Higher Education Vol 31(2), 199-218.</a:t>
            </a:r>
            <a:endParaRPr lang="en-GB" dirty="0"/>
          </a:p>
          <a:p>
            <a:r>
              <a:rPr lang="en-GB" dirty="0"/>
              <a:t>PASS project Bradford </a:t>
            </a:r>
            <a:r>
              <a:rPr lang="en-GB" u="sng" dirty="0">
                <a:hlinkClick r:id="rId2"/>
              </a:rPr>
              <a:t>http://www.pass.brad.ac.uk/</a:t>
            </a:r>
            <a:r>
              <a:rPr lang="en-GB" dirty="0"/>
              <a:t> Accessed November 2013.</a:t>
            </a:r>
          </a:p>
          <a:p>
            <a:r>
              <a:rPr lang="en-GB" dirty="0" err="1"/>
              <a:t>Peelo</a:t>
            </a:r>
            <a:r>
              <a:rPr lang="en-GB" dirty="0"/>
              <a:t>, M. T., &amp; Wareham, T. (Eds.). (2002). </a:t>
            </a:r>
            <a:r>
              <a:rPr lang="en-GB" i="1" dirty="0"/>
              <a:t>Failing students in higher education</a:t>
            </a:r>
            <a:r>
              <a:rPr lang="en-GB" dirty="0"/>
              <a:t>. Society for Research into Higher Education. </a:t>
            </a:r>
          </a:p>
          <a:p>
            <a:r>
              <a:rPr lang="en-GB" dirty="0"/>
              <a:t>Pickford, R. and Brown, S. (2006) </a:t>
            </a:r>
            <a:r>
              <a:rPr lang="en-GB" i="1" dirty="0"/>
              <a:t>Assessing skills and practice,</a:t>
            </a:r>
            <a:r>
              <a:rPr lang="en-GB" dirty="0"/>
              <a:t> London: Routledge. </a:t>
            </a:r>
          </a:p>
        </p:txBody>
      </p:sp>
    </p:spTree>
    <p:extLst>
      <p:ext uri="{BB962C8B-B14F-4D97-AF65-F5344CB8AC3E}">
        <p14:creationId xmlns:p14="http://schemas.microsoft.com/office/powerpoint/2010/main" val="4266960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7</a:t>
            </a:r>
          </a:p>
        </p:txBody>
      </p:sp>
      <p:sp>
        <p:nvSpPr>
          <p:cNvPr id="3" name="Content Placeholder 2"/>
          <p:cNvSpPr>
            <a:spLocks noGrp="1"/>
          </p:cNvSpPr>
          <p:nvPr>
            <p:ph idx="1"/>
          </p:nvPr>
        </p:nvSpPr>
        <p:spPr/>
        <p:txBody>
          <a:bodyPr/>
          <a:lstStyle/>
          <a:p>
            <a:r>
              <a:rPr lang="en-GB" dirty="0"/>
              <a:t>Race P. (2015) </a:t>
            </a:r>
            <a:r>
              <a:rPr lang="en-GB" i="1" dirty="0"/>
              <a:t>The lecturer’s toolkit (4</a:t>
            </a:r>
            <a:r>
              <a:rPr lang="en-GB" i="1" baseline="30000" dirty="0"/>
              <a:t>th</a:t>
            </a:r>
            <a:r>
              <a:rPr lang="en-GB" i="1" dirty="0"/>
              <a:t> edition),</a:t>
            </a:r>
            <a:r>
              <a:rPr lang="en-GB" dirty="0"/>
              <a:t> London: Routledge.</a:t>
            </a:r>
          </a:p>
          <a:p>
            <a:r>
              <a:rPr lang="en-GB" dirty="0"/>
              <a:t>Race, P. (2001) </a:t>
            </a:r>
            <a:r>
              <a:rPr lang="en-GB" i="1" dirty="0"/>
              <a:t>A Briefing on Self, Peer &amp; Group Assessment,</a:t>
            </a:r>
            <a:r>
              <a:rPr lang="en-GB" dirty="0"/>
              <a:t> in LTSN Generic Centre Assessment Series No 9, LTSN York.</a:t>
            </a:r>
          </a:p>
          <a:p>
            <a:r>
              <a:rPr lang="en-GB" dirty="0"/>
              <a:t>Race, P. (2014) </a:t>
            </a:r>
            <a:r>
              <a:rPr lang="en-GB" i="1" dirty="0"/>
              <a:t>Making learning happen: 3</a:t>
            </a:r>
            <a:r>
              <a:rPr lang="en-GB" i="1" baseline="30000" dirty="0"/>
              <a:t>rd</a:t>
            </a:r>
            <a:r>
              <a:rPr lang="en-GB" i="1" dirty="0"/>
              <a:t> edition, </a:t>
            </a:r>
            <a:r>
              <a:rPr lang="en-GB" dirty="0"/>
              <a:t>London: Sage. </a:t>
            </a:r>
          </a:p>
          <a:p>
            <a:r>
              <a:rPr lang="en-GB" dirty="0" err="1"/>
              <a:t>Rotheram</a:t>
            </a:r>
            <a:r>
              <a:rPr lang="en-GB" dirty="0"/>
              <a:t>, B. (2009) </a:t>
            </a:r>
            <a:r>
              <a:rPr lang="en-GB" i="1" dirty="0"/>
              <a:t>Sounds Good,</a:t>
            </a:r>
            <a:r>
              <a:rPr lang="en-GB" dirty="0"/>
              <a:t> JISC project </a:t>
            </a:r>
            <a:r>
              <a:rPr lang="en-GB" u="sng" dirty="0">
                <a:hlinkClick r:id="rId2"/>
              </a:rPr>
              <a:t>http://www.jisc.ac.uk/whatwedo/programmes/usersandinnovation/soundsgood.aspx</a:t>
            </a:r>
            <a:r>
              <a:rPr lang="en-GB" dirty="0"/>
              <a:t> </a:t>
            </a:r>
          </a:p>
          <a:p>
            <a:r>
              <a:rPr lang="en-GB" dirty="0"/>
              <a:t>Rust, C., Price, M. and O’Donovan, B. (2003) Improving students’ learning by developing their understanding of assessment criteria and processes</a:t>
            </a:r>
            <a:r>
              <a:rPr lang="en-GB" i="1" dirty="0"/>
              <a:t>, Assessment and Evaluation in Higher Education. 28 (2), 147-164.</a:t>
            </a:r>
            <a:endParaRPr lang="en-GB" dirty="0"/>
          </a:p>
        </p:txBody>
      </p:sp>
    </p:spTree>
    <p:extLst>
      <p:ext uri="{BB962C8B-B14F-4D97-AF65-F5344CB8AC3E}">
        <p14:creationId xmlns:p14="http://schemas.microsoft.com/office/powerpoint/2010/main" val="8080494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8</a:t>
            </a:r>
          </a:p>
        </p:txBody>
      </p:sp>
      <p:sp>
        <p:nvSpPr>
          <p:cNvPr id="3" name="Content Placeholder 2"/>
          <p:cNvSpPr>
            <a:spLocks noGrp="1"/>
          </p:cNvSpPr>
          <p:nvPr>
            <p:ph idx="1"/>
          </p:nvPr>
        </p:nvSpPr>
        <p:spPr/>
        <p:txBody>
          <a:bodyPr/>
          <a:lstStyle/>
          <a:p>
            <a:r>
              <a:rPr lang="en-GB" dirty="0"/>
              <a:t>Ryan, J. (2000) </a:t>
            </a:r>
            <a:r>
              <a:rPr lang="en-GB" i="1" dirty="0"/>
              <a:t>A Guide to Teaching International Students,</a:t>
            </a:r>
            <a:r>
              <a:rPr lang="en-GB" dirty="0"/>
              <a:t> Oxford Centre for Staff and Learning Development.</a:t>
            </a:r>
          </a:p>
          <a:p>
            <a:r>
              <a:rPr lang="en-GB" dirty="0"/>
              <a:t>Sadler, D. R. (2010) Beyond feedback: Developing student capability in complex appraisal. </a:t>
            </a:r>
            <a:r>
              <a:rPr lang="en-GB" i="1" dirty="0"/>
              <a:t>Assessment &amp; Evaluation in Higher Education, 35</a:t>
            </a:r>
            <a:r>
              <a:rPr lang="en-GB" dirty="0"/>
              <a:t>(5), 535-550.</a:t>
            </a:r>
          </a:p>
          <a:p>
            <a:r>
              <a:rPr lang="en-GB" dirty="0"/>
              <a:t>Yorke, M. (1999) </a:t>
            </a:r>
            <a:r>
              <a:rPr lang="en-GB" i="1" dirty="0"/>
              <a:t>Leaving Early: Undergraduate Non-completion in Higher Education,</a:t>
            </a:r>
            <a:r>
              <a:rPr lang="en-GB" dirty="0"/>
              <a:t> London: Routledge.</a:t>
            </a:r>
          </a:p>
        </p:txBody>
      </p:sp>
    </p:spTree>
    <p:extLst>
      <p:ext uri="{BB962C8B-B14F-4D97-AF65-F5344CB8AC3E}">
        <p14:creationId xmlns:p14="http://schemas.microsoft.com/office/powerpoint/2010/main" val="2007725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476250"/>
            <a:ext cx="7543800" cy="865188"/>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Formative and summative assessment</a:t>
            </a:r>
          </a:p>
        </p:txBody>
      </p:sp>
      <p:sp>
        <p:nvSpPr>
          <p:cNvPr id="17411" name="Rectangle 3"/>
          <p:cNvSpPr>
            <a:spLocks noGrp="1" noChangeArrowheads="1"/>
          </p:cNvSpPr>
          <p:nvPr>
            <p:ph type="body" idx="1"/>
          </p:nvPr>
        </p:nvSpPr>
        <p:spPr>
          <a:xfrm>
            <a:off x="468313" y="1916113"/>
            <a:ext cx="8229600" cy="4286250"/>
          </a:xfrm>
        </p:spPr>
        <p:txBody>
          <a:bodyPr/>
          <a:lstStyle/>
          <a:p>
            <a:r>
              <a:rPr lang="en-US" sz="2800" dirty="0"/>
              <a:t>Formative assessment is primarily concerned with feedback aimed at prompting improvement, is often continuous and usually involves words.</a:t>
            </a:r>
          </a:p>
          <a:p>
            <a:r>
              <a:rPr lang="en-US" sz="2800" dirty="0"/>
              <a:t>Summative assessment is concerned with making evaluative judgments, is often end point and involves numbers.</a:t>
            </a:r>
          </a:p>
          <a:p>
            <a:endParaRPr lang="en-GB" sz="2800" dirty="0"/>
          </a:p>
        </p:txBody>
      </p:sp>
    </p:spTree>
    <p:extLst>
      <p:ext uri="{BB962C8B-B14F-4D97-AF65-F5344CB8AC3E}">
        <p14:creationId xmlns:p14="http://schemas.microsoft.com/office/powerpoint/2010/main" val="3018198228"/>
      </p:ext>
    </p:extLst>
  </p:cSld>
  <p:clrMapOvr>
    <a:masterClrMapping/>
  </p:clrMapOvr>
</p:sld>
</file>

<file path=ppt/theme/theme1.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8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9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0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7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7291</Words>
  <Application>Microsoft Office PowerPoint</Application>
  <PresentationFormat>On-screen Show (4:3)</PresentationFormat>
  <Paragraphs>438</Paragraphs>
  <Slides>86</Slides>
  <Notes>13</Notes>
  <HiddenSlides>0</HiddenSlides>
  <MMClips>0</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86</vt:i4>
      </vt:variant>
    </vt:vector>
  </HeadingPairs>
  <TitlesOfParts>
    <vt:vector size="105" baseType="lpstr">
      <vt:lpstr>Arial</vt:lpstr>
      <vt:lpstr>Arial Rounded MT Bold</vt:lpstr>
      <vt:lpstr>Calibri</vt:lpstr>
      <vt:lpstr>Calibri Light</vt:lpstr>
      <vt:lpstr>Comic Sans MS</vt:lpstr>
      <vt:lpstr>Tahoma</vt:lpstr>
      <vt:lpstr>Wingdings</vt:lpstr>
      <vt:lpstr>LeedsMet template</vt:lpstr>
      <vt:lpstr>101_Custom Design</vt:lpstr>
      <vt:lpstr>Office Theme</vt:lpstr>
      <vt:lpstr>1_Office Theme</vt:lpstr>
      <vt:lpstr>13_LeedsMet template</vt:lpstr>
      <vt:lpstr>14_LeedsMet template</vt:lpstr>
      <vt:lpstr>15_LeedsMet template</vt:lpstr>
      <vt:lpstr>16_LeedsMet template</vt:lpstr>
      <vt:lpstr>17_LeedsMet template</vt:lpstr>
      <vt:lpstr>18_LeedsMet template</vt:lpstr>
      <vt:lpstr>19_LeedsMet template</vt:lpstr>
      <vt:lpstr>20_LeedsMet template</vt:lpstr>
      <vt:lpstr>Enhancing assessment and feedback </vt:lpstr>
      <vt:lpstr>The purpose of the sessions today on assessment and feedback</vt:lpstr>
      <vt:lpstr>These two sessions will include discussion of:</vt:lpstr>
      <vt:lpstr>Underpinning premises</vt:lpstr>
      <vt:lpstr>PowerPoint Presentation</vt:lpstr>
      <vt:lpstr>Using assessment for learning  (Sambell et al, 2012)</vt:lpstr>
      <vt:lpstr>So to help us focus on assessment criteria and developing students’ assessment literacy, a game!</vt:lpstr>
      <vt:lpstr>Thinking through the issues raised in the biscuit game</vt:lpstr>
      <vt:lpstr>Formative and summative assessment</vt:lpstr>
      <vt:lpstr>The importance of dialogic feedback (Sadler)</vt:lpstr>
      <vt:lpstr>PowerPoint Presentation</vt:lpstr>
      <vt:lpstr>Students tend to be more convinced about the fairness of the assessment process if</vt:lpstr>
      <vt:lpstr>The benefits of authentic assessment can be significant for all stakeholders</vt:lpstr>
      <vt:lpstr>How can authentic assessment engage students?</vt:lpstr>
      <vt:lpstr>PowerPoint Presentation</vt:lpstr>
      <vt:lpstr>PowerPoint Presentation</vt:lpstr>
      <vt:lpstr>Fostering graduate skills and employability</vt:lpstr>
      <vt:lpstr>Questions employers might ask at interview that might help us frame some of our assignments</vt:lpstr>
      <vt:lpstr>Assessment must engage students in active tasks e.g.</vt:lpstr>
      <vt:lpstr>Making authentic choices: how can we build in authentic assessment? We can use</vt:lpstr>
      <vt:lpstr>Review practice: what can we do to build authenticity in to our assessment?</vt:lpstr>
      <vt:lpstr>Some further examples of authentic assessment tasks</vt:lpstr>
      <vt:lpstr>Helping students better understand what is needed of them</vt:lpstr>
      <vt:lpstr>Briefings for students: setting the context</vt:lpstr>
      <vt:lpstr>Briefings activity</vt:lpstr>
      <vt:lpstr>Essential components of an effective assignment brief I would suggest include:</vt:lpstr>
      <vt:lpstr>What are exemplars, and how can we use them productively?</vt:lpstr>
      <vt:lpstr>Exemplars can enable students to:</vt:lpstr>
      <vt:lpstr>What can we do when using exemplars? (see handout)</vt:lpstr>
      <vt:lpstr>Do your international students understand UK assessment approaches?</vt:lpstr>
      <vt:lpstr>Are your students aware of all the processes and procedures we use to ensure fair assessment? </vt:lpstr>
      <vt:lpstr>Fostering student engagement with feedback</vt:lpstr>
      <vt:lpstr>Encouraging students to recognise and use the feedback we provide for them</vt:lpstr>
      <vt:lpstr>Encouraging better use of feedback  (see handout)</vt:lpstr>
      <vt:lpstr>Assessment for learning: some useful thoughts</vt:lpstr>
      <vt:lpstr>Assessment for learning</vt:lpstr>
      <vt:lpstr>Good feedback:  (after Brown, S. (2015), Assessment, learning and teaching in higher education: global perspectives, London: Palgrave-MacMillan)</vt:lpstr>
      <vt:lpstr>Good feedback:</vt:lpstr>
      <vt:lpstr>Good feedback:</vt:lpstr>
      <vt:lpstr>Good feedback:</vt:lpstr>
      <vt:lpstr>Five things students really hate about poor feedback</vt:lpstr>
      <vt:lpstr>Five things students really hate about poor feedback</vt:lpstr>
      <vt:lpstr>Task: Giving formative feedback prior to submitting summative tasks </vt:lpstr>
      <vt:lpstr>To better engage learners through feedback and assessment we can:</vt:lpstr>
      <vt:lpstr>Assessment literacy: students do better if they can: </vt:lpstr>
      <vt:lpstr>Making assessment work well</vt:lpstr>
      <vt:lpstr>Plagiarism, contract cheating, veracity, good academic conduct</vt:lpstr>
      <vt:lpstr>What is plagiarism?</vt:lpstr>
      <vt:lpstr>Plagiarism is a continuum!</vt:lpstr>
      <vt:lpstr>PowerPoint Presentation</vt:lpstr>
      <vt:lpstr>Why may plagiarism be increasing?</vt:lpstr>
      <vt:lpstr>So what can we do?</vt:lpstr>
      <vt:lpstr>Fostering good academic conduct</vt:lpstr>
      <vt:lpstr>Some instances of unfair academic conduct (after Stephen Newstead et al) </vt:lpstr>
      <vt:lpstr>More instances of unfair academic conduct </vt:lpstr>
      <vt:lpstr>Poor assessment design breeds plagiarism?</vt:lpstr>
      <vt:lpstr>Students know more than we may think about unfair assessment!</vt:lpstr>
      <vt:lpstr>Effective assessment design</vt:lpstr>
      <vt:lpstr>‘Strict control’ approaches might include:</vt:lpstr>
      <vt:lpstr>Collegial approaches</vt:lpstr>
      <vt:lpstr>Timing and pressure</vt:lpstr>
      <vt:lpstr>Unintentional plagiarism?</vt:lpstr>
      <vt:lpstr>Plagiarism detection techniques are limited</vt:lpstr>
      <vt:lpstr>Learn more about Turnitin</vt:lpstr>
      <vt:lpstr>Is plagiarism encouraged from early years?</vt:lpstr>
      <vt:lpstr>Are public expectations of assessment tarnished nowadays? BBC News: 31st August 2017</vt:lpstr>
      <vt:lpstr>Handwritten copying took time, but some learning happened?</vt:lpstr>
      <vt:lpstr>The web has changed things!</vt:lpstr>
      <vt:lpstr>Can we make plagiarism unthinkable?</vt:lpstr>
      <vt:lpstr>A ghost-writer’s tale (1)</vt:lpstr>
      <vt:lpstr>A ghost-writer’s tale (2)</vt:lpstr>
      <vt:lpstr>Veracity</vt:lpstr>
      <vt:lpstr>Towards ensuring veracity (1) Which of these might work well?</vt:lpstr>
      <vt:lpstr>Towards ensuring veracity (2) </vt:lpstr>
      <vt:lpstr>Towards ensuring veracity (3) </vt:lpstr>
      <vt:lpstr>But are we panicking too much?</vt:lpstr>
      <vt:lpstr>Planning to implement enhancements in  assessment &amp; feedback in your module/programme</vt:lpstr>
      <vt:lpstr>These and other slides are available on my website at http://sally-brown.net</vt:lpstr>
      <vt:lpstr>Useful references: 1</vt:lpstr>
      <vt:lpstr>Useful references: 2</vt:lpstr>
      <vt:lpstr>Useful references: 3</vt:lpstr>
      <vt:lpstr>Useful references: 4</vt:lpstr>
      <vt:lpstr>Useful references: 5</vt:lpstr>
      <vt:lpstr>Useful references: 6</vt:lpstr>
      <vt:lpstr>Useful references: 7</vt:lpstr>
      <vt:lpstr>Useful references: 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Research Conference</dc:title>
  <dc:creator/>
  <cp:lastModifiedBy/>
  <cp:revision>106</cp:revision>
  <dcterms:created xsi:type="dcterms:W3CDTF">2007-03-06T12:05:28Z</dcterms:created>
  <dcterms:modified xsi:type="dcterms:W3CDTF">2017-12-03T20:02:34Z</dcterms:modified>
</cp:coreProperties>
</file>