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56"/>
  </p:notesMasterIdLst>
  <p:handoutMasterIdLst>
    <p:handoutMasterId r:id="rId57"/>
  </p:handoutMasterIdLst>
  <p:sldIdLst>
    <p:sldId id="420" r:id="rId5"/>
    <p:sldId id="669" r:id="rId6"/>
    <p:sldId id="656" r:id="rId7"/>
    <p:sldId id="727" r:id="rId8"/>
    <p:sldId id="662" r:id="rId9"/>
    <p:sldId id="670" r:id="rId10"/>
    <p:sldId id="671" r:id="rId11"/>
    <p:sldId id="705" r:id="rId12"/>
    <p:sldId id="684" r:id="rId13"/>
    <p:sldId id="693" r:id="rId14"/>
    <p:sldId id="710" r:id="rId15"/>
    <p:sldId id="694" r:id="rId16"/>
    <p:sldId id="695" r:id="rId17"/>
    <p:sldId id="691" r:id="rId18"/>
    <p:sldId id="692" r:id="rId19"/>
    <p:sldId id="696" r:id="rId20"/>
    <p:sldId id="697" r:id="rId21"/>
    <p:sldId id="699" r:id="rId22"/>
    <p:sldId id="700" r:id="rId23"/>
    <p:sldId id="698" r:id="rId24"/>
    <p:sldId id="701" r:id="rId25"/>
    <p:sldId id="672" r:id="rId26"/>
    <p:sldId id="676" r:id="rId27"/>
    <p:sldId id="673" r:id="rId28"/>
    <p:sldId id="675" r:id="rId29"/>
    <p:sldId id="666" r:id="rId30"/>
    <p:sldId id="667" r:id="rId31"/>
    <p:sldId id="668" r:id="rId32"/>
    <p:sldId id="549" r:id="rId33"/>
    <p:sldId id="714" r:id="rId34"/>
    <p:sldId id="709" r:id="rId35"/>
    <p:sldId id="689" r:id="rId36"/>
    <p:sldId id="688" r:id="rId37"/>
    <p:sldId id="664" r:id="rId38"/>
    <p:sldId id="665" r:id="rId39"/>
    <p:sldId id="680" r:id="rId40"/>
    <p:sldId id="681" r:id="rId41"/>
    <p:sldId id="682" r:id="rId42"/>
    <p:sldId id="683" r:id="rId43"/>
    <p:sldId id="686" r:id="rId44"/>
    <p:sldId id="685" r:id="rId45"/>
    <p:sldId id="679" r:id="rId46"/>
    <p:sldId id="690" r:id="rId47"/>
    <p:sldId id="626" r:id="rId48"/>
    <p:sldId id="635" r:id="rId49"/>
    <p:sldId id="726" r:id="rId50"/>
    <p:sldId id="725" r:id="rId51"/>
    <p:sldId id="270" r:id="rId52"/>
    <p:sldId id="271" r:id="rId53"/>
    <p:sldId id="272" r:id="rId54"/>
    <p:sldId id="317" r:id="rId5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9" d="100"/>
          <a:sy n="69" d="100"/>
        </p:scale>
        <p:origin x="1506"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44</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45</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47</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51</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5</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10</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15</a:t>
            </a:fld>
            <a:endParaRPr lang="en-US" dirty="0">
              <a:solidFill>
                <a:srgbClr val="000000"/>
              </a:solidFill>
            </a:endParaRPr>
          </a:p>
        </p:txBody>
      </p:sp>
    </p:spTree>
    <p:extLst>
      <p:ext uri="{BB962C8B-B14F-4D97-AF65-F5344CB8AC3E}">
        <p14:creationId xmlns:p14="http://schemas.microsoft.com/office/powerpoint/2010/main" val="2717178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29</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34</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35</a:t>
            </a:fld>
            <a:endParaRPr lang="en-US" dirty="0"/>
          </a:p>
        </p:txBody>
      </p:sp>
    </p:spTree>
    <p:extLst>
      <p:ext uri="{BB962C8B-B14F-4D97-AF65-F5344CB8AC3E}">
        <p14:creationId xmlns:p14="http://schemas.microsoft.com/office/powerpoint/2010/main" val="198101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29/11/2017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29/11/2017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29/11/2017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Enhancing assessment</a:t>
            </a:r>
            <a:br>
              <a:rPr lang="en-GB" sz="3200" dirty="0"/>
            </a:br>
            <a:r>
              <a:rPr lang="en-GB" sz="3200" dirty="0"/>
              <a:t>Engaging students with feedback and helping them better understand what is required of them through dialogic opportunities</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Napier University</a:t>
            </a:r>
          </a:p>
          <a:p>
            <a:pPr algn="ctr" eaLnBrk="1" hangingPunct="1">
              <a:defRPr/>
            </a:pPr>
            <a:r>
              <a:rPr lang="en-GB" sz="2400" dirty="0"/>
              <a:t>School of Arts and Creative Industries</a:t>
            </a:r>
          </a:p>
          <a:p>
            <a:pPr algn="ctr" eaLnBrk="1" hangingPunct="1">
              <a:defRPr/>
            </a:pPr>
            <a:r>
              <a:rPr lang="en-GB" sz="1600" dirty="0"/>
              <a:t>1 December, 2017 10.00-1.00</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1523666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3351183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
        <p:nvSpPr>
          <p:cNvPr id="3" name="TextBox 2"/>
          <p:cNvSpPr txBox="1"/>
          <p:nvPr/>
        </p:nvSpPr>
        <p:spPr>
          <a:xfrm>
            <a:off x="1090247" y="3235570"/>
            <a:ext cx="3428999" cy="2308324"/>
          </a:xfrm>
          <a:prstGeom prst="rect">
            <a:avLst/>
          </a:prstGeom>
          <a:solidFill>
            <a:srgbClr val="00B050"/>
          </a:solidFill>
        </p:spPr>
        <p:txBody>
          <a:bodyPr wrap="square" rtlCol="0">
            <a:spAutoFit/>
          </a:bodyPr>
          <a:lstStyle/>
          <a:p>
            <a:r>
              <a:rPr lang="en-GB" sz="3600" b="1" dirty="0">
                <a:solidFill>
                  <a:srgbClr val="FFFF00"/>
                </a:solidFill>
              </a:rPr>
              <a:t>How authentic is this kind of assessment in your subject?</a:t>
            </a:r>
          </a:p>
        </p:txBody>
      </p:sp>
    </p:spTree>
    <p:extLst>
      <p:ext uri="{BB962C8B-B14F-4D97-AF65-F5344CB8AC3E}">
        <p14:creationId xmlns:p14="http://schemas.microsoft.com/office/powerpoint/2010/main" val="2412493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1196752"/>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sz="3600" dirty="0">
                <a:solidFill>
                  <a:schemeClr val="tx1"/>
                </a:solidFill>
              </a:rPr>
              <a:t>Does this look like an authentic assessment process?</a:t>
            </a:r>
          </a:p>
        </p:txBody>
      </p:sp>
    </p:spTree>
    <p:extLst>
      <p:ext uri="{BB962C8B-B14F-4D97-AF65-F5344CB8AC3E}">
        <p14:creationId xmlns:p14="http://schemas.microsoft.com/office/powerpoint/2010/main" val="3592325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6A03-C1F1-4A08-AC34-CB41E8CE10F2}"/>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graduate skills and employability</a:t>
            </a:r>
          </a:p>
        </p:txBody>
      </p:sp>
      <p:sp>
        <p:nvSpPr>
          <p:cNvPr id="3" name="Content Placeholder 2">
            <a:extLst>
              <a:ext uri="{FF2B5EF4-FFF2-40B4-BE49-F238E27FC236}">
                <a16:creationId xmlns:a16="http://schemas.microsoft.com/office/drawing/2014/main" id="{B015A770-D4B4-4A1A-94D5-0C26DD2DCD03}"/>
              </a:ext>
            </a:extLst>
          </p:cNvPr>
          <p:cNvSpPr>
            <a:spLocks noGrp="1"/>
          </p:cNvSpPr>
          <p:nvPr>
            <p:ph idx="1"/>
          </p:nvPr>
        </p:nvSpPr>
        <p:spPr/>
        <p:txBody>
          <a:bodyPr/>
          <a:lstStyle/>
          <a:p>
            <a:pPr marL="0" indent="0">
              <a:buNone/>
            </a:pPr>
            <a:r>
              <a:rPr lang="en-GB" dirty="0"/>
              <a:t>By providing authentic assignments, students can progressively develop a range of skills which include </a:t>
            </a:r>
            <a:r>
              <a:rPr lang="en-GB" i="1" dirty="0"/>
              <a:t>inter alia</a:t>
            </a:r>
            <a:r>
              <a:rPr lang="en-GB" dirty="0"/>
              <a:t>:</a:t>
            </a:r>
          </a:p>
          <a:p>
            <a:r>
              <a:rPr lang="en-GB" dirty="0"/>
              <a:t>Effective oral, written and digital communication; </a:t>
            </a:r>
          </a:p>
          <a:p>
            <a:r>
              <a:rPr lang="en-GB" dirty="0"/>
              <a:t>Creativity and problem-solving capabilities;</a:t>
            </a:r>
          </a:p>
          <a:p>
            <a:r>
              <a:rPr lang="en-GB" dirty="0"/>
              <a:t>Inter-personal and social skills;</a:t>
            </a:r>
          </a:p>
          <a:p>
            <a:r>
              <a:rPr lang="en-GB" dirty="0"/>
              <a:t>Effective group membership, leadership and ‘followership’;</a:t>
            </a:r>
          </a:p>
          <a:p>
            <a:r>
              <a:rPr lang="en-GB" dirty="0"/>
              <a:t>Manipulation and presentation of data;</a:t>
            </a:r>
          </a:p>
          <a:p>
            <a:r>
              <a:rPr lang="en-GB" dirty="0"/>
              <a:t>Locating, verifying and effectively using a range of information sources;</a:t>
            </a:r>
          </a:p>
          <a:p>
            <a:r>
              <a:rPr lang="en-GB" dirty="0"/>
              <a:t>Good presentation of work in visual and written forms.</a:t>
            </a:r>
          </a:p>
        </p:txBody>
      </p:sp>
    </p:spTree>
    <p:extLst>
      <p:ext uri="{BB962C8B-B14F-4D97-AF65-F5344CB8AC3E}">
        <p14:creationId xmlns:p14="http://schemas.microsoft.com/office/powerpoint/2010/main" val="2247273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8"/>
            <a:ext cx="7543800" cy="136254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Questions employers might ask at interview that might help us frame some of our assignments</a:t>
            </a:r>
          </a:p>
        </p:txBody>
      </p:sp>
      <p:sp>
        <p:nvSpPr>
          <p:cNvPr id="5" name="Content Placeholder 4"/>
          <p:cNvSpPr>
            <a:spLocks noGrp="1"/>
          </p:cNvSpPr>
          <p:nvPr>
            <p:ph idx="1"/>
          </p:nvPr>
        </p:nvSpPr>
        <p:spPr>
          <a:xfrm>
            <a:off x="107504" y="1340768"/>
            <a:ext cx="8640960" cy="4861595"/>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748407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76672"/>
          </a:xfrm>
          <a:noFill/>
          <a:ln w="12700">
            <a:noFill/>
            <a:miter lim="800000"/>
            <a:headEnd/>
            <a:tailEnd/>
          </a:ln>
          <a:effectLst/>
        </p:spPr>
        <p:txBody>
          <a:bodyPr lIns="92075" tIns="46038" rIns="92075" bIns="46038" anchor="ctr">
            <a:normAutofit fontScale="90000"/>
          </a:bodyPr>
          <a:lstStyle/>
          <a:p>
            <a:pPr eaLnBrk="0" fontAlgn="base" hangingPunct="0">
              <a:lnSpc>
                <a:spcPct val="80000"/>
              </a:lnSpc>
              <a:spcAft>
                <a:spcPct val="0"/>
              </a:spcAft>
            </a:pPr>
            <a:r>
              <a:rPr lang="en-GB" sz="3200" b="1" dirty="0">
                <a:solidFill>
                  <a:srgbClr val="002060"/>
                </a:solidFill>
                <a:latin typeface="+mn-lt"/>
                <a:ea typeface="+mn-ea"/>
                <a:cs typeface="+mn-cs"/>
              </a:rPr>
              <a:t>Assessment must engage students in active tasks e.g.</a:t>
            </a:r>
          </a:p>
        </p:txBody>
      </p:sp>
      <p:sp>
        <p:nvSpPr>
          <p:cNvPr id="4" name="Content Placeholder 3"/>
          <p:cNvSpPr>
            <a:spLocks noGrp="1"/>
          </p:cNvSpPr>
          <p:nvPr>
            <p:ph sz="half" idx="1"/>
          </p:nvPr>
        </p:nvSpPr>
        <p:spPr>
          <a:xfrm>
            <a:off x="228601" y="332656"/>
            <a:ext cx="4267200" cy="6232911"/>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476672"/>
            <a:ext cx="4495800" cy="6152728"/>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p>
          <a:p>
            <a:pPr marL="0" indent="0">
              <a:buNone/>
            </a:pP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041477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ePortfolios,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160482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SACI NSS results on assessment and feedback are mixed, with some problems around clear marking criteria, marking and assessment fairness, timeliness of feedback and whether students are challenged to achieve their best work;</a:t>
            </a:r>
          </a:p>
          <a:p>
            <a:r>
              <a:rPr lang="en-GB" dirty="0"/>
              <a:t>The sessions today aim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Review practice: what can we do to build authenticity in to our assessment?</a:t>
            </a:r>
          </a:p>
        </p:txBody>
      </p:sp>
      <p:sp>
        <p:nvSpPr>
          <p:cNvPr id="3" name="Content Placeholder 2"/>
          <p:cNvSpPr>
            <a:spLocks noGrp="1"/>
          </p:cNvSpPr>
          <p:nvPr>
            <p:ph idx="1"/>
          </p:nvPr>
        </p:nvSpPr>
        <p:spPr>
          <a:xfrm>
            <a:off x="384807" y="1210442"/>
            <a:ext cx="8374385" cy="4789488"/>
          </a:xfrm>
        </p:spPr>
        <p:txBody>
          <a:bodyPr/>
          <a:lstStyle/>
          <a:p>
            <a:pPr marL="0" indent="0">
              <a:buNone/>
            </a:pPr>
            <a:r>
              <a:rPr lang="en-GB" sz="2100" dirty="0"/>
              <a:t>We need to design assignments that stretch students beyond mechanistic tasks and make assessment fully integral to the learning experience (Sambell et al, 2012). Such authentic assignments and activities could include:</a:t>
            </a:r>
          </a:p>
          <a:p>
            <a:pPr lvl="0"/>
            <a:r>
              <a:rPr lang="en-GB" sz="2100" dirty="0"/>
              <a:t>Action-orientated tasks, that are underpinned by relevant evidence-based scholarship and where students are learning by doing (Race, 2014);</a:t>
            </a:r>
          </a:p>
          <a:p>
            <a:pPr lvl="0"/>
            <a:r>
              <a:rPr lang="en-GB" sz="21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100" dirty="0"/>
              <a:t>Processes that are nuanced, clearly articulated and transparent in demonstrating the way that decisions are reached on assessment grades (QAA, 2014);</a:t>
            </a:r>
          </a:p>
          <a:p>
            <a:r>
              <a:rPr lang="en-GB" sz="2100" dirty="0"/>
              <a:t>Assessment strategies that work at a programme rather than a module level (McDowell, 2012)</a:t>
            </a:r>
          </a:p>
        </p:txBody>
      </p:sp>
    </p:spTree>
    <p:extLst>
      <p:ext uri="{BB962C8B-B14F-4D97-AF65-F5344CB8AC3E}">
        <p14:creationId xmlns:p14="http://schemas.microsoft.com/office/powerpoint/2010/main" val="4181227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 media.</a:t>
            </a:r>
          </a:p>
        </p:txBody>
      </p:sp>
    </p:spTree>
    <p:extLst>
      <p:ext uri="{BB962C8B-B14F-4D97-AF65-F5344CB8AC3E}">
        <p14:creationId xmlns:p14="http://schemas.microsoft.com/office/powerpoint/2010/main" val="26725541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2007);</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a:t>Audio </a:t>
            </a:r>
            <a:r>
              <a:rPr lang="en-GB" dirty="0"/>
              <a:t>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r>
              <a:rPr lang="en-GB" sz="3200" dirty="0"/>
              <a:t>(see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on the handout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3AF4-5AAA-4F76-993B-60C450CDDFCA}"/>
              </a:ext>
            </a:extLst>
          </p:cNvPr>
          <p:cNvSpPr>
            <a:spLocks noGrp="1"/>
          </p:cNvSpPr>
          <p:nvPr>
            <p:ph type="title"/>
          </p:nvPr>
        </p:nvSpPr>
        <p:spPr/>
        <p:txBody>
          <a:bodyPr/>
          <a:lstStyle/>
          <a:p>
            <a:r>
              <a:rPr lang="en-GB" sz="3200" dirty="0"/>
              <a:t>The next workshop on Wednesday 6 December will focus on:</a:t>
            </a:r>
          </a:p>
        </p:txBody>
      </p:sp>
      <p:sp>
        <p:nvSpPr>
          <p:cNvPr id="3" name="Content Placeholder 2">
            <a:extLst>
              <a:ext uri="{FF2B5EF4-FFF2-40B4-BE49-F238E27FC236}">
                <a16:creationId xmlns:a16="http://schemas.microsoft.com/office/drawing/2014/main" id="{B7270D86-C548-40F2-A26C-5DED58A10B46}"/>
              </a:ext>
            </a:extLst>
          </p:cNvPr>
          <p:cNvSpPr>
            <a:spLocks noGrp="1"/>
          </p:cNvSpPr>
          <p:nvPr>
            <p:ph idx="1"/>
          </p:nvPr>
        </p:nvSpPr>
        <p:spPr/>
        <p:txBody>
          <a:bodyPr/>
          <a:lstStyle/>
          <a:p>
            <a:r>
              <a:rPr lang="en-GB" sz="2800" dirty="0"/>
              <a:t>What we are assessing and why leading to enhanced assessment design;</a:t>
            </a:r>
          </a:p>
          <a:p>
            <a:r>
              <a:rPr lang="en-GB" sz="2800" dirty="0"/>
              <a:t>Integrating fully assessment and feedback within the learning strategy of a module/programme</a:t>
            </a:r>
          </a:p>
          <a:p>
            <a:r>
              <a:rPr lang="en-GB" sz="2800" dirty="0"/>
              <a:t>Aiming for consistency across programmes;</a:t>
            </a:r>
          </a:p>
          <a:p>
            <a:r>
              <a:rPr lang="en-GB" sz="2800" dirty="0"/>
              <a:t>Streamlining assessment and feedback;</a:t>
            </a:r>
          </a:p>
          <a:p>
            <a:r>
              <a:rPr lang="en-GB" sz="2800" dirty="0"/>
              <a:t>Planning to implement enhancements.</a:t>
            </a:r>
          </a:p>
        </p:txBody>
      </p:sp>
    </p:spTree>
    <p:extLst>
      <p:ext uri="{BB962C8B-B14F-4D97-AF65-F5344CB8AC3E}">
        <p14:creationId xmlns:p14="http://schemas.microsoft.com/office/powerpoint/2010/main" val="2432805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4413</Words>
  <Application>Microsoft Office PowerPoint</Application>
  <PresentationFormat>On-screen Show (4:3)</PresentationFormat>
  <Paragraphs>306</Paragraphs>
  <Slides>51</Slides>
  <Notes>16</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51</vt:i4>
      </vt:variant>
    </vt:vector>
  </HeadingPairs>
  <TitlesOfParts>
    <vt:vector size="63" baseType="lpstr">
      <vt:lpstr>Arial</vt:lpstr>
      <vt:lpstr>Arial Rounded MT Bold</vt:lpstr>
      <vt:lpstr>Calibri</vt:lpstr>
      <vt:lpstr>Calibri Light</vt:lpstr>
      <vt:lpstr>Comic Sans MS</vt:lpstr>
      <vt:lpstr>Tahoma</vt:lpstr>
      <vt:lpstr>Times New Roman</vt:lpstr>
      <vt:lpstr>Wingdings</vt:lpstr>
      <vt:lpstr>LeedsMet template</vt:lpstr>
      <vt:lpstr>101_Custom Design</vt:lpstr>
      <vt:lpstr>Office Theme</vt:lpstr>
      <vt:lpstr>1_Office Theme</vt:lpstr>
      <vt:lpstr>Enhancing assessment Engaging students with feedback and helping them better understand what is required of them through dialogic opportunities</vt:lpstr>
      <vt:lpstr>The purpose of the sessions today on assessment and feedback</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PowerPoint Presentation</vt:lpstr>
      <vt:lpstr>Students tend to be more convinced about the fairness of the assessment process if</vt:lpstr>
      <vt:lpstr>The benefits of authentic assessment can be significant for all stakeholders</vt:lpstr>
      <vt:lpstr>How can authentic assessment engage students?</vt:lpstr>
      <vt:lpstr>PowerPoint Presentation</vt:lpstr>
      <vt:lpstr>PowerPoint Presentation</vt:lpstr>
      <vt:lpstr>Fostering graduate skills and employability</vt:lpstr>
      <vt:lpstr>Questions employers might ask at interview that might help us frame some of our assignments</vt:lpstr>
      <vt:lpstr>Assessment must engage students in active tasks e.g.</vt:lpstr>
      <vt:lpstr>Making authentic choices: how can we build in authentic assessment? We can use</vt:lpstr>
      <vt:lpstr>Review practice: what can we do to build authenticity in to our assessment?</vt:lpstr>
      <vt:lpstr>Some further examples of authentic assessment tasks</vt:lpstr>
      <vt:lpstr>Helping students better understand what is needed of them</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(see handout)</vt:lpstr>
      <vt:lpstr>Do your international students understand UK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(see handout)</vt:lpstr>
      <vt:lpstr>Assessment for learning: some useful thoughts</vt:lpstr>
      <vt:lpstr>Assessment for learning</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Assessment literacy: students do better if they can: </vt:lpstr>
      <vt:lpstr>Making assessment work well</vt:lpstr>
      <vt:lpstr>The next workshop on Wednesday 6 December will focus on:</vt:lpstr>
      <vt:lpstr>These and other slides are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2017-11-29T14:34:44Z</dcterms:modified>
</cp:coreProperties>
</file>