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Lst>
  <p:notesMasterIdLst>
    <p:notesMasterId r:id="rId77"/>
  </p:notesMasterIdLst>
  <p:handoutMasterIdLst>
    <p:handoutMasterId r:id="rId78"/>
  </p:handoutMasterIdLst>
  <p:sldIdLst>
    <p:sldId id="420" r:id="rId5"/>
    <p:sldId id="669" r:id="rId6"/>
    <p:sldId id="706" r:id="rId7"/>
    <p:sldId id="707" r:id="rId8"/>
    <p:sldId id="656" r:id="rId9"/>
    <p:sldId id="670" r:id="rId10"/>
    <p:sldId id="671" r:id="rId11"/>
    <p:sldId id="704" r:id="rId12"/>
    <p:sldId id="703" r:id="rId13"/>
    <p:sldId id="705" r:id="rId14"/>
    <p:sldId id="693" r:id="rId15"/>
    <p:sldId id="710" r:id="rId16"/>
    <p:sldId id="694" r:id="rId17"/>
    <p:sldId id="695" r:id="rId18"/>
    <p:sldId id="691" r:id="rId19"/>
    <p:sldId id="692" r:id="rId20"/>
    <p:sldId id="696" r:id="rId21"/>
    <p:sldId id="697" r:id="rId22"/>
    <p:sldId id="699" r:id="rId23"/>
    <p:sldId id="700" r:id="rId24"/>
    <p:sldId id="698" r:id="rId25"/>
    <p:sldId id="701" r:id="rId26"/>
    <p:sldId id="672" r:id="rId27"/>
    <p:sldId id="676" r:id="rId28"/>
    <p:sldId id="673" r:id="rId29"/>
    <p:sldId id="675" r:id="rId30"/>
    <p:sldId id="666" r:id="rId31"/>
    <p:sldId id="667" r:id="rId32"/>
    <p:sldId id="668" r:id="rId33"/>
    <p:sldId id="549" r:id="rId34"/>
    <p:sldId id="714" r:id="rId35"/>
    <p:sldId id="709" r:id="rId36"/>
    <p:sldId id="716" r:id="rId37"/>
    <p:sldId id="717" r:id="rId38"/>
    <p:sldId id="718" r:id="rId39"/>
    <p:sldId id="723" r:id="rId40"/>
    <p:sldId id="722" r:id="rId41"/>
    <p:sldId id="721" r:id="rId42"/>
    <p:sldId id="720" r:id="rId43"/>
    <p:sldId id="719" r:id="rId44"/>
    <p:sldId id="726" r:id="rId45"/>
    <p:sldId id="662" r:id="rId46"/>
    <p:sldId id="684" r:id="rId47"/>
    <p:sldId id="664" r:id="rId48"/>
    <p:sldId id="665" r:id="rId49"/>
    <p:sldId id="724" r:id="rId50"/>
    <p:sldId id="711" r:id="rId51"/>
    <p:sldId id="715" r:id="rId52"/>
    <p:sldId id="642" r:id="rId53"/>
    <p:sldId id="643" r:id="rId54"/>
    <p:sldId id="708" r:id="rId55"/>
    <p:sldId id="680" r:id="rId56"/>
    <p:sldId id="681" r:id="rId57"/>
    <p:sldId id="682" r:id="rId58"/>
    <p:sldId id="683" r:id="rId59"/>
    <p:sldId id="686" r:id="rId60"/>
    <p:sldId id="685" r:id="rId61"/>
    <p:sldId id="687" r:id="rId62"/>
    <p:sldId id="679" r:id="rId63"/>
    <p:sldId id="688" r:id="rId64"/>
    <p:sldId id="689" r:id="rId65"/>
    <p:sldId id="690" r:id="rId66"/>
    <p:sldId id="626" r:id="rId67"/>
    <p:sldId id="674" r:id="rId68"/>
    <p:sldId id="677" r:id="rId69"/>
    <p:sldId id="651" r:id="rId70"/>
    <p:sldId id="635" r:id="rId71"/>
    <p:sldId id="725" r:id="rId72"/>
    <p:sldId id="270" r:id="rId73"/>
    <p:sldId id="271" r:id="rId74"/>
    <p:sldId id="272" r:id="rId75"/>
    <p:sldId id="317" r:id="rId76"/>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varScale="1">
        <p:scale>
          <a:sx n="69" d="100"/>
          <a:sy n="69" d="100"/>
        </p:scale>
        <p:origin x="1506" y="78"/>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microsoft.com/office/2015/10/relationships/revisionInfo" Target="revisionInfo.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commentAuthors" Target="commentAuthor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handoutMaster" Target="handoutMasters/handoutMaster1.xml"/><Relationship Id="rId8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50</a:t>
            </a:fld>
            <a:endParaRPr lang="en-GB"/>
          </a:p>
        </p:txBody>
      </p:sp>
    </p:spTree>
    <p:extLst>
      <p:ext uri="{BB962C8B-B14F-4D97-AF65-F5344CB8AC3E}">
        <p14:creationId xmlns:p14="http://schemas.microsoft.com/office/powerpoint/2010/main" val="1144231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63</a:t>
            </a:fld>
            <a:endParaRPr lang="en-US" dirty="0"/>
          </a:p>
        </p:txBody>
      </p:sp>
    </p:spTree>
    <p:extLst>
      <p:ext uri="{BB962C8B-B14F-4D97-AF65-F5344CB8AC3E}">
        <p14:creationId xmlns:p14="http://schemas.microsoft.com/office/powerpoint/2010/main" val="42794166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a:p>
        </p:txBody>
      </p:sp>
      <p:sp>
        <p:nvSpPr>
          <p:cNvPr id="87044" name="Slide Number Placeholder 3"/>
          <p:cNvSpPr>
            <a:spLocks noGrp="1"/>
          </p:cNvSpPr>
          <p:nvPr>
            <p:ph type="sldNum" sz="quarter" idx="5"/>
          </p:nvPr>
        </p:nvSpPr>
        <p:spPr>
          <a:noFill/>
        </p:spPr>
        <p:txBody>
          <a:bodyPr/>
          <a:lstStyle/>
          <a:p>
            <a:fld id="{3DDE8434-0189-4C89-9D2F-79F7765FDDBD}" type="slidenum">
              <a:rPr lang="en-US" smtClean="0"/>
              <a:pPr/>
              <a:t>66</a:t>
            </a:fld>
            <a:endParaRPr lang="en-US"/>
          </a:p>
        </p:txBody>
      </p:sp>
    </p:spTree>
    <p:extLst>
      <p:ext uri="{BB962C8B-B14F-4D97-AF65-F5344CB8AC3E}">
        <p14:creationId xmlns:p14="http://schemas.microsoft.com/office/powerpoint/2010/main" val="8399783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67</a:t>
            </a:fld>
            <a:endParaRPr lang="en-US"/>
          </a:p>
        </p:txBody>
      </p:sp>
    </p:spTree>
    <p:extLst>
      <p:ext uri="{BB962C8B-B14F-4D97-AF65-F5344CB8AC3E}">
        <p14:creationId xmlns:p14="http://schemas.microsoft.com/office/powerpoint/2010/main" val="2927789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7EB679-7535-4499-998C-2E4C9FDB76DD}"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68</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4853761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69</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70</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71</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72</a:t>
            </a:fld>
            <a:endParaRPr lang="en-US"/>
          </a:p>
        </p:txBody>
      </p:sp>
    </p:spTree>
    <p:extLst>
      <p:ext uri="{BB962C8B-B14F-4D97-AF65-F5344CB8AC3E}">
        <p14:creationId xmlns:p14="http://schemas.microsoft.com/office/powerpoint/2010/main" val="1181606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5</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10</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316171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11</a:t>
            </a:fld>
            <a:endParaRPr lang="en-GB" dirty="0"/>
          </a:p>
        </p:txBody>
      </p:sp>
    </p:spTree>
    <p:extLst>
      <p:ext uri="{BB962C8B-B14F-4D97-AF65-F5344CB8AC3E}">
        <p14:creationId xmlns:p14="http://schemas.microsoft.com/office/powerpoint/2010/main" val="41177192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16</a:t>
            </a:fld>
            <a:endParaRPr lang="en-US" dirty="0">
              <a:solidFill>
                <a:srgbClr val="000000"/>
              </a:solidFill>
            </a:endParaRPr>
          </a:p>
        </p:txBody>
      </p:sp>
    </p:spTree>
    <p:extLst>
      <p:ext uri="{BB962C8B-B14F-4D97-AF65-F5344CB8AC3E}">
        <p14:creationId xmlns:p14="http://schemas.microsoft.com/office/powerpoint/2010/main" val="2717178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30</a:t>
            </a:fld>
            <a:endParaRPr lang="en-GB"/>
          </a:p>
        </p:txBody>
      </p:sp>
    </p:spTree>
    <p:extLst>
      <p:ext uri="{BB962C8B-B14F-4D97-AF65-F5344CB8AC3E}">
        <p14:creationId xmlns:p14="http://schemas.microsoft.com/office/powerpoint/2010/main" val="22703315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42</a:t>
            </a:fld>
            <a:endParaRPr lang="en-GB"/>
          </a:p>
        </p:txBody>
      </p:sp>
    </p:spTree>
    <p:extLst>
      <p:ext uri="{BB962C8B-B14F-4D97-AF65-F5344CB8AC3E}">
        <p14:creationId xmlns:p14="http://schemas.microsoft.com/office/powerpoint/2010/main" val="2759730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44</a:t>
            </a:fld>
            <a:endParaRPr lang="en-US" dirty="0"/>
          </a:p>
        </p:txBody>
      </p:sp>
    </p:spTree>
    <p:extLst>
      <p:ext uri="{BB962C8B-B14F-4D97-AF65-F5344CB8AC3E}">
        <p14:creationId xmlns:p14="http://schemas.microsoft.com/office/powerpoint/2010/main" val="3958250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45</a:t>
            </a:fld>
            <a:endParaRPr lang="en-US" dirty="0"/>
          </a:p>
        </p:txBody>
      </p:sp>
    </p:spTree>
    <p:extLst>
      <p:ext uri="{BB962C8B-B14F-4D97-AF65-F5344CB8AC3E}">
        <p14:creationId xmlns:p14="http://schemas.microsoft.com/office/powerpoint/2010/main" val="1981018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29/11/2017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29/11/2017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29/11/2017</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8C16814-CFB7-4205-9B00-D7AA0B4F04E1}"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29/11/2017</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4F4153-C958-45CA-9101-9DAC497976E3}"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857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29/11/2017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29/11/2017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29/11/2017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29/11/2017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29/11/2017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29/11/2017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29/11/2017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29/11/2017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29/11/2017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29/11/2017</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16814-CFB7-4205-9B00-D7AA0B4F04E1}" type="datetimeFigureOut">
              <a:rPr lang="en-GB" smtClean="0"/>
              <a:t>29/11/2017</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F4153-C958-45CA-9101-9DAC497976E3}" type="slidenum">
              <a:rPr lang="en-GB" smtClean="0"/>
              <a:t>‹#›</a:t>
            </a:fld>
            <a:endParaRPr lang="en-GB"/>
          </a:p>
        </p:txBody>
      </p:sp>
    </p:spTree>
    <p:extLst>
      <p:ext uri="{BB962C8B-B14F-4D97-AF65-F5344CB8AC3E}">
        <p14:creationId xmlns:p14="http://schemas.microsoft.com/office/powerpoint/2010/main" val="2615029815"/>
      </p:ext>
    </p:extLst>
  </p:cSld>
  <p:clrMap bg1="lt1" tx1="dk1" bg2="lt2" tx2="dk2" accent1="accent1" accent2="accent2" accent3="accent3" accent4="accent4" accent5="accent5" accent6="accent6" hlink="hlink" folHlink="folHlink"/>
  <p:sldLayoutIdLst>
    <p:sldLayoutId id="214748381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6000" dirty="0"/>
              <a:t>Enhancing assessment</a:t>
            </a:r>
          </a:p>
        </p:txBody>
      </p:sp>
      <p:sp>
        <p:nvSpPr>
          <p:cNvPr id="3075" name="Rectangle 3"/>
          <p:cNvSpPr>
            <a:spLocks noGrp="1" noChangeArrowheads="1"/>
          </p:cNvSpPr>
          <p:nvPr>
            <p:ph type="subTitle" idx="1"/>
          </p:nvPr>
        </p:nvSpPr>
        <p:spPr>
          <a:xfrm>
            <a:off x="323528" y="2928934"/>
            <a:ext cx="6912768" cy="3429004"/>
          </a:xfrm>
        </p:spPr>
        <p:txBody>
          <a:bodyPr/>
          <a:lstStyle/>
          <a:p>
            <a:pPr algn="ctr" eaLnBrk="1" hangingPunct="1">
              <a:defRPr/>
            </a:pPr>
            <a:r>
              <a:rPr lang="en-GB" dirty="0"/>
              <a:t>Edinburgh Napier University</a:t>
            </a:r>
          </a:p>
          <a:p>
            <a:pPr algn="ctr" eaLnBrk="1" hangingPunct="1">
              <a:defRPr/>
            </a:pPr>
            <a:r>
              <a:rPr lang="en-GB" sz="2400" dirty="0"/>
              <a:t>Business School</a:t>
            </a:r>
          </a:p>
          <a:p>
            <a:pPr algn="ctr" eaLnBrk="1" hangingPunct="1">
              <a:defRPr/>
            </a:pPr>
            <a:r>
              <a:rPr lang="en-GB" sz="1600" dirty="0"/>
              <a:t>30</a:t>
            </a:r>
            <a:r>
              <a:rPr lang="en-GB" sz="1600" baseline="30000" dirty="0"/>
              <a:t>th</a:t>
            </a:r>
            <a:r>
              <a:rPr lang="en-GB" sz="1600" dirty="0"/>
              <a:t> November, 2017 </a:t>
            </a:r>
          </a:p>
          <a:p>
            <a:pPr algn="ctr" eaLnBrk="1" hangingPunct="1">
              <a:defRPr/>
            </a:pPr>
            <a:r>
              <a:rPr lang="en-GB" sz="2800" b="1" dirty="0"/>
              <a:t>Sally Brown </a:t>
            </a:r>
            <a:r>
              <a:rPr lang="en-GB" sz="2800" dirty="0"/>
              <a:t>NTF, PFHEA, SFSEDA</a:t>
            </a:r>
            <a:endParaRPr lang="en-GB" sz="2000" b="1" dirty="0"/>
          </a:p>
          <a:p>
            <a:pPr algn="ctr" eaLnBrk="1" hangingPunct="1">
              <a:defRPr/>
            </a:pPr>
            <a:r>
              <a:rPr lang="en-GB" sz="1800" b="1" dirty="0"/>
              <a:t>@</a:t>
            </a:r>
            <a:r>
              <a:rPr lang="en-GB" sz="1800" b="1" dirty="0" err="1"/>
              <a:t>ProfSallyBrown</a:t>
            </a:r>
            <a:r>
              <a:rPr lang="en-GB" sz="1800" dirty="0"/>
              <a:t> 	sally@sally-brown.net</a:t>
            </a:r>
            <a:endParaRPr lang="en-GB" sz="1800" b="1" dirty="0"/>
          </a:p>
          <a:p>
            <a:pPr algn="ctr" eaLnBrk="1" hangingPunct="1">
              <a:defRPr/>
            </a:pPr>
            <a:r>
              <a:rPr lang="en-GB" sz="1800" dirty="0" err="1"/>
              <a:t>Emerita</a:t>
            </a:r>
            <a:r>
              <a:rPr lang="en-GB" sz="1800" dirty="0"/>
              <a:t> Professor, Leeds Beckett University</a:t>
            </a:r>
          </a:p>
          <a:p>
            <a:pPr algn="ctr" eaLnBrk="1" hangingPunct="1">
              <a:defRPr/>
            </a:pPr>
            <a:r>
              <a:rPr lang="en-GB" sz="1800" dirty="0"/>
              <a:t>Visiting Professor: University of Plymouth, University of South Wales, Edge Hill University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3018198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val="2971631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CD127-39D5-466F-A74D-BDE92BA2C082}"/>
              </a:ext>
            </a:extLst>
          </p:cNvPr>
          <p:cNvSpPr>
            <a:spLocks noGrp="1"/>
          </p:cNvSpPr>
          <p:nvPr>
            <p:ph type="title"/>
          </p:nvPr>
        </p:nvSpPr>
        <p:spPr/>
        <p:txBody>
          <a:bodyPr/>
          <a:lstStyle/>
          <a:p>
            <a:r>
              <a:rPr lang="en-GB" sz="3200" dirty="0"/>
              <a:t>Students tend to be more convinced about the fairness of the assessment process if</a:t>
            </a:r>
          </a:p>
        </p:txBody>
      </p:sp>
      <p:sp>
        <p:nvSpPr>
          <p:cNvPr id="3" name="Content Placeholder 2">
            <a:extLst>
              <a:ext uri="{FF2B5EF4-FFF2-40B4-BE49-F238E27FC236}">
                <a16:creationId xmlns:a16="http://schemas.microsoft.com/office/drawing/2014/main" id="{3B011CCD-46DC-4709-B00A-6492F4B28559}"/>
              </a:ext>
            </a:extLst>
          </p:cNvPr>
          <p:cNvSpPr>
            <a:spLocks noGrp="1"/>
          </p:cNvSpPr>
          <p:nvPr>
            <p:ph idx="1"/>
          </p:nvPr>
        </p:nvSpPr>
        <p:spPr/>
        <p:txBody>
          <a:bodyPr/>
          <a:lstStyle/>
          <a:p>
            <a:r>
              <a:rPr lang="en-GB" sz="2800" dirty="0"/>
              <a:t>Requirements and procedures are transparent and made readily available to them;</a:t>
            </a:r>
          </a:p>
          <a:p>
            <a:r>
              <a:rPr lang="en-GB" sz="2800" dirty="0"/>
              <a:t>They believe that the tasks they are asked to do are worthwhile and are closely linked to what course documentation indicates they should be able to know and do at the end of the programme i.e. authentic assessment;</a:t>
            </a:r>
          </a:p>
          <a:p>
            <a:r>
              <a:rPr lang="en-GB" sz="2800" dirty="0"/>
              <a:t>They fully understand the ‘rules of the game’.</a:t>
            </a:r>
          </a:p>
        </p:txBody>
      </p:sp>
    </p:spTree>
    <p:extLst>
      <p:ext uri="{BB962C8B-B14F-4D97-AF65-F5344CB8AC3E}">
        <p14:creationId xmlns:p14="http://schemas.microsoft.com/office/powerpoint/2010/main" val="4020112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benefits of authentic assessment can be significant for all stakeholders</a:t>
            </a:r>
          </a:p>
        </p:txBody>
      </p:sp>
      <p:sp>
        <p:nvSpPr>
          <p:cNvPr id="3" name="Content Placeholder 2"/>
          <p:cNvSpPr>
            <a:spLocks noGrp="1"/>
          </p:cNvSpPr>
          <p:nvPr>
            <p:ph idx="1"/>
          </p:nvPr>
        </p:nvSpPr>
        <p:spPr/>
        <p:txBody>
          <a:bodyPr/>
          <a:lstStyle/>
          <a:p>
            <a:r>
              <a:rPr lang="en-GB" sz="2600" dirty="0"/>
              <a:t>Students undertaking authentic assessments tend to be more fully engaged in learning and hence tend to achieve more highly because they see the sense of what they are doing (Sadler, 2005). </a:t>
            </a:r>
          </a:p>
          <a:p>
            <a:r>
              <a:rPr lang="en-GB" sz="2600" dirty="0"/>
              <a:t>University teachers adopting authentic approaches can use realistic and live contexts within which to frame assessment tasks, which help to make theoretical elements of the course come to life. </a:t>
            </a:r>
          </a:p>
          <a:p>
            <a:r>
              <a:rPr lang="en-GB" sz="2600" dirty="0"/>
              <a:t>Employers value students who can quickly engage in real-life tasks immediately on employment, having practiced and developed relevant skills and competences through their assignments. </a:t>
            </a:r>
          </a:p>
        </p:txBody>
      </p:sp>
    </p:spTree>
    <p:extLst>
      <p:ext uri="{BB962C8B-B14F-4D97-AF65-F5344CB8AC3E}">
        <p14:creationId xmlns:p14="http://schemas.microsoft.com/office/powerpoint/2010/main" val="1523666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How can authentic assessment engage students?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Using types of assessment that are much more like the ‘real things’ that academics or professionals do in their chosen fields can engage students in much more meaningful ways.</a:t>
            </a:r>
          </a:p>
          <a:p>
            <a:r>
              <a:rPr lang="en-GB" sz="2600" dirty="0"/>
              <a:t>A useful way to help you ascertain how authentic your assessment is could be to ask yourself where in the programme you help students answer questions in job interviews (Sambell, Brown and Graham, 2017)</a:t>
            </a:r>
          </a:p>
          <a:p>
            <a:endParaRPr lang="en-GB" sz="2600" dirty="0"/>
          </a:p>
        </p:txBody>
      </p:sp>
    </p:spTree>
    <p:extLst>
      <p:ext uri="{BB962C8B-B14F-4D97-AF65-F5344CB8AC3E}">
        <p14:creationId xmlns:p14="http://schemas.microsoft.com/office/powerpoint/2010/main" val="3351183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572500" cy="6858000"/>
          </a:xfrm>
          <a:prstGeom prst="rect">
            <a:avLst/>
          </a:prstGeom>
        </p:spPr>
      </p:pic>
      <p:sp>
        <p:nvSpPr>
          <p:cNvPr id="3" name="TextBox 2"/>
          <p:cNvSpPr txBox="1"/>
          <p:nvPr/>
        </p:nvSpPr>
        <p:spPr>
          <a:xfrm>
            <a:off x="1090247" y="3235570"/>
            <a:ext cx="3428999" cy="2308324"/>
          </a:xfrm>
          <a:prstGeom prst="rect">
            <a:avLst/>
          </a:prstGeom>
          <a:solidFill>
            <a:srgbClr val="00B050"/>
          </a:solidFill>
        </p:spPr>
        <p:txBody>
          <a:bodyPr wrap="square" rtlCol="0">
            <a:spAutoFit/>
          </a:bodyPr>
          <a:lstStyle/>
          <a:p>
            <a:r>
              <a:rPr lang="en-GB" sz="3600" b="1" dirty="0">
                <a:solidFill>
                  <a:srgbClr val="FFFF00"/>
                </a:solidFill>
              </a:rPr>
              <a:t>How authentic is this kind of assessment in your subject?</a:t>
            </a:r>
          </a:p>
        </p:txBody>
      </p:sp>
    </p:spTree>
    <p:extLst>
      <p:ext uri="{BB962C8B-B14F-4D97-AF65-F5344CB8AC3E}">
        <p14:creationId xmlns:p14="http://schemas.microsoft.com/office/powerpoint/2010/main" val="2412493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1196752"/>
          </a:xfrm>
          <a:prstGeom prst="rect">
            <a:avLst/>
          </a:prstGeom>
          <a:solidFill>
            <a:schemeClr val="bg1"/>
          </a:solidFill>
          <a:ln w="9525">
            <a:noFill/>
            <a:miter lim="800000"/>
            <a:headEnd/>
            <a:tailEnd/>
          </a:ln>
        </p:spPr>
        <p:txBody>
          <a:bodyPr/>
          <a:lstStyle>
            <a:defPPr>
              <a:defRPr lang="en-GB"/>
            </a:defPPr>
            <a:lvl1pPr algn="ctr">
              <a:defRPr sz="4000" b="1">
                <a:solidFill>
                  <a:srgbClr val="66FF66"/>
                </a:solidFill>
                <a:latin typeface="Calibri" pitchFamily="34" charset="0"/>
                <a:cs typeface="Arial" charset="0"/>
              </a:defRPr>
            </a:lvl1pPr>
          </a:lstStyle>
          <a:p>
            <a:r>
              <a:rPr lang="en-GB" sz="3600" dirty="0">
                <a:solidFill>
                  <a:schemeClr val="tx1"/>
                </a:solidFill>
              </a:rPr>
              <a:t>Does this look like an authentic assessment process?</a:t>
            </a:r>
          </a:p>
        </p:txBody>
      </p:sp>
    </p:spTree>
    <p:extLst>
      <p:ext uri="{BB962C8B-B14F-4D97-AF65-F5344CB8AC3E}">
        <p14:creationId xmlns:p14="http://schemas.microsoft.com/office/powerpoint/2010/main" val="3592325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E6A03-C1F1-4A08-AC34-CB41E8CE10F2}"/>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Fostering graduate skills and employability</a:t>
            </a:r>
          </a:p>
        </p:txBody>
      </p:sp>
      <p:sp>
        <p:nvSpPr>
          <p:cNvPr id="3" name="Content Placeholder 2">
            <a:extLst>
              <a:ext uri="{FF2B5EF4-FFF2-40B4-BE49-F238E27FC236}">
                <a16:creationId xmlns:a16="http://schemas.microsoft.com/office/drawing/2014/main" id="{B015A770-D4B4-4A1A-94D5-0C26DD2DCD03}"/>
              </a:ext>
            </a:extLst>
          </p:cNvPr>
          <p:cNvSpPr>
            <a:spLocks noGrp="1"/>
          </p:cNvSpPr>
          <p:nvPr>
            <p:ph idx="1"/>
          </p:nvPr>
        </p:nvSpPr>
        <p:spPr/>
        <p:txBody>
          <a:bodyPr/>
          <a:lstStyle/>
          <a:p>
            <a:pPr marL="0" indent="0">
              <a:buNone/>
            </a:pPr>
            <a:r>
              <a:rPr lang="en-GB" dirty="0"/>
              <a:t>By providing authentic assignments, students can progressively develop a range of skills which include </a:t>
            </a:r>
            <a:r>
              <a:rPr lang="en-GB" i="1" dirty="0"/>
              <a:t>inter alia</a:t>
            </a:r>
            <a:r>
              <a:rPr lang="en-GB" dirty="0"/>
              <a:t>:</a:t>
            </a:r>
          </a:p>
          <a:p>
            <a:r>
              <a:rPr lang="en-GB" dirty="0"/>
              <a:t>Effective oral, written and digital communication; </a:t>
            </a:r>
          </a:p>
          <a:p>
            <a:r>
              <a:rPr lang="en-GB" dirty="0"/>
              <a:t>Creativity and problem-solving capabilities;</a:t>
            </a:r>
          </a:p>
          <a:p>
            <a:r>
              <a:rPr lang="en-GB" dirty="0"/>
              <a:t>Inter-personal and social skills;</a:t>
            </a:r>
          </a:p>
          <a:p>
            <a:r>
              <a:rPr lang="en-GB" dirty="0"/>
              <a:t>Effective group membership, leadership and ‘followership’;</a:t>
            </a:r>
          </a:p>
          <a:p>
            <a:r>
              <a:rPr lang="en-GB" dirty="0"/>
              <a:t>Manipulation and presentation of data;</a:t>
            </a:r>
          </a:p>
          <a:p>
            <a:r>
              <a:rPr lang="en-GB" dirty="0"/>
              <a:t>Locating, verifying and effectively using a range of information sources;</a:t>
            </a:r>
          </a:p>
          <a:p>
            <a:r>
              <a:rPr lang="en-GB" dirty="0"/>
              <a:t>Good presentation of work in visual and written forms.</a:t>
            </a:r>
          </a:p>
        </p:txBody>
      </p:sp>
    </p:spTree>
    <p:extLst>
      <p:ext uri="{BB962C8B-B14F-4D97-AF65-F5344CB8AC3E}">
        <p14:creationId xmlns:p14="http://schemas.microsoft.com/office/powerpoint/2010/main" val="22472735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22238"/>
            <a:ext cx="7543800" cy="136254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Questions employers might ask at interview that might help us frame some of our assignments</a:t>
            </a:r>
          </a:p>
        </p:txBody>
      </p:sp>
      <p:sp>
        <p:nvSpPr>
          <p:cNvPr id="5" name="Content Placeholder 4"/>
          <p:cNvSpPr>
            <a:spLocks noGrp="1"/>
          </p:cNvSpPr>
          <p:nvPr>
            <p:ph idx="1"/>
          </p:nvPr>
        </p:nvSpPr>
        <p:spPr>
          <a:xfrm>
            <a:off x="107504" y="1340768"/>
            <a:ext cx="8640960" cy="4861595"/>
          </a:xfrm>
        </p:spPr>
        <p:txBody>
          <a:bodyPr/>
          <a:lstStyle/>
          <a:p>
            <a:pPr marL="0" indent="0">
              <a:buNone/>
            </a:pPr>
            <a:r>
              <a:rPr lang="en-GB" b="0" dirty="0"/>
              <a:t> </a:t>
            </a:r>
            <a:r>
              <a:rPr lang="en-GB" dirty="0"/>
              <a:t>Can you tell us about an occasion when:</a:t>
            </a:r>
          </a:p>
          <a:p>
            <a:r>
              <a:rPr lang="en-GB" dirty="0"/>
              <a:t> you worked together with colleagues in a group to produce a collective outcome;</a:t>
            </a:r>
          </a:p>
          <a:p>
            <a:r>
              <a:rPr lang="en-GB" dirty="0"/>
              <a:t>you had to work autonomously with incomplete information and self-derived data sources;</a:t>
            </a:r>
          </a:p>
          <a:p>
            <a:r>
              <a:rPr lang="en-GB" dirty="0"/>
              <a:t>you developed strategies to solve real life problems and tested them out;</a:t>
            </a:r>
          </a:p>
          <a:p>
            <a:r>
              <a:rPr lang="en-GB" dirty="0"/>
              <a:t>you has a leadership role in a team, and could you tell us your strategies to influence and persuade your colleagues to achieve a collective task;</a:t>
            </a:r>
          </a:p>
          <a:p>
            <a:r>
              <a:rPr lang="en-GB" dirty="0"/>
              <a:t>you had to communicate outcomes from your project work orally, in writing, through social media and/or through a visual medium?</a:t>
            </a:r>
            <a:br>
              <a:rPr lang="en-GB" dirty="0"/>
            </a:br>
            <a:endParaRPr lang="en-GB" dirty="0"/>
          </a:p>
          <a:p>
            <a:endParaRPr lang="en-GB" dirty="0"/>
          </a:p>
          <a:p>
            <a:endParaRPr lang="en-GB" dirty="0"/>
          </a:p>
        </p:txBody>
      </p:sp>
    </p:spTree>
    <p:extLst>
      <p:ext uri="{BB962C8B-B14F-4D97-AF65-F5344CB8AC3E}">
        <p14:creationId xmlns:p14="http://schemas.microsoft.com/office/powerpoint/2010/main" val="2748407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76672"/>
          </a:xfrm>
          <a:noFill/>
          <a:ln w="12700">
            <a:noFill/>
            <a:miter lim="800000"/>
            <a:headEnd/>
            <a:tailEnd/>
          </a:ln>
          <a:effectLst/>
        </p:spPr>
        <p:txBody>
          <a:bodyPr lIns="92075" tIns="46038" rIns="92075" bIns="46038" anchor="ctr">
            <a:normAutofit fontScale="90000"/>
          </a:bodyPr>
          <a:lstStyle/>
          <a:p>
            <a:pPr eaLnBrk="0" fontAlgn="base" hangingPunct="0">
              <a:lnSpc>
                <a:spcPct val="80000"/>
              </a:lnSpc>
              <a:spcAft>
                <a:spcPct val="0"/>
              </a:spcAft>
            </a:pPr>
            <a:r>
              <a:rPr lang="en-GB" sz="3200" b="1" dirty="0">
                <a:solidFill>
                  <a:srgbClr val="002060"/>
                </a:solidFill>
                <a:latin typeface="+mn-lt"/>
                <a:ea typeface="+mn-ea"/>
                <a:cs typeface="+mn-cs"/>
              </a:rPr>
              <a:t>Assessment must engage students in active tasks e.g.</a:t>
            </a:r>
          </a:p>
        </p:txBody>
      </p:sp>
      <p:sp>
        <p:nvSpPr>
          <p:cNvPr id="4" name="Content Placeholder 3"/>
          <p:cNvSpPr>
            <a:spLocks noGrp="1"/>
          </p:cNvSpPr>
          <p:nvPr>
            <p:ph sz="half" idx="1"/>
          </p:nvPr>
        </p:nvSpPr>
        <p:spPr>
          <a:xfrm>
            <a:off x="228601" y="332656"/>
            <a:ext cx="4267200" cy="6232911"/>
          </a:xfrm>
        </p:spPr>
        <p:txBody>
          <a:bodyPr>
            <a:noAutofit/>
          </a:bodyPr>
          <a:lstStyle/>
          <a:p>
            <a:pPr marL="0" indent="0">
              <a:buNone/>
            </a:pPr>
            <a:r>
              <a:rPr lang="en-GB" sz="1800" b="1" dirty="0"/>
              <a:t>Studio critiques</a:t>
            </a:r>
          </a:p>
          <a:p>
            <a:pPr marL="0" indent="0">
              <a:buNone/>
            </a:pPr>
            <a:r>
              <a:rPr lang="en-GB" sz="1800" b="1" dirty="0"/>
              <a:t>Simulations		</a:t>
            </a:r>
          </a:p>
          <a:p>
            <a:pPr marL="0" indent="0">
              <a:buNone/>
            </a:pPr>
            <a:r>
              <a:rPr lang="en-GB" sz="1800" b="1" dirty="0"/>
              <a:t>Multiple choice questions in class</a:t>
            </a:r>
          </a:p>
          <a:p>
            <a:pPr marL="0" indent="0">
              <a:buNone/>
            </a:pPr>
            <a:r>
              <a:rPr lang="en-GB" sz="1800" b="1" dirty="0"/>
              <a:t>Oral report (individual or group)</a:t>
            </a:r>
          </a:p>
          <a:p>
            <a:pPr marL="0" indent="0">
              <a:buNone/>
            </a:pPr>
            <a:r>
              <a:rPr lang="en-GB" sz="1800" b="1" dirty="0"/>
              <a:t>Business/Elevator pitches</a:t>
            </a:r>
          </a:p>
          <a:p>
            <a:pPr marL="0" indent="0">
              <a:buNone/>
            </a:pPr>
            <a:r>
              <a:rPr lang="en-GB" sz="1800" b="1" dirty="0"/>
              <a:t>Case studies</a:t>
            </a:r>
          </a:p>
          <a:p>
            <a:pPr marL="0" indent="0">
              <a:buNone/>
            </a:pPr>
            <a:r>
              <a:rPr lang="en-GB" sz="1800" b="1" dirty="0"/>
              <a:t>Annotated bibliographies</a:t>
            </a:r>
          </a:p>
          <a:p>
            <a:pPr marL="0" indent="0">
              <a:buNone/>
            </a:pPr>
            <a:r>
              <a:rPr lang="en-GB" sz="1800" b="1" dirty="0"/>
              <a:t>Executive summaries</a:t>
            </a:r>
          </a:p>
          <a:p>
            <a:pPr marL="0" indent="0">
              <a:buNone/>
            </a:pPr>
            <a:r>
              <a:rPr lang="en-GB" sz="1800" b="1" dirty="0"/>
              <a:t>Performances</a:t>
            </a:r>
          </a:p>
          <a:p>
            <a:pPr marL="0" indent="0">
              <a:buNone/>
            </a:pPr>
            <a:r>
              <a:rPr lang="en-GB" sz="1800" b="1" dirty="0"/>
              <a:t>Artefacts e.g. Paintings, sculptures, engineering drawings</a:t>
            </a:r>
          </a:p>
          <a:p>
            <a:pPr marL="0" indent="0">
              <a:buNone/>
            </a:pPr>
            <a:r>
              <a:rPr lang="en-GB" sz="1800" b="1" dirty="0"/>
              <a:t>Objective structured clinical exams (OSCEs) </a:t>
            </a:r>
          </a:p>
          <a:p>
            <a:pPr marL="0" indent="0">
              <a:buNone/>
            </a:pPr>
            <a:r>
              <a:rPr lang="en-GB" sz="1800" b="1" dirty="0"/>
              <a:t>Conference presentations</a:t>
            </a:r>
          </a:p>
          <a:p>
            <a:pPr marL="0" indent="0">
              <a:buNone/>
            </a:pPr>
            <a:r>
              <a:rPr lang="en-GB" sz="1800" b="1" dirty="0"/>
              <a:t>student-led and managed conferences </a:t>
            </a:r>
          </a:p>
          <a:p>
            <a:pPr marL="0" indent="0">
              <a:buNone/>
            </a:pPr>
            <a:r>
              <a:rPr lang="en-GB" sz="1800" b="1" dirty="0"/>
              <a:t>Action plans		</a:t>
            </a:r>
          </a:p>
          <a:p>
            <a:pPr marL="0" indent="0">
              <a:buNone/>
            </a:pPr>
            <a:r>
              <a:rPr lang="en-GB" sz="1800" b="1" dirty="0"/>
              <a:t>Reports		</a:t>
            </a:r>
          </a:p>
          <a:p>
            <a:pPr marL="0" indent="0">
              <a:buNone/>
            </a:pPr>
            <a:r>
              <a:rPr lang="en-GB" sz="1800" b="1" dirty="0"/>
              <a:t>Portfolios</a:t>
            </a:r>
          </a:p>
          <a:p>
            <a:pPr marL="0" indent="0">
              <a:buNone/>
            </a:pPr>
            <a:r>
              <a:rPr lang="en-GB" sz="1800" b="1" dirty="0"/>
              <a:t>Live projects </a:t>
            </a:r>
            <a:br>
              <a:rPr lang="en-GB" sz="1800" dirty="0"/>
            </a:br>
            <a:endParaRPr lang="en-GB" sz="1800" dirty="0"/>
          </a:p>
        </p:txBody>
      </p:sp>
      <p:sp>
        <p:nvSpPr>
          <p:cNvPr id="5" name="Content Placeholder 4"/>
          <p:cNvSpPr>
            <a:spLocks noGrp="1"/>
          </p:cNvSpPr>
          <p:nvPr>
            <p:ph sz="half" idx="2"/>
          </p:nvPr>
        </p:nvSpPr>
        <p:spPr>
          <a:xfrm>
            <a:off x="4648200" y="476672"/>
            <a:ext cx="4495800" cy="6152728"/>
          </a:xfrm>
        </p:spPr>
        <p:txBody>
          <a:bodyPr>
            <a:noAutofit/>
          </a:bodyPr>
          <a:lstStyle/>
          <a:p>
            <a:pPr marL="0" indent="0">
              <a:buNone/>
            </a:pPr>
            <a:r>
              <a:rPr lang="en-GB" sz="1800" b="1" dirty="0"/>
              <a:t>Final shows		</a:t>
            </a:r>
          </a:p>
          <a:p>
            <a:pPr marL="0" indent="0">
              <a:buNone/>
            </a:pPr>
            <a:r>
              <a:rPr lang="en-GB" sz="1800" b="1" dirty="0"/>
              <a:t>In-tray exercises </a:t>
            </a:r>
          </a:p>
          <a:p>
            <a:pPr marL="0" indent="0">
              <a:buNone/>
            </a:pPr>
            <a:r>
              <a:rPr lang="en-GB" sz="1800" b="1" dirty="0"/>
              <a:t>Assessed placements	</a:t>
            </a:r>
          </a:p>
          <a:p>
            <a:pPr marL="0" indent="0">
              <a:buNone/>
            </a:pPr>
            <a:r>
              <a:rPr lang="en-GB" sz="1800" b="1" dirty="0"/>
              <a:t>Field work notebooks</a:t>
            </a:r>
          </a:p>
          <a:p>
            <a:pPr marL="0" indent="0">
              <a:buNone/>
            </a:pPr>
            <a:r>
              <a:rPr lang="en-GB" sz="1800" b="1" dirty="0"/>
              <a:t>Lab books produced in real time</a:t>
            </a:r>
          </a:p>
          <a:p>
            <a:pPr marL="0" indent="0">
              <a:buNone/>
            </a:pPr>
            <a:r>
              <a:rPr lang="en-GB" sz="1800" b="1" dirty="0"/>
              <a:t>Short-answer questions</a:t>
            </a:r>
          </a:p>
          <a:p>
            <a:pPr marL="0" indent="0">
              <a:buNone/>
            </a:pPr>
            <a:r>
              <a:rPr lang="en-GB" sz="1800" b="1" dirty="0"/>
              <a:t>Reflective diaries</a:t>
            </a:r>
          </a:p>
          <a:p>
            <a:pPr marL="0" indent="0">
              <a:buNone/>
            </a:pPr>
            <a:r>
              <a:rPr lang="en-GB" sz="1800" b="1" dirty="0"/>
              <a:t>Logs	</a:t>
            </a:r>
          </a:p>
          <a:p>
            <a:pPr marL="0" indent="0">
              <a:buNone/>
            </a:pPr>
            <a:r>
              <a:rPr lang="en-GB" sz="1800" b="1" dirty="0"/>
              <a:t>Vivas (live oral tests)</a:t>
            </a:r>
          </a:p>
          <a:p>
            <a:pPr marL="0" indent="0">
              <a:buNone/>
            </a:pPr>
            <a:r>
              <a:rPr lang="en-GB" sz="1800" b="1" dirty="0"/>
              <a:t>Storyboards</a:t>
            </a:r>
          </a:p>
          <a:p>
            <a:pPr marL="0" indent="0">
              <a:buNone/>
            </a:pPr>
            <a:r>
              <a:rPr lang="en-GB" sz="1800" b="1" dirty="0"/>
              <a:t>Critical incident accounts</a:t>
            </a:r>
          </a:p>
          <a:p>
            <a:pPr marL="0" indent="0">
              <a:buNone/>
            </a:pPr>
            <a:r>
              <a:rPr lang="en-GB" sz="1800" b="1" dirty="0"/>
              <a:t>Teaching packs 		</a:t>
            </a:r>
          </a:p>
          <a:p>
            <a:pPr marL="0" indent="0">
              <a:buNone/>
            </a:pPr>
            <a:r>
              <a:rPr lang="en-GB" sz="1800" b="1" dirty="0"/>
              <a:t>Group process tasks		</a:t>
            </a:r>
          </a:p>
          <a:p>
            <a:pPr marL="0" indent="0">
              <a:buNone/>
            </a:pPr>
            <a:r>
              <a:rPr lang="en-GB" sz="1800" b="1" dirty="0"/>
              <a:t>Procedure manuals		</a:t>
            </a:r>
          </a:p>
          <a:p>
            <a:pPr marL="0" indent="0">
              <a:buNone/>
            </a:pPr>
            <a:r>
              <a:rPr lang="en-GB" sz="1800" b="1" dirty="0"/>
              <a:t>Software designs</a:t>
            </a:r>
          </a:p>
          <a:p>
            <a:pPr marL="0" indent="0">
              <a:buNone/>
            </a:pPr>
            <a:r>
              <a:rPr lang="en-GB" sz="1800" b="1" dirty="0"/>
              <a:t>Presentations (individual or group)</a:t>
            </a:r>
          </a:p>
          <a:p>
            <a:pPr marL="0" indent="0">
              <a:buNone/>
            </a:pPr>
            <a:r>
              <a:rPr lang="en-GB" sz="1800" b="1" dirty="0"/>
              <a:t>Posters</a:t>
            </a:r>
            <a:br>
              <a:rPr lang="en-GB" sz="1800" b="1" dirty="0"/>
            </a:br>
            <a:endParaRPr lang="en-GB" sz="1800" b="1" dirty="0"/>
          </a:p>
          <a:p>
            <a:endParaRPr lang="en-GB" sz="1200" dirty="0"/>
          </a:p>
        </p:txBody>
      </p:sp>
    </p:spTree>
    <p:extLst>
      <p:ext uri="{BB962C8B-B14F-4D97-AF65-F5344CB8AC3E}">
        <p14:creationId xmlns:p14="http://schemas.microsoft.com/office/powerpoint/2010/main" val="2041477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3164E-FF65-43F0-BCEA-8F81BB70EBD2}"/>
              </a:ext>
            </a:extLst>
          </p:cNvPr>
          <p:cNvSpPr>
            <a:spLocks noGrp="1"/>
          </p:cNvSpPr>
          <p:nvPr>
            <p:ph type="title"/>
          </p:nvPr>
        </p:nvSpPr>
        <p:spPr/>
        <p:txBody>
          <a:bodyPr/>
          <a:lstStyle/>
          <a:p>
            <a:r>
              <a:rPr lang="en-GB" sz="3200" dirty="0"/>
              <a:t>The purpose of the sessions today on assessment and feedback</a:t>
            </a:r>
          </a:p>
        </p:txBody>
      </p:sp>
      <p:sp>
        <p:nvSpPr>
          <p:cNvPr id="3" name="Content Placeholder 2">
            <a:extLst>
              <a:ext uri="{FF2B5EF4-FFF2-40B4-BE49-F238E27FC236}">
                <a16:creationId xmlns:a16="http://schemas.microsoft.com/office/drawing/2014/main" id="{9A0CF1F9-72AB-4B78-A046-5BD0F997E20B}"/>
              </a:ext>
            </a:extLst>
          </p:cNvPr>
          <p:cNvSpPr>
            <a:spLocks noGrp="1"/>
          </p:cNvSpPr>
          <p:nvPr>
            <p:ph idx="1"/>
          </p:nvPr>
        </p:nvSpPr>
        <p:spPr/>
        <p:txBody>
          <a:bodyPr/>
          <a:lstStyle/>
          <a:p>
            <a:r>
              <a:rPr lang="en-GB" dirty="0"/>
              <a:t>Edinburgh Napier University is working hard to improve feedback and assessment across the board; </a:t>
            </a:r>
          </a:p>
          <a:p>
            <a:r>
              <a:rPr lang="en-GB" dirty="0"/>
              <a:t>Enhancing assessment and feedback is crucial for student satisfaction and achievement;</a:t>
            </a:r>
          </a:p>
          <a:p>
            <a:r>
              <a:rPr lang="en-GB" dirty="0"/>
              <a:t>Upcoming AACBS accreditation requires a focus on Standard 8: Curricula Management and Assurance of Learning of the AACSB Accreditation Standards, and this can be fostered by using fit-for-purpose assessment for learning;</a:t>
            </a:r>
          </a:p>
          <a:p>
            <a:r>
              <a:rPr lang="en-GB" dirty="0"/>
              <a:t>The sessions today aim to help staff design good assessments that genuinely are integrated with learning;</a:t>
            </a:r>
          </a:p>
          <a:p>
            <a:r>
              <a:rPr lang="en-GB" dirty="0"/>
              <a:t>We aim to provide dialogic opportunities to improve assessment and feedback because this is proven to work!</a:t>
            </a:r>
          </a:p>
        </p:txBody>
      </p:sp>
    </p:spTree>
    <p:extLst>
      <p:ext uri="{BB962C8B-B14F-4D97-AF65-F5344CB8AC3E}">
        <p14:creationId xmlns:p14="http://schemas.microsoft.com/office/powerpoint/2010/main" val="3530858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Making authentic choices: how can we build in authentic assessment? We can use</a:t>
            </a:r>
          </a:p>
        </p:txBody>
      </p:sp>
      <p:sp>
        <p:nvSpPr>
          <p:cNvPr id="3" name="Content Placeholder 2"/>
          <p:cNvSpPr>
            <a:spLocks noGrp="1"/>
          </p:cNvSpPr>
          <p:nvPr>
            <p:ph idx="1"/>
          </p:nvPr>
        </p:nvSpPr>
        <p:spPr/>
        <p:txBody>
          <a:bodyPr/>
          <a:lstStyle/>
          <a:p>
            <a:pPr lvl="0"/>
            <a:r>
              <a:rPr lang="en-GB" dirty="0"/>
              <a:t>Team assignments where students work together and independently in a productive, effective and professional way to meet a team goal or achieve a shared objective?</a:t>
            </a:r>
          </a:p>
          <a:p>
            <a:pPr lvl="0"/>
            <a:r>
              <a:rPr lang="en-GB" dirty="0"/>
              <a:t>Live projects which require students to gain, develop and demonstrate an understanding of the importance of leadership skills;</a:t>
            </a:r>
          </a:p>
          <a:p>
            <a:pPr lvl="0"/>
            <a:r>
              <a:rPr lang="en-GB" dirty="0"/>
              <a:t>Information acquisition and management tasks where they actively access alternative or additional resources from a variety of sources in a wide range of media;</a:t>
            </a:r>
          </a:p>
          <a:p>
            <a:r>
              <a:rPr lang="en-GB" dirty="0"/>
              <a:t>Multi-element composite tasks such as ePortfolios, (Stefani et al, 2007) which enable students to demonstrate not just final outcomes but also the processes by which these have been achieved.</a:t>
            </a:r>
          </a:p>
        </p:txBody>
      </p:sp>
    </p:spTree>
    <p:extLst>
      <p:ext uri="{BB962C8B-B14F-4D97-AF65-F5344CB8AC3E}">
        <p14:creationId xmlns:p14="http://schemas.microsoft.com/office/powerpoint/2010/main" val="16048294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Review practice: what can we do to build authenticity in to our assessment?</a:t>
            </a:r>
          </a:p>
        </p:txBody>
      </p:sp>
      <p:sp>
        <p:nvSpPr>
          <p:cNvPr id="3" name="Content Placeholder 2"/>
          <p:cNvSpPr>
            <a:spLocks noGrp="1"/>
          </p:cNvSpPr>
          <p:nvPr>
            <p:ph idx="1"/>
          </p:nvPr>
        </p:nvSpPr>
        <p:spPr>
          <a:xfrm>
            <a:off x="384807" y="1210442"/>
            <a:ext cx="8374385" cy="4789488"/>
          </a:xfrm>
        </p:spPr>
        <p:txBody>
          <a:bodyPr/>
          <a:lstStyle/>
          <a:p>
            <a:pPr marL="0" indent="0">
              <a:buNone/>
            </a:pPr>
            <a:r>
              <a:rPr lang="en-GB" sz="2100" dirty="0"/>
              <a:t>We need to design assignments that stretch students beyond mechanistic tasks and make assessment fully integral to the learning experience (Sambell et al, 2012). Such authentic assignments and activities could include:</a:t>
            </a:r>
          </a:p>
          <a:p>
            <a:pPr lvl="0"/>
            <a:r>
              <a:rPr lang="en-GB" sz="2100" dirty="0"/>
              <a:t>Action-orientated tasks, that are underpinned by relevant evidence-based scholarship and where students are learning by doing (Race, 2014);</a:t>
            </a:r>
          </a:p>
          <a:p>
            <a:pPr lvl="0"/>
            <a:r>
              <a:rPr lang="en-GB" sz="2100" dirty="0"/>
              <a:t>Ones that are truly representative of student effort, maximising time-on-task, with marks reflecting the achievement of learning outcomes specified in the programme outlines and which are coherent, constructively aligned (Biggs and Tang, 2007) and challenging;</a:t>
            </a:r>
          </a:p>
          <a:p>
            <a:pPr lvl="0"/>
            <a:r>
              <a:rPr lang="en-GB" sz="2100" dirty="0"/>
              <a:t>Processes that are nuanced, clearly articulated and transparent in demonstrating the way that decisions are reached on assessment grades (QAA, 2014);</a:t>
            </a:r>
          </a:p>
          <a:p>
            <a:r>
              <a:rPr lang="en-GB" sz="2100" dirty="0"/>
              <a:t>Assessment strategies that work at a programme rather than a module level (McDowell, 2012)</a:t>
            </a:r>
          </a:p>
        </p:txBody>
      </p:sp>
    </p:spTree>
    <p:extLst>
      <p:ext uri="{BB962C8B-B14F-4D97-AF65-F5344CB8AC3E}">
        <p14:creationId xmlns:p14="http://schemas.microsoft.com/office/powerpoint/2010/main" val="41812276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Some further examples of authentic assessment tasks</a:t>
            </a:r>
          </a:p>
        </p:txBody>
      </p:sp>
      <p:sp>
        <p:nvSpPr>
          <p:cNvPr id="3" name="Content Placeholder 2"/>
          <p:cNvSpPr>
            <a:spLocks noGrp="1"/>
          </p:cNvSpPr>
          <p:nvPr>
            <p:ph idx="1"/>
          </p:nvPr>
        </p:nvSpPr>
        <p:spPr/>
        <p:txBody>
          <a:bodyPr/>
          <a:lstStyle/>
          <a:p>
            <a:pPr lvl="0"/>
            <a:r>
              <a:rPr lang="en-GB" dirty="0"/>
              <a:t>Research projects, working alongside their lecturers on genuine data collection tasks which result in advances in knowledge and practice relevant to work-based contexts;</a:t>
            </a:r>
          </a:p>
          <a:p>
            <a:pPr lvl="0"/>
            <a:r>
              <a:rPr lang="en-GB" dirty="0"/>
              <a:t>Activities that involve students assessing their peers and themselves both as a means of better understanding what is required in terms of standards of performance (</a:t>
            </a:r>
            <a:r>
              <a:rPr lang="en-GB" dirty="0" err="1"/>
              <a:t>Falchikov</a:t>
            </a:r>
            <a:r>
              <a:rPr lang="en-GB" dirty="0"/>
              <a:t>, 2004) and as processes that involve the development of assessment literacy (Price et al, 2012);</a:t>
            </a:r>
          </a:p>
          <a:p>
            <a:r>
              <a:rPr lang="en-GB" dirty="0"/>
              <a:t>Tasks where the means of presentation of the outcomes form key parts of the assignment, involving them in developing a range of means of communication, e.g. Audio/video packs, teaching packs, social media.</a:t>
            </a:r>
          </a:p>
        </p:txBody>
      </p:sp>
    </p:spTree>
    <p:extLst>
      <p:ext uri="{BB962C8B-B14F-4D97-AF65-F5344CB8AC3E}">
        <p14:creationId xmlns:p14="http://schemas.microsoft.com/office/powerpoint/2010/main" val="26725541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8BBE-AD72-432C-97B6-2DE44B6366FC}"/>
              </a:ext>
            </a:extLst>
          </p:cNvPr>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Helping students better understand what is needed of them</a:t>
            </a:r>
          </a:p>
        </p:txBody>
      </p:sp>
      <p:sp>
        <p:nvSpPr>
          <p:cNvPr id="3" name="Content Placeholder 2">
            <a:extLst>
              <a:ext uri="{FF2B5EF4-FFF2-40B4-BE49-F238E27FC236}">
                <a16:creationId xmlns:a16="http://schemas.microsoft.com/office/drawing/2014/main" id="{9DC2FF15-D780-4B4E-A4CE-FB177D4D1DF2}"/>
              </a:ext>
            </a:extLst>
          </p:cNvPr>
          <p:cNvSpPr>
            <a:spLocks noGrp="1"/>
          </p:cNvSpPr>
          <p:nvPr>
            <p:ph idx="1"/>
          </p:nvPr>
        </p:nvSpPr>
        <p:spPr>
          <a:xfrm>
            <a:off x="468313" y="1196975"/>
            <a:ext cx="8229600" cy="5005388"/>
          </a:xfrm>
        </p:spPr>
        <p:txBody>
          <a:bodyPr/>
          <a:lstStyle/>
          <a:p>
            <a:pPr marL="0" indent="0">
              <a:buNone/>
            </a:pPr>
            <a:r>
              <a:rPr lang="en-GB" sz="2600" dirty="0"/>
              <a:t>This can be achieved in a variety of ways, including:</a:t>
            </a:r>
          </a:p>
          <a:p>
            <a:r>
              <a:rPr lang="en-GB" sz="2600" dirty="0"/>
              <a:t>Using games (like the Biscuit game) can help make students think hard about criteria and required outcomes;</a:t>
            </a:r>
          </a:p>
          <a:p>
            <a:r>
              <a:rPr lang="en-GB" sz="2600" dirty="0"/>
              <a:t>Ensuring that briefings (in the form of documentation, and more importantly, live/ face-to-face briefings, where students can actively interrogate criteria) are useful;</a:t>
            </a:r>
          </a:p>
          <a:p>
            <a:r>
              <a:rPr lang="en-GB" sz="2600" dirty="0"/>
              <a:t>Getting students to self-assess to start a feedback dialogue; </a:t>
            </a:r>
          </a:p>
          <a:p>
            <a:r>
              <a:rPr lang="en-GB" sz="2600" dirty="0"/>
              <a:t>Using exemplars to show students what high quality work in this domain comprises, and what features and aspects are crucial for success.</a:t>
            </a:r>
          </a:p>
        </p:txBody>
      </p:sp>
    </p:spTree>
    <p:extLst>
      <p:ext uri="{BB962C8B-B14F-4D97-AF65-F5344CB8AC3E}">
        <p14:creationId xmlns:p14="http://schemas.microsoft.com/office/powerpoint/2010/main" val="6708072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FC2EF-D432-4FB8-A8CC-B47216B8E04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for students: setting the context</a:t>
            </a:r>
          </a:p>
        </p:txBody>
      </p:sp>
      <p:sp>
        <p:nvSpPr>
          <p:cNvPr id="3" name="Content Placeholder 2">
            <a:extLst>
              <a:ext uri="{FF2B5EF4-FFF2-40B4-BE49-F238E27FC236}">
                <a16:creationId xmlns:a16="http://schemas.microsoft.com/office/drawing/2014/main" id="{1019F8C0-2458-4834-942A-0DA129AE0C7E}"/>
              </a:ext>
            </a:extLst>
          </p:cNvPr>
          <p:cNvSpPr>
            <a:spLocks noGrp="1"/>
          </p:cNvSpPr>
          <p:nvPr>
            <p:ph idx="1"/>
          </p:nvPr>
        </p:nvSpPr>
        <p:spPr>
          <a:xfrm>
            <a:off x="468313" y="1268760"/>
            <a:ext cx="8229600" cy="4933603"/>
          </a:xfrm>
        </p:spPr>
        <p:txBody>
          <a:bodyPr/>
          <a:lstStyle/>
          <a:p>
            <a:r>
              <a:rPr lang="en-GB" dirty="0"/>
              <a:t>Early-stage students are likely to need more reassurance in your briefings in which the tone of your language may be crucial;</a:t>
            </a:r>
          </a:p>
          <a:p>
            <a:r>
              <a:rPr lang="en-GB" dirty="0"/>
              <a:t>We should aim for as much transparency as possible: no student should be having to guess what you are looking for at any stage of their academic careers;</a:t>
            </a:r>
          </a:p>
          <a:p>
            <a:r>
              <a:rPr lang="en-GB" dirty="0"/>
              <a:t>Whenever we use what may be to them an unfamiliar format, briefings should be linked to trial-runs, risk-free rehearsals and Q&amp;A opportunities to clarify any areas of misconceptions; </a:t>
            </a:r>
          </a:p>
          <a:p>
            <a:r>
              <a:rPr lang="en-GB" dirty="0"/>
              <a:t>This is not ‘</a:t>
            </a:r>
            <a:r>
              <a:rPr lang="en-GB" dirty="0" err="1"/>
              <a:t>spoonfeeding</a:t>
            </a:r>
            <a:r>
              <a:rPr lang="en-GB" dirty="0"/>
              <a:t>’ but instead giving them the knives and forks to feed themselves! </a:t>
            </a:r>
          </a:p>
        </p:txBody>
      </p:sp>
    </p:spTree>
    <p:extLst>
      <p:ext uri="{BB962C8B-B14F-4D97-AF65-F5344CB8AC3E}">
        <p14:creationId xmlns:p14="http://schemas.microsoft.com/office/powerpoint/2010/main" val="6821263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C85ED-5876-483C-A651-2A46B668B23C}"/>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activity</a:t>
            </a:r>
          </a:p>
        </p:txBody>
      </p:sp>
      <p:sp>
        <p:nvSpPr>
          <p:cNvPr id="3" name="Content Placeholder 2">
            <a:extLst>
              <a:ext uri="{FF2B5EF4-FFF2-40B4-BE49-F238E27FC236}">
                <a16:creationId xmlns:a16="http://schemas.microsoft.com/office/drawing/2014/main" id="{9B09D8E0-2DFB-4D1C-9527-5BC110641EAF}"/>
              </a:ext>
            </a:extLst>
          </p:cNvPr>
          <p:cNvSpPr>
            <a:spLocks noGrp="1"/>
          </p:cNvSpPr>
          <p:nvPr>
            <p:ph idx="1"/>
          </p:nvPr>
        </p:nvSpPr>
        <p:spPr/>
        <p:txBody>
          <a:bodyPr/>
          <a:lstStyle/>
          <a:p>
            <a:pPr marL="0" indent="0">
              <a:buNone/>
            </a:pPr>
            <a:r>
              <a:rPr lang="en-GB" sz="2800" dirty="0"/>
              <a:t>Imagine this is an early assignment for a First-Year undergraduate cohort;</a:t>
            </a:r>
          </a:p>
          <a:p>
            <a:r>
              <a:rPr lang="en-GB" sz="2800" dirty="0"/>
              <a:t>In groups, list some essential components of an effective assignment brief;</a:t>
            </a:r>
          </a:p>
          <a:p>
            <a:r>
              <a:rPr lang="en-GB" sz="2800" dirty="0"/>
              <a:t>Discuss how your briefings would be different if these were Final Year UGs or PG students;</a:t>
            </a:r>
          </a:p>
          <a:p>
            <a:r>
              <a:rPr lang="en-GB" sz="2800" dirty="0"/>
              <a:t>Use this activity to help you build a checklist of what to include in your future briefings.</a:t>
            </a:r>
          </a:p>
        </p:txBody>
      </p:sp>
    </p:spTree>
    <p:extLst>
      <p:ext uri="{BB962C8B-B14F-4D97-AF65-F5344CB8AC3E}">
        <p14:creationId xmlns:p14="http://schemas.microsoft.com/office/powerpoint/2010/main" val="8862414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33257-019D-4E0D-AA0E-69BA404FFB53}"/>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Essential components of an effective assignment brief I would suggest include:</a:t>
            </a:r>
          </a:p>
        </p:txBody>
      </p:sp>
      <p:sp>
        <p:nvSpPr>
          <p:cNvPr id="3" name="Content Placeholder 2">
            <a:extLst>
              <a:ext uri="{FF2B5EF4-FFF2-40B4-BE49-F238E27FC236}">
                <a16:creationId xmlns:a16="http://schemas.microsoft.com/office/drawing/2014/main" id="{234B8900-D9F0-4238-9CF7-C3EC3BCB6AAB}"/>
              </a:ext>
            </a:extLst>
          </p:cNvPr>
          <p:cNvSpPr>
            <a:spLocks noGrp="1"/>
          </p:cNvSpPr>
          <p:nvPr>
            <p:ph idx="1"/>
          </p:nvPr>
        </p:nvSpPr>
        <p:spPr>
          <a:xfrm>
            <a:off x="251520" y="980729"/>
            <a:ext cx="8568952" cy="5221634"/>
          </a:xfrm>
        </p:spPr>
        <p:txBody>
          <a:bodyPr/>
          <a:lstStyle/>
          <a:p>
            <a:r>
              <a:rPr lang="en-GB" sz="2200" dirty="0">
                <a:solidFill>
                  <a:schemeClr val="tx2">
                    <a:lumMod val="60000"/>
                    <a:lumOff val="40000"/>
                  </a:schemeClr>
                </a:solidFill>
              </a:rPr>
              <a:t>Housekeeping arrangements: </a:t>
            </a:r>
            <a:r>
              <a:rPr lang="en-GB" sz="2200" dirty="0"/>
              <a:t>when does it have to be completed? How must it be submitted? Are you setting limitations around format and layout (e.g. font size, margins, use of figures, tables etc)?</a:t>
            </a:r>
          </a:p>
          <a:p>
            <a:r>
              <a:rPr lang="en-GB" sz="2200" dirty="0">
                <a:solidFill>
                  <a:schemeClr val="tx2">
                    <a:lumMod val="60000"/>
                    <a:lumOff val="40000"/>
                  </a:schemeClr>
                </a:solidFill>
              </a:rPr>
              <a:t>Clarifying the scope of the task</a:t>
            </a:r>
            <a:r>
              <a:rPr lang="en-GB" sz="2200" dirty="0"/>
              <a:t>: how big is the task? How many words? Approximately how much time would you intend an average student to spend on this work? How many and what kinds of references should they use?</a:t>
            </a:r>
          </a:p>
          <a:p>
            <a:r>
              <a:rPr lang="en-GB" sz="2200" dirty="0">
                <a:solidFill>
                  <a:schemeClr val="tx2">
                    <a:lumMod val="60000"/>
                    <a:lumOff val="40000"/>
                  </a:schemeClr>
                </a:solidFill>
              </a:rPr>
              <a:t>Support: </a:t>
            </a:r>
            <a:r>
              <a:rPr lang="en-GB" sz="2200" dirty="0"/>
              <a:t>Where can students go for help? How much and what kind of support can they get? (e.g. checking drafts, proofreading);</a:t>
            </a:r>
          </a:p>
          <a:p>
            <a:r>
              <a:rPr lang="en-GB" sz="2200" dirty="0">
                <a:solidFill>
                  <a:schemeClr val="tx2">
                    <a:lumMod val="60000"/>
                    <a:lumOff val="40000"/>
                  </a:schemeClr>
                </a:solidFill>
              </a:rPr>
              <a:t>Good academic conduct: </a:t>
            </a:r>
            <a:r>
              <a:rPr lang="en-GB" sz="2200" dirty="0"/>
              <a:t>what do they need to know about the appropriate levels of peer support? How might plagiarism regulations impact on them?</a:t>
            </a:r>
          </a:p>
          <a:p>
            <a:r>
              <a:rPr lang="en-GB" sz="2200" dirty="0">
                <a:solidFill>
                  <a:schemeClr val="tx2">
                    <a:lumMod val="60000"/>
                    <a:lumOff val="40000"/>
                  </a:schemeClr>
                </a:solidFill>
              </a:rPr>
              <a:t>Choosing the right medium</a:t>
            </a:r>
            <a:r>
              <a:rPr lang="en-GB" sz="2200" dirty="0"/>
              <a:t>: is an oral or video briefing best? What kinds of documentary detail do they need? Is the briefing a dialogue or monologue?</a:t>
            </a:r>
          </a:p>
          <a:p>
            <a:endParaRPr lang="en-GB" sz="2200" dirty="0"/>
          </a:p>
        </p:txBody>
      </p:sp>
    </p:spTree>
    <p:extLst>
      <p:ext uri="{BB962C8B-B14F-4D97-AF65-F5344CB8AC3E}">
        <p14:creationId xmlns:p14="http://schemas.microsoft.com/office/powerpoint/2010/main" val="25466492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9130-5495-4434-B83A-6B38490230A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exemplars, and how can we use them productively?</a:t>
            </a:r>
          </a:p>
        </p:txBody>
      </p:sp>
      <p:sp>
        <p:nvSpPr>
          <p:cNvPr id="3" name="Content Placeholder 2">
            <a:extLst>
              <a:ext uri="{FF2B5EF4-FFF2-40B4-BE49-F238E27FC236}">
                <a16:creationId xmlns:a16="http://schemas.microsoft.com/office/drawing/2014/main" id="{7E2498B1-DED7-4C0D-8905-002711E2407D}"/>
              </a:ext>
            </a:extLst>
          </p:cNvPr>
          <p:cNvSpPr>
            <a:spLocks noGrp="1"/>
          </p:cNvSpPr>
          <p:nvPr>
            <p:ph idx="1"/>
          </p:nvPr>
        </p:nvSpPr>
        <p:spPr>
          <a:xfrm>
            <a:off x="468313" y="1196975"/>
            <a:ext cx="8229600" cy="5005388"/>
          </a:xfrm>
        </p:spPr>
        <p:txBody>
          <a:bodyPr/>
          <a:lstStyle/>
          <a:p>
            <a:r>
              <a:rPr lang="en-GB" dirty="0"/>
              <a:t>Exemplars are not model answers. They are carefully selected examples of authentic student work from previous cohorts (anonymised and with permission) or teacher-constructed examples (based on your extensive experience of the kinds of responses and common mistakes students make). They are chosen to typify and illustrate designated levels of quality or competence. </a:t>
            </a:r>
          </a:p>
          <a:p>
            <a:r>
              <a:rPr lang="en-GB" dirty="0"/>
              <a:t>The concrete nature of exemplars means that they are able to convey messages in a way that nothing else can (Sadler, 2002). Carefully selected examples can not only help students to ‘see’ what the teacher expects with regard to the task in hand (</a:t>
            </a:r>
            <a:r>
              <a:rPr lang="en-GB" dirty="0" err="1"/>
              <a:t>Scoles</a:t>
            </a:r>
            <a:r>
              <a:rPr lang="en-GB" dirty="0"/>
              <a:t> et al, 2013), but also guide their action.</a:t>
            </a:r>
          </a:p>
          <a:p>
            <a:endParaRPr lang="en-GB" dirty="0"/>
          </a:p>
        </p:txBody>
      </p:sp>
    </p:spTree>
    <p:extLst>
      <p:ext uri="{BB962C8B-B14F-4D97-AF65-F5344CB8AC3E}">
        <p14:creationId xmlns:p14="http://schemas.microsoft.com/office/powerpoint/2010/main" val="13866217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3B10-CDEB-4392-BB05-AAD95B87ACEF}"/>
              </a:ext>
            </a:extLst>
          </p:cNvPr>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Exemplars can enable students to:</a:t>
            </a:r>
          </a:p>
        </p:txBody>
      </p:sp>
      <p:sp>
        <p:nvSpPr>
          <p:cNvPr id="3" name="Content Placeholder 2">
            <a:extLst>
              <a:ext uri="{FF2B5EF4-FFF2-40B4-BE49-F238E27FC236}">
                <a16:creationId xmlns:a16="http://schemas.microsoft.com/office/drawing/2014/main" id="{3EFBD1FF-D448-450B-973C-BEB717F1D8BF}"/>
              </a:ext>
            </a:extLst>
          </p:cNvPr>
          <p:cNvSpPr>
            <a:spLocks noGrp="1"/>
          </p:cNvSpPr>
          <p:nvPr>
            <p:ph idx="1"/>
          </p:nvPr>
        </p:nvSpPr>
        <p:spPr>
          <a:xfrm>
            <a:off x="468313" y="1124744"/>
            <a:ext cx="8229600" cy="5077619"/>
          </a:xfrm>
        </p:spPr>
        <p:txBody>
          <a:bodyPr/>
          <a:lstStyle/>
          <a:p>
            <a:pPr lvl="0"/>
            <a:r>
              <a:rPr lang="en-GB" sz="2600" dirty="0"/>
              <a:t>gain a feel for what the final product looks like in terms of layout, structure and language;</a:t>
            </a:r>
          </a:p>
          <a:p>
            <a:pPr lvl="0"/>
            <a:r>
              <a:rPr lang="en-GB" sz="2600" dirty="0"/>
              <a:t>develop their insights into the nature of academic writing; </a:t>
            </a:r>
          </a:p>
          <a:p>
            <a:pPr lvl="0"/>
            <a:r>
              <a:rPr lang="en-GB" sz="2600" dirty="0"/>
              <a:t>raise awareness of the diverse ways a task might fruitfully (or erroneously) be tackled;</a:t>
            </a:r>
          </a:p>
          <a:p>
            <a:pPr lvl="0"/>
            <a:r>
              <a:rPr lang="en-GB" sz="2600" dirty="0"/>
              <a:t>hone students’ evaluative skills.</a:t>
            </a:r>
          </a:p>
          <a:p>
            <a:r>
              <a:rPr lang="en-GB" sz="2600" dirty="0"/>
              <a:t>Act as powerful learning tools (Sadler, 2010), helping students gain insight into the nature of quality and standards, ideally through close analysis and discussion (Hendry et al, 2016). Students typically find exemplars to be more useful than standalone lists of criteria, grids and rubrics (</a:t>
            </a:r>
            <a:r>
              <a:rPr lang="en-GB" sz="2600" dirty="0" err="1"/>
              <a:t>Hawe</a:t>
            </a:r>
            <a:r>
              <a:rPr lang="en-GB" sz="2600" dirty="0"/>
              <a:t> et al, 2017).</a:t>
            </a:r>
          </a:p>
          <a:p>
            <a:endParaRPr lang="en-GB" sz="2600" dirty="0"/>
          </a:p>
        </p:txBody>
      </p:sp>
    </p:spTree>
    <p:extLst>
      <p:ext uri="{BB962C8B-B14F-4D97-AF65-F5344CB8AC3E}">
        <p14:creationId xmlns:p14="http://schemas.microsoft.com/office/powerpoint/2010/main" val="14158443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6B4F-FB8C-4013-824F-806E231D145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can we do when using exemplars? (see handout)</a:t>
            </a:r>
          </a:p>
        </p:txBody>
      </p:sp>
      <p:sp>
        <p:nvSpPr>
          <p:cNvPr id="3" name="Content Placeholder 2">
            <a:extLst>
              <a:ext uri="{FF2B5EF4-FFF2-40B4-BE49-F238E27FC236}">
                <a16:creationId xmlns:a16="http://schemas.microsoft.com/office/drawing/2014/main" id="{C5ECE1A1-1276-4704-A7CE-136C90C02C66}"/>
              </a:ext>
            </a:extLst>
          </p:cNvPr>
          <p:cNvSpPr>
            <a:spLocks noGrp="1"/>
          </p:cNvSpPr>
          <p:nvPr>
            <p:ph idx="1"/>
          </p:nvPr>
        </p:nvSpPr>
        <p:spPr>
          <a:xfrm>
            <a:off x="457200" y="1196975"/>
            <a:ext cx="8229600" cy="4789488"/>
          </a:xfrm>
        </p:spPr>
        <p:txBody>
          <a:bodyPr/>
          <a:lstStyle/>
          <a:p>
            <a:pPr marL="457200" lvl="0" indent="-457200">
              <a:buSzPct val="100000"/>
              <a:buFont typeface="+mj-lt"/>
              <a:buAutoNum type="arabicPeriod"/>
            </a:pPr>
            <a:r>
              <a:rPr lang="en-GB" dirty="0"/>
              <a:t>Choose examples which will help students firmly grasp task requirements; </a:t>
            </a:r>
          </a:p>
          <a:p>
            <a:pPr marL="457200" lvl="0" indent="-457200">
              <a:buSzPct val="100000"/>
              <a:buFont typeface="+mj-lt"/>
              <a:buAutoNum type="arabicPeriod"/>
            </a:pPr>
            <a:r>
              <a:rPr lang="en-GB" dirty="0"/>
              <a:t>Help students practice applying criteria to samples of work; </a:t>
            </a:r>
          </a:p>
          <a:p>
            <a:pPr marL="457200" lvl="0" indent="-457200">
              <a:buSzPct val="100000"/>
              <a:buFont typeface="+mj-lt"/>
              <a:buAutoNum type="arabicPeriod"/>
            </a:pPr>
            <a:r>
              <a:rPr lang="en-GB" dirty="0"/>
              <a:t>Enable students to reflect deeply on, and discuss, what high quality work looks like; </a:t>
            </a:r>
          </a:p>
          <a:p>
            <a:pPr marL="457200" lvl="0" indent="-457200">
              <a:buSzPct val="100000"/>
              <a:buFont typeface="+mj-lt"/>
              <a:buAutoNum type="arabicPeriod"/>
            </a:pPr>
            <a:r>
              <a:rPr lang="en-GB" dirty="0"/>
              <a:t>Choose examples to promote self-efficacy; </a:t>
            </a:r>
          </a:p>
          <a:p>
            <a:pPr marL="457200" lvl="0" indent="-457200">
              <a:buSzPct val="100000"/>
              <a:buFont typeface="+mj-lt"/>
              <a:buAutoNum type="arabicPeriod"/>
            </a:pPr>
            <a:r>
              <a:rPr lang="en-GB" dirty="0"/>
              <a:t>Carefully orchestrate discussion activities to promote understanding of fruitful learning strategies and approaches;</a:t>
            </a:r>
          </a:p>
          <a:p>
            <a:pPr marL="457200" lvl="0" indent="-457200">
              <a:buSzPct val="100000"/>
              <a:buFont typeface="+mj-lt"/>
              <a:buAutoNum type="arabicPeriod"/>
            </a:pPr>
            <a:r>
              <a:rPr lang="en-GB" dirty="0"/>
              <a:t>Use exemplars-based activities to develop students’ skills to monitor their own work while they are producing it; </a:t>
            </a:r>
          </a:p>
          <a:p>
            <a:pPr marL="457200" lvl="0" indent="-457200">
              <a:buSzPct val="100000"/>
              <a:buFont typeface="+mj-lt"/>
              <a:buAutoNum type="arabicPeriod"/>
            </a:pPr>
            <a:r>
              <a:rPr lang="en-GB" dirty="0"/>
              <a:t>Help them rate their work by comparison with their peers.</a:t>
            </a:r>
          </a:p>
        </p:txBody>
      </p:sp>
    </p:spTree>
    <p:extLst>
      <p:ext uri="{BB962C8B-B14F-4D97-AF65-F5344CB8AC3E}">
        <p14:creationId xmlns:p14="http://schemas.microsoft.com/office/powerpoint/2010/main" val="3860199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4A489-1D0F-4D0F-83EC-ECEA06ACC27F}"/>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Timetable for the Business School</a:t>
            </a:r>
          </a:p>
        </p:txBody>
      </p:sp>
      <p:sp>
        <p:nvSpPr>
          <p:cNvPr id="3" name="Content Placeholder 2">
            <a:extLst>
              <a:ext uri="{FF2B5EF4-FFF2-40B4-BE49-F238E27FC236}">
                <a16:creationId xmlns:a16="http://schemas.microsoft.com/office/drawing/2014/main" id="{D4B44A06-ABDC-42B8-A87B-CDC1F50BEAC0}"/>
              </a:ext>
            </a:extLst>
          </p:cNvPr>
          <p:cNvSpPr>
            <a:spLocks noGrp="1"/>
          </p:cNvSpPr>
          <p:nvPr>
            <p:ph idx="1"/>
          </p:nvPr>
        </p:nvSpPr>
        <p:spPr/>
        <p:txBody>
          <a:bodyPr/>
          <a:lstStyle/>
          <a:p>
            <a:pPr marL="2060575" indent="-2060575">
              <a:buNone/>
            </a:pPr>
            <a:r>
              <a:rPr lang="en-GB" sz="2800" dirty="0"/>
              <a:t>9.30-10.45 	Assessment criteria and setting fair assessments (Rivers suite)</a:t>
            </a:r>
          </a:p>
          <a:p>
            <a:pPr marL="2060575" indent="-2060575">
              <a:buNone/>
            </a:pPr>
            <a:r>
              <a:rPr lang="en-GB" sz="2800" dirty="0"/>
              <a:t>11.00 -12.15 	Summative and formative assessment: getting the right mix in our modules and programmes</a:t>
            </a:r>
          </a:p>
          <a:p>
            <a:pPr marL="2060575" indent="-2060575">
              <a:buNone/>
            </a:pPr>
            <a:r>
              <a:rPr lang="en-GB" sz="2800" dirty="0"/>
              <a:t>1.15- 2.45 	Challenges of implementing change and promulgating best practice/ assessment of programme learning outcomes with LTA leaders</a:t>
            </a:r>
          </a:p>
          <a:p>
            <a:pPr marL="2060575" indent="-2060575">
              <a:buNone/>
            </a:pPr>
            <a:r>
              <a:rPr lang="en-GB" sz="2800" dirty="0"/>
              <a:t>3.00- 4.30 	Enhancing our feedback</a:t>
            </a:r>
          </a:p>
        </p:txBody>
      </p:sp>
    </p:spTree>
    <p:extLst>
      <p:ext uri="{BB962C8B-B14F-4D97-AF65-F5344CB8AC3E}">
        <p14:creationId xmlns:p14="http://schemas.microsoft.com/office/powerpoint/2010/main" val="12521810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lgn="l" eaLnBrk="0" fontAlgn="base" hangingPunct="0">
              <a:spcAft>
                <a:spcPct val="0"/>
              </a:spcAft>
            </a:pPr>
            <a:r>
              <a:rPr lang="en-GB" sz="3200" b="1" dirty="0">
                <a:solidFill>
                  <a:schemeClr val="tx2"/>
                </a:solidFill>
              </a:rPr>
              <a:t>Do your international students understand UK assessment approaches?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800" b="1" dirty="0"/>
              <a:t>Have you clarified the ground rules on issues like pass marks, criterion-referenced assessment and grading systems?</a:t>
            </a:r>
          </a:p>
          <a:p>
            <a:pPr fontAlgn="base">
              <a:spcBef>
                <a:spcPts val="600"/>
              </a:spcBef>
              <a:spcAft>
                <a:spcPct val="0"/>
              </a:spcAft>
              <a:buClr>
                <a:schemeClr val="tx2"/>
              </a:buClr>
              <a:buSzPct val="70000"/>
              <a:buFont typeface="Wingdings" pitchFamily="2" charset="2"/>
              <a:buChar char="l"/>
            </a:pPr>
            <a:r>
              <a:rPr lang="en-GB" sz="2800" b="1" dirty="0"/>
              <a:t>Have you explained how extensions, condonements, and university assessment regulations work?</a:t>
            </a:r>
          </a:p>
          <a:p>
            <a:pPr fontAlgn="base">
              <a:spcBef>
                <a:spcPts val="600"/>
              </a:spcBef>
              <a:spcAft>
                <a:spcPct val="0"/>
              </a:spcAft>
              <a:buClr>
                <a:schemeClr val="tx2"/>
              </a:buClr>
              <a:buSzPct val="70000"/>
              <a:buFont typeface="Wingdings" pitchFamily="2" charset="2"/>
              <a:buChar char="l"/>
            </a:pPr>
            <a:r>
              <a:rPr lang="en-GB" sz="2800" b="1" dirty="0"/>
              <a:t>Are the assignments built around a curriculum international in scope and content? Are tasks and case studies globally orientated?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5F704-9624-488B-9AF8-8FCECCB60FA0}"/>
              </a:ext>
            </a:extLst>
          </p:cNvPr>
          <p:cNvSpPr>
            <a:spLocks noGrp="1"/>
          </p:cNvSpPr>
          <p:nvPr>
            <p:ph type="title"/>
          </p:nvPr>
        </p:nvSpPr>
        <p:spPr>
          <a:xfrm>
            <a:off x="457200" y="122238"/>
            <a:ext cx="7543800" cy="1506561"/>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Are your students aware of all the processes and procedures we use to ensure fair assessment? </a:t>
            </a:r>
          </a:p>
        </p:txBody>
      </p:sp>
      <p:sp>
        <p:nvSpPr>
          <p:cNvPr id="3" name="Content Placeholder 2">
            <a:extLst>
              <a:ext uri="{FF2B5EF4-FFF2-40B4-BE49-F238E27FC236}">
                <a16:creationId xmlns:a16="http://schemas.microsoft.com/office/drawing/2014/main" id="{15BA3D1C-39BB-4F92-B846-5252259E4B0D}"/>
              </a:ext>
            </a:extLst>
          </p:cNvPr>
          <p:cNvSpPr>
            <a:spLocks noGrp="1"/>
          </p:cNvSpPr>
          <p:nvPr>
            <p:ph idx="1"/>
          </p:nvPr>
        </p:nvSpPr>
        <p:spPr>
          <a:xfrm>
            <a:off x="457200" y="1772816"/>
            <a:ext cx="8229600" cy="4213522"/>
          </a:xfrm>
        </p:spPr>
        <p:txBody>
          <a:bodyPr/>
          <a:lstStyle/>
          <a:p>
            <a:r>
              <a:rPr lang="en-GB" sz="2800" dirty="0"/>
              <a:t>Do they know how we require assessors to match grades to achievement of assessment criteria?</a:t>
            </a:r>
          </a:p>
          <a:p>
            <a:r>
              <a:rPr lang="en-GB" sz="2800" dirty="0"/>
              <a:t>Are they familiar with the steps we take to ensure inter-assessor reliability?</a:t>
            </a:r>
          </a:p>
          <a:p>
            <a:r>
              <a:rPr lang="en-GB" sz="2800" dirty="0"/>
              <a:t>Do they understand that moderation processes are in place, for example through exam boards, to ensure that justice is done to each individual?</a:t>
            </a:r>
          </a:p>
          <a:p>
            <a:r>
              <a:rPr lang="en-GB" sz="2800" dirty="0"/>
              <a:t>Do they get to hear about the work of external examiners (or even get to meet them?)?</a:t>
            </a:r>
          </a:p>
          <a:p>
            <a:endParaRPr lang="en-GB" sz="2800" dirty="0"/>
          </a:p>
        </p:txBody>
      </p:sp>
    </p:spTree>
    <p:extLst>
      <p:ext uri="{BB962C8B-B14F-4D97-AF65-F5344CB8AC3E}">
        <p14:creationId xmlns:p14="http://schemas.microsoft.com/office/powerpoint/2010/main" val="23974632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FC3B-2FE7-43B6-AFC2-509F7791450A}"/>
              </a:ext>
            </a:extLst>
          </p:cNvPr>
          <p:cNvSpPr>
            <a:spLocks noGrp="1"/>
          </p:cNvSpPr>
          <p:nvPr>
            <p:ph type="title"/>
          </p:nvPr>
        </p:nvSpPr>
        <p:spPr>
          <a:xfrm>
            <a:off x="179512" y="122238"/>
            <a:ext cx="7992888" cy="15065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Part 2: summative and formative assessment: getting the right mix in our modules. </a:t>
            </a:r>
            <a:br>
              <a:rPr lang="en-GB" sz="3200" dirty="0"/>
            </a:br>
            <a:r>
              <a:rPr lang="en-GB" sz="3200" dirty="0"/>
              <a:t>We know that:</a:t>
            </a:r>
          </a:p>
        </p:txBody>
      </p:sp>
      <p:sp>
        <p:nvSpPr>
          <p:cNvPr id="3" name="Content Placeholder 2">
            <a:extLst>
              <a:ext uri="{FF2B5EF4-FFF2-40B4-BE49-F238E27FC236}">
                <a16:creationId xmlns:a16="http://schemas.microsoft.com/office/drawing/2014/main" id="{E1EF2456-FC8F-47F8-B759-673CBC6F60F1}"/>
              </a:ext>
            </a:extLst>
          </p:cNvPr>
          <p:cNvSpPr>
            <a:spLocks noGrp="1"/>
          </p:cNvSpPr>
          <p:nvPr>
            <p:ph idx="1"/>
          </p:nvPr>
        </p:nvSpPr>
        <p:spPr>
          <a:xfrm>
            <a:off x="468313" y="1700807"/>
            <a:ext cx="8229600" cy="4501555"/>
          </a:xfrm>
        </p:spPr>
        <p:txBody>
          <a:bodyPr/>
          <a:lstStyle/>
          <a:p>
            <a:r>
              <a:rPr lang="en-GB" sz="2600" dirty="0"/>
              <a:t>Students tend to regard marks like money, and so will put more energy into things that ‘count’ than those they see as options;</a:t>
            </a:r>
          </a:p>
          <a:p>
            <a:r>
              <a:rPr lang="en-GB" sz="2600" dirty="0"/>
              <a:t>Formative feedback, that is developmental and supportive, and given at the right stage so that it guides future performance can be exceptionally powerful in improving achievement and retention;</a:t>
            </a:r>
          </a:p>
          <a:p>
            <a:r>
              <a:rPr lang="en-GB" sz="2600" dirty="0"/>
              <a:t>Feedback and ‘feed-forward’ must be integral to student learning programmes, rather than something that students opt into, so needs to be within live or virtual face-to-face interaction.</a:t>
            </a:r>
          </a:p>
        </p:txBody>
      </p:sp>
    </p:spTree>
    <p:extLst>
      <p:ext uri="{BB962C8B-B14F-4D97-AF65-F5344CB8AC3E}">
        <p14:creationId xmlns:p14="http://schemas.microsoft.com/office/powerpoint/2010/main" val="42453983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03557-85B9-46A1-8406-6BC36F0C4FF6}"/>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 any assessment activity, we need to be clear about:</a:t>
            </a:r>
          </a:p>
        </p:txBody>
      </p:sp>
      <p:sp>
        <p:nvSpPr>
          <p:cNvPr id="3" name="Content Placeholder 2">
            <a:extLst>
              <a:ext uri="{FF2B5EF4-FFF2-40B4-BE49-F238E27FC236}">
                <a16:creationId xmlns:a16="http://schemas.microsoft.com/office/drawing/2014/main" id="{5EE972C6-12E3-4CD2-A580-4EF243C62BF1}"/>
              </a:ext>
            </a:extLst>
          </p:cNvPr>
          <p:cNvSpPr>
            <a:spLocks noGrp="1"/>
          </p:cNvSpPr>
          <p:nvPr>
            <p:ph idx="1"/>
          </p:nvPr>
        </p:nvSpPr>
        <p:spPr>
          <a:xfrm>
            <a:off x="143508" y="980729"/>
            <a:ext cx="8856984" cy="5005388"/>
          </a:xfrm>
        </p:spPr>
        <p:txBody>
          <a:bodyPr/>
          <a:lstStyle/>
          <a:p>
            <a:r>
              <a:rPr lang="en-GB" sz="2200" dirty="0">
                <a:solidFill>
                  <a:srgbClr val="7030A0"/>
                </a:solidFill>
              </a:rPr>
              <a:t>Purpose</a:t>
            </a:r>
            <a:r>
              <a:rPr lang="en-GB" sz="2200" dirty="0"/>
              <a:t>: is this an early stage assignment, that is principally about building confidence and helping students see what is required of them, or is it a key element of their summative assessment, designment to gauge fitness to progress, or fitness-to-practice?</a:t>
            </a:r>
          </a:p>
          <a:p>
            <a:r>
              <a:rPr lang="en-GB" sz="2200" dirty="0">
                <a:solidFill>
                  <a:srgbClr val="7030A0"/>
                </a:solidFill>
              </a:rPr>
              <a:t>Scope</a:t>
            </a:r>
            <a:r>
              <a:rPr lang="en-GB" sz="2200" dirty="0"/>
              <a:t>: is this testing low level outcomes, like demonstrating recollection of key terms, or is it cognitively more demanding requiring synthesis of multiple elements, critical analysis, evaluation and reflection?</a:t>
            </a:r>
          </a:p>
          <a:p>
            <a:r>
              <a:rPr lang="en-GB" sz="2200" dirty="0">
                <a:solidFill>
                  <a:srgbClr val="7030A0"/>
                </a:solidFill>
              </a:rPr>
              <a:t>Scale</a:t>
            </a:r>
            <a:r>
              <a:rPr lang="en-GB" sz="2200" dirty="0"/>
              <a:t>: is this a small scale or a substantial task carrying a heavy weighting? Do students know how much effort and energy is needed to achieve at least a satisfactory level?</a:t>
            </a:r>
          </a:p>
          <a:p>
            <a:r>
              <a:rPr lang="en-GB" sz="2200" dirty="0">
                <a:solidFill>
                  <a:srgbClr val="7030A0"/>
                </a:solidFill>
              </a:rPr>
              <a:t>Orientation: </a:t>
            </a:r>
            <a:r>
              <a:rPr lang="en-GB" sz="2200" dirty="0"/>
              <a:t>Is the key aim to demonstrate the achievement of skills and competences, and/or to produce a definite product or is it primarily about demonstrating mastery of appropriate processes?</a:t>
            </a:r>
          </a:p>
          <a:p>
            <a:r>
              <a:rPr lang="en-GB" sz="2200" dirty="0">
                <a:solidFill>
                  <a:srgbClr val="7030A0"/>
                </a:solidFill>
              </a:rPr>
              <a:t>Constructive alignment: </a:t>
            </a:r>
            <a:r>
              <a:rPr lang="en-GB" sz="2200" dirty="0"/>
              <a:t>To what extent does the assessment closely link to the learning outcomes (and specifically the verbs used in them)?</a:t>
            </a:r>
          </a:p>
        </p:txBody>
      </p:sp>
    </p:spTree>
    <p:extLst>
      <p:ext uri="{BB962C8B-B14F-4D97-AF65-F5344CB8AC3E}">
        <p14:creationId xmlns:p14="http://schemas.microsoft.com/office/powerpoint/2010/main" val="27842711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02000" y="0"/>
            <a:ext cx="2540000" cy="6858000"/>
          </a:xfrm>
          <a:prstGeom prst="rect">
            <a:avLst/>
          </a:prstGeom>
        </p:spPr>
      </p:pic>
    </p:spTree>
    <p:extLst>
      <p:ext uri="{BB962C8B-B14F-4D97-AF65-F5344CB8AC3E}">
        <p14:creationId xmlns:p14="http://schemas.microsoft.com/office/powerpoint/2010/main" val="23640669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b="77143"/>
          <a:stretch/>
        </p:blipFill>
        <p:spPr>
          <a:xfrm>
            <a:off x="103482" y="0"/>
            <a:ext cx="9040518" cy="5579292"/>
          </a:xfrm>
          <a:prstGeom prst="rect">
            <a:avLst/>
          </a:prstGeom>
        </p:spPr>
      </p:pic>
      <p:sp>
        <p:nvSpPr>
          <p:cNvPr id="5" name="TextBox 4"/>
          <p:cNvSpPr txBox="1"/>
          <p:nvPr/>
        </p:nvSpPr>
        <p:spPr>
          <a:xfrm>
            <a:off x="928914" y="5239657"/>
            <a:ext cx="1480457" cy="638629"/>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584624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t="78519"/>
          <a:stretch/>
        </p:blipFill>
        <p:spPr>
          <a:xfrm>
            <a:off x="-51301" y="1625600"/>
            <a:ext cx="9021379" cy="5232400"/>
          </a:xfrm>
          <a:prstGeom prst="rect">
            <a:avLst/>
          </a:prstGeom>
        </p:spPr>
      </p:pic>
      <p:sp>
        <p:nvSpPr>
          <p:cNvPr id="3" name="TextBox 2"/>
          <p:cNvSpPr txBox="1"/>
          <p:nvPr/>
        </p:nvSpPr>
        <p:spPr>
          <a:xfrm>
            <a:off x="2322286" y="1494971"/>
            <a:ext cx="1451428" cy="369332"/>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23605228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t="66032" b="20000"/>
          <a:stretch/>
        </p:blipFill>
        <p:spPr>
          <a:xfrm>
            <a:off x="-7700" y="2032000"/>
            <a:ext cx="9159392" cy="3454400"/>
          </a:xfrm>
          <a:prstGeom prst="rect">
            <a:avLst/>
          </a:prstGeom>
        </p:spPr>
      </p:pic>
      <p:sp>
        <p:nvSpPr>
          <p:cNvPr id="3" name="TextBox 2"/>
          <p:cNvSpPr txBox="1"/>
          <p:nvPr/>
        </p:nvSpPr>
        <p:spPr>
          <a:xfrm>
            <a:off x="5094514" y="5021943"/>
            <a:ext cx="2119086" cy="682171"/>
          </a:xfrm>
          <a:prstGeom prst="rect">
            <a:avLst/>
          </a:prstGeom>
          <a:solidFill>
            <a:schemeClr val="bg1"/>
          </a:solidFill>
        </p:spPr>
        <p:txBody>
          <a:bodyPr wrap="square" rtlCol="0">
            <a:spAutoFit/>
          </a:bodyPr>
          <a:lstStyle/>
          <a:p>
            <a:endParaRPr lang="en-GB" dirty="0"/>
          </a:p>
        </p:txBody>
      </p:sp>
      <p:sp>
        <p:nvSpPr>
          <p:cNvPr id="4" name="TextBox 3"/>
          <p:cNvSpPr txBox="1"/>
          <p:nvPr/>
        </p:nvSpPr>
        <p:spPr>
          <a:xfrm>
            <a:off x="348343" y="5355771"/>
            <a:ext cx="2278743" cy="369332"/>
          </a:xfrm>
          <a:prstGeom prst="rect">
            <a:avLst/>
          </a:prstGeom>
          <a:solidFill>
            <a:schemeClr val="bg1"/>
          </a:solidFill>
        </p:spPr>
        <p:txBody>
          <a:bodyPr wrap="square" rtlCol="0">
            <a:spAutoFit/>
          </a:bodyPr>
          <a:lstStyle/>
          <a:p>
            <a:endParaRPr lang="en-GB" dirty="0"/>
          </a:p>
        </p:txBody>
      </p:sp>
      <p:sp>
        <p:nvSpPr>
          <p:cNvPr id="5" name="TextBox 4"/>
          <p:cNvSpPr txBox="1"/>
          <p:nvPr/>
        </p:nvSpPr>
        <p:spPr>
          <a:xfrm>
            <a:off x="1611086" y="1872343"/>
            <a:ext cx="1741714" cy="420914"/>
          </a:xfrm>
          <a:prstGeom prst="rect">
            <a:avLst/>
          </a:prstGeom>
          <a:solidFill>
            <a:schemeClr val="bg1"/>
          </a:solidFill>
        </p:spPr>
        <p:txBody>
          <a:bodyPr wrap="square" rtlCol="0">
            <a:spAutoFit/>
          </a:bodyPr>
          <a:lstStyle/>
          <a:p>
            <a:endParaRPr lang="en-GB" dirty="0"/>
          </a:p>
        </p:txBody>
      </p:sp>
      <p:sp>
        <p:nvSpPr>
          <p:cNvPr id="6" name="TextBox 5"/>
          <p:cNvSpPr txBox="1"/>
          <p:nvPr/>
        </p:nvSpPr>
        <p:spPr>
          <a:xfrm>
            <a:off x="0" y="1770743"/>
            <a:ext cx="2162629" cy="711200"/>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35206189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t="53757" b="31852"/>
          <a:stretch/>
        </p:blipFill>
        <p:spPr>
          <a:xfrm>
            <a:off x="449943" y="1301143"/>
            <a:ext cx="8679115" cy="3372458"/>
          </a:xfrm>
          <a:prstGeom prst="rect">
            <a:avLst/>
          </a:prstGeom>
        </p:spPr>
      </p:pic>
      <p:sp>
        <p:nvSpPr>
          <p:cNvPr id="3" name="TextBox 2"/>
          <p:cNvSpPr txBox="1"/>
          <p:nvPr/>
        </p:nvSpPr>
        <p:spPr>
          <a:xfrm>
            <a:off x="2336800" y="1074057"/>
            <a:ext cx="2743200" cy="406400"/>
          </a:xfrm>
          <a:prstGeom prst="rect">
            <a:avLst/>
          </a:prstGeom>
          <a:solidFill>
            <a:schemeClr val="bg1"/>
          </a:solidFill>
        </p:spPr>
        <p:txBody>
          <a:bodyPr wrap="square" rtlCol="0">
            <a:spAutoFit/>
          </a:bodyPr>
          <a:lstStyle/>
          <a:p>
            <a:endParaRPr lang="en-GB" dirty="0"/>
          </a:p>
        </p:txBody>
      </p:sp>
      <p:sp>
        <p:nvSpPr>
          <p:cNvPr id="4" name="TextBox 3"/>
          <p:cNvSpPr txBox="1"/>
          <p:nvPr/>
        </p:nvSpPr>
        <p:spPr>
          <a:xfrm>
            <a:off x="2815771" y="4368800"/>
            <a:ext cx="5123543" cy="1407886"/>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3750663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cstate="print">
            <a:extLst>
              <a:ext uri="{28A0092B-C50C-407E-A947-70E740481C1C}">
                <a14:useLocalDpi xmlns:a14="http://schemas.microsoft.com/office/drawing/2010/main" val="0"/>
              </a:ext>
            </a:extLst>
          </a:blip>
          <a:srcRect t="38095" b="45397"/>
          <a:stretch/>
        </p:blipFill>
        <p:spPr>
          <a:xfrm>
            <a:off x="208417" y="1117600"/>
            <a:ext cx="8987680" cy="4005943"/>
          </a:xfrm>
          <a:prstGeom prst="rect">
            <a:avLst/>
          </a:prstGeom>
        </p:spPr>
      </p:pic>
      <p:sp>
        <p:nvSpPr>
          <p:cNvPr id="4" name="TextBox 3"/>
          <p:cNvSpPr txBox="1"/>
          <p:nvPr/>
        </p:nvSpPr>
        <p:spPr>
          <a:xfrm>
            <a:off x="208417" y="4905829"/>
            <a:ext cx="1896154" cy="369332"/>
          </a:xfrm>
          <a:prstGeom prst="rect">
            <a:avLst/>
          </a:prstGeom>
          <a:solidFill>
            <a:schemeClr val="bg1"/>
          </a:solidFill>
        </p:spPr>
        <p:txBody>
          <a:bodyPr wrap="square" rtlCol="0">
            <a:spAutoFit/>
          </a:bodyPr>
          <a:lstStyle/>
          <a:p>
            <a:endParaRPr lang="en-GB" dirty="0"/>
          </a:p>
        </p:txBody>
      </p:sp>
      <p:sp>
        <p:nvSpPr>
          <p:cNvPr id="5" name="TextBox 4"/>
          <p:cNvSpPr txBox="1"/>
          <p:nvPr/>
        </p:nvSpPr>
        <p:spPr>
          <a:xfrm>
            <a:off x="6008914" y="4499429"/>
            <a:ext cx="1944915" cy="928914"/>
          </a:xfrm>
          <a:prstGeom prst="rect">
            <a:avLst/>
          </a:prstGeom>
          <a:solidFill>
            <a:schemeClr val="bg1"/>
          </a:solidFill>
        </p:spPr>
        <p:txBody>
          <a:bodyPr wrap="square" rtlCol="0">
            <a:spAutoFit/>
          </a:bodyPr>
          <a:lstStyle/>
          <a:p>
            <a:endParaRPr lang="en-GB" dirty="0"/>
          </a:p>
        </p:txBody>
      </p:sp>
      <p:sp>
        <p:nvSpPr>
          <p:cNvPr id="6" name="TextBox 5"/>
          <p:cNvSpPr txBox="1"/>
          <p:nvPr/>
        </p:nvSpPr>
        <p:spPr>
          <a:xfrm>
            <a:off x="754743" y="899886"/>
            <a:ext cx="4659086" cy="870857"/>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1687314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9E785-298C-4207-B1AF-66D7033B0D12}"/>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context in the Business School</a:t>
            </a:r>
          </a:p>
        </p:txBody>
      </p:sp>
      <p:sp>
        <p:nvSpPr>
          <p:cNvPr id="3" name="Content Placeholder 2">
            <a:extLst>
              <a:ext uri="{FF2B5EF4-FFF2-40B4-BE49-F238E27FC236}">
                <a16:creationId xmlns:a16="http://schemas.microsoft.com/office/drawing/2014/main" id="{B124DF8A-42E7-48DC-B1C2-DFB242DF2504}"/>
              </a:ext>
            </a:extLst>
          </p:cNvPr>
          <p:cNvSpPr>
            <a:spLocks noGrp="1"/>
          </p:cNvSpPr>
          <p:nvPr>
            <p:ph idx="1"/>
          </p:nvPr>
        </p:nvSpPr>
        <p:spPr/>
        <p:txBody>
          <a:bodyPr/>
          <a:lstStyle/>
          <a:p>
            <a:r>
              <a:rPr lang="en-GB" sz="2600" dirty="0"/>
              <a:t>A disappointing drop in NSS scores, particularly around fairness and about whether marking criteria are clear;</a:t>
            </a:r>
          </a:p>
          <a:p>
            <a:r>
              <a:rPr lang="en-GB" sz="2600" dirty="0"/>
              <a:t>The need to maintain or improve on rising scores for timeliness and helpful comments on work;</a:t>
            </a:r>
          </a:p>
          <a:p>
            <a:r>
              <a:rPr lang="en-GB" sz="2600" dirty="0"/>
              <a:t>The focus on Assurance of learning and a programme wide approach, to ensure that students achieve as individuals the learning expectations of the programmes in which they participate, and with associated expectations of consistency of standards, skills development, and authentic assessment;</a:t>
            </a:r>
          </a:p>
          <a:p>
            <a:r>
              <a:rPr lang="en-GB" sz="2600" dirty="0"/>
              <a:t>Approach assessment “as if learning matters most,”</a:t>
            </a:r>
            <a:r>
              <a:rPr lang="en-GB" sz="2600" b="0" dirty="0"/>
              <a:t> </a:t>
            </a:r>
            <a:r>
              <a:rPr lang="en-GB" sz="2600" dirty="0"/>
              <a:t>says</a:t>
            </a:r>
            <a:r>
              <a:rPr lang="en-GB" sz="2600" b="0" dirty="0"/>
              <a:t> </a:t>
            </a:r>
            <a:r>
              <a:rPr lang="en-GB" sz="2600" dirty="0"/>
              <a:t>Kathryn Martell, AACSB International.</a:t>
            </a:r>
          </a:p>
          <a:p>
            <a:pPr marL="0" indent="0">
              <a:buNone/>
            </a:pPr>
            <a:br>
              <a:rPr lang="en-GB" sz="2600" dirty="0"/>
            </a:br>
            <a:endParaRPr lang="en-GB" sz="2600" dirty="0"/>
          </a:p>
        </p:txBody>
      </p:sp>
    </p:spTree>
    <p:extLst>
      <p:ext uri="{BB962C8B-B14F-4D97-AF65-F5344CB8AC3E}">
        <p14:creationId xmlns:p14="http://schemas.microsoft.com/office/powerpoint/2010/main" val="12190432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21799" b="58518"/>
          <a:stretch/>
        </p:blipFill>
        <p:spPr>
          <a:xfrm>
            <a:off x="106519" y="116113"/>
            <a:ext cx="9067518" cy="4818743"/>
          </a:xfrm>
          <a:prstGeom prst="rect">
            <a:avLst/>
          </a:prstGeom>
        </p:spPr>
      </p:pic>
      <p:sp>
        <p:nvSpPr>
          <p:cNvPr id="5" name="TextBox 4"/>
          <p:cNvSpPr txBox="1"/>
          <p:nvPr/>
        </p:nvSpPr>
        <p:spPr>
          <a:xfrm>
            <a:off x="5820229" y="3831771"/>
            <a:ext cx="2307771" cy="1393372"/>
          </a:xfrm>
          <a:prstGeom prst="rect">
            <a:avLst/>
          </a:prstGeom>
          <a:solidFill>
            <a:schemeClr val="bg1"/>
          </a:solidFill>
        </p:spPr>
        <p:txBody>
          <a:bodyPr wrap="square" rtlCol="0">
            <a:spAutoFit/>
          </a:bodyPr>
          <a:lstStyle/>
          <a:p>
            <a:endParaRPr lang="en-GB" dirty="0"/>
          </a:p>
        </p:txBody>
      </p:sp>
      <p:sp>
        <p:nvSpPr>
          <p:cNvPr id="7" name="TextBox 6"/>
          <p:cNvSpPr txBox="1"/>
          <p:nvPr/>
        </p:nvSpPr>
        <p:spPr>
          <a:xfrm>
            <a:off x="3323771" y="0"/>
            <a:ext cx="2148115" cy="493486"/>
          </a:xfrm>
          <a:prstGeom prst="rect">
            <a:avLst/>
          </a:prstGeom>
          <a:solidFill>
            <a:schemeClr val="bg1"/>
          </a:solidFill>
        </p:spPr>
        <p:txBody>
          <a:bodyPr wrap="square" rtlCol="0">
            <a:spAutoFit/>
          </a:bodyPr>
          <a:lstStyle/>
          <a:p>
            <a:endParaRPr lang="en-GB" dirty="0"/>
          </a:p>
        </p:txBody>
      </p:sp>
      <p:sp>
        <p:nvSpPr>
          <p:cNvPr id="8" name="TextBox 7"/>
          <p:cNvSpPr txBox="1"/>
          <p:nvPr/>
        </p:nvSpPr>
        <p:spPr>
          <a:xfrm>
            <a:off x="1988457" y="4804229"/>
            <a:ext cx="2888343" cy="420914"/>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30038245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40480503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Using assessment </a:t>
            </a:r>
            <a:r>
              <a:rPr lang="en-GB" sz="3200" i="1" dirty="0"/>
              <a:t>for</a:t>
            </a:r>
            <a:r>
              <a:rPr lang="en-GB" sz="3200" dirty="0"/>
              <a:t> learning </a:t>
            </a:r>
            <a:br>
              <a:rPr lang="en-GB" sz="3200" dirty="0"/>
            </a:br>
            <a:r>
              <a:rPr lang="en-GB" sz="3200" dirty="0"/>
              <a:t>(Sambell et al, 2012)</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to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28252703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importance of dialogic feedback (Sadler)</a:t>
            </a:r>
          </a:p>
        </p:txBody>
      </p:sp>
      <p:sp>
        <p:nvSpPr>
          <p:cNvPr id="3" name="Content Placeholder 2"/>
          <p:cNvSpPr>
            <a:spLocks noGrp="1"/>
          </p:cNvSpPr>
          <p:nvPr>
            <p:ph idx="1"/>
          </p:nvPr>
        </p:nvSpPr>
        <p:spPr/>
        <p:txBody>
          <a:bodyPr/>
          <a:lstStyle/>
          <a:p>
            <a:pPr marL="0" indent="0">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indent="0">
              <a:buNone/>
            </a:pPr>
            <a:endParaRPr lang="en-GB" sz="2800" dirty="0"/>
          </a:p>
        </p:txBody>
      </p:sp>
    </p:spTree>
    <p:extLst>
      <p:ext uri="{BB962C8B-B14F-4D97-AF65-F5344CB8AC3E}">
        <p14:creationId xmlns:p14="http://schemas.microsoft.com/office/powerpoint/2010/main" val="35700731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68313" y="-78682"/>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a:t>
            </a:r>
            <a:r>
              <a:rPr lang="en-GB" i="1" dirty="0"/>
              <a:t>for</a:t>
            </a:r>
            <a:r>
              <a:rPr lang="en-GB" dirty="0"/>
              <a:t> learning: some useful thoughts</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7934898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600" dirty="0"/>
              <a:t>6. 	Assessment expectations should be made </a:t>
            </a:r>
            <a:r>
              <a:rPr lang="en-GB" sz="2600" dirty="0">
                <a:solidFill>
                  <a:schemeClr val="tx2">
                    <a:lumMod val="40000"/>
                    <a:lumOff val="60000"/>
                  </a:schemeClr>
                </a:solidFill>
              </a:rPr>
              <a:t>visible</a:t>
            </a:r>
            <a:r>
              <a:rPr lang="en-GB" sz="2600" dirty="0">
                <a:solidFill>
                  <a:srgbClr val="7030A0"/>
                </a:solidFill>
              </a:rPr>
              <a:t> </a:t>
            </a:r>
            <a:r>
              <a:rPr lang="en-GB" sz="2600" dirty="0"/>
              <a:t>to students as far as possible;</a:t>
            </a:r>
          </a:p>
          <a:p>
            <a:pPr marL="538163" indent="-538163" eaLnBrk="1" hangingPunct="1">
              <a:buFont typeface="Wingdings" pitchFamily="2" charset="2"/>
              <a:buNone/>
              <a:defRPr/>
            </a:pPr>
            <a:r>
              <a:rPr lang="en-GB" sz="2600" dirty="0"/>
              <a:t>7. 	Tasks should involve the </a:t>
            </a:r>
            <a:r>
              <a:rPr lang="en-GB" sz="2600" dirty="0">
                <a:solidFill>
                  <a:schemeClr val="tx2">
                    <a:lumMod val="40000"/>
                    <a:lumOff val="60000"/>
                  </a:schemeClr>
                </a:solidFill>
              </a:rPr>
              <a:t>active engagement </a:t>
            </a:r>
            <a:r>
              <a:rPr lang="en-GB" sz="2600" dirty="0"/>
              <a:t>of students developing the capacity to find things out for themselves and learn independently;</a:t>
            </a:r>
          </a:p>
          <a:p>
            <a:pPr marL="538163" indent="-538163" eaLnBrk="1" hangingPunct="1">
              <a:buFont typeface="Wingdings" pitchFamily="2" charset="2"/>
              <a:buNone/>
              <a:defRPr/>
            </a:pPr>
            <a:r>
              <a:rPr lang="en-GB" sz="2600" dirty="0"/>
              <a:t>8. 	Tasks should be </a:t>
            </a:r>
            <a:r>
              <a:rPr lang="en-GB" sz="2600" dirty="0">
                <a:solidFill>
                  <a:schemeClr val="tx2">
                    <a:lumMod val="40000"/>
                    <a:lumOff val="60000"/>
                  </a:schemeClr>
                </a:solidFill>
              </a:rPr>
              <a:t>authentic</a:t>
            </a:r>
            <a:r>
              <a:rPr lang="en-GB" sz="2600" dirty="0"/>
              <a:t>; worthwhile, relevant and offering students some level of control over their work;</a:t>
            </a:r>
          </a:p>
          <a:p>
            <a:pPr marL="538163" indent="-538163" eaLnBrk="1" hangingPunct="1">
              <a:buFont typeface="Wingdings" pitchFamily="2" charset="2"/>
              <a:buNone/>
              <a:defRPr/>
            </a:pPr>
            <a:r>
              <a:rPr lang="en-GB" sz="2600" dirty="0"/>
              <a:t>9. 	Tasks are </a:t>
            </a:r>
            <a:r>
              <a:rPr lang="en-GB" sz="2600" dirty="0">
                <a:solidFill>
                  <a:schemeClr val="tx2">
                    <a:lumMod val="40000"/>
                    <a:lumOff val="60000"/>
                  </a:schemeClr>
                </a:solidFill>
              </a:rPr>
              <a:t>fit for purpose </a:t>
            </a:r>
            <a:r>
              <a:rPr lang="en-GB" sz="2600" dirty="0"/>
              <a:t>and align with important learning outcomes;</a:t>
            </a:r>
          </a:p>
          <a:p>
            <a:pPr marL="538163" indent="-538163" eaLnBrk="1" hangingPunct="1">
              <a:buFont typeface="Wingdings" pitchFamily="2" charset="2"/>
              <a:buNone/>
              <a:defRPr/>
            </a:pPr>
            <a:r>
              <a:rPr lang="en-GB" sz="2600" dirty="0"/>
              <a:t>10. 	Assessment should be used to </a:t>
            </a:r>
            <a:r>
              <a:rPr lang="en-GB" sz="2600" dirty="0">
                <a:solidFill>
                  <a:schemeClr val="tx2">
                    <a:lumMod val="40000"/>
                    <a:lumOff val="60000"/>
                  </a:schemeClr>
                </a:solidFill>
              </a:rPr>
              <a:t>evaluate teaching </a:t>
            </a:r>
            <a:r>
              <a:rPr lang="en-GB" sz="2600" dirty="0"/>
              <a:t>as well as student learning.</a:t>
            </a:r>
          </a:p>
          <a:p>
            <a:pPr eaLnBrk="1" hangingPunct="1">
              <a:buFont typeface="Wingdings" pitchFamily="2" charset="2"/>
              <a:buNone/>
              <a:defRPr/>
            </a:pPr>
            <a:r>
              <a:rPr lang="en-GB" sz="2600" i="1" dirty="0"/>
              <a:t>(Bloxham and Boyd)</a:t>
            </a:r>
          </a:p>
        </p:txBody>
      </p:sp>
    </p:spTree>
    <p:extLst>
      <p:ext uri="{BB962C8B-B14F-4D97-AF65-F5344CB8AC3E}">
        <p14:creationId xmlns:p14="http://schemas.microsoft.com/office/powerpoint/2010/main" val="14013317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E2DC0-7B59-4109-B1E6-EA9ACAB4DD22}"/>
              </a:ext>
            </a:extLst>
          </p:cNvPr>
          <p:cNvSpPr>
            <a:spLocks noGrp="1"/>
          </p:cNvSpPr>
          <p:nvPr>
            <p:ph type="title"/>
          </p:nvPr>
        </p:nvSpPr>
        <p:spPr>
          <a:xfrm>
            <a:off x="323528" y="122238"/>
            <a:ext cx="7920880" cy="136254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needs to happen for us to better balance summative and formative assessment across a programme? </a:t>
            </a:r>
          </a:p>
        </p:txBody>
      </p:sp>
      <p:sp>
        <p:nvSpPr>
          <p:cNvPr id="3" name="Content Placeholder 2">
            <a:extLst>
              <a:ext uri="{FF2B5EF4-FFF2-40B4-BE49-F238E27FC236}">
                <a16:creationId xmlns:a16="http://schemas.microsoft.com/office/drawing/2014/main" id="{7045D72F-697A-4882-95F4-64CECCEB0C53}"/>
              </a:ext>
            </a:extLst>
          </p:cNvPr>
          <p:cNvSpPr>
            <a:spLocks noGrp="1"/>
          </p:cNvSpPr>
          <p:nvPr>
            <p:ph idx="1"/>
          </p:nvPr>
        </p:nvSpPr>
        <p:spPr>
          <a:xfrm>
            <a:off x="343284" y="1484784"/>
            <a:ext cx="8693211" cy="5005611"/>
          </a:xfrm>
        </p:spPr>
        <p:txBody>
          <a:bodyPr/>
          <a:lstStyle/>
          <a:p>
            <a:pPr marL="0" indent="0">
              <a:buNone/>
            </a:pPr>
            <a:r>
              <a:rPr lang="en-GB" sz="2200" dirty="0"/>
              <a:t>It’s as a good idea to map what assignments are being required where at each level of the programme, which programme outcomes they assess and what methods or approaches are being used, then ask are we:</a:t>
            </a:r>
          </a:p>
          <a:p>
            <a:r>
              <a:rPr lang="en-GB" sz="2200" dirty="0"/>
              <a:t>Over-assessing summatively? Is any learning outcome assessed excessively often?</a:t>
            </a:r>
          </a:p>
          <a:p>
            <a:r>
              <a:rPr lang="en-GB" sz="2200" dirty="0"/>
              <a:t>Offering sufficient formative guidance early enough so students can respond to feedback and improve their work?</a:t>
            </a:r>
          </a:p>
          <a:p>
            <a:r>
              <a:rPr lang="en-GB" sz="2200" dirty="0"/>
              <a:t>Using sufficiently varied assessment methods, and do they demonstrate student development over a programme of learning? </a:t>
            </a:r>
          </a:p>
          <a:p>
            <a:r>
              <a:rPr lang="en-GB" sz="2200" dirty="0"/>
              <a:t>Providing risk-free rehearsal opportunities so students can practice and ask questions when encountering new-to-them types of assignment?</a:t>
            </a:r>
          </a:p>
          <a:p>
            <a:r>
              <a:rPr lang="en-GB" sz="2200" dirty="0"/>
              <a:t>Convinced that each assessment activity contributes actively to student learning?</a:t>
            </a:r>
          </a:p>
          <a:p>
            <a:endParaRPr lang="en-GB" sz="2200" dirty="0"/>
          </a:p>
        </p:txBody>
      </p:sp>
    </p:spTree>
    <p:extLst>
      <p:ext uri="{BB962C8B-B14F-4D97-AF65-F5344CB8AC3E}">
        <p14:creationId xmlns:p14="http://schemas.microsoft.com/office/powerpoint/2010/main" val="37533137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E1C64-12CB-4C6F-8F06-BEAEB8EC830D}"/>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Part three: Challenges of implementing change and promulgating best practice</a:t>
            </a:r>
          </a:p>
        </p:txBody>
      </p:sp>
      <p:sp>
        <p:nvSpPr>
          <p:cNvPr id="3" name="Content Placeholder 2">
            <a:extLst>
              <a:ext uri="{FF2B5EF4-FFF2-40B4-BE49-F238E27FC236}">
                <a16:creationId xmlns:a16="http://schemas.microsoft.com/office/drawing/2014/main" id="{2CE41967-E7EB-487E-8104-CBAD16824BBB}"/>
              </a:ext>
            </a:extLst>
          </p:cNvPr>
          <p:cNvSpPr>
            <a:spLocks noGrp="1"/>
          </p:cNvSpPr>
          <p:nvPr>
            <p:ph idx="1"/>
          </p:nvPr>
        </p:nvSpPr>
        <p:spPr/>
        <p:txBody>
          <a:bodyPr/>
          <a:lstStyle/>
          <a:p>
            <a:r>
              <a:rPr lang="en-GB" sz="2600" dirty="0"/>
              <a:t>Colleagues won’t be keen to change their assessments unless they can really see that what you are asking brings real benefits for students and doesn’t result in massive additional work for them;</a:t>
            </a:r>
          </a:p>
          <a:p>
            <a:r>
              <a:rPr lang="en-GB" sz="2600" dirty="0"/>
              <a:t>We can’t be successful if we rely on </a:t>
            </a:r>
            <a:r>
              <a:rPr lang="en-GB" sz="2600" dirty="0" err="1"/>
              <a:t>dictat</a:t>
            </a:r>
            <a:r>
              <a:rPr lang="en-GB" sz="2600" dirty="0"/>
              <a:t> or fiat, we need to use evidence-based scholarship to demonstrate that different approaches to assessment and feedback can be highly successful, especially if we can demonstrate that these are being used well in other HEIs;</a:t>
            </a:r>
          </a:p>
          <a:p>
            <a:r>
              <a:rPr lang="en-GB" sz="2600" dirty="0"/>
              <a:t>We may need to look hard at resourcing and deployment to ensure that we are not imposing silly conditions on our markers.</a:t>
            </a:r>
          </a:p>
        </p:txBody>
      </p:sp>
    </p:spTree>
    <p:extLst>
      <p:ext uri="{BB962C8B-B14F-4D97-AF65-F5344CB8AC3E}">
        <p14:creationId xmlns:p14="http://schemas.microsoft.com/office/powerpoint/2010/main" val="4282872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E3391-F762-474B-A2DD-9D46976A465B}"/>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have we got in the toolkit?</a:t>
            </a:r>
          </a:p>
        </p:txBody>
      </p:sp>
      <p:sp>
        <p:nvSpPr>
          <p:cNvPr id="3" name="Content Placeholder 2">
            <a:extLst>
              <a:ext uri="{FF2B5EF4-FFF2-40B4-BE49-F238E27FC236}">
                <a16:creationId xmlns:a16="http://schemas.microsoft.com/office/drawing/2014/main" id="{8F7BA20B-0528-4305-8855-F6BB0D3C0AB6}"/>
              </a:ext>
            </a:extLst>
          </p:cNvPr>
          <p:cNvSpPr>
            <a:spLocks noGrp="1"/>
          </p:cNvSpPr>
          <p:nvPr>
            <p:ph idx="1"/>
          </p:nvPr>
        </p:nvSpPr>
        <p:spPr/>
        <p:txBody>
          <a:bodyPr/>
          <a:lstStyle/>
          <a:p>
            <a:r>
              <a:rPr lang="en-GB" sz="2800" dirty="0"/>
              <a:t>Workshops and collective sessions like those running today;</a:t>
            </a:r>
          </a:p>
          <a:p>
            <a:r>
              <a:rPr lang="en-GB" sz="2800" dirty="0"/>
              <a:t>Resources from the Enhance initiative, including the Enhance guides and activities;</a:t>
            </a:r>
          </a:p>
          <a:p>
            <a:r>
              <a:rPr lang="en-GB" sz="2800" dirty="0"/>
              <a:t>Examples of good practice being collected from within EN Business School and beyond by Kay Sambell and colleagues.</a:t>
            </a:r>
          </a:p>
        </p:txBody>
      </p:sp>
    </p:spTree>
    <p:extLst>
      <p:ext uri="{BB962C8B-B14F-4D97-AF65-F5344CB8AC3E}">
        <p14:creationId xmlns:p14="http://schemas.microsoft.com/office/powerpoint/2010/main" val="13167511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7571184" cy="134364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Designing fit-for-purpose assessment methods &amp; approaches: 10 questions</a:t>
            </a:r>
            <a:br>
              <a:rPr lang="en-GB" sz="3200" dirty="0"/>
            </a:br>
            <a:endParaRPr lang="en-GB" sz="3200" dirty="0"/>
          </a:p>
        </p:txBody>
      </p:sp>
      <p:sp>
        <p:nvSpPr>
          <p:cNvPr id="3" name="Content Placeholder 2"/>
          <p:cNvSpPr>
            <a:spLocks noGrp="1"/>
          </p:cNvSpPr>
          <p:nvPr>
            <p:ph idx="1"/>
          </p:nvPr>
        </p:nvSpPr>
        <p:spPr>
          <a:xfrm>
            <a:off x="457200" y="1340768"/>
            <a:ext cx="8229600" cy="4785395"/>
          </a:xfrm>
        </p:spPr>
        <p:txBody>
          <a:bodyPr>
            <a:normAutofit fontScale="92500" lnSpcReduction="10000"/>
          </a:bodyPr>
          <a:lstStyle/>
          <a:p>
            <a:pPr marL="514350" indent="-514350">
              <a:buClr>
                <a:srgbClr val="0070C0"/>
              </a:buClr>
              <a:buSzPct val="100000"/>
              <a:buFont typeface="+mj-lt"/>
              <a:buAutoNum type="arabicPeriod"/>
            </a:pPr>
            <a:r>
              <a:rPr lang="en-GB" sz="2800" b="1" dirty="0"/>
              <a:t>Are your assignments fully and constructively aligned with your learning outcomes?</a:t>
            </a:r>
          </a:p>
          <a:p>
            <a:pPr marL="514350" indent="-514350">
              <a:buClr>
                <a:srgbClr val="0070C0"/>
              </a:buClr>
              <a:buSzPct val="100000"/>
              <a:buFont typeface="+mj-lt"/>
              <a:buAutoNum type="arabicPeriod"/>
            </a:pPr>
            <a:r>
              <a:rPr lang="en-GB" sz="2800" b="1" dirty="0"/>
              <a:t>Do they comply with your university/PSRB requirements in terms of format, number, word limits etc?</a:t>
            </a:r>
          </a:p>
          <a:p>
            <a:pPr marL="514350" indent="-514350">
              <a:buClr>
                <a:srgbClr val="0070C0"/>
              </a:buClr>
              <a:buSzPct val="100000"/>
              <a:buFont typeface="+mj-lt"/>
              <a:buAutoNum type="arabicPeriod"/>
            </a:pPr>
            <a:r>
              <a:rPr lang="en-GB" sz="2800" b="1" dirty="0"/>
              <a:t>Are summative assessments undertaken throughout the course, or is everything ‘sudden death’ end-point? </a:t>
            </a:r>
          </a:p>
          <a:p>
            <a:pPr marL="514350" indent="-514350">
              <a:buClr>
                <a:srgbClr val="0070C0"/>
              </a:buClr>
              <a:buSzPct val="100000"/>
              <a:buFont typeface="+mj-lt"/>
              <a:buAutoNum type="arabicPeriod"/>
            </a:pPr>
            <a:r>
              <a:rPr lang="en-GB" sz="2800" b="1" dirty="0"/>
              <a:t>Is there excessive bunching of assignments in different modules, that is highly stressful for students and unmanageable for staff?</a:t>
            </a:r>
          </a:p>
          <a:p>
            <a:pPr marL="514350" indent="-514350">
              <a:buClr>
                <a:srgbClr val="0070C0"/>
              </a:buClr>
              <a:buSzPct val="100000"/>
              <a:buFont typeface="+mj-lt"/>
              <a:buAutoNum type="arabicPeriod"/>
            </a:pPr>
            <a:r>
              <a:rPr lang="en-GB" sz="2800" b="1" dirty="0"/>
              <a:t>Are there plenty of opportunities for formative assessment, especially early on in the programme?</a:t>
            </a:r>
          </a:p>
        </p:txBody>
      </p:sp>
    </p:spTree>
    <p:extLst>
      <p:ext uri="{BB962C8B-B14F-4D97-AF65-F5344CB8AC3E}">
        <p14:creationId xmlns:p14="http://schemas.microsoft.com/office/powerpoint/2010/main" val="3265288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Underpinning premises</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sz="2600" dirty="0"/>
              <a:t>Assessment can be a powerful means of focusing student effort and enhancing achievement if it is well designed and constructively aligned (Biggs and Tang, 2007);</a:t>
            </a:r>
          </a:p>
          <a:p>
            <a:pPr eaLnBrk="1" hangingPunct="1"/>
            <a:r>
              <a:rPr lang="en-US" sz="2600" dirty="0"/>
              <a:t>We need to deploy a diverse range of tactics to our assessment and feedback to ensure that they work to enhance and extend student learning;</a:t>
            </a:r>
          </a:p>
          <a:p>
            <a:pPr eaLnBrk="1" hangingPunct="1"/>
            <a:r>
              <a:rPr lang="en-US" sz="2600" dirty="0"/>
              <a:t>Students need to achieve assessment literacy to ensure they understand and can benefit from our assessment systems;</a:t>
            </a:r>
          </a:p>
          <a:p>
            <a:pPr eaLnBrk="1" hangingPunct="1"/>
            <a:r>
              <a:rPr lang="en-US" sz="2600" dirty="0"/>
              <a:t>Assessment needs to be manageable for staff and students if it is going to engage students in learning activities. </a:t>
            </a:r>
          </a:p>
        </p:txBody>
      </p:sp>
    </p:spTree>
    <p:extLst>
      <p:ext uri="{BB962C8B-B14F-4D97-AF65-F5344CB8AC3E}">
        <p14:creationId xmlns:p14="http://schemas.microsoft.com/office/powerpoint/2010/main" val="30545097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xfrm>
            <a:off x="457200" y="0"/>
            <a:ext cx="8229600" cy="11430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And the next five:</a:t>
            </a: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Autofit/>
          </a:bodyPr>
          <a:lstStyle/>
          <a:p>
            <a:pPr marL="457200" indent="-457200" fontAlgn="base">
              <a:spcBef>
                <a:spcPts val="600"/>
              </a:spcBef>
              <a:spcAft>
                <a:spcPct val="0"/>
              </a:spcAft>
              <a:buClr>
                <a:srgbClr val="0070C0"/>
              </a:buClr>
              <a:buSzPct val="100000"/>
              <a:buFont typeface="+mj-lt"/>
              <a:buAutoNum type="arabicPeriod" startAt="6"/>
            </a:pPr>
            <a:r>
              <a:rPr lang="en-GB" sz="2600" b="1" dirty="0"/>
              <a:t>Are students over-assessed? </a:t>
            </a:r>
          </a:p>
          <a:p>
            <a:pPr marL="457200" indent="-457200" fontAlgn="base">
              <a:spcBef>
                <a:spcPts val="600"/>
              </a:spcBef>
              <a:spcAft>
                <a:spcPct val="0"/>
              </a:spcAft>
              <a:buClr>
                <a:srgbClr val="0070C0"/>
              </a:buClr>
              <a:buSzPct val="100000"/>
              <a:buFont typeface="+mj-lt"/>
              <a:buAutoNum type="arabicPeriod" startAt="6"/>
            </a:pPr>
            <a:r>
              <a:rPr lang="en-GB" sz="2600" b="1" dirty="0"/>
              <a:t>Do staff have time to mark the assessments in time for moderation etc.?</a:t>
            </a:r>
          </a:p>
          <a:p>
            <a:pPr marL="457200" indent="-457200" fontAlgn="base">
              <a:spcBef>
                <a:spcPts val="600"/>
              </a:spcBef>
              <a:spcAft>
                <a:spcPct val="0"/>
              </a:spcAft>
              <a:buClr>
                <a:srgbClr val="0070C0"/>
              </a:buClr>
              <a:buSzPct val="100000"/>
              <a:buFont typeface="+mj-lt"/>
              <a:buAutoNum type="arabicPeriod" startAt="6"/>
            </a:pPr>
            <a:r>
              <a:rPr lang="en-GB" sz="2600" b="1" dirty="0"/>
              <a:t>When you have introduced innovative assignments, have they been introduced instead of existing ones, or simply added to the assessment diet?</a:t>
            </a:r>
          </a:p>
          <a:p>
            <a:pPr marL="457200" indent="-457200" fontAlgn="base">
              <a:spcBef>
                <a:spcPts val="600"/>
              </a:spcBef>
              <a:spcAft>
                <a:spcPct val="0"/>
              </a:spcAft>
              <a:buClr>
                <a:srgbClr val="0070C0"/>
              </a:buClr>
              <a:buSzPct val="100000"/>
              <a:buFont typeface="+mj-lt"/>
              <a:buAutoNum type="arabicPeriod" startAt="6"/>
            </a:pPr>
            <a:r>
              <a:rPr lang="en-GB" sz="2600" b="1" dirty="0"/>
              <a:t>Are students encouraged to make good use of the feedback they receive?</a:t>
            </a:r>
          </a:p>
          <a:p>
            <a:pPr marL="457200" indent="-457200" fontAlgn="base">
              <a:spcBef>
                <a:spcPts val="600"/>
              </a:spcBef>
              <a:spcAft>
                <a:spcPct val="0"/>
              </a:spcAft>
              <a:buClr>
                <a:srgbClr val="0070C0"/>
              </a:buClr>
              <a:buSzPct val="100000"/>
              <a:buFont typeface="+mj-lt"/>
              <a:buAutoNum type="arabicPeriod" startAt="6"/>
            </a:pPr>
            <a:r>
              <a:rPr lang="en-GB" sz="2600" b="1" dirty="0"/>
              <a:t>Do the students perceive your assessment diet to be fair and providing meaningful recognition of their achievements?</a:t>
            </a:r>
          </a:p>
        </p:txBody>
      </p:sp>
    </p:spTree>
    <p:extLst>
      <p:ext uri="{BB962C8B-B14F-4D97-AF65-F5344CB8AC3E}">
        <p14:creationId xmlns:p14="http://schemas.microsoft.com/office/powerpoint/2010/main" val="22258121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D67FA-2650-4385-8F2C-8D69E9104F2B}"/>
              </a:ext>
            </a:extLst>
          </p:cNvPr>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Part four: enhancing our feedback</a:t>
            </a:r>
          </a:p>
        </p:txBody>
      </p:sp>
      <p:sp>
        <p:nvSpPr>
          <p:cNvPr id="3" name="Content Placeholder 2">
            <a:extLst>
              <a:ext uri="{FF2B5EF4-FFF2-40B4-BE49-F238E27FC236}">
                <a16:creationId xmlns:a16="http://schemas.microsoft.com/office/drawing/2014/main" id="{C4D0C36E-D468-4BF2-8032-806B6F0A4FFE}"/>
              </a:ext>
            </a:extLst>
          </p:cNvPr>
          <p:cNvSpPr>
            <a:spLocks noGrp="1"/>
          </p:cNvSpPr>
          <p:nvPr>
            <p:ph idx="1"/>
          </p:nvPr>
        </p:nvSpPr>
        <p:spPr>
          <a:xfrm>
            <a:off x="468313" y="980728"/>
            <a:ext cx="8229600" cy="5221635"/>
          </a:xfrm>
        </p:spPr>
        <p:txBody>
          <a:bodyPr/>
          <a:lstStyle/>
          <a:p>
            <a:r>
              <a:rPr lang="en-GB" sz="2600" dirty="0"/>
              <a:t>Good feedback can be helpful, motivating and can positively change students attitudes and performance, but it can also be discouraging, damaging, pointless and wasteful of staff energy when it is under-used;</a:t>
            </a:r>
          </a:p>
          <a:p>
            <a:r>
              <a:rPr lang="en-GB" sz="2600" dirty="0"/>
              <a:t>You might consider a ‘feedback sandwich’: start with something positive in your comments, continue with detailed developmental comments that are informative and indicate specific actions the student needs to take to improve the quality of their work, and finish on a positive note that takes them forward;</a:t>
            </a:r>
          </a:p>
          <a:p>
            <a:r>
              <a:rPr lang="en-GB" sz="2600" dirty="0"/>
              <a:t>Students don’t always recognise when they are being given feedback, especially if it is oral, or face-to-face, or informal.</a:t>
            </a:r>
          </a:p>
        </p:txBody>
      </p:sp>
    </p:spTree>
    <p:extLst>
      <p:ext uri="{BB962C8B-B14F-4D97-AF65-F5344CB8AC3E}">
        <p14:creationId xmlns:p14="http://schemas.microsoft.com/office/powerpoint/2010/main" val="17286040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3519817800"/>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4047281787"/>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58117808"/>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800" dirty="0" err="1"/>
              <a:t>Hounsell</a:t>
            </a:r>
            <a:r>
              <a:rPr lang="en-GB" sz="2800" dirty="0"/>
              <a:t>,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2500252987"/>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val="39788039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1043923326"/>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985F3-73E9-42C5-AF0E-BB123C64739D}"/>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Task</a:t>
            </a:r>
          </a:p>
        </p:txBody>
      </p:sp>
      <p:sp>
        <p:nvSpPr>
          <p:cNvPr id="3" name="Content Placeholder 2">
            <a:extLst>
              <a:ext uri="{FF2B5EF4-FFF2-40B4-BE49-F238E27FC236}">
                <a16:creationId xmlns:a16="http://schemas.microsoft.com/office/drawing/2014/main" id="{7CF8CF7D-43B7-467C-B9A6-4B771CACCFE0}"/>
              </a:ext>
            </a:extLst>
          </p:cNvPr>
          <p:cNvSpPr>
            <a:spLocks noGrp="1"/>
          </p:cNvSpPr>
          <p:nvPr>
            <p:ph idx="1"/>
          </p:nvPr>
        </p:nvSpPr>
        <p:spPr/>
        <p:txBody>
          <a:bodyPr/>
          <a:lstStyle/>
          <a:p>
            <a:pPr marL="0" indent="0">
              <a:buNone/>
            </a:pPr>
            <a:r>
              <a:rPr lang="en-GB" sz="2800" dirty="0"/>
              <a:t>Which if any of these behaviours do you recognise from your own programmes and how could you stop them happening?</a:t>
            </a:r>
          </a:p>
        </p:txBody>
      </p:sp>
    </p:spTree>
    <p:extLst>
      <p:ext uri="{BB962C8B-B14F-4D97-AF65-F5344CB8AC3E}">
        <p14:creationId xmlns:p14="http://schemas.microsoft.com/office/powerpoint/2010/main" val="267051121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E48B8-2A7E-43DF-A455-B84E4637DA70}"/>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Task: Giving formative feedback prior to submitting summative tasks </a:t>
            </a:r>
          </a:p>
        </p:txBody>
      </p:sp>
      <p:sp>
        <p:nvSpPr>
          <p:cNvPr id="3" name="Content Placeholder 2">
            <a:extLst>
              <a:ext uri="{FF2B5EF4-FFF2-40B4-BE49-F238E27FC236}">
                <a16:creationId xmlns:a16="http://schemas.microsoft.com/office/drawing/2014/main" id="{E13F9183-0239-40A8-AFA4-43942A92D442}"/>
              </a:ext>
            </a:extLst>
          </p:cNvPr>
          <p:cNvSpPr>
            <a:spLocks noGrp="1"/>
          </p:cNvSpPr>
          <p:nvPr>
            <p:ph idx="1"/>
          </p:nvPr>
        </p:nvSpPr>
        <p:spPr>
          <a:xfrm>
            <a:off x="107504" y="980729"/>
            <a:ext cx="8928991" cy="5221634"/>
          </a:xfrm>
        </p:spPr>
        <p:txBody>
          <a:bodyPr/>
          <a:lstStyle/>
          <a:p>
            <a:pPr marL="0" indent="0">
              <a:buNone/>
            </a:pPr>
            <a:r>
              <a:rPr lang="en-GB" sz="2000" dirty="0"/>
              <a:t>Discuss the examples provided on the handout about how to give early formative feedback and agree 2-3 approaches you would be prepared to adopt:</a:t>
            </a:r>
          </a:p>
          <a:p>
            <a:pPr lvl="0"/>
            <a:r>
              <a:rPr lang="en-GB" sz="2000" dirty="0"/>
              <a:t>Briefing students on assignment requirements in a face-to-face sessions; </a:t>
            </a:r>
          </a:p>
          <a:p>
            <a:pPr lvl="0"/>
            <a:r>
              <a:rPr lang="en-GB" sz="2000" dirty="0"/>
              <a:t>Preparing a set of ‘Frequently Asked Questions’ at the assignment briefing;</a:t>
            </a:r>
          </a:p>
          <a:p>
            <a:pPr lvl="0"/>
            <a:r>
              <a:rPr lang="en-GB" sz="2000" dirty="0"/>
              <a:t>Showing students examples of work of the required standard;</a:t>
            </a:r>
          </a:p>
          <a:p>
            <a:pPr lvl="0"/>
            <a:r>
              <a:rPr lang="en-GB" sz="2000" dirty="0"/>
              <a:t>Letting them see worked examples; </a:t>
            </a:r>
          </a:p>
          <a:p>
            <a:pPr lvl="0"/>
            <a:r>
              <a:rPr lang="en-GB" sz="2000" dirty="0"/>
              <a:t>Asking students to submit draft bibliographies; </a:t>
            </a:r>
          </a:p>
          <a:p>
            <a:pPr lvl="0"/>
            <a:r>
              <a:rPr lang="en-GB" sz="2000" dirty="0"/>
              <a:t>Asking students to bring along drafts to a lecture and encouraging questions;</a:t>
            </a:r>
          </a:p>
          <a:p>
            <a:pPr lvl="0"/>
            <a:r>
              <a:rPr lang="en-GB" sz="2000" dirty="0"/>
              <a:t>Providing opportunities for students to review each other’s drafts in pairs; </a:t>
            </a:r>
          </a:p>
          <a:p>
            <a:pPr lvl="0"/>
            <a:r>
              <a:rPr lang="en-GB" sz="2000" dirty="0"/>
              <a:t>Running quizzes using audience response systems in class time; </a:t>
            </a:r>
          </a:p>
          <a:p>
            <a:pPr lvl="0"/>
            <a:r>
              <a:rPr lang="en-GB" sz="2000" dirty="0"/>
              <a:t>Asking students to submit short work-in-progress for ‘quick and dirty’ comments; </a:t>
            </a:r>
          </a:p>
          <a:p>
            <a:pPr lvl="0"/>
            <a:r>
              <a:rPr lang="en-GB" sz="2000" dirty="0"/>
              <a:t>Posting anonymised examples of submitted drafts with your commentaries;</a:t>
            </a:r>
          </a:p>
          <a:p>
            <a:pPr lvl="0"/>
            <a:r>
              <a:rPr lang="en-GB" sz="2000" dirty="0"/>
              <a:t>Offering shared drop-in ‘surgeries’; </a:t>
            </a:r>
          </a:p>
          <a:p>
            <a:r>
              <a:rPr lang="en-GB" sz="2000" dirty="0"/>
              <a:t>Offering on-line webinars or open chat sessions.</a:t>
            </a:r>
          </a:p>
        </p:txBody>
      </p:sp>
    </p:spTree>
    <p:extLst>
      <p:ext uri="{BB962C8B-B14F-4D97-AF65-F5344CB8AC3E}">
        <p14:creationId xmlns:p14="http://schemas.microsoft.com/office/powerpoint/2010/main" val="2948586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BF6B-3A8E-4AF6-AED9-7603D2C62995}"/>
              </a:ext>
            </a:extLst>
          </p:cNvPr>
          <p:cNvSpPr>
            <a:spLocks noGrp="1"/>
          </p:cNvSpPr>
          <p:nvPr>
            <p:ph type="title"/>
          </p:nvPr>
        </p:nvSpPr>
        <p:spPr>
          <a:xfrm>
            <a:off x="457200" y="122238"/>
            <a:ext cx="7543800" cy="143455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So to help us focus on assessment criteria and developing students’ assessment literacy, a game!</a:t>
            </a:r>
          </a:p>
        </p:txBody>
      </p:sp>
      <p:sp>
        <p:nvSpPr>
          <p:cNvPr id="3" name="Content Placeholder 2">
            <a:extLst>
              <a:ext uri="{FF2B5EF4-FFF2-40B4-BE49-F238E27FC236}">
                <a16:creationId xmlns:a16="http://schemas.microsoft.com/office/drawing/2014/main" id="{5E240BED-5E90-4E22-9D98-38FB32CA080A}"/>
              </a:ext>
            </a:extLst>
          </p:cNvPr>
          <p:cNvSpPr>
            <a:spLocks noGrp="1"/>
          </p:cNvSpPr>
          <p:nvPr>
            <p:ph idx="1"/>
          </p:nvPr>
        </p:nvSpPr>
        <p:spPr>
          <a:xfrm>
            <a:off x="468313" y="1700807"/>
            <a:ext cx="8229600" cy="4501555"/>
          </a:xfrm>
        </p:spPr>
        <p:txBody>
          <a:bodyPr/>
          <a:lstStyle/>
          <a:p>
            <a:r>
              <a:rPr lang="en-GB" sz="2800" dirty="0"/>
              <a:t>This game is designed to help you think about how we can explain the importance of taking assessment criteria seriously in assessment to help students really understand what they need to do to succeed;</a:t>
            </a:r>
          </a:p>
          <a:p>
            <a:r>
              <a:rPr lang="en-GB" sz="2800" dirty="0"/>
              <a:t>Biscuits are a metaphor!</a:t>
            </a:r>
          </a:p>
        </p:txBody>
      </p:sp>
    </p:spTree>
    <p:extLst>
      <p:ext uri="{BB962C8B-B14F-4D97-AF65-F5344CB8AC3E}">
        <p14:creationId xmlns:p14="http://schemas.microsoft.com/office/powerpoint/2010/main" val="54902007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076AC-BB2F-4D3B-A0EA-8A4C07AC971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Encouraging better use of feedback </a:t>
            </a:r>
            <a:br>
              <a:rPr lang="en-GB" sz="3200" dirty="0"/>
            </a:br>
            <a:r>
              <a:rPr lang="en-GB" sz="3200" dirty="0"/>
              <a:t>(see handout)</a:t>
            </a:r>
          </a:p>
        </p:txBody>
      </p:sp>
      <p:sp>
        <p:nvSpPr>
          <p:cNvPr id="3" name="Content Placeholder 2">
            <a:extLst>
              <a:ext uri="{FF2B5EF4-FFF2-40B4-BE49-F238E27FC236}">
                <a16:creationId xmlns:a16="http://schemas.microsoft.com/office/drawing/2014/main" id="{06B322A7-D15B-4C43-B87E-373B354875C3}"/>
              </a:ext>
            </a:extLst>
          </p:cNvPr>
          <p:cNvSpPr>
            <a:spLocks noGrp="1"/>
          </p:cNvSpPr>
          <p:nvPr>
            <p:ph idx="1"/>
          </p:nvPr>
        </p:nvSpPr>
        <p:spPr>
          <a:xfrm>
            <a:off x="457200" y="1412875"/>
            <a:ext cx="8363271" cy="4789488"/>
          </a:xfrm>
        </p:spPr>
        <p:txBody>
          <a:bodyPr/>
          <a:lstStyle/>
          <a:p>
            <a:pPr lvl="0"/>
            <a:r>
              <a:rPr lang="en-GB" dirty="0"/>
              <a:t>Emphasise early on the importance to them of formative feedback;</a:t>
            </a:r>
          </a:p>
          <a:p>
            <a:pPr lvl="0"/>
            <a:r>
              <a:rPr lang="en-GB" dirty="0"/>
              <a:t>Consider how best to provide them with feedback. </a:t>
            </a:r>
          </a:p>
          <a:p>
            <a:pPr lvl="0"/>
            <a:r>
              <a:rPr lang="en-GB" dirty="0"/>
              <a:t>Provide them with training on why and how feedback is provided;</a:t>
            </a:r>
          </a:p>
          <a:p>
            <a:pPr lvl="0"/>
            <a:r>
              <a:rPr lang="en-GB" dirty="0"/>
              <a:t>Get students to practise drafting and delivering feedback;</a:t>
            </a:r>
          </a:p>
          <a:p>
            <a:pPr lvl="0"/>
            <a:r>
              <a:rPr lang="en-GB" dirty="0"/>
              <a:t>Get students to focus on comments rather than marks; </a:t>
            </a:r>
          </a:p>
          <a:p>
            <a:pPr lvl="0"/>
            <a:r>
              <a:rPr lang="en-GB" dirty="0"/>
              <a:t>Help students to believe they have the agency to improve their work;</a:t>
            </a:r>
          </a:p>
          <a:p>
            <a:pPr lvl="0"/>
            <a:r>
              <a:rPr lang="en-GB" dirty="0"/>
              <a:t>Encourage students to think of feedback as a trigger to them taking action;</a:t>
            </a:r>
          </a:p>
          <a:p>
            <a:pPr lvl="0"/>
            <a:r>
              <a:rPr lang="en-GB" dirty="0"/>
              <a:t>Give them some examples of helpful feedback as a prompt to discussion. </a:t>
            </a:r>
          </a:p>
        </p:txBody>
      </p:sp>
    </p:spTree>
    <p:extLst>
      <p:ext uri="{BB962C8B-B14F-4D97-AF65-F5344CB8AC3E}">
        <p14:creationId xmlns:p14="http://schemas.microsoft.com/office/powerpoint/2010/main" val="139221305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recognise and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a:t>Audio </a:t>
            </a:r>
            <a:r>
              <a:rPr lang="en-GB" dirty="0"/>
              <a:t>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24487842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To better engage learners through feedback and assessment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and tasks current and relevant;</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learning in class to the forthcoming/ongoing assignment (without slavishly teaching to the exam);</a:t>
            </a:r>
          </a:p>
          <a:p>
            <a:r>
              <a:rPr lang="en-GB" sz="2400" dirty="0"/>
              <a:t>Make spaces for dialogue through formative assessment;</a:t>
            </a:r>
            <a:endParaRPr lang="en-GB" dirty="0"/>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a:p>
            <a:pPr>
              <a:lnSpc>
                <a:spcPct val="100000"/>
              </a:lnSpc>
            </a:pPr>
            <a:endParaRPr lang="en-GB" sz="2400" dirty="0"/>
          </a:p>
          <a:p>
            <a:pPr>
              <a:lnSpc>
                <a:spcPct val="100000"/>
              </a:lnSpc>
            </a:pPr>
            <a:endParaRPr lang="en-GB" sz="2400" dirty="0"/>
          </a:p>
        </p:txBody>
      </p:sp>
    </p:spTree>
    <p:extLst>
      <p:ext uri="{BB962C8B-B14F-4D97-AF65-F5344CB8AC3E}">
        <p14:creationId xmlns:p14="http://schemas.microsoft.com/office/powerpoint/2010/main" val="39752623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a:t>Make sense of key terms such as criteria, weightings, and level;</a:t>
            </a:r>
          </a:p>
          <a:p>
            <a:r>
              <a:rPr lang="en-GB" sz="2600" dirty="0"/>
              <a:t>Encounter a variety of assessment methods (e.g. presentations, portfolios, posters, assessed web participation, practicals, vivas etc) and get practice in using them;</a:t>
            </a:r>
          </a:p>
          <a:p>
            <a:r>
              <a:rPr lang="en-GB" sz="2600" dirty="0"/>
              <a:t>Be strategic in their behaviours, putting more work into aspects of an assignment with high weightings, interrogating criteria to find out what is really required and so on;</a:t>
            </a:r>
          </a:p>
          <a:p>
            <a:r>
              <a:rPr lang="en-GB" sz="2600"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39034593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28AED-8775-4A52-BB83-CAADEBD73122}"/>
              </a:ext>
            </a:extLst>
          </p:cNvPr>
          <p:cNvSpPr>
            <a:spLocks noGrp="1"/>
          </p:cNvSpPr>
          <p:nvPr>
            <p:ph type="title"/>
          </p:nvPr>
        </p:nvSpPr>
        <p:spPr>
          <a:xfrm>
            <a:off x="35496" y="188640"/>
            <a:ext cx="8064896" cy="1271248"/>
          </a:xfrm>
          <a:noFill/>
          <a:ln w="9525">
            <a:noFill/>
            <a:miter lim="800000"/>
            <a:headEnd/>
            <a:tailEnd/>
          </a:ln>
        </p:spPr>
        <p:txBody>
          <a:bodyPr vert="horz" wrap="square" lIns="91440" tIns="45720" rIns="91440" bIns="45720" numCol="1" anchor="b" anchorCtr="0" compatLnSpc="1">
            <a:prstTxWarp prst="textNoShape">
              <a:avLst/>
            </a:prstTxWarp>
          </a:bodyPr>
          <a:lstStyle/>
          <a:p>
            <a:br>
              <a:rPr lang="en-GB" sz="3200" dirty="0"/>
            </a:br>
            <a:r>
              <a:rPr lang="en-GB" sz="3200" dirty="0"/>
              <a:t>Getting students to self-assess to deepen their learning &amp; develop feedback dialogues </a:t>
            </a:r>
            <a:br>
              <a:rPr lang="en-GB" sz="3200" dirty="0"/>
            </a:br>
            <a:r>
              <a:rPr lang="en-GB" sz="3200" dirty="0"/>
              <a:t>(see handout)</a:t>
            </a:r>
          </a:p>
        </p:txBody>
      </p:sp>
      <p:sp>
        <p:nvSpPr>
          <p:cNvPr id="3" name="Content Placeholder 2">
            <a:extLst>
              <a:ext uri="{FF2B5EF4-FFF2-40B4-BE49-F238E27FC236}">
                <a16:creationId xmlns:a16="http://schemas.microsoft.com/office/drawing/2014/main" id="{E6A53465-B0F3-40F4-AC91-DFEB15EC5AAB}"/>
              </a:ext>
            </a:extLst>
          </p:cNvPr>
          <p:cNvSpPr>
            <a:spLocks noGrp="1"/>
          </p:cNvSpPr>
          <p:nvPr>
            <p:ph idx="1"/>
          </p:nvPr>
        </p:nvSpPr>
        <p:spPr>
          <a:xfrm>
            <a:off x="215516" y="1459888"/>
            <a:ext cx="8712968" cy="5189959"/>
          </a:xfrm>
        </p:spPr>
        <p:txBody>
          <a:bodyPr/>
          <a:lstStyle/>
          <a:p>
            <a:pPr marL="0" indent="0">
              <a:buNone/>
            </a:pPr>
            <a:r>
              <a:rPr lang="en-GB" dirty="0"/>
              <a:t>The more we can foster autonomous behaviour in students, the better they are likely to perform and we want them to be confident about the quality of the work they submit. Such self-efficacy can be achieved through holding productive dialogues to help them build their evaluative capacities. So we can:</a:t>
            </a:r>
          </a:p>
          <a:p>
            <a:r>
              <a:rPr lang="en-GB" dirty="0"/>
              <a:t>Make sure that we talk a class through the intended learning outcomes and illustrate how the assessment criteria will be used when we assess them;</a:t>
            </a:r>
          </a:p>
          <a:p>
            <a:pPr lvl="0"/>
            <a:r>
              <a:rPr lang="en-GB" dirty="0"/>
              <a:t>Show examples of good, poor, and ‘in-between’ examples of responses to similar assignments, so they can see how the assessment criteria are used to grade them;</a:t>
            </a:r>
          </a:p>
          <a:p>
            <a:pPr lvl="0"/>
            <a:r>
              <a:rPr lang="en-GB" dirty="0"/>
              <a:t>Get a class to grade three similar assignments achieving different grades and ask students what differences they notice.</a:t>
            </a:r>
          </a:p>
          <a:p>
            <a:endParaRPr lang="en-GB" dirty="0"/>
          </a:p>
        </p:txBody>
      </p:sp>
    </p:spTree>
    <p:extLst>
      <p:ext uri="{BB962C8B-B14F-4D97-AF65-F5344CB8AC3E}">
        <p14:creationId xmlns:p14="http://schemas.microsoft.com/office/powerpoint/2010/main" val="413225219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4F502-2D12-460B-8946-1542E4F3EB4A}"/>
              </a:ext>
            </a:extLst>
          </p:cNvPr>
          <p:cNvSpPr>
            <a:spLocks noGrp="1"/>
          </p:cNvSpPr>
          <p:nvPr>
            <p:ph type="title"/>
          </p:nvPr>
        </p:nvSpPr>
        <p:spPr>
          <a:xfrm>
            <a:off x="457200" y="122239"/>
            <a:ext cx="7543800" cy="64246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We can also:</a:t>
            </a:r>
          </a:p>
        </p:txBody>
      </p:sp>
      <p:sp>
        <p:nvSpPr>
          <p:cNvPr id="3" name="Content Placeholder 2">
            <a:extLst>
              <a:ext uri="{FF2B5EF4-FFF2-40B4-BE49-F238E27FC236}">
                <a16:creationId xmlns:a16="http://schemas.microsoft.com/office/drawing/2014/main" id="{436929D9-10DD-4927-AFB4-9DAFC3743294}"/>
              </a:ext>
            </a:extLst>
          </p:cNvPr>
          <p:cNvSpPr>
            <a:spLocks noGrp="1"/>
          </p:cNvSpPr>
          <p:nvPr>
            <p:ph idx="1"/>
          </p:nvPr>
        </p:nvSpPr>
        <p:spPr>
          <a:xfrm>
            <a:off x="323528" y="764704"/>
            <a:ext cx="8229600" cy="5149627"/>
          </a:xfrm>
        </p:spPr>
        <p:txBody>
          <a:bodyPr/>
          <a:lstStyle/>
          <a:p>
            <a:r>
              <a:rPr lang="en-GB" dirty="0"/>
              <a:t>Follow this by asking students themselves to work out suitable criteria for judging the examples they have seen; </a:t>
            </a:r>
          </a:p>
          <a:p>
            <a:pPr lvl="0"/>
            <a:r>
              <a:rPr lang="en-GB" dirty="0"/>
              <a:t>Ask students, when they submit their own work, to fill in a grid where they rate their own achievement of learning outcomes/ assessment criteria on a scale ‘fully met’, ‘partially met’ and ‘not well met’;</a:t>
            </a:r>
          </a:p>
          <a:p>
            <a:pPr lvl="0"/>
            <a:r>
              <a:rPr lang="en-GB" dirty="0"/>
              <a:t>Require students to submit their responses to a short questionnaire with their assignments, where they reflect briefly on best and worst aspects, what they struggled with, what grades they expect etc, then respond briefly to their comments;</a:t>
            </a:r>
          </a:p>
          <a:p>
            <a:pPr lvl="0"/>
            <a:r>
              <a:rPr lang="en-GB" dirty="0"/>
              <a:t>Avoid telling students about faults they already know about, but rather suggest how they might address such faults;</a:t>
            </a:r>
          </a:p>
          <a:p>
            <a:pPr lvl="0"/>
            <a:r>
              <a:rPr lang="en-GB" dirty="0"/>
              <a:t>Check in plenary how useful students found our feedback on their self-assessment, e.g. by a show of hands.</a:t>
            </a:r>
          </a:p>
          <a:p>
            <a:endParaRPr lang="en-GB" dirty="0"/>
          </a:p>
        </p:txBody>
      </p:sp>
    </p:spTree>
    <p:extLst>
      <p:ext uri="{BB962C8B-B14F-4D97-AF65-F5344CB8AC3E}">
        <p14:creationId xmlns:p14="http://schemas.microsoft.com/office/powerpoint/2010/main" val="227614100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8507413" cy="11430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Can we provide opportunities for staged assessment?</a:t>
            </a:r>
          </a:p>
        </p:txBody>
      </p:sp>
      <p:sp>
        <p:nvSpPr>
          <p:cNvPr id="46083" name="Rectangle 3"/>
          <p:cNvSpPr>
            <a:spLocks noGrp="1" noChangeArrowheads="1"/>
          </p:cNvSpPr>
          <p:nvPr>
            <p:ph type="body" idx="1"/>
          </p:nvPr>
        </p:nvSpPr>
        <p:spPr>
          <a:xfrm>
            <a:off x="457200" y="1556791"/>
            <a:ext cx="8229600" cy="4751933"/>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800" b="1" dirty="0"/>
              <a:t>Consider allowing resubmissions of work as part of a planned programme early on;</a:t>
            </a:r>
          </a:p>
          <a:p>
            <a:pPr fontAlgn="base">
              <a:spcBef>
                <a:spcPts val="600"/>
              </a:spcBef>
              <a:spcAft>
                <a:spcPct val="0"/>
              </a:spcAft>
              <a:buClr>
                <a:schemeClr val="tx2"/>
              </a:buClr>
              <a:buSzPct val="70000"/>
              <a:buFont typeface="Wingdings" pitchFamily="2" charset="2"/>
              <a:buChar char="l"/>
            </a:pPr>
            <a:r>
              <a:rPr lang="en-GB" sz="2800" b="1" dirty="0"/>
              <a:t>Students often feel they could do better once they have seen the formative feedback and would like the chance to have another go; </a:t>
            </a:r>
          </a:p>
          <a:p>
            <a:pPr fontAlgn="base">
              <a:spcBef>
                <a:spcPts val="600"/>
              </a:spcBef>
              <a:spcAft>
                <a:spcPct val="0"/>
              </a:spcAft>
              <a:buClr>
                <a:schemeClr val="tx2"/>
              </a:buClr>
              <a:buSzPct val="70000"/>
              <a:buFont typeface="Wingdings" pitchFamily="2" charset="2"/>
              <a:buChar char="l"/>
            </a:pPr>
            <a:r>
              <a:rPr lang="en-GB" sz="2800" b="1" dirty="0"/>
              <a:t>Particularly at the early stages of a programme, we can consider offering them the chance to use formative feedback productively; </a:t>
            </a:r>
          </a:p>
          <a:p>
            <a:pPr fontAlgn="base">
              <a:spcBef>
                <a:spcPts val="600"/>
              </a:spcBef>
              <a:spcAft>
                <a:spcPct val="0"/>
              </a:spcAft>
              <a:buClr>
                <a:schemeClr val="tx2"/>
              </a:buClr>
              <a:buSzPct val="70000"/>
              <a:buFont typeface="Wingdings" pitchFamily="2" charset="2"/>
              <a:buChar char="l"/>
            </a:pPr>
            <a:r>
              <a:rPr lang="en-GB" sz="2800" b="1" dirty="0"/>
              <a:t>Feedback often involves a change of orientation, not just the remediation of errors. </a:t>
            </a:r>
          </a:p>
        </p:txBody>
      </p:sp>
    </p:spTree>
    <p:extLst>
      <p:ext uri="{BB962C8B-B14F-4D97-AF65-F5344CB8AC3E}">
        <p14:creationId xmlns:p14="http://schemas.microsoft.com/office/powerpoint/2010/main" val="349943485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a:t>Intra-tutor and Inter-tutor reliability need to be assured;</a:t>
            </a:r>
          </a:p>
          <a:p>
            <a:pPr eaLnBrk="1" hangingPunct="1"/>
            <a:r>
              <a:rPr lang="en-GB" sz="2800" dirty="0"/>
              <a:t>Practices and processes need to be transparently fair to all students;</a:t>
            </a:r>
          </a:p>
          <a:p>
            <a:pPr eaLnBrk="1" hangingPunct="1"/>
            <a:r>
              <a:rPr lang="en-GB" sz="2800" dirty="0"/>
              <a:t>Cheats and plagiarisers need to be deterred/punished;</a:t>
            </a:r>
          </a:p>
          <a:p>
            <a:pPr eaLnBrk="1" hangingPunct="1"/>
            <a:r>
              <a:rPr lang="en-GB" sz="2800" dirty="0"/>
              <a:t>Assessment needs to be manageable for both staff and students;</a:t>
            </a:r>
          </a:p>
          <a:p>
            <a:pPr eaLnBrk="1" hangingPunct="1"/>
            <a:r>
              <a:rPr lang="en-GB" sz="2800" dirty="0"/>
              <a:t>Assignments should assess what has been taught/learned, not what it is easy to assess.</a:t>
            </a:r>
            <a:endParaRPr lang="en-GB" dirty="0"/>
          </a:p>
        </p:txBody>
      </p:sp>
    </p:spTree>
    <p:extLst>
      <p:ext uri="{BB962C8B-B14F-4D97-AF65-F5344CB8AC3E}">
        <p14:creationId xmlns:p14="http://schemas.microsoft.com/office/powerpoint/2010/main" val="408566756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a:t>
            </a:r>
            <a:r>
              <a:rPr lang="en-GB" kern="1200">
                <a:solidFill>
                  <a:srgbClr val="002060"/>
                </a:solidFill>
              </a:rPr>
              <a:t>slides are available </a:t>
            </a:r>
            <a:r>
              <a:rPr lang="en-GB" kern="1200" dirty="0">
                <a:solidFill>
                  <a:srgbClr val="002060"/>
                </a:solidFill>
              </a:rPr>
              <a:t>on my website at http://sally-brown.net</a:t>
            </a:r>
          </a:p>
        </p:txBody>
      </p:sp>
      <p:pic>
        <p:nvPicPr>
          <p:cNvPr id="4" name="Picture 3">
            <a:extLst>
              <a:ext uri="{FF2B5EF4-FFF2-40B4-BE49-F238E27FC236}">
                <a16:creationId xmlns:a16="http://schemas.microsoft.com/office/drawing/2014/main" id="{539E53D9-CC1C-430C-9C8A-4873196760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115149" y="2141435"/>
            <a:ext cx="5253202" cy="3939901"/>
          </a:xfrm>
          <a:prstGeom prst="rect">
            <a:avLst/>
          </a:prstGeom>
        </p:spPr>
      </p:pic>
    </p:spTree>
    <p:extLst>
      <p:ext uri="{BB962C8B-B14F-4D97-AF65-F5344CB8AC3E}">
        <p14:creationId xmlns:p14="http://schemas.microsoft.com/office/powerpoint/2010/main" val="368882848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a:t>Bain, K. (2004) </a:t>
            </a:r>
            <a:r>
              <a:rPr lang="en-GB" sz="2000" i="1" dirty="0"/>
              <a:t>What the best College Teachers do</a:t>
            </a:r>
            <a:r>
              <a:rPr lang="en-GB" sz="2000" dirty="0"/>
              <a:t>, Cambridge: Harvard University Press.</a:t>
            </a:r>
          </a:p>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err="1"/>
              <a:t>Boud</a:t>
            </a:r>
            <a:r>
              <a:rPr lang="en-GB" sz="2000" dirty="0"/>
              <a:t>, D. (1995) </a:t>
            </a:r>
            <a:r>
              <a:rPr lang="en-GB" sz="2000" i="1" dirty="0"/>
              <a:t>Enhancing learning through self-assessment,</a:t>
            </a:r>
            <a:r>
              <a:rPr lang="en-GB" sz="2000" dirty="0"/>
              <a:t> London: Routledge.</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None/>
              <a:defRPr/>
            </a:pPr>
            <a:r>
              <a:rPr lang="en-US" sz="2000" dirty="0"/>
              <a:t>Brown, S. and Race, P. (2012) </a:t>
            </a:r>
            <a:r>
              <a:rPr lang="en-GB" sz="2000" i="1" dirty="0"/>
              <a:t>Using effective assessment to promote learning </a:t>
            </a:r>
            <a:r>
              <a:rPr lang="en-GB" sz="2000" dirty="0"/>
              <a:t>in Hunt, L. and Chambers, D. (2012) </a:t>
            </a:r>
            <a:r>
              <a:rPr lang="en-GB" sz="2000" i="1" dirty="0"/>
              <a:t>University Teaching in Focus, Victoria, Australia, Acer Press. P74-91.</a:t>
            </a:r>
          </a:p>
          <a:p>
            <a:pPr marL="609600" indent="-609600" eaLnBrk="1" hangingPunct="1">
              <a:buNone/>
              <a:defRPr/>
            </a:pPr>
            <a:r>
              <a:rPr lang="en-GB" sz="2000" dirty="0"/>
              <a:t>Brown, S. (2015) </a:t>
            </a:r>
            <a:r>
              <a:rPr lang="en-GB" sz="2000" i="1" dirty="0"/>
              <a:t>Learning , Teaching and Assessment in Higher Education: Global perspectives, </a:t>
            </a:r>
            <a:r>
              <a:rPr lang="en-GB" sz="2000" dirty="0"/>
              <a:t>London, Palgrave.</a:t>
            </a:r>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A262-FB0B-47B6-BC26-1081F74053A1}"/>
              </a:ext>
            </a:extLst>
          </p:cNvPr>
          <p:cNvSpPr>
            <a:spLocks noGrp="1"/>
          </p:cNvSpPr>
          <p:nvPr>
            <p:ph type="title"/>
          </p:nvPr>
        </p:nvSpPr>
        <p:spPr/>
        <p:txBody>
          <a:bodyPr/>
          <a:lstStyle/>
          <a:p>
            <a:r>
              <a:rPr lang="en-GB" sz="3200" dirty="0"/>
              <a:t>Thinking through the issues raised in the biscuit game</a:t>
            </a:r>
          </a:p>
        </p:txBody>
      </p:sp>
      <p:sp>
        <p:nvSpPr>
          <p:cNvPr id="3" name="Content Placeholder 2">
            <a:extLst>
              <a:ext uri="{FF2B5EF4-FFF2-40B4-BE49-F238E27FC236}">
                <a16:creationId xmlns:a16="http://schemas.microsoft.com/office/drawing/2014/main" id="{0D301135-AEEC-4738-A5CF-C6EE8F8396D7}"/>
              </a:ext>
            </a:extLst>
          </p:cNvPr>
          <p:cNvSpPr>
            <a:spLocks noGrp="1"/>
          </p:cNvSpPr>
          <p:nvPr>
            <p:ph idx="1"/>
          </p:nvPr>
        </p:nvSpPr>
        <p:spPr>
          <a:xfrm>
            <a:off x="251520" y="1226119"/>
            <a:ext cx="8446393" cy="4789488"/>
          </a:xfrm>
        </p:spPr>
        <p:txBody>
          <a:bodyPr/>
          <a:lstStyle/>
          <a:p>
            <a:r>
              <a:rPr lang="en-GB" sz="2100" dirty="0"/>
              <a:t>It is often useful to start from individual perspectives at the outset of an assignment and clarify preconceptions;</a:t>
            </a:r>
          </a:p>
          <a:p>
            <a:r>
              <a:rPr lang="en-GB" sz="2100" dirty="0"/>
              <a:t>Assessment is a complex nuanced task with grey areas, and just as agreed definitions of biscuits are not always readily achievable, so also assignments benefit from dialogue to clarify expectations;</a:t>
            </a:r>
          </a:p>
          <a:p>
            <a:r>
              <a:rPr lang="en-GB" sz="2100" dirty="0"/>
              <a:t>Category definitions can sometimes be complicated when setting assignments. It’s helpful in advance of an assessment to agree definitions of what is, for example, a portfolio;</a:t>
            </a:r>
          </a:p>
          <a:p>
            <a:r>
              <a:rPr lang="en-GB" sz="2100" dirty="0"/>
              <a:t>It’s helpful to face the fact that although criteria may be considered to be explicit, the way people grade using criteria can differ substantially;</a:t>
            </a:r>
          </a:p>
          <a:p>
            <a:r>
              <a:rPr lang="en-GB" sz="2100" dirty="0"/>
              <a:t>Assigning grades is an imprecise and inexact activity, and we need to recognise that absolute certainty about grades is not always achievable;</a:t>
            </a:r>
          </a:p>
          <a:p>
            <a:r>
              <a:rPr lang="en-GB" sz="2100" dirty="0"/>
              <a:t>Generic discussion about assessment, and how we grade can help develop assessment literacy.</a:t>
            </a:r>
          </a:p>
          <a:p>
            <a:endParaRPr lang="en-GB" sz="2100" dirty="0"/>
          </a:p>
        </p:txBody>
      </p:sp>
    </p:spTree>
    <p:extLst>
      <p:ext uri="{BB962C8B-B14F-4D97-AF65-F5344CB8AC3E}">
        <p14:creationId xmlns:p14="http://schemas.microsoft.com/office/powerpoint/2010/main" val="235854007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a:t>Carless, D., </a:t>
            </a:r>
            <a:r>
              <a:rPr lang="en-US" sz="2000" dirty="0" err="1"/>
              <a:t>Joughin</a:t>
            </a:r>
            <a:r>
              <a:rPr lang="en-US" sz="2000" dirty="0"/>
              <a:t>,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marL="609600" indent="-609600" eaLnBrk="1" hangingPunct="1">
              <a:buFont typeface="Wingdings" pitchFamily="2" charset="2"/>
              <a:buNone/>
              <a:defRPr/>
            </a:pPr>
            <a:r>
              <a:rPr lang="en-GB" sz="2000" dirty="0"/>
              <a:t>Crooks, T. (1988) </a:t>
            </a:r>
            <a:r>
              <a:rPr lang="en-GB" sz="2000" i="1" dirty="0"/>
              <a:t>Assessing student performance, </a:t>
            </a:r>
            <a:r>
              <a:rPr lang="en-GB" sz="2000" dirty="0"/>
              <a:t>HERDSA Green Guide No 8 HERDSA (reprinted 1994).</a:t>
            </a:r>
          </a:p>
          <a:p>
            <a:pPr marL="609600" indent="-609600" eaLnBrk="1" hangingPunct="1">
              <a:buFont typeface="Wingdings" pitchFamily="2" charset="2"/>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a:p>
            <a:pPr marL="609600" indent="-609600" eaLnBrk="1" hangingPunct="1">
              <a:buFont typeface="Wingdings" pitchFamily="2" charset="2"/>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Font typeface="Wingdings" pitchFamily="2" charset="2"/>
              <a:buNone/>
              <a:defRPr/>
            </a:pPr>
            <a:r>
              <a:rPr lang="en-GB" sz="2000" dirty="0"/>
              <a:t>Higher Education Academy (2012) </a:t>
            </a:r>
            <a:r>
              <a:rPr lang="en-GB" sz="2000" i="1" dirty="0"/>
              <a:t>A marked improvement; transforming assessment in higher education</a:t>
            </a:r>
            <a:r>
              <a:rPr lang="en-GB" sz="2000" dirty="0"/>
              <a:t>, York: HEA.</a:t>
            </a:r>
          </a:p>
          <a:p>
            <a:pPr eaLnBrk="1" hangingPunct="1">
              <a:defRPr/>
            </a:pPr>
            <a:endParaRPr lang="en-GB" sz="2000" dirty="0"/>
          </a:p>
          <a:p>
            <a:pPr eaLnBrk="1" hangingPunct="1">
              <a:defRPr/>
            </a:pPr>
            <a:endParaRPr lang="en-GB" sz="2000" dirty="0"/>
          </a:p>
          <a:p>
            <a:pPr eaLnBrk="1" hangingPunct="1">
              <a:defRPr/>
            </a:pPr>
            <a:endParaRPr lang="en-GB" sz="2000" dirty="0"/>
          </a:p>
          <a:p>
            <a:pPr eaLnBrk="1" hangingPunct="1">
              <a:defRPr/>
            </a:pPr>
            <a:endParaRPr lang="en-GB" sz="20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Useful references and further reading (3)</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Font typeface="Wingdings" pitchFamily="2" charset="2"/>
              <a:buNone/>
              <a:defRPr/>
            </a:pPr>
            <a:r>
              <a:rPr lang="en-GB" sz="2000" dirty="0"/>
              <a:t>McDowell, L. and Brown, S. (1998) </a:t>
            </a:r>
            <a:r>
              <a:rPr lang="en-GB" sz="2000" i="1" dirty="0"/>
              <a:t>Assessing students: cheating and plagiarism</a:t>
            </a:r>
            <a:r>
              <a:rPr lang="en-GB" sz="2000" dirty="0"/>
              <a:t>, Newcastle: Red Guide 10/11 University of Northumbria.</a:t>
            </a:r>
            <a:endParaRPr lang="en-US" sz="2000" dirty="0"/>
          </a:p>
          <a:p>
            <a:pPr eaLnBrk="1" hangingPunct="1">
              <a:buNone/>
              <a:defRPr/>
            </a:pPr>
            <a:r>
              <a:rPr lang="en-GB" sz="2000" dirty="0"/>
              <a:t>Meyer, J.H.F. and Land, R. (2003) ‘Threshold Concepts and Troublesome Knowledge 1 – Linkages to Ways of Thinking and Practising within the Disciplines’ in C. Rust (ed.) </a:t>
            </a:r>
            <a:r>
              <a:rPr lang="en-GB" sz="2000" i="1" dirty="0"/>
              <a:t>Improving Student Learning </a:t>
            </a:r>
            <a:r>
              <a:rPr lang="en-GB" sz="2000" dirty="0"/>
              <a:t>–</a:t>
            </a:r>
            <a:r>
              <a:rPr lang="en-GB" sz="2000" i="1" dirty="0"/>
              <a:t> Ten years on</a:t>
            </a:r>
            <a:r>
              <a:rPr lang="en-GB" sz="2000" dirty="0"/>
              <a:t>. Oxford: OCSLD.</a:t>
            </a:r>
          </a:p>
          <a:p>
            <a:pPr eaLnBrk="1" hangingPunct="1">
              <a:buFont typeface="Wingdings" pitchFamily="2" charset="2"/>
              <a:buNone/>
              <a:defRPr/>
            </a:pPr>
            <a:r>
              <a:rPr lang="en-GB" sz="2000" dirty="0" err="1"/>
              <a:t>Nicol</a:t>
            </a:r>
            <a:r>
              <a:rPr lang="en-GB" sz="2000" dirty="0"/>
              <a:t>, D. J. and Macfarlane-Dick, D. (2006) Formative assessment and self-regulated learning: A model and seven principles of good feedback practice, </a:t>
            </a:r>
            <a:r>
              <a:rPr lang="en-GB" sz="2000" i="1" dirty="0"/>
              <a:t>Studies in Higher Education </a:t>
            </a:r>
            <a:r>
              <a:rPr lang="en-GB" sz="2000" i="1" dirty="0" err="1"/>
              <a:t>Vol</a:t>
            </a:r>
            <a:r>
              <a:rPr lang="en-GB" sz="2000" i="1" dirty="0"/>
              <a:t> 31(2), 199-218.</a:t>
            </a:r>
          </a:p>
          <a:p>
            <a:pPr eaLnBrk="1" hangingPunct="1">
              <a:buNone/>
              <a:defRPr/>
            </a:pPr>
            <a:r>
              <a:rPr lang="en-GB" sz="2000" dirty="0"/>
              <a:t>PASS project Bradford </a:t>
            </a:r>
            <a:r>
              <a:rPr lang="en-GB" sz="2000" dirty="0">
                <a:hlinkClick r:id="rId3"/>
              </a:rPr>
              <a:t>http://www.pass.brad.ac.uk/</a:t>
            </a:r>
            <a:r>
              <a:rPr lang="en-GB" sz="2000" dirty="0"/>
              <a:t> Accessed November 2013.</a:t>
            </a:r>
          </a:p>
          <a:p>
            <a:pPr eaLnBrk="1" hangingPunct="1">
              <a:buNone/>
              <a:defRPr/>
            </a:pPr>
            <a:r>
              <a:rPr lang="en-GB" sz="2000" dirty="0"/>
              <a:t>Peelo, M. T., &amp; Wareham, T. (Eds.). (2002). </a:t>
            </a:r>
            <a:r>
              <a:rPr lang="en-GB" sz="2000" i="1" dirty="0"/>
              <a:t>Failing students in higher education</a:t>
            </a:r>
            <a:r>
              <a:rPr lang="en-GB" sz="2000" dirty="0"/>
              <a:t>. Society for Research into Higher Education. </a:t>
            </a:r>
          </a:p>
          <a:p>
            <a:pPr eaLnBrk="1" hangingPunct="1">
              <a:buNone/>
              <a:defRPr/>
            </a:pPr>
            <a:r>
              <a:rPr lang="en-GB" sz="2000" dirty="0"/>
              <a:t>Pickford, R. and Brown, S. (2006) </a:t>
            </a:r>
            <a:r>
              <a:rPr lang="en-GB" sz="2000" i="1" dirty="0"/>
              <a:t>Assessing skills and practice,</a:t>
            </a:r>
            <a:r>
              <a:rPr lang="en-GB" sz="2000" dirty="0"/>
              <a:t> London: Routledge. </a:t>
            </a:r>
          </a:p>
          <a:p>
            <a:pPr eaLnBrk="1" hangingPunct="1">
              <a:buNone/>
              <a:defRPr/>
            </a:pPr>
            <a:r>
              <a:rPr lang="en-GB" sz="2000" dirty="0" err="1"/>
              <a:t>Rotheram</a:t>
            </a:r>
            <a:r>
              <a:rPr lang="en-GB" sz="2000" dirty="0"/>
              <a:t>, B. (2009) </a:t>
            </a:r>
            <a:r>
              <a:rPr lang="en-GB" sz="2000" i="1" dirty="0"/>
              <a:t>Sounds Good,</a:t>
            </a:r>
            <a:r>
              <a:rPr lang="en-GB" sz="2000" dirty="0"/>
              <a:t> JISC project </a:t>
            </a:r>
            <a:r>
              <a:rPr lang="en-GB" sz="2000" dirty="0">
                <a:hlinkClick r:id="rId4"/>
              </a:rPr>
              <a:t>http://www.jisc.ac.uk/whatwedo/programmes/usersandinnovation/soundsgood.aspx</a:t>
            </a:r>
            <a:r>
              <a:rPr lang="en-GB" sz="2000" dirty="0"/>
              <a:t> </a:t>
            </a:r>
          </a:p>
          <a:p>
            <a:pPr eaLnBrk="1" hangingPunct="1">
              <a:buNone/>
              <a:defRPr/>
            </a:pPr>
            <a:endParaRPr lang="en-GB" sz="2000" dirty="0"/>
          </a:p>
          <a:p>
            <a:pPr eaLnBrk="1" hangingPunct="1">
              <a:lnSpc>
                <a:spcPct val="90000"/>
              </a:lnSpc>
              <a:buFont typeface="Wingdings" pitchFamily="2" charset="2"/>
              <a:buNone/>
              <a:defRPr/>
            </a:pPr>
            <a:endParaRPr lang="en-GB" sz="2000"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Font typeface="Wingdings" pitchFamily="2" charset="2"/>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Font typeface="Wingdings" pitchFamily="2" charset="2"/>
              <a:buNone/>
            </a:pPr>
            <a:r>
              <a:rPr lang="en-GB" sz="2000" dirty="0"/>
              <a:t>Stefani, L. and Carroll, J. (2001) </a:t>
            </a:r>
            <a:r>
              <a:rPr lang="en-GB" sz="2000" i="1" dirty="0"/>
              <a:t>A Briefing on Plagiarism </a:t>
            </a:r>
            <a:r>
              <a:rPr lang="en-GB" sz="2000" dirty="0"/>
              <a:t>http://www.ltsn.ac.uk/application.asp?app=resources.asp&amp;process=full_record&amp;section=generic&amp;id=10</a:t>
            </a:r>
          </a:p>
          <a:p>
            <a:pPr eaLnBrk="1" hangingPunct="1">
              <a:buNone/>
            </a:pPr>
            <a:r>
              <a:rPr lang="en-GB" sz="2000" dirty="0"/>
              <a:t>Sadler, D. Royce (2010) Beyond feedback: developing student capability in complex appraisal,</a:t>
            </a:r>
            <a:br>
              <a:rPr lang="en-GB" sz="2000" dirty="0"/>
            </a:br>
            <a:r>
              <a:rPr lang="en-GB" sz="2000" i="1" dirty="0"/>
              <a:t>Assessment &amp; Evaluation in Higher Education, 35: 5, 535-550.</a:t>
            </a:r>
          </a:p>
          <a:p>
            <a:pPr eaLnBrk="1" hangingPunct="1">
              <a:buNone/>
            </a:pPr>
            <a:r>
              <a:rPr lang="en-GB" sz="2000" dirty="0"/>
              <a:t>Yorke, M. (1999) </a:t>
            </a:r>
            <a:r>
              <a:rPr lang="en-GB" sz="2000" i="1" dirty="0"/>
              <a:t>Leaving Early: Undergraduate Non-completion in Higher Education,</a:t>
            </a:r>
            <a:r>
              <a:rPr lang="en-GB" sz="2000" dirty="0"/>
              <a:t> London: Routledge.</a:t>
            </a:r>
          </a:p>
          <a:p>
            <a:pPr eaLnBrk="1" hangingPunct="1">
              <a:buFont typeface="Wingdings" pitchFamily="2" charset="2"/>
              <a:buNone/>
            </a:pPr>
            <a:endParaRPr lang="en-GB" sz="2000" dirty="0"/>
          </a:p>
          <a:p>
            <a:endParaRPr lang="en-GB"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Evaluating programmes, strengths and areas for improvement</a:t>
            </a: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Considering delivery modes: face-to-face, online, PBL, blended…</a:t>
            </a: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Determining and reviewing subject material: currency, relevance, level</a:t>
            </a: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fit for purpose assessment methods and approaches</a:t>
            </a: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Enhancing quality, seeking continuous improvement</a:t>
            </a: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and refining learning outcomes</a:t>
            </a: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Assuring quality, matching HEI, national and PSRB requirements</a:t>
            </a: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Thinking through student support</a:t>
            </a: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a:solidFill>
                  <a:prstClr val="black"/>
                </a:solidFill>
              </a:rPr>
              <a:t>Curriculum</a:t>
            </a:r>
          </a:p>
          <a:p>
            <a:pPr algn="ctr" fontAlgn="auto">
              <a:spcBef>
                <a:spcPts val="0"/>
              </a:spcBef>
              <a:spcAft>
                <a:spcPts val="0"/>
              </a:spcAft>
            </a:pPr>
            <a:r>
              <a:rPr lang="en-GB" sz="3200" b="1" dirty="0">
                <a:solidFill>
                  <a:prstClr val="black"/>
                </a:solidFill>
              </a:rPr>
              <a:t>Design</a:t>
            </a:r>
          </a:p>
          <a:p>
            <a:pPr algn="ctr" fontAlgn="auto">
              <a:spcBef>
                <a:spcPts val="0"/>
              </a:spcBef>
              <a:spcAft>
                <a:spcPts val="0"/>
              </a:spcAft>
            </a:pPr>
            <a:r>
              <a:rPr lang="en-GB" sz="3200" b="1" dirty="0">
                <a:solidFill>
                  <a:prstClr val="black"/>
                </a:solidFill>
              </a:rPr>
              <a:t>Essentials</a:t>
            </a:r>
          </a:p>
        </p:txBody>
      </p:sp>
    </p:spTree>
    <p:extLst>
      <p:ext uri="{BB962C8B-B14F-4D97-AF65-F5344CB8AC3E}">
        <p14:creationId xmlns:p14="http://schemas.microsoft.com/office/powerpoint/2010/main" val="3367627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Peter Hartley’s NTFS Bradford-led project on Programme Level Assessment</a:t>
            </a:r>
          </a:p>
        </p:txBody>
      </p:sp>
      <p:sp>
        <p:nvSpPr>
          <p:cNvPr id="3" name="Content Placeholder 2"/>
          <p:cNvSpPr>
            <a:spLocks noGrp="1"/>
          </p:cNvSpPr>
          <p:nvPr>
            <p:ph idx="1"/>
          </p:nvPr>
        </p:nvSpPr>
        <p:spPr>
          <a:xfrm>
            <a:off x="468313" y="1196752"/>
            <a:ext cx="8229600" cy="5661248"/>
          </a:xfrm>
        </p:spPr>
        <p:txBody>
          <a:bodyPr/>
          <a:lstStyle/>
          <a:p>
            <a:pPr>
              <a:buNone/>
            </a:pPr>
            <a:r>
              <a:rPr lang="en-GB" sz="2600" dirty="0"/>
              <a:t>It set out to focus on redressing problems including:</a:t>
            </a:r>
          </a:p>
          <a:p>
            <a:r>
              <a:rPr lang="en-GB" sz="2600" dirty="0"/>
              <a:t> not </a:t>
            </a:r>
            <a:r>
              <a:rPr lang="en-US" sz="2600" dirty="0"/>
              <a:t>assessing learning outcomes holistically at a programme level;</a:t>
            </a:r>
          </a:p>
          <a:p>
            <a:r>
              <a:rPr lang="en-US" sz="2600" dirty="0"/>
              <a:t>the </a:t>
            </a:r>
            <a:r>
              <a:rPr lang="en-US" sz="2600" dirty="0" err="1"/>
              <a:t>atomisation</a:t>
            </a:r>
            <a:r>
              <a:rPr lang="en-US" sz="2600" dirty="0"/>
              <a:t> of assessment, often resulting in too much summative and not enough formative feedback and over-standardisation in regulations.</a:t>
            </a:r>
          </a:p>
          <a:p>
            <a:pPr>
              <a:buNone/>
            </a:pPr>
            <a:r>
              <a:rPr lang="en-US" sz="2600" dirty="0"/>
              <a:t>This results in students and staff failing to see the links between disparate elements of the programme, over-assessment and multiple assignments using repetitive formats. </a:t>
            </a:r>
          </a:p>
          <a:p>
            <a:pPr>
              <a:buNone/>
            </a:pPr>
            <a:r>
              <a:rPr lang="en-US" sz="2600" dirty="0"/>
              <a:t>Modules were often too short for complex learning and this tended to lead to surface learning and </a:t>
            </a:r>
            <a:r>
              <a:rPr lang="en-GB" sz="2600" dirty="0"/>
              <a:t>‘</a:t>
            </a:r>
            <a:r>
              <a:rPr lang="en-US" sz="2600" dirty="0"/>
              <a:t>tick-box’ mentality.</a:t>
            </a:r>
            <a:endParaRPr lang="en-GB" sz="2600" dirty="0"/>
          </a:p>
          <a:p>
            <a:endParaRPr lang="en-GB" sz="2600" dirty="0"/>
          </a:p>
        </p:txBody>
      </p:sp>
    </p:spTree>
    <p:extLst>
      <p:ext uri="{BB962C8B-B14F-4D97-AF65-F5344CB8AC3E}">
        <p14:creationId xmlns:p14="http://schemas.microsoft.com/office/powerpoint/2010/main" val="228813747"/>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5790</Words>
  <Application>Microsoft Office PowerPoint</Application>
  <PresentationFormat>On-screen Show (4:3)</PresentationFormat>
  <Paragraphs>385</Paragraphs>
  <Slides>72</Slides>
  <Notes>18</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72</vt:i4>
      </vt:variant>
    </vt:vector>
  </HeadingPairs>
  <TitlesOfParts>
    <vt:vector size="84" baseType="lpstr">
      <vt:lpstr>Arial</vt:lpstr>
      <vt:lpstr>Arial Rounded MT Bold</vt:lpstr>
      <vt:lpstr>Calibri</vt:lpstr>
      <vt:lpstr>Calibri Light</vt:lpstr>
      <vt:lpstr>Comic Sans MS</vt:lpstr>
      <vt:lpstr>Tahoma</vt:lpstr>
      <vt:lpstr>Times New Roman</vt:lpstr>
      <vt:lpstr>Wingdings</vt:lpstr>
      <vt:lpstr>LeedsMet template</vt:lpstr>
      <vt:lpstr>101_Custom Design</vt:lpstr>
      <vt:lpstr>Office Theme</vt:lpstr>
      <vt:lpstr>1_Office Theme</vt:lpstr>
      <vt:lpstr>Enhancing assessment</vt:lpstr>
      <vt:lpstr>The purpose of the sessions today on assessment and feedback</vt:lpstr>
      <vt:lpstr>Timetable for the Business School</vt:lpstr>
      <vt:lpstr>The context in the Business School</vt:lpstr>
      <vt:lpstr>Underpinning premises</vt:lpstr>
      <vt:lpstr>So to help us focus on assessment criteria and developing students’ assessment literacy, a game!</vt:lpstr>
      <vt:lpstr>Thinking through the issues raised in the biscuit game</vt:lpstr>
      <vt:lpstr>PowerPoint Presentation</vt:lpstr>
      <vt:lpstr>Peter Hartley’s NTFS Bradford-led project on Programme Level Assessment</vt:lpstr>
      <vt:lpstr>Formative and summative assessment</vt:lpstr>
      <vt:lpstr>PowerPoint Presentation</vt:lpstr>
      <vt:lpstr>Students tend to be more convinced about the fairness of the assessment process if</vt:lpstr>
      <vt:lpstr>The benefits of authentic assessment can be significant for all stakeholders</vt:lpstr>
      <vt:lpstr>How can authentic assessment engage students?</vt:lpstr>
      <vt:lpstr>PowerPoint Presentation</vt:lpstr>
      <vt:lpstr>PowerPoint Presentation</vt:lpstr>
      <vt:lpstr>Fostering graduate skills and employability</vt:lpstr>
      <vt:lpstr>Questions employers might ask at interview that might help us frame some of our assignments</vt:lpstr>
      <vt:lpstr>Assessment must engage students in active tasks e.g.</vt:lpstr>
      <vt:lpstr>Making authentic choices: how can we build in authentic assessment? We can use</vt:lpstr>
      <vt:lpstr>Review practice: what can we do to build authenticity in to our assessment?</vt:lpstr>
      <vt:lpstr>Some further examples of authentic assessment tasks</vt:lpstr>
      <vt:lpstr>Helping students better understand what is needed of them</vt:lpstr>
      <vt:lpstr>Briefings for students: setting the context</vt:lpstr>
      <vt:lpstr>Briefings activity</vt:lpstr>
      <vt:lpstr>Essential components of an effective assignment brief I would suggest include:</vt:lpstr>
      <vt:lpstr>What are exemplars, and how can we use them productively?</vt:lpstr>
      <vt:lpstr>Exemplars can enable students to:</vt:lpstr>
      <vt:lpstr>What can we do when using exemplars? (see handout)</vt:lpstr>
      <vt:lpstr>Do your international students understand UK assessment approaches?</vt:lpstr>
      <vt:lpstr>Are your students aware of all the processes and procedures we use to ensure fair assessment? </vt:lpstr>
      <vt:lpstr>Part 2: summative and formative assessment: getting the right mix in our modules.  We know that:</vt:lpstr>
      <vt:lpstr>For any assessment activity, we need to be clear about: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Using assessment for learning  (Sambell et al, 2012)</vt:lpstr>
      <vt:lpstr>The importance of dialogic feedback (Sadler)</vt:lpstr>
      <vt:lpstr>Assessment for learning: some useful thoughts</vt:lpstr>
      <vt:lpstr>Assessment for learning</vt:lpstr>
      <vt:lpstr>What needs to happen for us to better balance summative and formative assessment across a programme? </vt:lpstr>
      <vt:lpstr>Part three: Challenges of implementing change and promulgating best practice</vt:lpstr>
      <vt:lpstr>What have we got in the toolkit?</vt:lpstr>
      <vt:lpstr>Designing fit-for-purpose assessment methods &amp; approaches: 10 questions </vt:lpstr>
      <vt:lpstr>And the next five:</vt:lpstr>
      <vt:lpstr>Part four: enhancing our feedback</vt:lpstr>
      <vt:lpstr>Good feedback:  (after Brown, S. (2015), Assessment, learning and teaching in higher education: global perspectives, London: Palgrave-MacMillan)</vt:lpstr>
      <vt:lpstr>Good feedback:</vt:lpstr>
      <vt:lpstr>Good feedback:</vt:lpstr>
      <vt:lpstr>Good feedback:</vt:lpstr>
      <vt:lpstr>Five things students really hate about poor feedback</vt:lpstr>
      <vt:lpstr>Five things students really hate about poor feedback</vt:lpstr>
      <vt:lpstr>Task</vt:lpstr>
      <vt:lpstr>Task: Giving formative feedback prior to submitting summative tasks </vt:lpstr>
      <vt:lpstr>Encouraging better use of feedback  (see handout)</vt:lpstr>
      <vt:lpstr>Encouraging students to recognise and use the feedback we provide for them</vt:lpstr>
      <vt:lpstr>To better engage learners through feedback and assessment we can:</vt:lpstr>
      <vt:lpstr>Assessment literacy: students do better if they can: </vt:lpstr>
      <vt:lpstr> Getting students to self-assess to deepen their learning &amp; develop feedback dialogues  (see handout)</vt:lpstr>
      <vt:lpstr>We can also:</vt:lpstr>
      <vt:lpstr>Can we provide opportunities for staged assessment?</vt:lpstr>
      <vt:lpstr>Making assessment work well</vt:lpstr>
      <vt:lpstr>These and other slides are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2017-11-29T14:35:55Z</dcterms:modified>
</cp:coreProperties>
</file>