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slideLayouts/slideLayout12.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49" r:id="rId1"/>
    <p:sldMasterId id="2147483805" r:id="rId2"/>
    <p:sldMasterId id="2147483809" r:id="rId3"/>
  </p:sldMasterIdLst>
  <p:notesMasterIdLst>
    <p:notesMasterId r:id="rId39"/>
  </p:notesMasterIdLst>
  <p:handoutMasterIdLst>
    <p:handoutMasterId r:id="rId40"/>
  </p:handoutMasterIdLst>
  <p:sldIdLst>
    <p:sldId id="420" r:id="rId4"/>
    <p:sldId id="699" r:id="rId5"/>
    <p:sldId id="700" r:id="rId6"/>
    <p:sldId id="670" r:id="rId7"/>
    <p:sldId id="705" r:id="rId8"/>
    <p:sldId id="687" r:id="rId9"/>
    <p:sldId id="640" r:id="rId10"/>
    <p:sldId id="686" r:id="rId11"/>
    <p:sldId id="665" r:id="rId12"/>
    <p:sldId id="671" r:id="rId13"/>
    <p:sldId id="688" r:id="rId14"/>
    <p:sldId id="689" r:id="rId15"/>
    <p:sldId id="672" r:id="rId16"/>
    <p:sldId id="673" r:id="rId17"/>
    <p:sldId id="674" r:id="rId18"/>
    <p:sldId id="701" r:id="rId19"/>
    <p:sldId id="662" r:id="rId20"/>
    <p:sldId id="675" r:id="rId21"/>
    <p:sldId id="682" r:id="rId22"/>
    <p:sldId id="678" r:id="rId23"/>
    <p:sldId id="677" r:id="rId24"/>
    <p:sldId id="693" r:id="rId25"/>
    <p:sldId id="663" r:id="rId26"/>
    <p:sldId id="658" r:id="rId27"/>
    <p:sldId id="668" r:id="rId28"/>
    <p:sldId id="669" r:id="rId29"/>
    <p:sldId id="653" r:id="rId30"/>
    <p:sldId id="637" r:id="rId31"/>
    <p:sldId id="656" r:id="rId32"/>
    <p:sldId id="702" r:id="rId33"/>
    <p:sldId id="382" r:id="rId34"/>
    <p:sldId id="270" r:id="rId35"/>
    <p:sldId id="271" r:id="rId36"/>
    <p:sldId id="272" r:id="rId37"/>
    <p:sldId id="317" r:id="rId38"/>
  </p:sldIdLst>
  <p:sldSz cx="9144000" cy="6858000" type="screen4x3"/>
  <p:notesSz cx="7010400" cy="9296400"/>
  <p:defaultTextStyle>
    <a:defPPr>
      <a:defRPr lang="en-GB"/>
    </a:defPPr>
    <a:lvl1pPr algn="l" rtl="0" fontAlgn="base">
      <a:spcBef>
        <a:spcPct val="0"/>
      </a:spcBef>
      <a:spcAft>
        <a:spcPct val="0"/>
      </a:spcAft>
      <a:defRPr sz="3100" kern="1200">
        <a:solidFill>
          <a:schemeClr val="tx1"/>
        </a:solidFill>
        <a:latin typeface="Arial" charset="0"/>
        <a:ea typeface="+mn-ea"/>
        <a:cs typeface="+mn-cs"/>
      </a:defRPr>
    </a:lvl1pPr>
    <a:lvl2pPr marL="457200" algn="l" rtl="0" fontAlgn="base">
      <a:spcBef>
        <a:spcPct val="0"/>
      </a:spcBef>
      <a:spcAft>
        <a:spcPct val="0"/>
      </a:spcAft>
      <a:defRPr sz="3100" kern="1200">
        <a:solidFill>
          <a:schemeClr val="tx1"/>
        </a:solidFill>
        <a:latin typeface="Arial" charset="0"/>
        <a:ea typeface="+mn-ea"/>
        <a:cs typeface="+mn-cs"/>
      </a:defRPr>
    </a:lvl2pPr>
    <a:lvl3pPr marL="914400" algn="l" rtl="0" fontAlgn="base">
      <a:spcBef>
        <a:spcPct val="0"/>
      </a:spcBef>
      <a:spcAft>
        <a:spcPct val="0"/>
      </a:spcAft>
      <a:defRPr sz="3100" kern="1200">
        <a:solidFill>
          <a:schemeClr val="tx1"/>
        </a:solidFill>
        <a:latin typeface="Arial" charset="0"/>
        <a:ea typeface="+mn-ea"/>
        <a:cs typeface="+mn-cs"/>
      </a:defRPr>
    </a:lvl3pPr>
    <a:lvl4pPr marL="1371600" algn="l" rtl="0" fontAlgn="base">
      <a:spcBef>
        <a:spcPct val="0"/>
      </a:spcBef>
      <a:spcAft>
        <a:spcPct val="0"/>
      </a:spcAft>
      <a:defRPr sz="3100" kern="1200">
        <a:solidFill>
          <a:schemeClr val="tx1"/>
        </a:solidFill>
        <a:latin typeface="Arial" charset="0"/>
        <a:ea typeface="+mn-ea"/>
        <a:cs typeface="+mn-cs"/>
      </a:defRPr>
    </a:lvl4pPr>
    <a:lvl5pPr marL="1828800" algn="l" rtl="0" fontAlgn="base">
      <a:spcBef>
        <a:spcPct val="0"/>
      </a:spcBef>
      <a:spcAft>
        <a:spcPct val="0"/>
      </a:spcAft>
      <a:defRPr sz="3100" kern="1200">
        <a:solidFill>
          <a:schemeClr val="tx1"/>
        </a:solidFill>
        <a:latin typeface="Arial" charset="0"/>
        <a:ea typeface="+mn-ea"/>
        <a:cs typeface="+mn-cs"/>
      </a:defRPr>
    </a:lvl5pPr>
    <a:lvl6pPr marL="2286000" algn="l" defTabSz="914400" rtl="0" eaLnBrk="1" latinLnBrk="0" hangingPunct="1">
      <a:defRPr sz="3100" kern="1200">
        <a:solidFill>
          <a:schemeClr val="tx1"/>
        </a:solidFill>
        <a:latin typeface="Arial" charset="0"/>
        <a:ea typeface="+mn-ea"/>
        <a:cs typeface="+mn-cs"/>
      </a:defRPr>
    </a:lvl6pPr>
    <a:lvl7pPr marL="2743200" algn="l" defTabSz="914400" rtl="0" eaLnBrk="1" latinLnBrk="0" hangingPunct="1">
      <a:defRPr sz="3100" kern="1200">
        <a:solidFill>
          <a:schemeClr val="tx1"/>
        </a:solidFill>
        <a:latin typeface="Arial" charset="0"/>
        <a:ea typeface="+mn-ea"/>
        <a:cs typeface="+mn-cs"/>
      </a:defRPr>
    </a:lvl7pPr>
    <a:lvl8pPr marL="3200400" algn="l" defTabSz="914400" rtl="0" eaLnBrk="1" latinLnBrk="0" hangingPunct="1">
      <a:defRPr sz="3100" kern="1200">
        <a:solidFill>
          <a:schemeClr val="tx1"/>
        </a:solidFill>
        <a:latin typeface="Arial" charset="0"/>
        <a:ea typeface="+mn-ea"/>
        <a:cs typeface="+mn-cs"/>
      </a:defRPr>
    </a:lvl8pPr>
    <a:lvl9pPr marL="3657600" algn="l" defTabSz="914400" rtl="0" eaLnBrk="1" latinLnBrk="0" hangingPunct="1">
      <a:defRPr sz="31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8" userDrawn="1">
          <p15:clr>
            <a:srgbClr val="A4A3A4"/>
          </p15:clr>
        </p15:guide>
        <p15:guide id="2" pos="2208"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uthor" initials="A" lastIdx="1"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030A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538" autoAdjust="0"/>
    <p:restoredTop sz="94533" autoAdjust="0"/>
  </p:normalViewPr>
  <p:slideViewPr>
    <p:cSldViewPr>
      <p:cViewPr varScale="1">
        <p:scale>
          <a:sx n="69" d="100"/>
          <a:sy n="69" d="100"/>
        </p:scale>
        <p:origin x="1500" y="78"/>
      </p:cViewPr>
      <p:guideLst>
        <p:guide orient="horz" pos="2160"/>
        <p:guide pos="2880"/>
      </p:guideLst>
    </p:cSldViewPr>
  </p:slideViewPr>
  <p:outlineViewPr>
    <p:cViewPr>
      <p:scale>
        <a:sx n="33" d="100"/>
        <a:sy n="33" d="100"/>
      </p:scale>
      <p:origin x="0" y="-143904"/>
    </p:cViewPr>
  </p:outlineViewPr>
  <p:notesTextViewPr>
    <p:cViewPr>
      <p:scale>
        <a:sx n="100" d="100"/>
        <a:sy n="100" d="100"/>
      </p:scale>
      <p:origin x="0" y="0"/>
    </p:cViewPr>
  </p:notesTextViewPr>
  <p:sorterViewPr>
    <p:cViewPr varScale="1">
      <p:scale>
        <a:sx n="1" d="1"/>
        <a:sy n="1" d="1"/>
      </p:scale>
      <p:origin x="0" y="-7842"/>
    </p:cViewPr>
  </p:sorterViewPr>
  <p:notesViewPr>
    <p:cSldViewPr>
      <p:cViewPr varScale="1">
        <p:scale>
          <a:sx n="80" d="100"/>
          <a:sy n="80" d="100"/>
        </p:scale>
        <p:origin x="-2022" y="-102"/>
      </p:cViewPr>
      <p:guideLst>
        <p:guide orient="horz" pos="2928"/>
        <p:guide pos="2208"/>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notesMaster" Target="notesMasters/notesMaster1.xml"/><Relationship Id="rId3" Type="http://schemas.openxmlformats.org/officeDocument/2006/relationships/slideMaster" Target="slideMasters/slideMaster3.xml"/><Relationship Id="rId21" Type="http://schemas.openxmlformats.org/officeDocument/2006/relationships/slide" Target="slides/slide18.xml"/><Relationship Id="rId34" Type="http://schemas.openxmlformats.org/officeDocument/2006/relationships/slide" Target="slides/slide31.xml"/><Relationship Id="rId42" Type="http://schemas.openxmlformats.org/officeDocument/2006/relationships/presProps" Target="presProp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slide" Target="slides/slide35.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41"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slide" Target="slides/slide34.xml"/><Relationship Id="rId40" Type="http://schemas.openxmlformats.org/officeDocument/2006/relationships/handoutMaster" Target="handoutMasters/handoutMaster1.xml"/><Relationship Id="rId45" Type="http://schemas.openxmlformats.org/officeDocument/2006/relationships/tableStyles" Target="tableStyle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slide" Target="slides/slide33.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4" Type="http://schemas.openxmlformats.org/officeDocument/2006/relationships/theme" Target="theme/theme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 Id="rId43"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bwMode="auto">
          <a:xfrm>
            <a:off x="0" y="0"/>
            <a:ext cx="3037840" cy="46482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defRPr sz="1200">
                <a:latin typeface="Arial" charset="0"/>
              </a:defRPr>
            </a:lvl1pPr>
          </a:lstStyle>
          <a:p>
            <a:pPr>
              <a:defRPr/>
            </a:pPr>
            <a:endParaRPr lang="en-GB"/>
          </a:p>
        </p:txBody>
      </p:sp>
      <p:sp>
        <p:nvSpPr>
          <p:cNvPr id="83971" name="Rectangle 3"/>
          <p:cNvSpPr>
            <a:spLocks noGrp="1" noChangeArrowheads="1"/>
          </p:cNvSpPr>
          <p:nvPr>
            <p:ph type="dt" sz="quarter" idx="1"/>
          </p:nvPr>
        </p:nvSpPr>
        <p:spPr bwMode="auto">
          <a:xfrm>
            <a:off x="3970938" y="0"/>
            <a:ext cx="3037840" cy="46482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lgn="r">
              <a:defRPr sz="1200">
                <a:latin typeface="Arial" charset="0"/>
              </a:defRPr>
            </a:lvl1pPr>
          </a:lstStyle>
          <a:p>
            <a:pPr>
              <a:defRPr/>
            </a:pPr>
            <a:endParaRPr lang="en-GB"/>
          </a:p>
        </p:txBody>
      </p:sp>
      <p:sp>
        <p:nvSpPr>
          <p:cNvPr id="83972" name="Rectangle 4"/>
          <p:cNvSpPr>
            <a:spLocks noGrp="1" noChangeArrowheads="1"/>
          </p:cNvSpPr>
          <p:nvPr>
            <p:ph type="ftr" sz="quarter" idx="2"/>
          </p:nvPr>
        </p:nvSpPr>
        <p:spPr bwMode="auto">
          <a:xfrm>
            <a:off x="0" y="8829967"/>
            <a:ext cx="3037840" cy="464820"/>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defRPr sz="1200">
                <a:latin typeface="Arial" charset="0"/>
              </a:defRPr>
            </a:lvl1pPr>
          </a:lstStyle>
          <a:p>
            <a:pPr>
              <a:defRPr/>
            </a:pPr>
            <a:endParaRPr lang="en-GB"/>
          </a:p>
        </p:txBody>
      </p:sp>
      <p:sp>
        <p:nvSpPr>
          <p:cNvPr id="83973" name="Rectangle 5"/>
          <p:cNvSpPr>
            <a:spLocks noGrp="1" noChangeArrowheads="1"/>
          </p:cNvSpPr>
          <p:nvPr>
            <p:ph type="sldNum" sz="quarter" idx="3"/>
          </p:nvPr>
        </p:nvSpPr>
        <p:spPr bwMode="auto">
          <a:xfrm>
            <a:off x="3970938" y="8829967"/>
            <a:ext cx="3037840" cy="464820"/>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lgn="r">
              <a:defRPr sz="1200">
                <a:latin typeface="Arial" charset="0"/>
              </a:defRPr>
            </a:lvl1pPr>
          </a:lstStyle>
          <a:p>
            <a:pPr>
              <a:defRPr/>
            </a:pPr>
            <a:fld id="{18E802B9-FBD2-4F51-8B47-337AD4DA14F7}" type="slidenum">
              <a:rPr lang="en-GB"/>
              <a:pPr>
                <a:defRPr/>
              </a:pPr>
              <a:t>‹#›</a:t>
            </a:fld>
            <a:endParaRPr lang="en-GB"/>
          </a:p>
        </p:txBody>
      </p:sp>
    </p:spTree>
    <p:extLst>
      <p:ext uri="{BB962C8B-B14F-4D97-AF65-F5344CB8AC3E}">
        <p14:creationId xmlns:p14="http://schemas.microsoft.com/office/powerpoint/2010/main" val="28065668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3037840" cy="46482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defRPr sz="1200">
                <a:latin typeface="Arial" charset="0"/>
              </a:defRPr>
            </a:lvl1pPr>
          </a:lstStyle>
          <a:p>
            <a:pPr>
              <a:defRPr/>
            </a:pPr>
            <a:endParaRPr lang="en-US"/>
          </a:p>
        </p:txBody>
      </p:sp>
      <p:sp>
        <p:nvSpPr>
          <p:cNvPr id="28675" name="Rectangle 3"/>
          <p:cNvSpPr>
            <a:spLocks noGrp="1" noChangeArrowheads="1"/>
          </p:cNvSpPr>
          <p:nvPr>
            <p:ph type="dt" idx="1"/>
          </p:nvPr>
        </p:nvSpPr>
        <p:spPr bwMode="auto">
          <a:xfrm>
            <a:off x="3970938" y="0"/>
            <a:ext cx="3037840" cy="46482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lgn="r">
              <a:defRPr sz="1200">
                <a:latin typeface="Arial" charset="0"/>
              </a:defRPr>
            </a:lvl1pPr>
          </a:lstStyle>
          <a:p>
            <a:pPr>
              <a:defRPr/>
            </a:pPr>
            <a:endParaRPr lang="en-US"/>
          </a:p>
        </p:txBody>
      </p:sp>
      <p:sp>
        <p:nvSpPr>
          <p:cNvPr id="49156" name="Rectangle 4"/>
          <p:cNvSpPr>
            <a:spLocks noGrp="1" noRot="1" noChangeAspect="1" noChangeArrowheads="1" noTextEdit="1"/>
          </p:cNvSpPr>
          <p:nvPr>
            <p:ph type="sldImg" idx="2"/>
          </p:nvPr>
        </p:nvSpPr>
        <p:spPr bwMode="auto">
          <a:xfrm>
            <a:off x="1181100" y="696913"/>
            <a:ext cx="4648200" cy="3486150"/>
          </a:xfrm>
          <a:prstGeom prst="rect">
            <a:avLst/>
          </a:prstGeom>
          <a:noFill/>
          <a:ln w="9525">
            <a:solidFill>
              <a:srgbClr val="000000"/>
            </a:solidFill>
            <a:miter lim="800000"/>
            <a:headEnd/>
            <a:tailEnd/>
          </a:ln>
        </p:spPr>
      </p:sp>
      <p:sp>
        <p:nvSpPr>
          <p:cNvPr id="28677" name="Rectangle 5"/>
          <p:cNvSpPr>
            <a:spLocks noGrp="1" noChangeArrowheads="1"/>
          </p:cNvSpPr>
          <p:nvPr>
            <p:ph type="body" sz="quarter" idx="3"/>
          </p:nvPr>
        </p:nvSpPr>
        <p:spPr bwMode="auto">
          <a:xfrm>
            <a:off x="701040" y="4415790"/>
            <a:ext cx="5608320" cy="418338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8678" name="Rectangle 6"/>
          <p:cNvSpPr>
            <a:spLocks noGrp="1" noChangeArrowheads="1"/>
          </p:cNvSpPr>
          <p:nvPr>
            <p:ph type="ftr" sz="quarter" idx="4"/>
          </p:nvPr>
        </p:nvSpPr>
        <p:spPr bwMode="auto">
          <a:xfrm>
            <a:off x="0" y="8829967"/>
            <a:ext cx="3037840" cy="464820"/>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defRPr sz="1200">
                <a:latin typeface="Arial" charset="0"/>
              </a:defRPr>
            </a:lvl1pPr>
          </a:lstStyle>
          <a:p>
            <a:pPr>
              <a:defRPr/>
            </a:pPr>
            <a:endParaRPr lang="en-US"/>
          </a:p>
        </p:txBody>
      </p:sp>
      <p:sp>
        <p:nvSpPr>
          <p:cNvPr id="28679" name="Rectangle 7"/>
          <p:cNvSpPr>
            <a:spLocks noGrp="1" noChangeArrowheads="1"/>
          </p:cNvSpPr>
          <p:nvPr>
            <p:ph type="sldNum" sz="quarter" idx="5"/>
          </p:nvPr>
        </p:nvSpPr>
        <p:spPr bwMode="auto">
          <a:xfrm>
            <a:off x="3970938" y="8829967"/>
            <a:ext cx="3037840" cy="464820"/>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lgn="r">
              <a:defRPr sz="1200">
                <a:latin typeface="Arial" charset="0"/>
              </a:defRPr>
            </a:lvl1pPr>
          </a:lstStyle>
          <a:p>
            <a:pPr>
              <a:defRPr/>
            </a:pPr>
            <a:fld id="{8A7EB679-7535-4499-998C-2E4C9FDB76DD}" type="slidenum">
              <a:rPr lang="en-US"/>
              <a:pPr>
                <a:defRPr/>
              </a:pPr>
              <a:t>‹#›</a:t>
            </a:fld>
            <a:endParaRPr lang="en-US"/>
          </a:p>
        </p:txBody>
      </p:sp>
    </p:spTree>
    <p:extLst>
      <p:ext uri="{BB962C8B-B14F-4D97-AF65-F5344CB8AC3E}">
        <p14:creationId xmlns:p14="http://schemas.microsoft.com/office/powerpoint/2010/main" val="249542502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a:t>
            </a:fld>
            <a:endParaRPr lang="en-US" dirty="0"/>
          </a:p>
        </p:txBody>
      </p:sp>
    </p:spTree>
    <p:extLst>
      <p:ext uri="{BB962C8B-B14F-4D97-AF65-F5344CB8AC3E}">
        <p14:creationId xmlns:p14="http://schemas.microsoft.com/office/powerpoint/2010/main" val="131189929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Slide Image Placeholder 1"/>
          <p:cNvSpPr>
            <a:spLocks noGrp="1" noRot="1" noChangeAspect="1" noTextEdit="1"/>
          </p:cNvSpPr>
          <p:nvPr>
            <p:ph type="sldImg"/>
          </p:nvPr>
        </p:nvSpPr>
        <p:spPr>
          <a:ln/>
        </p:spPr>
      </p:sp>
      <p:sp>
        <p:nvSpPr>
          <p:cNvPr id="79875" name="Notes Placeholder 2"/>
          <p:cNvSpPr>
            <a:spLocks noGrp="1"/>
          </p:cNvSpPr>
          <p:nvPr>
            <p:ph type="body" idx="1"/>
          </p:nvPr>
        </p:nvSpPr>
        <p:spPr>
          <a:noFill/>
          <a:ln/>
        </p:spPr>
        <p:txBody>
          <a:bodyPr/>
          <a:lstStyle/>
          <a:p>
            <a:endParaRPr lang="en-US" dirty="0"/>
          </a:p>
        </p:txBody>
      </p:sp>
      <p:sp>
        <p:nvSpPr>
          <p:cNvPr id="79876" name="Slide Number Placeholder 3"/>
          <p:cNvSpPr>
            <a:spLocks noGrp="1"/>
          </p:cNvSpPr>
          <p:nvPr>
            <p:ph type="sldNum" sz="quarter" idx="5"/>
          </p:nvPr>
        </p:nvSpPr>
        <p:spPr>
          <a:noFill/>
        </p:spPr>
        <p:txBody>
          <a:bodyPr/>
          <a:lstStyle/>
          <a:p>
            <a:fld id="{DA1B6886-9AB8-4328-86A1-C89F301BE134}" type="slidenum">
              <a:rPr lang="en-US" smtClean="0"/>
              <a:pPr/>
              <a:t>29</a:t>
            </a:fld>
            <a:endParaRPr lang="en-US" dirty="0"/>
          </a:p>
        </p:txBody>
      </p:sp>
    </p:spTree>
    <p:extLst>
      <p:ext uri="{BB962C8B-B14F-4D97-AF65-F5344CB8AC3E}">
        <p14:creationId xmlns:p14="http://schemas.microsoft.com/office/powerpoint/2010/main" val="243747240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31</a:t>
            </a:fld>
            <a:endParaRPr lang="en-US" dirty="0"/>
          </a:p>
        </p:txBody>
      </p:sp>
    </p:spTree>
    <p:extLst>
      <p:ext uri="{BB962C8B-B14F-4D97-AF65-F5344CB8AC3E}">
        <p14:creationId xmlns:p14="http://schemas.microsoft.com/office/powerpoint/2010/main" val="365879524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32</a:t>
            </a:fld>
            <a:endParaRPr lang="en-US"/>
          </a:p>
        </p:txBody>
      </p:sp>
    </p:spTree>
    <p:extLst>
      <p:ext uri="{BB962C8B-B14F-4D97-AF65-F5344CB8AC3E}">
        <p14:creationId xmlns:p14="http://schemas.microsoft.com/office/powerpoint/2010/main" val="244923984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33</a:t>
            </a:fld>
            <a:endParaRPr lang="en-US"/>
          </a:p>
        </p:txBody>
      </p:sp>
    </p:spTree>
    <p:extLst>
      <p:ext uri="{BB962C8B-B14F-4D97-AF65-F5344CB8AC3E}">
        <p14:creationId xmlns:p14="http://schemas.microsoft.com/office/powerpoint/2010/main" val="417477878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34</a:t>
            </a:fld>
            <a:endParaRPr lang="en-US"/>
          </a:p>
        </p:txBody>
      </p:sp>
    </p:spTree>
    <p:extLst>
      <p:ext uri="{BB962C8B-B14F-4D97-AF65-F5344CB8AC3E}">
        <p14:creationId xmlns:p14="http://schemas.microsoft.com/office/powerpoint/2010/main" val="156904900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35</a:t>
            </a:fld>
            <a:endParaRPr lang="en-US"/>
          </a:p>
        </p:txBody>
      </p:sp>
    </p:spTree>
    <p:extLst>
      <p:ext uri="{BB962C8B-B14F-4D97-AF65-F5344CB8AC3E}">
        <p14:creationId xmlns:p14="http://schemas.microsoft.com/office/powerpoint/2010/main" val="118160628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p:cNvSpPr>
            <a:spLocks noGrp="1" noRot="1" noChangeAspect="1" noTextEdit="1"/>
          </p:cNvSpPr>
          <p:nvPr>
            <p:ph type="sldImg"/>
          </p:nvPr>
        </p:nvSpPr>
        <p:spPr>
          <a:ln/>
        </p:spPr>
      </p:sp>
      <p:sp>
        <p:nvSpPr>
          <p:cNvPr id="55299" name="Notes Placeholder 2"/>
          <p:cNvSpPr>
            <a:spLocks noGrp="1"/>
          </p:cNvSpPr>
          <p:nvPr>
            <p:ph type="body" idx="1"/>
          </p:nvPr>
        </p:nvSpPr>
        <p:spPr>
          <a:noFill/>
          <a:ln/>
        </p:spPr>
        <p:txBody>
          <a:bodyPr/>
          <a:lstStyle/>
          <a:p>
            <a:pPr eaLnBrk="1" hangingPunct="1">
              <a:spcBef>
                <a:spcPct val="0"/>
              </a:spcBef>
            </a:pPr>
            <a:endParaRPr lang="en-US" dirty="0"/>
          </a:p>
        </p:txBody>
      </p:sp>
      <p:sp>
        <p:nvSpPr>
          <p:cNvPr id="55300" name="Slide Number Placeholder 3"/>
          <p:cNvSpPr>
            <a:spLocks noGrp="1"/>
          </p:cNvSpPr>
          <p:nvPr>
            <p:ph type="sldNum" sz="quarter" idx="5"/>
          </p:nvPr>
        </p:nvSpPr>
        <p:spPr>
          <a:noFill/>
        </p:spPr>
        <p:txBody>
          <a:bodyPr/>
          <a:lstStyle/>
          <a:p>
            <a:fld id="{BD3FC26A-8C14-4416-8BFA-93D8B3627EC7}" type="slidenum">
              <a:rPr lang="en-US" smtClean="0">
                <a:solidFill>
                  <a:srgbClr val="000000"/>
                </a:solidFill>
              </a:rPr>
              <a:pPr/>
              <a:t>6</a:t>
            </a:fld>
            <a:endParaRPr lang="en-US" dirty="0">
              <a:solidFill>
                <a:srgbClr val="000000"/>
              </a:solidFill>
            </a:endParaRPr>
          </a:p>
        </p:txBody>
      </p:sp>
    </p:spTree>
    <p:extLst>
      <p:ext uri="{BB962C8B-B14F-4D97-AF65-F5344CB8AC3E}">
        <p14:creationId xmlns:p14="http://schemas.microsoft.com/office/powerpoint/2010/main" val="86736419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p:cNvSpPr>
            <a:spLocks noGrp="1" noRot="1" noChangeAspect="1" noTextEdit="1"/>
          </p:cNvSpPr>
          <p:nvPr>
            <p:ph type="sldImg"/>
          </p:nvPr>
        </p:nvSpPr>
        <p:spPr bwMode="auto">
          <a:noFill/>
          <a:ln>
            <a:solidFill>
              <a:srgbClr val="000000"/>
            </a:solidFill>
            <a:miter lim="800000"/>
            <a:headEnd/>
            <a:tailEnd/>
          </a:ln>
        </p:spPr>
      </p:sp>
      <p:sp>
        <p:nvSpPr>
          <p:cNvPr id="40963"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a:p>
        </p:txBody>
      </p:sp>
      <p:sp>
        <p:nvSpPr>
          <p:cNvPr id="4" name="Slide Number Placeholder 3"/>
          <p:cNvSpPr>
            <a:spLocks noGrp="1"/>
          </p:cNvSpPr>
          <p:nvPr>
            <p:ph type="sldNum" sz="quarter" idx="5"/>
          </p:nvPr>
        </p:nvSpPr>
        <p:spPr/>
        <p:txBody>
          <a:bodyPr/>
          <a:lstStyle/>
          <a:p>
            <a:pPr>
              <a:defRPr/>
            </a:pPr>
            <a:fld id="{2750034B-FA1B-4989-9657-9088CB755A55}" type="slidenum">
              <a:rPr lang="en-GB" smtClean="0"/>
              <a:pPr>
                <a:defRPr/>
              </a:pPr>
              <a:t>7</a:t>
            </a:fld>
            <a:endParaRPr lang="en-GB"/>
          </a:p>
        </p:txBody>
      </p:sp>
    </p:spTree>
    <p:extLst>
      <p:ext uri="{BB962C8B-B14F-4D97-AF65-F5344CB8AC3E}">
        <p14:creationId xmlns:p14="http://schemas.microsoft.com/office/powerpoint/2010/main" val="344129199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8</a:t>
            </a:fld>
            <a:endParaRPr lang="en-US" dirty="0"/>
          </a:p>
        </p:txBody>
      </p:sp>
    </p:spTree>
    <p:extLst>
      <p:ext uri="{BB962C8B-B14F-4D97-AF65-F5344CB8AC3E}">
        <p14:creationId xmlns:p14="http://schemas.microsoft.com/office/powerpoint/2010/main" val="43180042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B3FB56F1-60F1-488B-A081-8D7FD241E705}" type="slidenum">
              <a:rPr lang="en-GB" smtClean="0"/>
              <a:pPr/>
              <a:t>9</a:t>
            </a:fld>
            <a:endParaRPr lang="en-GB" dirty="0"/>
          </a:p>
        </p:txBody>
      </p:sp>
    </p:spTree>
    <p:extLst>
      <p:ext uri="{BB962C8B-B14F-4D97-AF65-F5344CB8AC3E}">
        <p14:creationId xmlns:p14="http://schemas.microsoft.com/office/powerpoint/2010/main" val="314844224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p:cNvSpPr>
            <a:spLocks noGrp="1" noRot="1" noChangeAspect="1" noTextEdit="1"/>
          </p:cNvSpPr>
          <p:nvPr>
            <p:ph type="sldImg"/>
          </p:nvPr>
        </p:nvSpPr>
        <p:spPr bwMode="auto">
          <a:noFill/>
          <a:ln>
            <a:solidFill>
              <a:srgbClr val="000000"/>
            </a:solidFill>
            <a:miter lim="800000"/>
            <a:headEnd/>
            <a:tailEnd/>
          </a:ln>
        </p:spPr>
      </p:sp>
      <p:sp>
        <p:nvSpPr>
          <p:cNvPr id="33795"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a:p>
        </p:txBody>
      </p:sp>
      <p:sp>
        <p:nvSpPr>
          <p:cNvPr id="4" name="Slide Number Placeholder 3"/>
          <p:cNvSpPr>
            <a:spLocks noGrp="1"/>
          </p:cNvSpPr>
          <p:nvPr>
            <p:ph type="sldNum" sz="quarter" idx="5"/>
          </p:nvPr>
        </p:nvSpPr>
        <p:spPr/>
        <p:txBody>
          <a:bodyPr/>
          <a:lstStyle/>
          <a:p>
            <a:pPr>
              <a:defRPr/>
            </a:pPr>
            <a:fld id="{EF25D140-36AC-4E93-BF41-76DB32C14E81}" type="slidenum">
              <a:rPr lang="en-GB" smtClean="0"/>
              <a:pPr>
                <a:defRPr/>
              </a:pPr>
              <a:t>11</a:t>
            </a:fld>
            <a:endParaRPr lang="en-GB"/>
          </a:p>
        </p:txBody>
      </p:sp>
    </p:spTree>
    <p:extLst>
      <p:ext uri="{BB962C8B-B14F-4D97-AF65-F5344CB8AC3E}">
        <p14:creationId xmlns:p14="http://schemas.microsoft.com/office/powerpoint/2010/main" val="39612429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23</a:t>
            </a:fld>
            <a:endParaRPr lang="en-US" dirty="0"/>
          </a:p>
        </p:txBody>
      </p:sp>
    </p:spTree>
    <p:extLst>
      <p:ext uri="{BB962C8B-B14F-4D97-AF65-F5344CB8AC3E}">
        <p14:creationId xmlns:p14="http://schemas.microsoft.com/office/powerpoint/2010/main" val="321596921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25</a:t>
            </a:fld>
            <a:endParaRPr lang="en-US"/>
          </a:p>
        </p:txBody>
      </p:sp>
    </p:spTree>
    <p:extLst>
      <p:ext uri="{BB962C8B-B14F-4D97-AF65-F5344CB8AC3E}">
        <p14:creationId xmlns:p14="http://schemas.microsoft.com/office/powerpoint/2010/main" val="38585873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26</a:t>
            </a:fld>
            <a:endParaRPr lang="en-US"/>
          </a:p>
        </p:txBody>
      </p:sp>
    </p:spTree>
    <p:extLst>
      <p:ext uri="{BB962C8B-B14F-4D97-AF65-F5344CB8AC3E}">
        <p14:creationId xmlns:p14="http://schemas.microsoft.com/office/powerpoint/2010/main" val="275140466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a:effectLst/>
        </p:spPr>
        <p:txBody>
          <a:bodyPr/>
          <a:lstStyle/>
          <a:p>
            <a:pPr>
              <a:defRPr/>
            </a:pPr>
            <a:endParaRPr lang="en-GB"/>
          </a:p>
        </p:txBody>
      </p:sp>
      <p:grpSp>
        <p:nvGrpSpPr>
          <p:cNvPr id="5" name="Group 8"/>
          <p:cNvGrpSpPr>
            <a:grpSpLocks/>
          </p:cNvGrpSpPr>
          <p:nvPr/>
        </p:nvGrpSpPr>
        <p:grpSpPr bwMode="auto">
          <a:xfrm>
            <a:off x="7493000" y="2992438"/>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a:effectLst/>
          </p:spPr>
          <p:txBody>
            <a:bodyPr wrap="none" anchor="ctr"/>
            <a:lstStyle/>
            <a:p>
              <a:pPr>
                <a:defRPr/>
              </a:pPr>
              <a:endParaRPr lang="en-GB"/>
            </a:p>
          </p:txBody>
        </p:sp>
      </p:grpSp>
      <p:sp>
        <p:nvSpPr>
          <p:cNvPr id="37" name="Line 40"/>
          <p:cNvSpPr>
            <a:spLocks noChangeShapeType="1"/>
          </p:cNvSpPr>
          <p:nvPr/>
        </p:nvSpPr>
        <p:spPr bwMode="auto">
          <a:xfrm>
            <a:off x="304800" y="2819400"/>
            <a:ext cx="8229600" cy="0"/>
          </a:xfrm>
          <a:prstGeom prst="line">
            <a:avLst/>
          </a:prstGeom>
          <a:noFill/>
          <a:ln w="6350">
            <a:solidFill>
              <a:schemeClr val="tx1"/>
            </a:solidFill>
            <a:round/>
            <a:headEnd/>
            <a:tailEnd/>
          </a:ln>
          <a:effectLst/>
        </p:spPr>
        <p:txBody>
          <a:bodyPr/>
          <a:lstStyle/>
          <a:p>
            <a:pPr>
              <a:defRPr/>
            </a:pPr>
            <a:endParaRPr lang="en-GB"/>
          </a:p>
        </p:txBody>
      </p:sp>
      <p:sp>
        <p:nvSpPr>
          <p:cNvPr id="5123" name="Rectangle 3"/>
          <p:cNvSpPr>
            <a:spLocks noGrp="1" noChangeArrowheads="1"/>
          </p:cNvSpPr>
          <p:nvPr>
            <p:ph type="ctrTitle"/>
          </p:nvPr>
        </p:nvSpPr>
        <p:spPr>
          <a:xfrm>
            <a:off x="315913" y="466725"/>
            <a:ext cx="6781800" cy="2133600"/>
          </a:xfrm>
        </p:spPr>
        <p:txBody>
          <a:bodyPr/>
          <a:lstStyle>
            <a:lvl1pPr algn="r">
              <a:defRPr sz="4800"/>
            </a:lvl1pPr>
          </a:lstStyle>
          <a:p>
            <a:r>
              <a:rPr lang="en-GB" altLang="en-US"/>
              <a:t>Click to edit Master title style</a:t>
            </a:r>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200"/>
            </a:lvl1pPr>
          </a:lstStyle>
          <a:p>
            <a:r>
              <a:rPr lang="en-GB" altLang="en-US"/>
              <a:t>Click to edit Master subtitle style</a:t>
            </a:r>
          </a:p>
        </p:txBody>
      </p:sp>
      <p:sp>
        <p:nvSpPr>
          <p:cNvPr id="38" name="Rectangle 5"/>
          <p:cNvSpPr>
            <a:spLocks noGrp="1" noChangeArrowheads="1"/>
          </p:cNvSpPr>
          <p:nvPr>
            <p:ph type="dt" sz="half" idx="10"/>
          </p:nvPr>
        </p:nvSpPr>
        <p:spPr>
          <a:xfrm>
            <a:off x="457200" y="6248400"/>
            <a:ext cx="2133600" cy="457200"/>
          </a:xfrm>
        </p:spPr>
        <p:txBody>
          <a:bodyPr/>
          <a:lstStyle>
            <a:lvl1pPr>
              <a:defRPr/>
            </a:lvl1pPr>
          </a:lstStyle>
          <a:p>
            <a:pPr>
              <a:defRPr/>
            </a:pPr>
            <a:fld id="{6BF405E3-5FD4-429E-9303-BCB30466977A}" type="datetime1">
              <a:rPr lang="en-GB" smtClean="0"/>
              <a:pPr>
                <a:defRPr/>
              </a:pPr>
              <a:t>20/11/2017</a:t>
            </a:fld>
            <a:endParaRPr lang="en-GB" altLang="en-US"/>
          </a:p>
        </p:txBody>
      </p:sp>
      <p:sp>
        <p:nvSpPr>
          <p:cNvPr id="39" name="Rectangle 6"/>
          <p:cNvSpPr>
            <a:spLocks noGrp="1" noChangeArrowheads="1"/>
          </p:cNvSpPr>
          <p:nvPr>
            <p:ph type="ftr" sz="quarter" idx="11"/>
          </p:nvPr>
        </p:nvSpPr>
        <p:spPr bwMode="auto">
          <a:xfrm>
            <a:off x="3124200" y="6248400"/>
            <a:ext cx="2895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ctr">
              <a:defRPr sz="1000">
                <a:latin typeface="Arial" charset="0"/>
              </a:defRPr>
            </a:lvl1pPr>
          </a:lstStyle>
          <a:p>
            <a:pPr>
              <a:defRPr/>
            </a:pPr>
            <a:endParaRPr lang="en-GB" altLang="en-US"/>
          </a:p>
        </p:txBody>
      </p:sp>
      <p:sp>
        <p:nvSpPr>
          <p:cNvPr id="40" name="Rectangle 7"/>
          <p:cNvSpPr>
            <a:spLocks noGrp="1" noChangeArrowheads="1"/>
          </p:cNvSpPr>
          <p:nvPr>
            <p:ph type="sldNum" sz="quarter" idx="12"/>
          </p:nvPr>
        </p:nvSpPr>
        <p:spPr bwMode="auto">
          <a:xfrm>
            <a:off x="6553200" y="6248400"/>
            <a:ext cx="2133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r">
              <a:defRPr sz="1000">
                <a:latin typeface="Arial" charset="0"/>
              </a:defRPr>
            </a:lvl1pPr>
          </a:lstStyle>
          <a:p>
            <a:pPr>
              <a:defRPr/>
            </a:pPr>
            <a:fld id="{CF18B3D2-DCBE-4955-9C96-34A96C43EFEB}" type="slidenum">
              <a:rPr lang="en-GB" altLang="en-US"/>
              <a:pPr>
                <a:defRPr/>
              </a:pPr>
              <a:t>‹#›</a:t>
            </a:fld>
            <a:endParaRPr lang="en-GB"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7A3EAD6F-359A-4A16-BBCE-5CB0F083F81E}" type="datetime1">
              <a:rPr lang="en-GB" smtClean="0"/>
              <a:pPr>
                <a:defRPr/>
              </a:pPr>
              <a:t>20/11/2017</a:t>
            </a:fld>
            <a:endParaRPr lang="en-GB"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122238"/>
            <a:ext cx="2058988" cy="60801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122238"/>
            <a:ext cx="6029325" cy="60801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11223722-15A2-41F3-833C-7DE4A50A3EB7}" type="datetime1">
              <a:rPr lang="en-GB" smtClean="0"/>
              <a:pPr>
                <a:defRPr/>
              </a:pPr>
              <a:t>20/11/2017</a:t>
            </a:fld>
            <a:endParaRPr lang="en-GB"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11/20/2017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5553266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a:t>Click to edit Master title style</a:t>
            </a:r>
            <a:endParaRPr lang="en-GB"/>
          </a:p>
        </p:txBody>
      </p:sp>
      <p:sp>
        <p:nvSpPr>
          <p:cNvPr id="3" name="Content Placeholder 2"/>
          <p:cNvSpPr>
            <a:spLocks noGrp="1"/>
          </p:cNvSpPr>
          <p:nvPr>
            <p:ph idx="1"/>
          </p:nvPr>
        </p:nvSpPr>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D419B9B9-35AD-4C4A-A16A-05A32AC7D501}" type="datetime1">
              <a:rPr lang="en-GB" smtClean="0"/>
              <a:pPr>
                <a:defRPr/>
              </a:pPr>
              <a:t>20/11/2017</a:t>
            </a:fld>
            <a:endParaRPr lang="en-GB"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fld id="{D6FD79EC-7D72-4852-81CE-13DB142BCC46}" type="datetime1">
              <a:rPr lang="en-GB" smtClean="0"/>
              <a:pPr>
                <a:defRPr/>
              </a:pPr>
              <a:t>20/11/2017</a:t>
            </a:fld>
            <a:endParaRPr lang="en-GB"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68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59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5"/>
          <p:cNvSpPr>
            <a:spLocks noGrp="1" noChangeArrowheads="1"/>
          </p:cNvSpPr>
          <p:nvPr>
            <p:ph type="dt" sz="half" idx="10"/>
          </p:nvPr>
        </p:nvSpPr>
        <p:spPr>
          <a:ln/>
        </p:spPr>
        <p:txBody>
          <a:bodyPr/>
          <a:lstStyle>
            <a:lvl1pPr>
              <a:defRPr/>
            </a:lvl1pPr>
          </a:lstStyle>
          <a:p>
            <a:pPr>
              <a:defRPr/>
            </a:pPr>
            <a:fld id="{4293A0AC-4448-4368-9A6C-68AB070ED197}" type="datetime1">
              <a:rPr lang="en-GB" smtClean="0"/>
              <a:pPr>
                <a:defRPr/>
              </a:pPr>
              <a:t>20/11/2017</a:t>
            </a:fld>
            <a:endParaRPr lang="en-GB"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5"/>
          <p:cNvSpPr>
            <a:spLocks noGrp="1" noChangeArrowheads="1"/>
          </p:cNvSpPr>
          <p:nvPr>
            <p:ph type="dt" sz="half" idx="10"/>
          </p:nvPr>
        </p:nvSpPr>
        <p:spPr>
          <a:ln/>
        </p:spPr>
        <p:txBody>
          <a:bodyPr/>
          <a:lstStyle>
            <a:lvl1pPr>
              <a:defRPr/>
            </a:lvl1pPr>
          </a:lstStyle>
          <a:p>
            <a:pPr>
              <a:defRPr/>
            </a:pPr>
            <a:fld id="{4394AE39-E117-4AD4-AD03-CE3600BB1FF7}" type="datetime1">
              <a:rPr lang="en-GB" smtClean="0"/>
              <a:pPr>
                <a:defRPr/>
              </a:pPr>
              <a:t>20/11/2017</a:t>
            </a:fld>
            <a:endParaRPr lang="en-GB"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Rectangle 5"/>
          <p:cNvSpPr>
            <a:spLocks noGrp="1" noChangeArrowheads="1"/>
          </p:cNvSpPr>
          <p:nvPr>
            <p:ph type="dt" sz="half" idx="10"/>
          </p:nvPr>
        </p:nvSpPr>
        <p:spPr>
          <a:ln/>
        </p:spPr>
        <p:txBody>
          <a:bodyPr/>
          <a:lstStyle>
            <a:lvl1pPr>
              <a:defRPr/>
            </a:lvl1pPr>
          </a:lstStyle>
          <a:p>
            <a:pPr>
              <a:defRPr/>
            </a:pPr>
            <a:fld id="{6D62ABDB-E4E2-43FE-90FB-0D12EBE90DB8}" type="datetime1">
              <a:rPr lang="en-GB" smtClean="0"/>
              <a:pPr>
                <a:defRPr/>
              </a:pPr>
              <a:t>20/11/2017</a:t>
            </a:fld>
            <a:endParaRPr lang="en-GB"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fld id="{F8A5DB57-8E66-4D15-A4B1-E11693BDEDF0}" type="datetime1">
              <a:rPr lang="en-GB" smtClean="0"/>
              <a:pPr>
                <a:defRPr/>
              </a:pPr>
              <a:t>20/11/2017</a:t>
            </a:fld>
            <a:endParaRPr lang="en-GB"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21C2F77E-D437-4771-B2EC-37752762E281}" type="datetime1">
              <a:rPr lang="en-GB" smtClean="0"/>
              <a:pPr>
                <a:defRPr/>
              </a:pPr>
              <a:t>20/11/2017</a:t>
            </a:fld>
            <a:endParaRPr lang="en-GB"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EA4CD9C0-2BF1-4826-B5F4-8C6FBF7E1E99}" type="datetime1">
              <a:rPr lang="en-GB" smtClean="0"/>
              <a:pPr>
                <a:defRPr/>
              </a:pPr>
              <a:t>20/11/2017</a:t>
            </a:fld>
            <a:endParaRPr lang="en-GB"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hyperlink" Target="coffee.ppt" TargetMode="External"/><Relationship Id="rId2" Type="http://schemas.openxmlformats.org/officeDocument/2006/relationships/hyperlink" Target="00%20main%20menu.ppt" TargetMode="External"/><Relationship Id="rId1" Type="http://schemas.openxmlformats.org/officeDocument/2006/relationships/theme" Target="../theme/theme2.xml"/><Relationship Id="rId5" Type="http://schemas.openxmlformats.org/officeDocument/2006/relationships/hyperlink" Target="../Organising%20your%20studies/organising%20choices.ppt" TargetMode="External"/><Relationship Id="rId4" Type="http://schemas.openxmlformats.org/officeDocument/2006/relationships/hyperlink" Target="Choices&#8230;.ppt" TargetMode="External"/></Relationships>
</file>

<file path=ppt/slideMasters/_rels/slideMaster3.xml.rels><?xml version="1.0" encoding="UTF-8" standalone="yes"?>
<Relationships xmlns="http://schemas.openxmlformats.org/package/2006/relationships"><Relationship Id="rId2" Type="http://schemas.openxmlformats.org/officeDocument/2006/relationships/theme" Target="../theme/theme3.xml"/><Relationship Id="rId1"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fld id="{3AEC2ED1-CD7C-40D2-BE67-B885796E00F7}" type="datetime1">
              <a:rPr lang="en-GB" smtClean="0"/>
              <a:pPr>
                <a:defRPr/>
              </a:pPr>
              <a:t>20/11/2017</a:t>
            </a:fld>
            <a:endParaRPr lang="en-GB" altLang="en-US"/>
          </a:p>
        </p:txBody>
      </p:sp>
      <p:grpSp>
        <p:nvGrpSpPr>
          <p:cNvPr id="1030"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cSld>
  <p:clrMap bg1="lt1" tx1="dk1" bg2="lt2" tx2="dk2" accent1="accent1" accent2="accent2" accent3="accent3" accent4="accent4" accent5="accent5" accent6="accent6" hlink="hlink" folHlink="folHlink"/>
  <p:sldLayoutIdLst>
    <p:sldLayoutId id="2147483804"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hf sldNum="0"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ts val="6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spcBef>
          <a:spcPts val="600"/>
        </a:spcBef>
        <a:spcAft>
          <a:spcPct val="0"/>
        </a:spcAft>
        <a:buClr>
          <a:srgbClr val="339966"/>
        </a:buClr>
        <a:buSzPct val="70000"/>
        <a:buFont typeface="Wingdings" pitchFamily="2" charset="2"/>
        <a:buChar char="l"/>
        <a:defRPr sz="2400" b="1">
          <a:solidFill>
            <a:schemeClr val="tx1"/>
          </a:solidFill>
          <a:latin typeface="+mn-lt"/>
        </a:defRPr>
      </a:lvl2pPr>
      <a:lvl3pPr marL="987425" indent="-293688" algn="l" rtl="0" eaLnBrk="0" fontAlgn="base" hangingPunct="0">
        <a:spcBef>
          <a:spcPts val="600"/>
        </a:spcBef>
        <a:spcAft>
          <a:spcPct val="0"/>
        </a:spcAft>
        <a:buClr>
          <a:srgbClr val="8A00C0"/>
        </a:buClr>
        <a:buSzPct val="70000"/>
        <a:buFont typeface="Wingdings" pitchFamily="2" charset="2"/>
        <a:buChar char="l"/>
        <a:defRPr sz="2000" b="1">
          <a:solidFill>
            <a:schemeClr val="tx1"/>
          </a:solidFill>
          <a:latin typeface="+mn-lt"/>
        </a:defRPr>
      </a:lvl3pPr>
      <a:lvl4pPr marL="1281113" indent="-292100" algn="l" rtl="0" eaLnBrk="0" fontAlgn="base" hangingPunct="0">
        <a:spcBef>
          <a:spcPts val="600"/>
        </a:spcBef>
        <a:spcAft>
          <a:spcPct val="0"/>
        </a:spcAft>
        <a:buClr>
          <a:srgbClr val="A0C6A0"/>
        </a:buClr>
        <a:buSzPct val="75000"/>
        <a:buFont typeface="Wingdings" pitchFamily="2" charset="2"/>
        <a:buChar char="§"/>
        <a:defRPr sz="1800" b="1">
          <a:solidFill>
            <a:schemeClr val="tx1"/>
          </a:solidFill>
          <a:latin typeface="+mn-lt"/>
        </a:defRPr>
      </a:lvl4pPr>
      <a:lvl5pPr marL="1598613" indent="-315913" algn="l" rtl="0" eaLnBrk="0" fontAlgn="base" hangingPunct="0">
        <a:spcBef>
          <a:spcPts val="600"/>
        </a:spcBef>
        <a:spcAft>
          <a:spcPct val="0"/>
        </a:spcAft>
        <a:buClr>
          <a:srgbClr val="CC99FF"/>
        </a:buClr>
        <a:buSzPct val="80000"/>
        <a:buFont typeface="Wingdings" pitchFamily="2" charset="2"/>
        <a:buChar char="§"/>
        <a:defRPr sz="1800" b="1">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0825" y="188913"/>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endParaRPr lang="en-US" dirty="0"/>
          </a:p>
        </p:txBody>
      </p:sp>
      <p:sp>
        <p:nvSpPr>
          <p:cNvPr id="13315" name="Text Box 3"/>
          <p:cNvSpPr txBox="1">
            <a:spLocks noChangeArrowheads="1"/>
          </p:cNvSpPr>
          <p:nvPr/>
        </p:nvSpPr>
        <p:spPr bwMode="auto">
          <a:xfrm>
            <a:off x="684213" y="5805488"/>
            <a:ext cx="7775575" cy="457200"/>
          </a:xfrm>
          <a:prstGeom prst="rect">
            <a:avLst/>
          </a:prstGeom>
          <a:noFill/>
          <a:ln w="9525">
            <a:noFill/>
            <a:miter lim="800000"/>
            <a:headEnd/>
            <a:tailEnd/>
          </a:ln>
          <a:effectLst/>
        </p:spPr>
        <p:txBody>
          <a:bodyPr>
            <a:spAutoFit/>
          </a:bodyPr>
          <a:lstStyle/>
          <a:p>
            <a:pPr algn="ctr" eaLnBrk="0" fontAlgn="auto" hangingPunct="0">
              <a:spcBef>
                <a:spcPct val="50000"/>
              </a:spcBef>
              <a:spcAft>
                <a:spcPts val="0"/>
              </a:spcAft>
              <a:defRPr/>
            </a:pPr>
            <a:endParaRPr lang="en-US" sz="2400" dirty="0">
              <a:solidFill>
                <a:srgbClr val="000000"/>
              </a:solidFill>
              <a:latin typeface="Arial"/>
            </a:endParaRPr>
          </a:p>
        </p:txBody>
      </p:sp>
      <p:sp>
        <p:nvSpPr>
          <p:cNvPr id="13317" name="Rectangle 5"/>
          <p:cNvSpPr>
            <a:spLocks noGrp="1" noChangeArrowheads="1"/>
          </p:cNvSpPr>
          <p:nvPr>
            <p:ph type="body" idx="1"/>
          </p:nvPr>
        </p:nvSpPr>
        <p:spPr bwMode="auto">
          <a:xfrm>
            <a:off x="358775" y="1196975"/>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Oval 4">
            <a:hlinkClick r:id="rId2" action="ppaction://hlinkpres?slideindex=1&amp;slidetitle="/>
          </p:cNvPr>
          <p:cNvSpPr>
            <a:spLocks noChangeArrowheads="1"/>
          </p:cNvSpPr>
          <p:nvPr/>
        </p:nvSpPr>
        <p:spPr bwMode="auto">
          <a:xfrm>
            <a:off x="8072438" y="5786438"/>
            <a:ext cx="1071562" cy="1071562"/>
          </a:xfrm>
          <a:prstGeom prst="ellipse">
            <a:avLst/>
          </a:prstGeom>
          <a:solidFill>
            <a:srgbClr val="33CC33"/>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b="1" dirty="0">
              <a:solidFill>
                <a:srgbClr val="000000"/>
              </a:solidFill>
              <a:latin typeface="Comic Sans MS" pitchFamily="66" charset="0"/>
            </a:endParaRPr>
          </a:p>
        </p:txBody>
      </p:sp>
      <p:sp>
        <p:nvSpPr>
          <p:cNvPr id="8" name="Oval 6">
            <a:hlinkClick r:id="" action="ppaction://hlinkshowjump?jump=previousslide"/>
          </p:cNvPr>
          <p:cNvSpPr>
            <a:spLocks noChangeArrowheads="1"/>
          </p:cNvSpPr>
          <p:nvPr/>
        </p:nvSpPr>
        <p:spPr bwMode="auto">
          <a:xfrm>
            <a:off x="8243888"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9" name="Oval 7"/>
          <p:cNvSpPr>
            <a:spLocks noChangeArrowheads="1"/>
          </p:cNvSpPr>
          <p:nvPr/>
        </p:nvSpPr>
        <p:spPr bwMode="auto">
          <a:xfrm>
            <a:off x="8332788" y="6049963"/>
            <a:ext cx="568325" cy="577850"/>
          </a:xfrm>
          <a:prstGeom prst="ellipse">
            <a:avLst/>
          </a:prstGeom>
          <a:solidFill>
            <a:srgbClr val="FF99FF"/>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10" name="Oval 8"/>
          <p:cNvSpPr>
            <a:spLocks noChangeArrowheads="1"/>
          </p:cNvSpPr>
          <p:nvPr/>
        </p:nvSpPr>
        <p:spPr bwMode="auto">
          <a:xfrm>
            <a:off x="8421688" y="6138863"/>
            <a:ext cx="403225" cy="411162"/>
          </a:xfrm>
          <a:prstGeom prst="ellipse">
            <a:avLst/>
          </a:prstGeom>
          <a:solidFill>
            <a:srgbClr val="FF3300"/>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11" name="Oval 9"/>
          <p:cNvSpPr>
            <a:spLocks noChangeArrowheads="1"/>
          </p:cNvSpPr>
          <p:nvPr/>
        </p:nvSpPr>
        <p:spPr bwMode="auto">
          <a:xfrm>
            <a:off x="8505825" y="6221413"/>
            <a:ext cx="231775" cy="230187"/>
          </a:xfrm>
          <a:prstGeom prst="ellipse">
            <a:avLst/>
          </a:prstGeom>
          <a:solidFill>
            <a:srgbClr val="FFFF66"/>
          </a:solidFill>
          <a:ln w="50800">
            <a:noFill/>
            <a:round/>
            <a:headEnd/>
            <a:tailEnd/>
          </a:ln>
        </p:spPr>
        <p:txBody>
          <a:bodyPr wrap="none" lIns="92075" tIns="46038" rIns="92075" bIns="46038" anchor="ctr"/>
          <a:lstStyle/>
          <a:p>
            <a:pPr algn="ctr" eaLnBrk="0" fontAlgn="auto" hangingPunct="0">
              <a:spcBef>
                <a:spcPts val="0"/>
              </a:spcBef>
              <a:spcAft>
                <a:spcPts val="0"/>
              </a:spcAft>
              <a:defRPr/>
            </a:pPr>
            <a:endParaRPr lang="en-US" sz="2800" b="1" dirty="0">
              <a:solidFill>
                <a:srgbClr val="000000"/>
              </a:solidFill>
              <a:latin typeface="Comic Sans MS" pitchFamily="66" charset="0"/>
            </a:endParaRPr>
          </a:p>
        </p:txBody>
      </p:sp>
      <p:sp>
        <p:nvSpPr>
          <p:cNvPr id="12" name="TextBox 11"/>
          <p:cNvSpPr txBox="1"/>
          <p:nvPr/>
        </p:nvSpPr>
        <p:spPr>
          <a:xfrm>
            <a:off x="3500438" y="6550025"/>
            <a:ext cx="2643187" cy="307975"/>
          </a:xfrm>
          <a:prstGeom prst="rect">
            <a:avLst/>
          </a:prstGeom>
          <a:noFill/>
        </p:spPr>
        <p:txBody>
          <a:bodyPr>
            <a:spAutoFit/>
          </a:bodyPr>
          <a:lstStyle/>
          <a:p>
            <a:pPr fontAlgn="auto">
              <a:spcBef>
                <a:spcPts val="0"/>
              </a:spcBef>
              <a:spcAft>
                <a:spcPts val="0"/>
              </a:spcAft>
              <a:defRPr/>
            </a:pPr>
            <a:r>
              <a:rPr lang="en-GB" sz="1400" b="1" dirty="0">
                <a:solidFill>
                  <a:srgbClr val="FF0000"/>
                </a:solidFill>
                <a:latin typeface="Arial Rounded MT Bold"/>
              </a:rPr>
              <a:t>www.phil-race.co.uk</a:t>
            </a:r>
          </a:p>
        </p:txBody>
      </p:sp>
      <p:sp>
        <p:nvSpPr>
          <p:cNvPr id="13" name="AutoShape 38">
            <a:hlinkClick r:id="rId3" action="ppaction://hlinkpres?slideindex=1&amp;slidetitle=" highlightClick="1"/>
          </p:cNvPr>
          <p:cNvSpPr>
            <a:spLocks noChangeArrowheads="1"/>
          </p:cNvSpPr>
          <p:nvPr/>
        </p:nvSpPr>
        <p:spPr bwMode="auto">
          <a:xfrm>
            <a:off x="685800" y="6096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4" name="AutoShape 39">
            <a:hlinkClick r:id="rId4" action="ppaction://hlinkpres?slideindex=1&amp;slidetitle=" highlightClick="1"/>
          </p:cNvPr>
          <p:cNvSpPr>
            <a:spLocks noChangeArrowheads="1"/>
          </p:cNvSpPr>
          <p:nvPr/>
        </p:nvSpPr>
        <p:spPr bwMode="auto">
          <a:xfrm>
            <a:off x="8001000" y="57150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5" name="AutoShape 40">
            <a:hlinkClick r:id="rId5" action="ppaction://hlinkpres?slideindex=1&amp;slidetitle=" highlightClick="1"/>
          </p:cNvPr>
          <p:cNvSpPr>
            <a:spLocks noChangeArrowheads="1"/>
          </p:cNvSpPr>
          <p:nvPr/>
        </p:nvSpPr>
        <p:spPr bwMode="auto">
          <a:xfrm>
            <a:off x="8101013" y="0"/>
            <a:ext cx="1042987"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6" name="AutoShape 41">
            <a:hlinkClick r:id="rId2" action="ppaction://hlinkpres?slideindex=1&amp;slidetitle=" highlightClick="1"/>
          </p:cNvPr>
          <p:cNvSpPr>
            <a:spLocks noChangeArrowheads="1"/>
          </p:cNvSpPr>
          <p:nvPr/>
        </p:nvSpPr>
        <p:spPr bwMode="auto">
          <a:xfrm>
            <a:off x="8101013" y="5815013"/>
            <a:ext cx="1042987" cy="1042987"/>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Tree>
  </p:cSld>
  <p:clrMap bg1="lt1" tx1="dk1" bg2="lt2" tx2="dk2" accent1="accent1" accent2="accent2" accent3="accent3" accent4="accent4" accent5="accent5" accent6="accent6" hlink="hlink" folHlink="folHlink"/>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hf sldNum="0" hdr="0" ftr="0"/>
  <p:txStyles>
    <p:titleStyle>
      <a:lvl1pPr algn="ctr" rtl="0" eaLnBrk="1" fontAlgn="base" hangingPunct="1">
        <a:lnSpc>
          <a:spcPct val="85000"/>
        </a:lnSpc>
        <a:spcBef>
          <a:spcPct val="0"/>
        </a:spcBef>
        <a:spcAft>
          <a:spcPct val="0"/>
        </a:spcAft>
        <a:defRPr sz="4400" b="1">
          <a:solidFill>
            <a:srgbClr val="FF0000"/>
          </a:solidFill>
          <a:latin typeface="+mj-lt"/>
          <a:ea typeface="+mj-ea"/>
          <a:cs typeface="+mj-cs"/>
        </a:defRPr>
      </a:lvl1pPr>
      <a:lvl2pPr algn="ctr" rtl="0" eaLnBrk="1" fontAlgn="base" hangingPunct="1">
        <a:lnSpc>
          <a:spcPct val="85000"/>
        </a:lnSpc>
        <a:spcBef>
          <a:spcPct val="0"/>
        </a:spcBef>
        <a:spcAft>
          <a:spcPct val="0"/>
        </a:spcAft>
        <a:defRPr sz="4000">
          <a:solidFill>
            <a:srgbClr val="008000"/>
          </a:solidFill>
          <a:latin typeface="Arial Rounded MT Bold" pitchFamily="34" charset="0"/>
        </a:defRPr>
      </a:lvl2pPr>
      <a:lvl3pPr algn="ctr" rtl="0" eaLnBrk="1" fontAlgn="base" hangingPunct="1">
        <a:lnSpc>
          <a:spcPct val="85000"/>
        </a:lnSpc>
        <a:spcBef>
          <a:spcPct val="0"/>
        </a:spcBef>
        <a:spcAft>
          <a:spcPct val="0"/>
        </a:spcAft>
        <a:defRPr sz="4000">
          <a:solidFill>
            <a:srgbClr val="008000"/>
          </a:solidFill>
          <a:latin typeface="Arial Rounded MT Bold" pitchFamily="34" charset="0"/>
        </a:defRPr>
      </a:lvl3pPr>
      <a:lvl4pPr algn="ctr" rtl="0" eaLnBrk="1" fontAlgn="base" hangingPunct="1">
        <a:lnSpc>
          <a:spcPct val="85000"/>
        </a:lnSpc>
        <a:spcBef>
          <a:spcPct val="0"/>
        </a:spcBef>
        <a:spcAft>
          <a:spcPct val="0"/>
        </a:spcAft>
        <a:defRPr sz="4000">
          <a:solidFill>
            <a:srgbClr val="008000"/>
          </a:solidFill>
          <a:latin typeface="Arial Rounded MT Bold" pitchFamily="34" charset="0"/>
        </a:defRPr>
      </a:lvl4pPr>
      <a:lvl5pPr algn="ctr" rtl="0" eaLnBrk="1" fontAlgn="base" hangingPunct="1">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1" fontAlgn="base" hangingPunct="1">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eaLnBrk="1" fontAlgn="base" hangingPunct="1">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eaLnBrk="1" fontAlgn="base" hangingPunct="1">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defTabSz="457200" fontAlgn="auto">
              <a:spcBef>
                <a:spcPts val="0"/>
              </a:spcBef>
              <a:spcAft>
                <a:spcPts val="0"/>
              </a:spcAft>
            </a:pPr>
            <a:fld id="{57BD1ECA-B9A4-47A1-87EC-BA9C958C3693}" type="datetimeFigureOut">
              <a:rPr lang="en-GB" smtClean="0">
                <a:solidFill>
                  <a:prstClr val="black">
                    <a:tint val="75000"/>
                  </a:prstClr>
                </a:solidFill>
                <a:latin typeface="Calibri"/>
              </a:rPr>
              <a:pPr defTabSz="457200" fontAlgn="auto">
                <a:spcBef>
                  <a:spcPts val="0"/>
                </a:spcBef>
                <a:spcAft>
                  <a:spcPts val="0"/>
                </a:spcAft>
              </a:pPr>
              <a:t>20/11/2017</a:t>
            </a:fld>
            <a:endParaRPr lang="en-GB">
              <a:solidFill>
                <a:prstClr val="black">
                  <a:tint val="75000"/>
                </a:prstClr>
              </a:solidFill>
              <a:latin typeface="Calibri"/>
            </a:endParaRPr>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defTabSz="457200" fontAlgn="auto">
              <a:spcBef>
                <a:spcPts val="0"/>
              </a:spcBef>
              <a:spcAft>
                <a:spcPts val="0"/>
              </a:spcAft>
            </a:pPr>
            <a:endParaRPr lang="en-GB">
              <a:solidFill>
                <a:prstClr val="black">
                  <a:tint val="75000"/>
                </a:prstClr>
              </a:solidFill>
              <a:latin typeface="Calibri"/>
            </a:endParaRPr>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defTabSz="457200" fontAlgn="auto">
              <a:spcBef>
                <a:spcPts val="0"/>
              </a:spcBef>
              <a:spcAft>
                <a:spcPts val="0"/>
              </a:spcAft>
            </a:pPr>
            <a:fld id="{E97E8D60-9F9C-4B4B-A8FC-65DF457B9F4F}" type="slidenum">
              <a:rPr lang="en-GB" smtClean="0">
                <a:solidFill>
                  <a:prstClr val="black">
                    <a:tint val="75000"/>
                  </a:prstClr>
                </a:solidFill>
                <a:latin typeface="Calibri"/>
              </a:rPr>
              <a:pPr defTabSz="457200" fontAlgn="auto">
                <a:spcBef>
                  <a:spcPts val="0"/>
                </a:spcBef>
                <a:spcAft>
                  <a:spcPts val="0"/>
                </a:spcAft>
              </a:pPr>
              <a:t>‹#›</a:t>
            </a:fld>
            <a:endParaRPr lang="en-GB">
              <a:solidFill>
                <a:prstClr val="black">
                  <a:tint val="75000"/>
                </a:prstClr>
              </a:solidFill>
              <a:latin typeface="Calibri"/>
            </a:endParaRPr>
          </a:p>
        </p:txBody>
      </p:sp>
    </p:spTree>
    <p:extLst>
      <p:ext uri="{BB962C8B-B14F-4D97-AF65-F5344CB8AC3E}">
        <p14:creationId xmlns:p14="http://schemas.microsoft.com/office/powerpoint/2010/main" val="722261338"/>
      </p:ext>
    </p:extLst>
  </p:cSld>
  <p:clrMap bg1="lt1" tx1="dk1" bg2="lt2" tx2="dk2" accent1="accent1" accent2="accent2" accent3="accent3" accent4="accent4" accent5="accent5" accent6="accent6" hlink="hlink" folHlink="folHlink"/>
  <p:sldLayoutIdLst>
    <p:sldLayoutId id="2147483811"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hyperlink" Target="http://www.pass.brad.ac.uk/short-guide.pdf" TargetMode="External"/><Relationship Id="rId2" Type="http://schemas.openxmlformats.org/officeDocument/2006/relationships/notesSlide" Target="../notesSlides/notesSlide14.xml"/><Relationship Id="rId1" Type="http://schemas.openxmlformats.org/officeDocument/2006/relationships/slideLayout" Target="../slideLayouts/slideLayout2.xml"/><Relationship Id="rId5" Type="http://schemas.openxmlformats.org/officeDocument/2006/relationships/hyperlink" Target="http://www.jisc.ac.uk/whatwedo/programmes/usersandinnovation/soundsgood.aspx" TargetMode="External"/><Relationship Id="rId4" Type="http://schemas.openxmlformats.org/officeDocument/2006/relationships/hyperlink" Target="http://www.pass.brad.ac.uk/" TargetMode="Externa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323528" y="260350"/>
            <a:ext cx="7056784" cy="2520950"/>
          </a:xfrm>
          <a:noFill/>
        </p:spPr>
        <p:txBody>
          <a:bodyPr anchor="ctr"/>
          <a:lstStyle/>
          <a:p>
            <a:pPr algn="ctr"/>
            <a:r>
              <a:rPr lang="en-GB" sz="4400" dirty="0"/>
              <a:t>Authentic assessment approaches to foster graduate skills and employability</a:t>
            </a:r>
          </a:p>
        </p:txBody>
      </p:sp>
      <p:sp>
        <p:nvSpPr>
          <p:cNvPr id="3075" name="Rectangle 3"/>
          <p:cNvSpPr>
            <a:spLocks noGrp="1" noChangeArrowheads="1"/>
          </p:cNvSpPr>
          <p:nvPr>
            <p:ph type="subTitle" idx="1"/>
          </p:nvPr>
        </p:nvSpPr>
        <p:spPr>
          <a:xfrm>
            <a:off x="323528" y="2928934"/>
            <a:ext cx="6912768" cy="3429004"/>
          </a:xfrm>
        </p:spPr>
        <p:txBody>
          <a:bodyPr/>
          <a:lstStyle/>
          <a:p>
            <a:pPr algn="ctr" eaLnBrk="1" hangingPunct="1">
              <a:defRPr/>
            </a:pPr>
            <a:r>
              <a:rPr lang="en-US" sz="2000" dirty="0">
                <a:latin typeface="Calibri" panose="020F0502020204030204" pitchFamily="34" charset="0"/>
                <a:cs typeface="Calibri" panose="020F0502020204030204" pitchFamily="34" charset="0"/>
              </a:rPr>
              <a:t>The Netherlands, 23 November, on behalf of Utrecht University </a:t>
            </a:r>
            <a:endParaRPr lang="en-GB" sz="1600" dirty="0"/>
          </a:p>
          <a:p>
            <a:pPr algn="ctr" eaLnBrk="1" hangingPunct="1">
              <a:defRPr/>
            </a:pPr>
            <a:r>
              <a:rPr lang="en-GB" sz="3600" dirty="0"/>
              <a:t>Sally Brown</a:t>
            </a:r>
          </a:p>
          <a:p>
            <a:pPr algn="ctr" eaLnBrk="1" hangingPunct="1">
              <a:defRPr/>
            </a:pPr>
            <a:r>
              <a:rPr lang="en-GB" sz="1800" dirty="0"/>
              <a:t>@</a:t>
            </a:r>
            <a:r>
              <a:rPr lang="en-GB" sz="1800" dirty="0" err="1"/>
              <a:t>ProfSallyBrown</a:t>
            </a:r>
            <a:r>
              <a:rPr lang="en-GB" sz="1800" dirty="0"/>
              <a:t> 	sally-brown.net</a:t>
            </a:r>
            <a:endParaRPr lang="en-GB" sz="1600" dirty="0"/>
          </a:p>
          <a:p>
            <a:pPr algn="ctr" eaLnBrk="1" hangingPunct="1">
              <a:defRPr/>
            </a:pPr>
            <a:r>
              <a:rPr lang="en-GB" sz="1600" dirty="0"/>
              <a:t>PFHEA, SFSEDA, NTF</a:t>
            </a:r>
          </a:p>
          <a:p>
            <a:pPr algn="ctr" eaLnBrk="1" hangingPunct="1">
              <a:defRPr/>
            </a:pPr>
            <a:r>
              <a:rPr lang="en-GB" sz="1800" dirty="0"/>
              <a:t>Emerita Professor, Leeds Beckett University</a:t>
            </a:r>
          </a:p>
          <a:p>
            <a:pPr algn="ctr" eaLnBrk="1" hangingPunct="1">
              <a:defRPr/>
            </a:pPr>
            <a:r>
              <a:rPr lang="en-GB" sz="1800" dirty="0"/>
              <a:t>Visiting Professor: University of Plymouth, Liverpool John Moores University, Edge Hill University and University of South Wales.</a:t>
            </a:r>
          </a:p>
        </p:txBody>
      </p:sp>
      <p:sp>
        <p:nvSpPr>
          <p:cNvPr id="3076" name="Rectangle 5"/>
          <p:cNvSpPr>
            <a:spLocks noChangeArrowheads="1"/>
          </p:cNvSpPr>
          <p:nvPr/>
        </p:nvSpPr>
        <p:spPr bwMode="auto">
          <a:xfrm>
            <a:off x="4000496" y="3214686"/>
            <a:ext cx="184150" cy="565150"/>
          </a:xfrm>
          <a:prstGeom prst="rect">
            <a:avLst/>
          </a:prstGeom>
          <a:noFill/>
          <a:ln w="9525">
            <a:noFill/>
            <a:miter lim="800000"/>
            <a:headEnd/>
            <a:tailEnd/>
          </a:ln>
        </p:spPr>
        <p:txBody>
          <a:bodyPr wrap="none" anchor="ctr">
            <a:spAutoFit/>
          </a:bodyPr>
          <a:lstStyle/>
          <a:p>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The benefits of authentic assessment can be significant for all stakeholders</a:t>
            </a:r>
          </a:p>
        </p:txBody>
      </p:sp>
      <p:sp>
        <p:nvSpPr>
          <p:cNvPr id="3" name="Content Placeholder 2"/>
          <p:cNvSpPr>
            <a:spLocks noGrp="1"/>
          </p:cNvSpPr>
          <p:nvPr>
            <p:ph idx="1"/>
          </p:nvPr>
        </p:nvSpPr>
        <p:spPr/>
        <p:txBody>
          <a:bodyPr/>
          <a:lstStyle/>
          <a:p>
            <a:r>
              <a:rPr lang="en-GB" sz="2600" dirty="0"/>
              <a:t>Students undertaking authentic assessments tend to be more fully engaged in learning and hence tend to achieve more highly because they see the sense of what they are doing (Sadler, 2005). </a:t>
            </a:r>
          </a:p>
          <a:p>
            <a:r>
              <a:rPr lang="en-GB" sz="2600" dirty="0"/>
              <a:t>University teachers adopting authentic approaches can use realistic and live contexts within which to frame assessment tasks, which help to make theoretical elements of the course come to life. </a:t>
            </a:r>
          </a:p>
          <a:p>
            <a:r>
              <a:rPr lang="en-GB" sz="2600" dirty="0"/>
              <a:t>Employers value students who can quickly engage in real-life tasks immediately on employment, having practiced and developed relevant skills and competences through their assignments. </a:t>
            </a:r>
          </a:p>
        </p:txBody>
      </p:sp>
    </p:spTree>
    <p:extLst>
      <p:ext uri="{BB962C8B-B14F-4D97-AF65-F5344CB8AC3E}">
        <p14:creationId xmlns:p14="http://schemas.microsoft.com/office/powerpoint/2010/main" val="379626137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p:cNvSpPr>
          <p:nvPr>
            <p:ph type="title"/>
          </p:nvPr>
        </p:nvSpPr>
        <p:spPr>
          <a:xfrm>
            <a:off x="457200" y="122239"/>
            <a:ext cx="7543800" cy="858490"/>
          </a:xfrm>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Engagement: Why talk about it? Because:</a:t>
            </a:r>
          </a:p>
        </p:txBody>
      </p:sp>
      <p:sp>
        <p:nvSpPr>
          <p:cNvPr id="13315" name="Rectangle 3"/>
          <p:cNvSpPr>
            <a:spLocks noGrp="1"/>
          </p:cNvSpPr>
          <p:nvPr>
            <p:ph idx="1"/>
          </p:nvPr>
        </p:nvSpPr>
        <p:spPr>
          <a:xfrm>
            <a:off x="468313" y="1124744"/>
            <a:ext cx="8229600" cy="5077619"/>
          </a:xfrm>
        </p:spPr>
        <p:txBody>
          <a:bodyPr/>
          <a:lstStyle/>
          <a:p>
            <a:pPr eaLnBrk="1" hangingPunct="1"/>
            <a:r>
              <a:rPr lang="en-GB" sz="2600" b="1" dirty="0"/>
              <a:t>Academics and learning support staff report increasing levels of disengagement by students of the ‘iGeneration’;</a:t>
            </a:r>
          </a:p>
          <a:p>
            <a:pPr eaLnBrk="1" hangingPunct="1"/>
            <a:r>
              <a:rPr lang="en-GB" sz="2600" dirty="0"/>
              <a:t>The nature of the transaction is changing in the light of high fees;</a:t>
            </a:r>
            <a:r>
              <a:rPr lang="en-GB" sz="2600" b="1" dirty="0"/>
              <a:t> </a:t>
            </a:r>
          </a:p>
          <a:p>
            <a:pPr eaLnBrk="1" hangingPunct="1">
              <a:lnSpc>
                <a:spcPct val="90000"/>
              </a:lnSpc>
            </a:pPr>
            <a:r>
              <a:rPr lang="en-GB" sz="2600" b="1" dirty="0"/>
              <a:t>Potentially the nature of student behaviour in higher education is changing radically in terms of academic and other literacies; </a:t>
            </a:r>
          </a:p>
          <a:p>
            <a:pPr eaLnBrk="1" hangingPunct="1">
              <a:lnSpc>
                <a:spcPct val="90000"/>
              </a:lnSpc>
            </a:pPr>
            <a:r>
              <a:rPr lang="en-GB" sz="2600" b="1" dirty="0"/>
              <a:t>Institutions need to ensure that new students enter with, or have the opportunity to acquire, the skills needed for academic success;</a:t>
            </a:r>
          </a:p>
          <a:p>
            <a:pPr eaLnBrk="1" hangingPunct="1">
              <a:lnSpc>
                <a:spcPct val="90000"/>
              </a:lnSpc>
            </a:pPr>
            <a:r>
              <a:rPr lang="en-GB" sz="2600" b="1" dirty="0"/>
              <a:t>HEIs must devise programmes in which the emphasis is on maximising students’ development.</a:t>
            </a:r>
          </a:p>
          <a:p>
            <a:pPr eaLnBrk="1" hangingPunct="1"/>
            <a:endParaRPr lang="en-GB" sz="2600" b="1" dirty="0"/>
          </a:p>
          <a:p>
            <a:pPr eaLnBrk="1" hangingPunct="1"/>
            <a:endParaRPr lang="en-GB" sz="2600" b="1" dirty="0"/>
          </a:p>
        </p:txBody>
      </p:sp>
    </p:spTree>
    <p:extLst>
      <p:ext uri="{BB962C8B-B14F-4D97-AF65-F5344CB8AC3E}">
        <p14:creationId xmlns:p14="http://schemas.microsoft.com/office/powerpoint/2010/main" val="424819646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Disengaged students</a:t>
            </a:r>
          </a:p>
        </p:txBody>
      </p:sp>
      <p:sp>
        <p:nvSpPr>
          <p:cNvPr id="3" name="Content Placeholder 2"/>
          <p:cNvSpPr>
            <a:spLocks noGrp="1"/>
          </p:cNvSpPr>
          <p:nvPr>
            <p:ph idx="1"/>
          </p:nvPr>
        </p:nvSpPr>
        <p:spPr/>
        <p:txBody>
          <a:bodyPr/>
          <a:lstStyle/>
          <a:p>
            <a:r>
              <a:rPr lang="en-GB" sz="2600" dirty="0"/>
              <a:t>Don’t live up to their potential and fail to achieve their very best;</a:t>
            </a:r>
          </a:p>
          <a:p>
            <a:r>
              <a:rPr lang="en-GB" sz="2600" dirty="0"/>
              <a:t>Make life more difficult for the staff who teach and support them;</a:t>
            </a:r>
          </a:p>
          <a:p>
            <a:r>
              <a:rPr lang="en-GB" sz="2600" dirty="0"/>
              <a:t>Don’t achieve as highly as they might &amp; underperform;</a:t>
            </a:r>
          </a:p>
          <a:p>
            <a:r>
              <a:rPr lang="en-GB" sz="2600" dirty="0"/>
              <a:t>Drop out of higher education, thereby damaging their own prospects and HEIs’ performance indicators;</a:t>
            </a:r>
          </a:p>
          <a:p>
            <a:r>
              <a:rPr lang="en-GB" sz="2600" dirty="0"/>
              <a:t>HEIs suffer both financially and in terms of their status and reputation from high attrition rates. </a:t>
            </a:r>
          </a:p>
        </p:txBody>
      </p:sp>
    </p:spTree>
    <p:extLst>
      <p:ext uri="{BB962C8B-B14F-4D97-AF65-F5344CB8AC3E}">
        <p14:creationId xmlns:p14="http://schemas.microsoft.com/office/powerpoint/2010/main" val="298214322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548680"/>
            <a:ext cx="7543800" cy="1074737"/>
          </a:xfrm>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Wiggins (1990) says assessment can be regarded as authentic if we can draw valid inferences about quality from the work students produce</a:t>
            </a:r>
          </a:p>
        </p:txBody>
      </p:sp>
      <p:sp>
        <p:nvSpPr>
          <p:cNvPr id="3" name="Content Placeholder 2"/>
          <p:cNvSpPr>
            <a:spLocks noGrp="1"/>
          </p:cNvSpPr>
          <p:nvPr>
            <p:ph idx="1"/>
          </p:nvPr>
        </p:nvSpPr>
        <p:spPr>
          <a:xfrm>
            <a:off x="468313" y="1772815"/>
            <a:ext cx="8229600" cy="4429547"/>
          </a:xfrm>
        </p:spPr>
        <p:txBody>
          <a:bodyPr/>
          <a:lstStyle/>
          <a:p>
            <a:r>
              <a:rPr lang="en-GB" sz="2600" dirty="0"/>
              <a:t>He proposes that we should aim to offer students assignments that present the student with the full array of tasks that mirror the priorities and challenges found in the best [teaching] activities and that attend to whether the student can craft polished, thorough and justifiable answers, performances or products.</a:t>
            </a:r>
          </a:p>
          <a:p>
            <a:r>
              <a:rPr lang="en-GB" sz="2600" dirty="0"/>
              <a:t>He says they must involve students being able to cope with potentially ill-structured challenges and roles, with incomplete information, that help them rehearse for the complex ambiguities of adult and professional life.</a:t>
            </a:r>
          </a:p>
          <a:p>
            <a:endParaRPr lang="en-GB" sz="2600" dirty="0"/>
          </a:p>
        </p:txBody>
      </p:sp>
    </p:spTree>
    <p:extLst>
      <p:ext uri="{BB962C8B-B14F-4D97-AF65-F5344CB8AC3E}">
        <p14:creationId xmlns:p14="http://schemas.microsoft.com/office/powerpoint/2010/main" val="229957315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7504" y="122238"/>
            <a:ext cx="7893496" cy="1074737"/>
          </a:xfrm>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We often assess what is easy to assess, or proxies of what’s been learned, rather than the learning itself</a:t>
            </a:r>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dirty="0"/>
              <a:t>A valid assessment is one that has close relevance to the criteria, which are in turn constructively aligned to the stated learning outcomes of a programme. </a:t>
            </a:r>
          </a:p>
          <a:p>
            <a:r>
              <a:rPr lang="en-GB" sz="2600" dirty="0"/>
              <a:t>Effective assessment is highly relevant to ensuring that graduates can demonstrate the knowledge, behaviours, qualities and attributes that were described in the course outline or programme specification. </a:t>
            </a:r>
          </a:p>
          <a:p>
            <a:r>
              <a:rPr lang="en-GB" sz="2600" dirty="0"/>
              <a:t>Assignments that require students to write about something, rather than be or do something, may not always be fit-for-purpose. </a:t>
            </a:r>
          </a:p>
          <a:p>
            <a:endParaRPr lang="en-GB" sz="2600" dirty="0"/>
          </a:p>
        </p:txBody>
      </p:sp>
    </p:spTree>
    <p:extLst>
      <p:ext uri="{BB962C8B-B14F-4D97-AF65-F5344CB8AC3E}">
        <p14:creationId xmlns:p14="http://schemas.microsoft.com/office/powerpoint/2010/main" val="263596839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How can authentic assessment engage students?</a:t>
            </a:r>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dirty="0"/>
              <a:t>Using types of assessment that are much more like the ‘real things’ that academics or professionals do in their chosen fields can engage students in much more meaningful ways.</a:t>
            </a:r>
          </a:p>
          <a:p>
            <a:r>
              <a:rPr lang="en-GB" sz="2600" dirty="0"/>
              <a:t>A useful way to help you ascertain how authentic your assessment is could be to ask yourself where in the programme you help students answer questions in job interviews (Sambell, Brown and Graham, 2017)</a:t>
            </a:r>
          </a:p>
          <a:p>
            <a:endParaRPr lang="en-GB" sz="2600" dirty="0"/>
          </a:p>
        </p:txBody>
      </p:sp>
    </p:spTree>
    <p:extLst>
      <p:ext uri="{BB962C8B-B14F-4D97-AF65-F5344CB8AC3E}">
        <p14:creationId xmlns:p14="http://schemas.microsoft.com/office/powerpoint/2010/main" val="40438646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DE6A03-C1F1-4A08-AC34-CB41E8CE10F2}"/>
              </a:ext>
            </a:extLst>
          </p:cNvPr>
          <p:cNvSpPr>
            <a:spLocks noGrp="1"/>
          </p:cNvSpPr>
          <p:nvPr>
            <p:ph type="title"/>
          </p:nvPr>
        </p:nvSpPr>
        <p:spPr/>
        <p:txBody>
          <a:bodyPr/>
          <a:lstStyle/>
          <a:p>
            <a:r>
              <a:rPr lang="en-GB" dirty="0"/>
              <a:t>Fostering graduate skills and employability</a:t>
            </a:r>
          </a:p>
        </p:txBody>
      </p:sp>
      <p:sp>
        <p:nvSpPr>
          <p:cNvPr id="3" name="Content Placeholder 2">
            <a:extLst>
              <a:ext uri="{FF2B5EF4-FFF2-40B4-BE49-F238E27FC236}">
                <a16:creationId xmlns:a16="http://schemas.microsoft.com/office/drawing/2014/main" id="{B015A770-D4B4-4A1A-94D5-0C26DD2DCD03}"/>
              </a:ext>
            </a:extLst>
          </p:cNvPr>
          <p:cNvSpPr>
            <a:spLocks noGrp="1"/>
          </p:cNvSpPr>
          <p:nvPr>
            <p:ph idx="1"/>
          </p:nvPr>
        </p:nvSpPr>
        <p:spPr/>
        <p:txBody>
          <a:bodyPr/>
          <a:lstStyle/>
          <a:p>
            <a:pPr marL="0" indent="0">
              <a:buNone/>
            </a:pPr>
            <a:r>
              <a:rPr lang="en-GB" dirty="0"/>
              <a:t>By providing authentic assignments, students can progressively develop a range of skills which include </a:t>
            </a:r>
            <a:r>
              <a:rPr lang="en-GB" i="1" dirty="0"/>
              <a:t>inter alia</a:t>
            </a:r>
            <a:r>
              <a:rPr lang="en-GB" dirty="0"/>
              <a:t>:</a:t>
            </a:r>
          </a:p>
          <a:p>
            <a:r>
              <a:rPr lang="en-GB" dirty="0"/>
              <a:t>Effective oral, written and digital communication; </a:t>
            </a:r>
          </a:p>
          <a:p>
            <a:r>
              <a:rPr lang="en-GB" dirty="0"/>
              <a:t>Creativity and problem-solving capabilities;</a:t>
            </a:r>
          </a:p>
          <a:p>
            <a:r>
              <a:rPr lang="en-GB" dirty="0"/>
              <a:t>Inter-personal and social skills;</a:t>
            </a:r>
          </a:p>
          <a:p>
            <a:r>
              <a:rPr lang="en-GB" dirty="0"/>
              <a:t>Effective group membership, leadership and ‘followership’;</a:t>
            </a:r>
          </a:p>
          <a:p>
            <a:r>
              <a:rPr lang="en-GB" dirty="0"/>
              <a:t>Manipulation and presentation of data;</a:t>
            </a:r>
          </a:p>
          <a:p>
            <a:r>
              <a:rPr lang="en-GB" dirty="0"/>
              <a:t>Locating, verifying and effectively using a range of information sources;</a:t>
            </a:r>
          </a:p>
          <a:p>
            <a:r>
              <a:rPr lang="en-GB" dirty="0"/>
              <a:t>Good presentation of work in visual and written forms.</a:t>
            </a:r>
          </a:p>
        </p:txBody>
      </p:sp>
    </p:spTree>
    <p:extLst>
      <p:ext uri="{BB962C8B-B14F-4D97-AF65-F5344CB8AC3E}">
        <p14:creationId xmlns:p14="http://schemas.microsoft.com/office/powerpoint/2010/main" val="45184629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Questions employers might ask at interview that might help us frame some of our assignments</a:t>
            </a:r>
          </a:p>
        </p:txBody>
      </p:sp>
      <p:sp>
        <p:nvSpPr>
          <p:cNvPr id="5" name="Content Placeholder 4"/>
          <p:cNvSpPr>
            <a:spLocks noGrp="1"/>
          </p:cNvSpPr>
          <p:nvPr>
            <p:ph idx="1"/>
          </p:nvPr>
        </p:nvSpPr>
        <p:spPr>
          <a:xfrm>
            <a:off x="107504" y="1124744"/>
            <a:ext cx="8640960" cy="5077619"/>
          </a:xfrm>
        </p:spPr>
        <p:txBody>
          <a:bodyPr/>
          <a:lstStyle/>
          <a:p>
            <a:pPr marL="0" indent="0">
              <a:buNone/>
            </a:pPr>
            <a:r>
              <a:rPr lang="en-GB" b="0" dirty="0"/>
              <a:t> </a:t>
            </a:r>
            <a:r>
              <a:rPr lang="en-GB" dirty="0"/>
              <a:t>Can you tell us about an occasion when:</a:t>
            </a:r>
          </a:p>
          <a:p>
            <a:r>
              <a:rPr lang="en-GB" dirty="0"/>
              <a:t> you worked together with colleagues in a group to produce a collective outcome;</a:t>
            </a:r>
          </a:p>
          <a:p>
            <a:r>
              <a:rPr lang="en-GB" dirty="0"/>
              <a:t>you had to work autonomously with incomplete information and self-derived data sources;</a:t>
            </a:r>
          </a:p>
          <a:p>
            <a:r>
              <a:rPr lang="en-GB" dirty="0"/>
              <a:t>you developed strategies to solve real life problems and tested them out;</a:t>
            </a:r>
          </a:p>
          <a:p>
            <a:r>
              <a:rPr lang="en-GB" dirty="0"/>
              <a:t>you has a leadership role in a team, and could you tell us your strategies to influence and persuade your colleagues to achieve a collective task;</a:t>
            </a:r>
          </a:p>
          <a:p>
            <a:r>
              <a:rPr lang="en-GB" dirty="0"/>
              <a:t>you had to communicate outcomes from your project work orally, in writing, through social media and/or through a visual medium?</a:t>
            </a:r>
            <a:br>
              <a:rPr lang="en-GB" dirty="0"/>
            </a:br>
            <a:endParaRPr lang="en-GB" dirty="0"/>
          </a:p>
          <a:p>
            <a:endParaRPr lang="en-GB" dirty="0"/>
          </a:p>
          <a:p>
            <a:endParaRPr lang="en-GB" dirty="0"/>
          </a:p>
        </p:txBody>
      </p:sp>
    </p:spTree>
    <p:extLst>
      <p:ext uri="{BB962C8B-B14F-4D97-AF65-F5344CB8AC3E}">
        <p14:creationId xmlns:p14="http://schemas.microsoft.com/office/powerpoint/2010/main" val="39306778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Review practice: what can we do to build authenticity in to our assessment?</a:t>
            </a:r>
          </a:p>
        </p:txBody>
      </p:sp>
      <p:sp>
        <p:nvSpPr>
          <p:cNvPr id="3" name="Content Placeholder 2"/>
          <p:cNvSpPr>
            <a:spLocks noGrp="1"/>
          </p:cNvSpPr>
          <p:nvPr>
            <p:ph idx="1"/>
          </p:nvPr>
        </p:nvSpPr>
        <p:spPr>
          <a:xfrm>
            <a:off x="384807" y="1210442"/>
            <a:ext cx="8374385" cy="4789488"/>
          </a:xfrm>
        </p:spPr>
        <p:txBody>
          <a:bodyPr/>
          <a:lstStyle/>
          <a:p>
            <a:pPr marL="0" indent="0">
              <a:buNone/>
            </a:pPr>
            <a:r>
              <a:rPr lang="en-GB" sz="2100" dirty="0"/>
              <a:t>We need to design assignments that stretch students beyond mechanistic tasks and make assessment fully integral to the learning experience (Sambell et al, 2012). Such authentic assignments and activities could include:</a:t>
            </a:r>
          </a:p>
          <a:p>
            <a:pPr lvl="0"/>
            <a:r>
              <a:rPr lang="en-GB" sz="2100" dirty="0"/>
              <a:t>Action-orientated tasks, that are underpinned by relevant evidence-based scholarship and where students are learning by doing (Race, 2014);</a:t>
            </a:r>
          </a:p>
          <a:p>
            <a:pPr lvl="0"/>
            <a:r>
              <a:rPr lang="en-GB" sz="2100" dirty="0"/>
              <a:t>Ones that are truly representative of student effort, maximising time-on-task, with marks reflecting the achievement of learning outcomes specified in the programme outlines and which are coherent, constructively aligned (Biggs and Tang, 2007) and challenging;</a:t>
            </a:r>
          </a:p>
          <a:p>
            <a:pPr lvl="0"/>
            <a:r>
              <a:rPr lang="en-GB" sz="2100" dirty="0"/>
              <a:t>Processes that are nuanced, clearly articulated and transparent in demonstrating the way that decisions are reached on assessment grades (QAA, 2014);</a:t>
            </a:r>
          </a:p>
          <a:p>
            <a:r>
              <a:rPr lang="en-GB" sz="2100" dirty="0"/>
              <a:t>Assessment strategies that work at a programme rather than a module level (McDowell, 2012)</a:t>
            </a:r>
          </a:p>
        </p:txBody>
      </p:sp>
    </p:spTree>
    <p:extLst>
      <p:ext uri="{BB962C8B-B14F-4D97-AF65-F5344CB8AC3E}">
        <p14:creationId xmlns:p14="http://schemas.microsoft.com/office/powerpoint/2010/main" val="92033200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476672"/>
          </a:xfrm>
          <a:noFill/>
          <a:ln w="12700">
            <a:noFill/>
            <a:miter lim="800000"/>
            <a:headEnd/>
            <a:tailEnd/>
          </a:ln>
          <a:effectLst/>
        </p:spPr>
        <p:txBody>
          <a:bodyPr lIns="92075" tIns="46038" rIns="92075" bIns="46038" anchor="ctr">
            <a:normAutofit fontScale="90000"/>
          </a:bodyPr>
          <a:lstStyle/>
          <a:p>
            <a:pPr eaLnBrk="0" fontAlgn="base" hangingPunct="0">
              <a:lnSpc>
                <a:spcPct val="80000"/>
              </a:lnSpc>
              <a:spcAft>
                <a:spcPct val="0"/>
              </a:spcAft>
            </a:pPr>
            <a:r>
              <a:rPr lang="en-GB" sz="3200" b="1" dirty="0">
                <a:solidFill>
                  <a:srgbClr val="002060"/>
                </a:solidFill>
                <a:latin typeface="+mn-lt"/>
                <a:ea typeface="+mn-ea"/>
                <a:cs typeface="+mn-cs"/>
              </a:rPr>
              <a:t>Assessment must engage students in active tasks e.g.</a:t>
            </a:r>
          </a:p>
        </p:txBody>
      </p:sp>
      <p:sp>
        <p:nvSpPr>
          <p:cNvPr id="4" name="Content Placeholder 3"/>
          <p:cNvSpPr>
            <a:spLocks noGrp="1"/>
          </p:cNvSpPr>
          <p:nvPr>
            <p:ph sz="half" idx="1"/>
          </p:nvPr>
        </p:nvSpPr>
        <p:spPr>
          <a:xfrm>
            <a:off x="228601" y="332656"/>
            <a:ext cx="4267200" cy="6232911"/>
          </a:xfrm>
        </p:spPr>
        <p:txBody>
          <a:bodyPr>
            <a:noAutofit/>
          </a:bodyPr>
          <a:lstStyle/>
          <a:p>
            <a:pPr marL="0" indent="0">
              <a:buNone/>
            </a:pPr>
            <a:r>
              <a:rPr lang="en-GB" sz="1800" b="1" dirty="0"/>
              <a:t>Studio critiques</a:t>
            </a:r>
          </a:p>
          <a:p>
            <a:pPr marL="0" indent="0">
              <a:buNone/>
            </a:pPr>
            <a:r>
              <a:rPr lang="en-GB" sz="1800" b="1" dirty="0"/>
              <a:t>Simulations		</a:t>
            </a:r>
          </a:p>
          <a:p>
            <a:pPr marL="0" indent="0">
              <a:buNone/>
            </a:pPr>
            <a:r>
              <a:rPr lang="en-GB" sz="1800" b="1" dirty="0"/>
              <a:t>Multiple choice questions in class</a:t>
            </a:r>
          </a:p>
          <a:p>
            <a:pPr marL="0" indent="0">
              <a:buNone/>
            </a:pPr>
            <a:r>
              <a:rPr lang="en-GB" sz="1800" b="1" dirty="0"/>
              <a:t>Oral report (individual or group)</a:t>
            </a:r>
          </a:p>
          <a:p>
            <a:pPr marL="0" indent="0">
              <a:buNone/>
            </a:pPr>
            <a:r>
              <a:rPr lang="en-GB" sz="1800" b="1" dirty="0"/>
              <a:t>Business/Elevator pitches</a:t>
            </a:r>
          </a:p>
          <a:p>
            <a:pPr marL="0" indent="0">
              <a:buNone/>
            </a:pPr>
            <a:r>
              <a:rPr lang="en-GB" sz="1800" b="1" dirty="0"/>
              <a:t>Case studies</a:t>
            </a:r>
          </a:p>
          <a:p>
            <a:pPr marL="0" indent="0">
              <a:buNone/>
            </a:pPr>
            <a:r>
              <a:rPr lang="en-GB" sz="1800" b="1" dirty="0"/>
              <a:t>Annotated bibliographies</a:t>
            </a:r>
          </a:p>
          <a:p>
            <a:pPr marL="0" indent="0">
              <a:buNone/>
            </a:pPr>
            <a:r>
              <a:rPr lang="en-GB" sz="1800" b="1" dirty="0"/>
              <a:t>Executive summaries</a:t>
            </a:r>
          </a:p>
          <a:p>
            <a:pPr marL="0" indent="0">
              <a:buNone/>
            </a:pPr>
            <a:r>
              <a:rPr lang="en-GB" sz="1800" b="1" dirty="0"/>
              <a:t>Performances</a:t>
            </a:r>
          </a:p>
          <a:p>
            <a:pPr marL="0" indent="0">
              <a:buNone/>
            </a:pPr>
            <a:r>
              <a:rPr lang="en-GB" sz="1800" b="1" dirty="0"/>
              <a:t>Artefacts e.g. Paintings, sculptures, engineering drawings</a:t>
            </a:r>
          </a:p>
          <a:p>
            <a:pPr marL="0" indent="0">
              <a:buNone/>
            </a:pPr>
            <a:r>
              <a:rPr lang="en-GB" sz="1800" b="1" dirty="0"/>
              <a:t>Objective structured clinical exams (OSCEs) </a:t>
            </a:r>
          </a:p>
          <a:p>
            <a:pPr marL="0" indent="0">
              <a:buNone/>
            </a:pPr>
            <a:r>
              <a:rPr lang="en-GB" sz="1800" b="1" dirty="0"/>
              <a:t>Conference presentations</a:t>
            </a:r>
          </a:p>
          <a:p>
            <a:pPr marL="0" indent="0">
              <a:buNone/>
            </a:pPr>
            <a:r>
              <a:rPr lang="en-GB" sz="1800" b="1" dirty="0"/>
              <a:t>student-led and managed conferences </a:t>
            </a:r>
          </a:p>
          <a:p>
            <a:pPr marL="0" indent="0">
              <a:buNone/>
            </a:pPr>
            <a:r>
              <a:rPr lang="en-GB" sz="1800" b="1" dirty="0"/>
              <a:t>Action plans		</a:t>
            </a:r>
          </a:p>
          <a:p>
            <a:pPr marL="0" indent="0">
              <a:buNone/>
            </a:pPr>
            <a:r>
              <a:rPr lang="en-GB" sz="1800" b="1" dirty="0"/>
              <a:t>Reports		</a:t>
            </a:r>
          </a:p>
          <a:p>
            <a:pPr marL="0" indent="0">
              <a:buNone/>
            </a:pPr>
            <a:r>
              <a:rPr lang="en-GB" sz="1800" b="1" dirty="0"/>
              <a:t>Portfolios</a:t>
            </a:r>
          </a:p>
          <a:p>
            <a:pPr marL="0" indent="0">
              <a:buNone/>
            </a:pPr>
            <a:r>
              <a:rPr lang="en-GB" sz="1800" b="1" dirty="0"/>
              <a:t>Live projects </a:t>
            </a:r>
            <a:br>
              <a:rPr lang="en-GB" sz="1800" dirty="0"/>
            </a:br>
            <a:endParaRPr lang="en-GB" sz="1800" dirty="0"/>
          </a:p>
        </p:txBody>
      </p:sp>
      <p:sp>
        <p:nvSpPr>
          <p:cNvPr id="5" name="Content Placeholder 4"/>
          <p:cNvSpPr>
            <a:spLocks noGrp="1"/>
          </p:cNvSpPr>
          <p:nvPr>
            <p:ph sz="half" idx="2"/>
          </p:nvPr>
        </p:nvSpPr>
        <p:spPr>
          <a:xfrm>
            <a:off x="4648200" y="476672"/>
            <a:ext cx="4495800" cy="6152728"/>
          </a:xfrm>
        </p:spPr>
        <p:txBody>
          <a:bodyPr>
            <a:noAutofit/>
          </a:bodyPr>
          <a:lstStyle/>
          <a:p>
            <a:pPr marL="0" indent="0">
              <a:buNone/>
            </a:pPr>
            <a:r>
              <a:rPr lang="en-GB" sz="1800" b="1" dirty="0"/>
              <a:t>Final shows		</a:t>
            </a:r>
          </a:p>
          <a:p>
            <a:pPr marL="0" indent="0">
              <a:buNone/>
            </a:pPr>
            <a:r>
              <a:rPr lang="en-GB" sz="1800" b="1" dirty="0"/>
              <a:t>In-tray exercises </a:t>
            </a:r>
          </a:p>
          <a:p>
            <a:pPr marL="0" indent="0">
              <a:buNone/>
            </a:pPr>
            <a:r>
              <a:rPr lang="en-GB" sz="1800" b="1" dirty="0"/>
              <a:t>Assessed placements	</a:t>
            </a:r>
          </a:p>
          <a:p>
            <a:pPr marL="0" indent="0">
              <a:buNone/>
            </a:pPr>
            <a:r>
              <a:rPr lang="en-GB" sz="1800" b="1" dirty="0"/>
              <a:t>Field work notebooks</a:t>
            </a:r>
          </a:p>
          <a:p>
            <a:pPr marL="0" indent="0">
              <a:buNone/>
            </a:pPr>
            <a:r>
              <a:rPr lang="en-GB" sz="1800" b="1" dirty="0"/>
              <a:t>Lab books produced in real time</a:t>
            </a:r>
          </a:p>
          <a:p>
            <a:pPr marL="0" indent="0">
              <a:buNone/>
            </a:pPr>
            <a:r>
              <a:rPr lang="en-GB" sz="1800" b="1" dirty="0"/>
              <a:t>Short-answer questions</a:t>
            </a:r>
          </a:p>
          <a:p>
            <a:pPr marL="0" indent="0">
              <a:buNone/>
            </a:pPr>
            <a:r>
              <a:rPr lang="en-GB" sz="1800" b="1" dirty="0"/>
              <a:t>Reflective diaries</a:t>
            </a:r>
          </a:p>
          <a:p>
            <a:pPr marL="0" indent="0">
              <a:buNone/>
            </a:pPr>
            <a:r>
              <a:rPr lang="en-GB" sz="1800" b="1" dirty="0"/>
              <a:t>Logs	</a:t>
            </a:r>
          </a:p>
          <a:p>
            <a:pPr marL="0" indent="0">
              <a:buNone/>
            </a:pPr>
            <a:r>
              <a:rPr lang="en-GB" sz="1800" b="1" dirty="0"/>
              <a:t>Vivas (live oral tests)</a:t>
            </a:r>
          </a:p>
          <a:p>
            <a:pPr marL="0" indent="0">
              <a:buNone/>
            </a:pPr>
            <a:r>
              <a:rPr lang="en-GB" sz="1800" b="1" dirty="0"/>
              <a:t>Storyboards</a:t>
            </a:r>
          </a:p>
          <a:p>
            <a:pPr marL="0" indent="0">
              <a:buNone/>
            </a:pPr>
            <a:r>
              <a:rPr lang="en-GB" sz="1800" b="1" dirty="0"/>
              <a:t>Critical incident accounts</a:t>
            </a:r>
          </a:p>
          <a:p>
            <a:pPr marL="0" indent="0">
              <a:buNone/>
            </a:pPr>
            <a:r>
              <a:rPr lang="en-GB" sz="1800" b="1" dirty="0"/>
              <a:t>Teaching packs 		</a:t>
            </a:r>
          </a:p>
          <a:p>
            <a:pPr marL="0" indent="0">
              <a:buNone/>
            </a:pPr>
            <a:r>
              <a:rPr lang="en-GB" sz="1800" b="1" dirty="0"/>
              <a:t>Group process tasks		</a:t>
            </a:r>
          </a:p>
          <a:p>
            <a:pPr marL="0" indent="0">
              <a:buNone/>
            </a:pPr>
            <a:r>
              <a:rPr lang="en-GB" sz="1800" b="1" dirty="0"/>
              <a:t>Procedure manuals		</a:t>
            </a:r>
          </a:p>
          <a:p>
            <a:pPr marL="0" indent="0">
              <a:buNone/>
            </a:pPr>
            <a:r>
              <a:rPr lang="en-GB" sz="1800" b="1" dirty="0"/>
              <a:t>Software designs</a:t>
            </a:r>
          </a:p>
          <a:p>
            <a:pPr marL="0" indent="0">
              <a:buNone/>
            </a:pPr>
            <a:r>
              <a:rPr lang="en-GB" sz="1800" b="1" dirty="0"/>
              <a:t>Presentations (individual or group)</a:t>
            </a:r>
          </a:p>
          <a:p>
            <a:pPr marL="0" indent="0">
              <a:buNone/>
            </a:pPr>
            <a:r>
              <a:rPr lang="en-GB" sz="1800" b="1" dirty="0"/>
              <a:t>Posters</a:t>
            </a:r>
            <a:br>
              <a:rPr lang="en-GB" sz="1800" b="1" dirty="0"/>
            </a:br>
            <a:endParaRPr lang="en-GB" sz="1800" b="1" dirty="0"/>
          </a:p>
          <a:p>
            <a:endParaRPr lang="en-GB" sz="1200" dirty="0"/>
          </a:p>
        </p:txBody>
      </p:sp>
    </p:spTree>
    <p:extLst>
      <p:ext uri="{BB962C8B-B14F-4D97-AF65-F5344CB8AC3E}">
        <p14:creationId xmlns:p14="http://schemas.microsoft.com/office/powerpoint/2010/main" val="22208640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E8E530-B629-4C6D-B338-ECA6FCD2B822}"/>
              </a:ext>
            </a:extLst>
          </p:cNvPr>
          <p:cNvSpPr>
            <a:spLocks noGrp="1"/>
          </p:cNvSpPr>
          <p:nvPr>
            <p:ph type="title"/>
          </p:nvPr>
        </p:nvSpPr>
        <p:spPr/>
        <p:txBody>
          <a:bodyPr/>
          <a:lstStyle/>
          <a:p>
            <a:r>
              <a:rPr lang="en-GB"/>
              <a:t>Authentic assessment approaches to foster graduate skills and enhance employability</a:t>
            </a:r>
            <a:endParaRPr lang="en-GB" dirty="0"/>
          </a:p>
        </p:txBody>
      </p:sp>
      <p:sp>
        <p:nvSpPr>
          <p:cNvPr id="3" name="Content Placeholder 2">
            <a:extLst>
              <a:ext uri="{FF2B5EF4-FFF2-40B4-BE49-F238E27FC236}">
                <a16:creationId xmlns:a16="http://schemas.microsoft.com/office/drawing/2014/main" id="{91223D5F-2730-4190-80B5-1BE315683D78}"/>
              </a:ext>
            </a:extLst>
          </p:cNvPr>
          <p:cNvSpPr>
            <a:spLocks noGrp="1"/>
          </p:cNvSpPr>
          <p:nvPr>
            <p:ph idx="1"/>
          </p:nvPr>
        </p:nvSpPr>
        <p:spPr/>
        <p:txBody>
          <a:bodyPr/>
          <a:lstStyle/>
          <a:p>
            <a:pPr marL="0" indent="0">
              <a:buNone/>
            </a:pPr>
            <a:r>
              <a:rPr lang="en-GB" sz="2600" dirty="0"/>
              <a:t>Assessment is a complex, nuanced and highly important process​ and if we want students to engage fully, we must make it really meaningful to them and convince them that there is merit in the activities we ask them to undertake. To focus students’ effort and improve their engagement with learning, we need to take a fresh look at our current practice to make sure assessment is </a:t>
            </a:r>
            <a:r>
              <a:rPr lang="en-GB" sz="2600" i="1" dirty="0"/>
              <a:t>for</a:t>
            </a:r>
            <a:r>
              <a:rPr lang="en-GB" sz="2600" dirty="0"/>
              <a:t> rather than just </a:t>
            </a:r>
            <a:r>
              <a:rPr lang="en-GB" sz="2600" i="1" dirty="0"/>
              <a:t>of</a:t>
            </a:r>
            <a:r>
              <a:rPr lang="en-GB" sz="2600" dirty="0"/>
              <a:t> learning, with students learning while they are being assessed rather than it being merely a summative end process. We also need to ensure that we provide explicit and implicit messages to students and indeed all other stakeholders about how we assess. </a:t>
            </a:r>
          </a:p>
        </p:txBody>
      </p:sp>
    </p:spTree>
    <p:extLst>
      <p:ext uri="{BB962C8B-B14F-4D97-AF65-F5344CB8AC3E}">
        <p14:creationId xmlns:p14="http://schemas.microsoft.com/office/powerpoint/2010/main" val="163551433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Making authentic choices: how can we build in authentic assessment? We can use</a:t>
            </a:r>
          </a:p>
        </p:txBody>
      </p:sp>
      <p:sp>
        <p:nvSpPr>
          <p:cNvPr id="3" name="Content Placeholder 2"/>
          <p:cNvSpPr>
            <a:spLocks noGrp="1"/>
          </p:cNvSpPr>
          <p:nvPr>
            <p:ph idx="1"/>
          </p:nvPr>
        </p:nvSpPr>
        <p:spPr/>
        <p:txBody>
          <a:bodyPr/>
          <a:lstStyle/>
          <a:p>
            <a:pPr lvl="0"/>
            <a:r>
              <a:rPr lang="en-GB" dirty="0"/>
              <a:t>Team assignments where students work together and independently in a productive, effective and professional way to meet a team goal or achieve a shared objective?</a:t>
            </a:r>
          </a:p>
          <a:p>
            <a:pPr lvl="0"/>
            <a:r>
              <a:rPr lang="en-GB" dirty="0"/>
              <a:t>Live projects which require students to gain, develop and demonstrate an understanding of the importance of leadership skills;</a:t>
            </a:r>
          </a:p>
          <a:p>
            <a:pPr lvl="0"/>
            <a:r>
              <a:rPr lang="en-GB" dirty="0"/>
              <a:t>Information acquisition and management tasks where they actively access alternative or additional resources from a variety of sources in a wide range of media;</a:t>
            </a:r>
          </a:p>
          <a:p>
            <a:r>
              <a:rPr lang="en-GB" dirty="0"/>
              <a:t>Multi-element composite tasks such as ePortfolios, (Stefani et al, 2007) which enable students to demonstrate not just final outcomes but also the processes by which these have been achieved.</a:t>
            </a:r>
          </a:p>
        </p:txBody>
      </p:sp>
    </p:spTree>
    <p:extLst>
      <p:ext uri="{BB962C8B-B14F-4D97-AF65-F5344CB8AC3E}">
        <p14:creationId xmlns:p14="http://schemas.microsoft.com/office/powerpoint/2010/main" val="174695332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Some further examples of authentic assessment tasks</a:t>
            </a:r>
          </a:p>
        </p:txBody>
      </p:sp>
      <p:sp>
        <p:nvSpPr>
          <p:cNvPr id="3" name="Content Placeholder 2"/>
          <p:cNvSpPr>
            <a:spLocks noGrp="1"/>
          </p:cNvSpPr>
          <p:nvPr>
            <p:ph idx="1"/>
          </p:nvPr>
        </p:nvSpPr>
        <p:spPr/>
        <p:txBody>
          <a:bodyPr/>
          <a:lstStyle/>
          <a:p>
            <a:pPr lvl="0"/>
            <a:r>
              <a:rPr lang="en-GB" dirty="0"/>
              <a:t>Research projects, working alongside their lecturers on genuine data collection tasks which result in advances in knowledge and practice relevant to work-based contexts;</a:t>
            </a:r>
          </a:p>
          <a:p>
            <a:pPr lvl="0"/>
            <a:r>
              <a:rPr lang="en-GB" dirty="0"/>
              <a:t>Activities that involve students assessing their peers and themselves both as a means of better understanding what is required in terms of standards of performance (</a:t>
            </a:r>
            <a:r>
              <a:rPr lang="en-GB" dirty="0" err="1"/>
              <a:t>Falchikov</a:t>
            </a:r>
            <a:r>
              <a:rPr lang="en-GB" dirty="0"/>
              <a:t>, 2004) and as processes that involve the development of assessment literacy (Price et al, 2012);</a:t>
            </a:r>
          </a:p>
          <a:p>
            <a:r>
              <a:rPr lang="en-GB" dirty="0"/>
              <a:t>Tasks where the means of presentation of the outcomes form key parts of the assignment, involving them in developing a range of means of communication, e.g. Audio/video packs, teaching packs, social media.</a:t>
            </a:r>
          </a:p>
        </p:txBody>
      </p:sp>
    </p:spTree>
    <p:extLst>
      <p:ext uri="{BB962C8B-B14F-4D97-AF65-F5344CB8AC3E}">
        <p14:creationId xmlns:p14="http://schemas.microsoft.com/office/powerpoint/2010/main" val="385809502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Straight Arrow Connector 4"/>
          <p:cNvCxnSpPr/>
          <p:nvPr/>
        </p:nvCxnSpPr>
        <p:spPr>
          <a:xfrm flipH="1" flipV="1">
            <a:off x="1581666" y="693682"/>
            <a:ext cx="15764" cy="5084407"/>
          </a:xfrm>
          <a:prstGeom prst="straightConnector1">
            <a:avLst/>
          </a:prstGeom>
          <a:ln w="38100">
            <a:tailEnd type="triangle" w="lg" len="lg"/>
          </a:ln>
        </p:spPr>
        <p:style>
          <a:lnRef idx="1">
            <a:schemeClr val="dk1"/>
          </a:lnRef>
          <a:fillRef idx="0">
            <a:schemeClr val="dk1"/>
          </a:fillRef>
          <a:effectRef idx="0">
            <a:schemeClr val="dk1"/>
          </a:effectRef>
          <a:fontRef idx="minor">
            <a:schemeClr val="tx1"/>
          </a:fontRef>
        </p:style>
      </p:cxnSp>
      <p:cxnSp>
        <p:nvCxnSpPr>
          <p:cNvPr id="7" name="Straight Arrow Connector 6"/>
          <p:cNvCxnSpPr/>
          <p:nvPr/>
        </p:nvCxnSpPr>
        <p:spPr>
          <a:xfrm flipV="1">
            <a:off x="1581665" y="5749711"/>
            <a:ext cx="6952641" cy="28378"/>
          </a:xfrm>
          <a:prstGeom prst="straightConnector1">
            <a:avLst/>
          </a:prstGeom>
          <a:ln w="28575">
            <a:tailEnd type="triangle" w="lg" len="lg"/>
          </a:ln>
        </p:spPr>
        <p:style>
          <a:lnRef idx="1">
            <a:schemeClr val="dk1"/>
          </a:lnRef>
          <a:fillRef idx="0">
            <a:schemeClr val="dk1"/>
          </a:fillRef>
          <a:effectRef idx="0">
            <a:schemeClr val="dk1"/>
          </a:effectRef>
          <a:fontRef idx="minor">
            <a:schemeClr val="tx1"/>
          </a:fontRef>
        </p:style>
      </p:cxnSp>
      <p:sp>
        <p:nvSpPr>
          <p:cNvPr id="9" name="TextBox 8"/>
          <p:cNvSpPr txBox="1"/>
          <p:nvPr/>
        </p:nvSpPr>
        <p:spPr>
          <a:xfrm>
            <a:off x="102524" y="722346"/>
            <a:ext cx="1496291" cy="646331"/>
          </a:xfrm>
          <a:prstGeom prst="rect">
            <a:avLst/>
          </a:prstGeom>
          <a:noFill/>
        </p:spPr>
        <p:txBody>
          <a:bodyPr wrap="square" rtlCol="0">
            <a:spAutoFit/>
          </a:bodyPr>
          <a:lstStyle/>
          <a:p>
            <a:pPr algn="ctr" defTabSz="457200" fontAlgn="auto">
              <a:spcBef>
                <a:spcPts val="0"/>
              </a:spcBef>
              <a:spcAft>
                <a:spcPts val="0"/>
              </a:spcAft>
            </a:pPr>
            <a:r>
              <a:rPr lang="en-GB" sz="1800" b="1" dirty="0">
                <a:solidFill>
                  <a:prstClr val="black"/>
                </a:solidFill>
                <a:latin typeface="Calibri"/>
              </a:rPr>
              <a:t>High </a:t>
            </a:r>
          </a:p>
          <a:p>
            <a:pPr algn="ctr" defTabSz="457200" fontAlgn="auto">
              <a:spcBef>
                <a:spcPts val="0"/>
              </a:spcBef>
              <a:spcAft>
                <a:spcPts val="0"/>
              </a:spcAft>
            </a:pPr>
            <a:r>
              <a:rPr lang="en-GB" sz="1800" b="1" dirty="0">
                <a:solidFill>
                  <a:prstClr val="black"/>
                </a:solidFill>
                <a:latin typeface="Calibri"/>
              </a:rPr>
              <a:t>Authenticity </a:t>
            </a:r>
          </a:p>
        </p:txBody>
      </p:sp>
      <p:sp>
        <p:nvSpPr>
          <p:cNvPr id="10" name="TextBox 9"/>
          <p:cNvSpPr txBox="1"/>
          <p:nvPr/>
        </p:nvSpPr>
        <p:spPr>
          <a:xfrm>
            <a:off x="102524" y="5160422"/>
            <a:ext cx="1496291" cy="646331"/>
          </a:xfrm>
          <a:prstGeom prst="rect">
            <a:avLst/>
          </a:prstGeom>
          <a:noFill/>
        </p:spPr>
        <p:txBody>
          <a:bodyPr wrap="square" rtlCol="0">
            <a:spAutoFit/>
          </a:bodyPr>
          <a:lstStyle/>
          <a:p>
            <a:pPr algn="ctr" defTabSz="457200" fontAlgn="auto">
              <a:spcBef>
                <a:spcPts val="0"/>
              </a:spcBef>
              <a:spcAft>
                <a:spcPts val="0"/>
              </a:spcAft>
            </a:pPr>
            <a:r>
              <a:rPr lang="en-GB" sz="1800" b="1" dirty="0">
                <a:solidFill>
                  <a:prstClr val="black"/>
                </a:solidFill>
                <a:latin typeface="Calibri"/>
              </a:rPr>
              <a:t>Low </a:t>
            </a:r>
          </a:p>
          <a:p>
            <a:pPr algn="ctr" defTabSz="457200" fontAlgn="auto">
              <a:spcBef>
                <a:spcPts val="0"/>
              </a:spcBef>
              <a:spcAft>
                <a:spcPts val="0"/>
              </a:spcAft>
            </a:pPr>
            <a:r>
              <a:rPr lang="en-GB" sz="1800" b="1" dirty="0">
                <a:solidFill>
                  <a:prstClr val="black"/>
                </a:solidFill>
                <a:latin typeface="Calibri"/>
              </a:rPr>
              <a:t>Authenticity </a:t>
            </a:r>
          </a:p>
        </p:txBody>
      </p:sp>
      <p:sp>
        <p:nvSpPr>
          <p:cNvPr id="11" name="TextBox 10"/>
          <p:cNvSpPr txBox="1"/>
          <p:nvPr/>
        </p:nvSpPr>
        <p:spPr>
          <a:xfrm>
            <a:off x="1382684" y="5806753"/>
            <a:ext cx="1493520" cy="646331"/>
          </a:xfrm>
          <a:prstGeom prst="rect">
            <a:avLst/>
          </a:prstGeom>
          <a:noFill/>
        </p:spPr>
        <p:txBody>
          <a:bodyPr wrap="square" rtlCol="0">
            <a:spAutoFit/>
          </a:bodyPr>
          <a:lstStyle/>
          <a:p>
            <a:pPr algn="ctr" defTabSz="457200" fontAlgn="auto">
              <a:spcBef>
                <a:spcPts val="0"/>
              </a:spcBef>
              <a:spcAft>
                <a:spcPts val="0"/>
              </a:spcAft>
            </a:pPr>
            <a:r>
              <a:rPr lang="en-GB" sz="1800" b="1" dirty="0">
                <a:solidFill>
                  <a:prstClr val="black"/>
                </a:solidFill>
                <a:latin typeface="Calibri"/>
              </a:rPr>
              <a:t>Easy to </a:t>
            </a:r>
          </a:p>
          <a:p>
            <a:pPr algn="ctr" defTabSz="457200" fontAlgn="auto">
              <a:spcBef>
                <a:spcPts val="0"/>
              </a:spcBef>
              <a:spcAft>
                <a:spcPts val="0"/>
              </a:spcAft>
            </a:pPr>
            <a:r>
              <a:rPr lang="en-GB" sz="1800" b="1" dirty="0">
                <a:solidFill>
                  <a:prstClr val="black"/>
                </a:solidFill>
                <a:latin typeface="Calibri"/>
              </a:rPr>
              <a:t>Manage </a:t>
            </a:r>
          </a:p>
        </p:txBody>
      </p:sp>
      <p:sp>
        <p:nvSpPr>
          <p:cNvPr id="12" name="TextBox 11"/>
          <p:cNvSpPr txBox="1"/>
          <p:nvPr/>
        </p:nvSpPr>
        <p:spPr>
          <a:xfrm>
            <a:off x="7204554" y="5806753"/>
            <a:ext cx="1493520" cy="646331"/>
          </a:xfrm>
          <a:prstGeom prst="rect">
            <a:avLst/>
          </a:prstGeom>
          <a:noFill/>
        </p:spPr>
        <p:txBody>
          <a:bodyPr wrap="square" rtlCol="0">
            <a:spAutoFit/>
          </a:bodyPr>
          <a:lstStyle/>
          <a:p>
            <a:pPr algn="ctr" defTabSz="457200" fontAlgn="auto">
              <a:spcBef>
                <a:spcPts val="0"/>
              </a:spcBef>
              <a:spcAft>
                <a:spcPts val="0"/>
              </a:spcAft>
            </a:pPr>
            <a:r>
              <a:rPr lang="en-GB" sz="1800" b="1" dirty="0">
                <a:solidFill>
                  <a:prstClr val="black"/>
                </a:solidFill>
                <a:latin typeface="Calibri"/>
              </a:rPr>
              <a:t>Difficult to </a:t>
            </a:r>
          </a:p>
          <a:p>
            <a:pPr algn="ctr" defTabSz="457200" fontAlgn="auto">
              <a:spcBef>
                <a:spcPts val="0"/>
              </a:spcBef>
              <a:spcAft>
                <a:spcPts val="0"/>
              </a:spcAft>
            </a:pPr>
            <a:r>
              <a:rPr lang="en-GB" sz="1800" b="1" dirty="0">
                <a:solidFill>
                  <a:prstClr val="black"/>
                </a:solidFill>
                <a:latin typeface="Calibri"/>
              </a:rPr>
              <a:t>Manage </a:t>
            </a:r>
          </a:p>
        </p:txBody>
      </p:sp>
      <p:sp>
        <p:nvSpPr>
          <p:cNvPr id="15" name="TextBox 14"/>
          <p:cNvSpPr txBox="1"/>
          <p:nvPr/>
        </p:nvSpPr>
        <p:spPr>
          <a:xfrm>
            <a:off x="1597430" y="-21913"/>
            <a:ext cx="6456124" cy="892552"/>
          </a:xfrm>
          <a:prstGeom prst="rect">
            <a:avLst/>
          </a:prstGeom>
          <a:noFill/>
        </p:spPr>
        <p:txBody>
          <a:bodyPr wrap="square" rtlCol="0">
            <a:spAutoFit/>
          </a:bodyPr>
          <a:lstStyle/>
          <a:p>
            <a:pPr defTabSz="457200" fontAlgn="auto">
              <a:spcBef>
                <a:spcPts val="0"/>
              </a:spcBef>
              <a:spcAft>
                <a:spcPts val="0"/>
              </a:spcAft>
            </a:pPr>
            <a:r>
              <a:rPr lang="en-GB" sz="2600" b="1" dirty="0">
                <a:solidFill>
                  <a:schemeClr val="tx2"/>
                </a:solidFill>
                <a:latin typeface="+mj-lt"/>
                <a:ea typeface="+mj-ea"/>
                <a:cs typeface="+mj-cs"/>
              </a:rPr>
              <a:t>Mapping authenticity against manageability in assessment</a:t>
            </a:r>
          </a:p>
        </p:txBody>
      </p:sp>
    </p:spTree>
    <p:extLst>
      <p:ext uri="{BB962C8B-B14F-4D97-AF65-F5344CB8AC3E}">
        <p14:creationId xmlns:p14="http://schemas.microsoft.com/office/powerpoint/2010/main" val="243151030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251520" y="260648"/>
            <a:ext cx="7749480" cy="792088"/>
          </a:xfrm>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Fit-for-purpose assessment focuses efforts and promotes engagement through reference to:</a:t>
            </a:r>
          </a:p>
        </p:txBody>
      </p:sp>
      <p:sp>
        <p:nvSpPr>
          <p:cNvPr id="4" name="Content Placeholder 3"/>
          <p:cNvSpPr>
            <a:spLocks noGrp="1"/>
          </p:cNvSpPr>
          <p:nvPr>
            <p:ph idx="1"/>
          </p:nvPr>
        </p:nvSpPr>
        <p:spPr>
          <a:xfrm>
            <a:off x="1" y="1124744"/>
            <a:ext cx="8892480" cy="5077619"/>
          </a:xfrm>
        </p:spPr>
        <p:txBody>
          <a:bodyPr/>
          <a:lstStyle/>
          <a:p>
            <a:pPr lvl="0"/>
            <a:r>
              <a:rPr lang="en-US" sz="2200" dirty="0"/>
              <a:t>methodologies: which methods and approaches are most appropriate and efficient for the arts and design context?</a:t>
            </a:r>
            <a:endParaRPr lang="en-GB" sz="2200" dirty="0"/>
          </a:p>
          <a:p>
            <a:pPr lvl="0"/>
            <a:r>
              <a:rPr lang="en-US" sz="2200" dirty="0"/>
              <a:t>agency: who should be undertaking assessment? Tutors, peers, students themselves, employers and clients can all participate in student assessment to good effect, but which is right for particular assessment activities?</a:t>
            </a:r>
            <a:endParaRPr lang="en-GB" sz="2200" dirty="0"/>
          </a:p>
          <a:p>
            <a:pPr lvl="0"/>
            <a:r>
              <a:rPr lang="en-US" sz="2200" dirty="0"/>
              <a:t>timing: end point and continuous assessment can both be valuable, when should we assess students to maximise impact on student learning? </a:t>
            </a:r>
            <a:endParaRPr lang="en-GB" sz="2200" dirty="0"/>
          </a:p>
          <a:p>
            <a:pPr lvl="0"/>
            <a:r>
              <a:rPr lang="en-US" sz="2200" dirty="0"/>
              <a:t>orientation: to what extent in each task would we wish to focus particularly on process or outcomes, or both?</a:t>
            </a:r>
            <a:endParaRPr lang="en-GB" sz="2200" dirty="0"/>
          </a:p>
          <a:p>
            <a:pPr lvl="0"/>
            <a:r>
              <a:rPr lang="en-US" sz="2200" dirty="0"/>
              <a:t>inclusivity: how can we enable all students to achieve their highest personal potential?</a:t>
            </a:r>
            <a:endParaRPr lang="en-GB" sz="2200" dirty="0"/>
          </a:p>
          <a:p>
            <a:r>
              <a:rPr lang="en-US" sz="2200" dirty="0"/>
              <a:t>efficiency: what can we do to make assessment fully embedded in learning for students?</a:t>
            </a:r>
            <a:endParaRPr lang="en-GB" sz="2200" dirty="0"/>
          </a:p>
        </p:txBody>
      </p:sp>
    </p:spTree>
    <p:extLst>
      <p:ext uri="{BB962C8B-B14F-4D97-AF65-F5344CB8AC3E}">
        <p14:creationId xmlns:p14="http://schemas.microsoft.com/office/powerpoint/2010/main" val="300480148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The importance of dialogic feedback (Sadler)</a:t>
            </a:r>
          </a:p>
        </p:txBody>
      </p:sp>
      <p:sp>
        <p:nvSpPr>
          <p:cNvPr id="3" name="Content Placeholder 2"/>
          <p:cNvSpPr>
            <a:spLocks noGrp="1"/>
          </p:cNvSpPr>
          <p:nvPr>
            <p:ph idx="1"/>
          </p:nvPr>
        </p:nvSpPr>
        <p:spPr/>
        <p:txBody>
          <a:bodyPr/>
          <a:lstStyle/>
          <a:p>
            <a:pPr marL="0" indent="0">
              <a:buNone/>
            </a:pPr>
            <a:r>
              <a:rPr lang="en-GB" sz="2600" dirty="0"/>
              <a:t>Students need to be exposed to, and gain experience in making judgements about, </a:t>
            </a:r>
            <a:r>
              <a:rPr lang="en-GB" sz="2600" dirty="0">
                <a:solidFill>
                  <a:srgbClr val="7030A0"/>
                </a:solidFill>
              </a:rPr>
              <a:t>a variety of works of different quality</a:t>
            </a:r>
            <a:r>
              <a:rPr lang="en-GB" sz="2600" dirty="0"/>
              <a:t>... They need planned rather than random exposure to exemplars, and experience in </a:t>
            </a:r>
            <a:r>
              <a:rPr lang="en-GB" sz="2600" dirty="0">
                <a:solidFill>
                  <a:srgbClr val="7030A0"/>
                </a:solidFill>
              </a:rPr>
              <a:t>making judgements </a:t>
            </a:r>
            <a:r>
              <a:rPr lang="en-GB" sz="2600" dirty="0"/>
              <a:t>about quality. They need to create </a:t>
            </a:r>
            <a:r>
              <a:rPr lang="en-GB" sz="2600" dirty="0">
                <a:solidFill>
                  <a:srgbClr val="7030A0"/>
                </a:solidFill>
              </a:rPr>
              <a:t>verbalised </a:t>
            </a:r>
            <a:r>
              <a:rPr lang="en-GB" sz="2600" dirty="0"/>
              <a:t>rationales and accounts of how various works could have been done better. Finally, they need to engage in evaluative </a:t>
            </a:r>
            <a:r>
              <a:rPr lang="en-GB" sz="2600" dirty="0">
                <a:solidFill>
                  <a:srgbClr val="7030A0"/>
                </a:solidFill>
              </a:rPr>
              <a:t>conversations</a:t>
            </a:r>
            <a:r>
              <a:rPr lang="en-GB" sz="2600" dirty="0"/>
              <a:t> with teachers and other students. </a:t>
            </a:r>
          </a:p>
          <a:p>
            <a:pPr marL="0" indent="0">
              <a:buNone/>
            </a:pPr>
            <a:endParaRPr lang="en-GB" sz="2600" dirty="0"/>
          </a:p>
        </p:txBody>
      </p:sp>
    </p:spTree>
    <p:extLst>
      <p:ext uri="{BB962C8B-B14F-4D97-AF65-F5344CB8AC3E}">
        <p14:creationId xmlns:p14="http://schemas.microsoft.com/office/powerpoint/2010/main" val="213258211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476672"/>
            <a:ext cx="7543800" cy="592118"/>
          </a:xfrm>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Checklist: to what extent does your assessment strategy: </a:t>
            </a:r>
          </a:p>
        </p:txBody>
      </p:sp>
      <p:sp>
        <p:nvSpPr>
          <p:cNvPr id="3" name="Content Placeholder 2"/>
          <p:cNvSpPr>
            <a:spLocks noGrp="1"/>
          </p:cNvSpPr>
          <p:nvPr>
            <p:ph idx="1"/>
          </p:nvPr>
        </p:nvSpPr>
        <p:spPr>
          <a:xfrm>
            <a:off x="468312" y="1214422"/>
            <a:ext cx="8318529" cy="4987941"/>
          </a:xfrm>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dirty="0"/>
              <a:t>Work at a programme level, rather than having assessment occur in module-shaped silos?</a:t>
            </a:r>
          </a:p>
          <a:p>
            <a:r>
              <a:rPr lang="en-GB" sz="2600" dirty="0"/>
              <a:t>Maximise fast, formative feedback opportunities without driving your markers into the ground?</a:t>
            </a:r>
          </a:p>
          <a:p>
            <a:r>
              <a:rPr lang="en-GB" sz="2600" dirty="0"/>
              <a:t>Support student transition and retention by making assessment integral to learning? </a:t>
            </a:r>
          </a:p>
          <a:p>
            <a:r>
              <a:rPr lang="en-GB" sz="2600" dirty="0"/>
              <a:t>Enable the development of digital literacy by providing tasks that use social and digital media?</a:t>
            </a:r>
          </a:p>
          <a:p>
            <a:r>
              <a:rPr lang="en-GB" sz="2600" dirty="0"/>
              <a:t>Make the process of assessing and being assessed enjoyable for staff and students?</a:t>
            </a:r>
          </a:p>
          <a:p>
            <a:r>
              <a:rPr lang="en-GB" sz="2600" dirty="0"/>
              <a:t>Assure the standards of assessment against national and PSRB benchmarks?</a:t>
            </a:r>
          </a:p>
        </p:txBody>
      </p:sp>
    </p:spTree>
    <p:extLst>
      <p:ext uri="{BB962C8B-B14F-4D97-AF65-F5344CB8AC3E}">
        <p14:creationId xmlns:p14="http://schemas.microsoft.com/office/powerpoint/2010/main" val="219490407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And…</a:t>
            </a:r>
          </a:p>
        </p:txBody>
      </p:sp>
      <p:sp>
        <p:nvSpPr>
          <p:cNvPr id="3" name="Content Placeholder 2"/>
          <p:cNvSpPr>
            <a:spLocks noGrp="1"/>
          </p:cNvSpPr>
          <p:nvPr>
            <p:ph idx="1"/>
          </p:nvPr>
        </p:nvSpPr>
        <p:spPr/>
        <p:txBody>
          <a:bodyPr/>
          <a:lstStyle/>
          <a:p>
            <a:r>
              <a:rPr lang="en-GB" sz="2600" dirty="0"/>
              <a:t>Provide incremental assessment opportunities?</a:t>
            </a:r>
          </a:p>
          <a:p>
            <a:r>
              <a:rPr lang="en-GB" sz="2600" dirty="0"/>
              <a:t>Use assessment activities that can engage students and be integral to learning?</a:t>
            </a:r>
          </a:p>
          <a:p>
            <a:r>
              <a:rPr lang="en-GB" sz="2600" dirty="0"/>
              <a:t>Constructively align (Biggs 2003) assignments with planned learning outcomes and the curriculum taught?</a:t>
            </a:r>
          </a:p>
          <a:p>
            <a:r>
              <a:rPr lang="en-GB" sz="2600" dirty="0"/>
              <a:t>Provide realistic tasks: students are likely to put more energy into assignments they see as authentic and worth bothering with?</a:t>
            </a:r>
          </a:p>
          <a:p>
            <a:r>
              <a:rPr lang="en-GB" sz="2600" dirty="0"/>
              <a:t>Maximise the dialogic opportunities of student feedback?</a:t>
            </a:r>
          </a:p>
          <a:p>
            <a:endParaRPr lang="en-GB" sz="2600" dirty="0"/>
          </a:p>
        </p:txBody>
      </p:sp>
    </p:spTree>
    <p:extLst>
      <p:ext uri="{BB962C8B-B14F-4D97-AF65-F5344CB8AC3E}">
        <p14:creationId xmlns:p14="http://schemas.microsoft.com/office/powerpoint/2010/main" val="163567669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Encouraging students to recognise and use the feedback we provide for them</a:t>
            </a:r>
          </a:p>
        </p:txBody>
      </p:sp>
      <p:sp>
        <p:nvSpPr>
          <p:cNvPr id="3" name="Content Placeholder 2"/>
          <p:cNvSpPr>
            <a:spLocks noGrp="1"/>
          </p:cNvSpPr>
          <p:nvPr>
            <p:ph idx="1"/>
          </p:nvPr>
        </p:nvSpPr>
        <p:spPr>
          <a:xfrm>
            <a:off x="468313" y="1268760"/>
            <a:ext cx="8229600" cy="4933603"/>
          </a:xfrm>
          <a:noFill/>
          <a:ln w="9525">
            <a:noFill/>
            <a:miter lim="800000"/>
            <a:headEnd/>
            <a:tailEnd/>
          </a:ln>
        </p:spPr>
        <p:txBody>
          <a:bodyPr vert="horz" wrap="square" lIns="91440" tIns="45720" rIns="91440" bIns="45720" numCol="1" anchor="t" anchorCtr="0" compatLnSpc="1">
            <a:prstTxWarp prst="textNoShape">
              <a:avLst/>
            </a:prstTxWarp>
          </a:bodyPr>
          <a:lstStyle/>
          <a:p>
            <a:r>
              <a:rPr lang="en-GB" dirty="0"/>
              <a:t>Delivery of feedback should not be left to chance, so its best to avoid asking students to pick up marked hard copy assignments from departmental offices;</a:t>
            </a:r>
          </a:p>
          <a:p>
            <a:r>
              <a:rPr lang="en-GB" dirty="0"/>
              <a:t>Electronic submission of assignments has benefits and disadvantages but on balance the former outweigh the latter;</a:t>
            </a:r>
          </a:p>
          <a:p>
            <a:r>
              <a:rPr lang="en-GB" dirty="0"/>
              <a:t>Perhaps require students to guestimate expected marks having read your feedback early in their programmes;</a:t>
            </a:r>
          </a:p>
          <a:p>
            <a:r>
              <a:rPr lang="en-GB" dirty="0"/>
              <a:t>‘Assignment handler’ can deliver feedback electronically and only release marks once students have responded;</a:t>
            </a:r>
          </a:p>
          <a:p>
            <a:r>
              <a:rPr lang="en-GB" dirty="0"/>
              <a:t>Audio files of audio feedback can be highly successful in enabling students to capture ‘live’ oral feedback, and can replace written feedback (e.g. JISC project ‘Sounds good’).</a:t>
            </a:r>
          </a:p>
          <a:p>
            <a:endParaRPr lang="en-GB" dirty="0"/>
          </a:p>
        </p:txBody>
      </p:sp>
    </p:spTree>
    <p:extLst>
      <p:ext uri="{BB962C8B-B14F-4D97-AF65-F5344CB8AC3E}">
        <p14:creationId xmlns:p14="http://schemas.microsoft.com/office/powerpoint/2010/main" val="58893084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Peter Hartley’s NTFS Bradford-led project on Programme Level Assessment</a:t>
            </a:r>
          </a:p>
        </p:txBody>
      </p:sp>
      <p:sp>
        <p:nvSpPr>
          <p:cNvPr id="3" name="Content Placeholder 2"/>
          <p:cNvSpPr>
            <a:spLocks noGrp="1"/>
          </p:cNvSpPr>
          <p:nvPr>
            <p:ph idx="1"/>
          </p:nvPr>
        </p:nvSpPr>
        <p:spPr>
          <a:xfrm>
            <a:off x="468313" y="1196752"/>
            <a:ext cx="8229600" cy="5661248"/>
          </a:xfrm>
        </p:spPr>
        <p:txBody>
          <a:bodyPr/>
          <a:lstStyle/>
          <a:p>
            <a:pPr>
              <a:buNone/>
            </a:pPr>
            <a:r>
              <a:rPr lang="en-GB" sz="2600" dirty="0"/>
              <a:t>It set out to focus on redressing problems including:</a:t>
            </a:r>
          </a:p>
          <a:p>
            <a:r>
              <a:rPr lang="en-GB" sz="2600" dirty="0"/>
              <a:t> not </a:t>
            </a:r>
            <a:r>
              <a:rPr lang="en-US" sz="2600" dirty="0"/>
              <a:t>assessing learning outcomes holistically at a programme level;</a:t>
            </a:r>
          </a:p>
          <a:p>
            <a:r>
              <a:rPr lang="en-US" sz="2600" dirty="0"/>
              <a:t>the </a:t>
            </a:r>
            <a:r>
              <a:rPr lang="en-US" sz="2600" dirty="0" err="1"/>
              <a:t>atomisation</a:t>
            </a:r>
            <a:r>
              <a:rPr lang="en-US" sz="2600" dirty="0"/>
              <a:t> of assessment, often resulting in too much summative and not enough formative feedback and over-standardisation in regulations.</a:t>
            </a:r>
          </a:p>
          <a:p>
            <a:pPr>
              <a:buNone/>
            </a:pPr>
            <a:r>
              <a:rPr lang="en-US" sz="2600" dirty="0"/>
              <a:t>This results in students and staff failing to see the links between disparate elements of the programme, over-assessment and multiple assignments using repetitive formats. </a:t>
            </a:r>
          </a:p>
          <a:p>
            <a:pPr>
              <a:buNone/>
            </a:pPr>
            <a:r>
              <a:rPr lang="en-US" sz="2600" dirty="0"/>
              <a:t>Modules were often too short for complex learning and this tended to lead to surface learning and </a:t>
            </a:r>
            <a:r>
              <a:rPr lang="en-GB" sz="2600" dirty="0"/>
              <a:t>‘</a:t>
            </a:r>
            <a:r>
              <a:rPr lang="en-US" sz="2600" dirty="0"/>
              <a:t>tick-box’ mentality.</a:t>
            </a:r>
            <a:endParaRPr lang="en-GB" sz="2600" dirty="0"/>
          </a:p>
          <a:p>
            <a:endParaRPr lang="en-GB" sz="2600" dirty="0"/>
          </a:p>
        </p:txBody>
      </p:sp>
    </p:spTree>
    <p:extLst>
      <p:ext uri="{BB962C8B-B14F-4D97-AF65-F5344CB8AC3E}">
        <p14:creationId xmlns:p14="http://schemas.microsoft.com/office/powerpoint/2010/main" val="414393482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457200" y="122239"/>
            <a:ext cx="7543800" cy="642466"/>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600" dirty="0"/>
              <a:t>In summary</a:t>
            </a:r>
          </a:p>
        </p:txBody>
      </p:sp>
      <p:sp>
        <p:nvSpPr>
          <p:cNvPr id="43011" name="Rectangle 3"/>
          <p:cNvSpPr>
            <a:spLocks noGrp="1" noChangeArrowheads="1"/>
          </p:cNvSpPr>
          <p:nvPr>
            <p:ph type="body" idx="1"/>
          </p:nvPr>
        </p:nvSpPr>
        <p:spPr>
          <a:xfrm>
            <a:off x="285720" y="764704"/>
            <a:ext cx="8629680" cy="5361459"/>
          </a:xfrm>
        </p:spPr>
        <p:txBody>
          <a:bodyPr/>
          <a:lstStyle/>
          <a:p>
            <a:pPr eaLnBrk="1" hangingPunct="1"/>
            <a:r>
              <a:rPr lang="en-US" sz="2800" dirty="0"/>
              <a:t>Authentic assessment can be a powerful means of focusing student effort and enhancing achievement if it is well designed and constructively aligned (Biggs and Tang, 2007);</a:t>
            </a:r>
          </a:p>
          <a:p>
            <a:pPr eaLnBrk="1" hangingPunct="1"/>
            <a:r>
              <a:rPr lang="en-US" sz="2800" dirty="0"/>
              <a:t>Students in the early stages of their learning journey are likely to need more support and positive feedback than later, when they are more robust and confident;</a:t>
            </a:r>
          </a:p>
          <a:p>
            <a:pPr eaLnBrk="1" hangingPunct="1"/>
            <a:r>
              <a:rPr lang="en-US" sz="2800"/>
              <a:t>No </a:t>
            </a:r>
            <a:r>
              <a:rPr lang="en-US" sz="2800" dirty="0"/>
              <a:t>single method of assessment or giving feedback is likely to be ubiquitously successful, so it’s worth using a variety of approaches which mirror lifelike contexts.</a:t>
            </a:r>
          </a:p>
        </p:txBody>
      </p:sp>
    </p:spTree>
    <p:extLst>
      <p:ext uri="{BB962C8B-B14F-4D97-AF65-F5344CB8AC3E}">
        <p14:creationId xmlns:p14="http://schemas.microsoft.com/office/powerpoint/2010/main" val="30545097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FD8187-AAAB-4BAB-B62B-6BD89B7C3A3C}"/>
              </a:ext>
            </a:extLst>
          </p:cNvPr>
          <p:cNvSpPr>
            <a:spLocks noGrp="1"/>
          </p:cNvSpPr>
          <p:nvPr>
            <p:ph type="title"/>
          </p:nvPr>
        </p:nvSpPr>
        <p:spPr/>
        <p:txBody>
          <a:bodyPr/>
          <a:lstStyle/>
          <a:p>
            <a:r>
              <a:rPr lang="en-GB" dirty="0"/>
              <a:t>In this workshop participants can expect to:</a:t>
            </a:r>
          </a:p>
        </p:txBody>
      </p:sp>
      <p:sp>
        <p:nvSpPr>
          <p:cNvPr id="3" name="Content Placeholder 2">
            <a:extLst>
              <a:ext uri="{FF2B5EF4-FFF2-40B4-BE49-F238E27FC236}">
                <a16:creationId xmlns:a16="http://schemas.microsoft.com/office/drawing/2014/main" id="{40466F3A-A8B3-48E7-9BCF-7A899D9EA691}"/>
              </a:ext>
            </a:extLst>
          </p:cNvPr>
          <p:cNvSpPr>
            <a:spLocks noGrp="1"/>
          </p:cNvSpPr>
          <p:nvPr>
            <p:ph idx="1"/>
          </p:nvPr>
        </p:nvSpPr>
        <p:spPr/>
        <p:txBody>
          <a:bodyPr/>
          <a:lstStyle/>
          <a:p>
            <a:pPr lvl="0"/>
            <a:r>
              <a:rPr lang="en-GB" sz="2800" dirty="0"/>
              <a:t>discuss what authentic assessment comprises and what is involved in linking assignments to live and professional practices;</a:t>
            </a:r>
          </a:p>
          <a:p>
            <a:pPr lvl="0"/>
            <a:r>
              <a:rPr lang="en-GB" sz="2800" dirty="0"/>
              <a:t>review how best to make assessment fit-for-purpose and engaging;</a:t>
            </a:r>
          </a:p>
          <a:p>
            <a:pPr lvl="0"/>
            <a:r>
              <a:rPr lang="en-GB" sz="2800" dirty="0"/>
              <a:t>plan how to build in and assess skills development for employability within the curriculum.</a:t>
            </a:r>
          </a:p>
          <a:p>
            <a:endParaRPr lang="en-GB" sz="2800" dirty="0"/>
          </a:p>
        </p:txBody>
      </p:sp>
    </p:spTree>
    <p:extLst>
      <p:ext uri="{BB962C8B-B14F-4D97-AF65-F5344CB8AC3E}">
        <p14:creationId xmlns:p14="http://schemas.microsoft.com/office/powerpoint/2010/main" val="76107978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DCDB78-C818-45CE-B4F0-66EEF1679B3D}"/>
              </a:ext>
            </a:extLst>
          </p:cNvPr>
          <p:cNvSpPr>
            <a:spLocks noGrp="1"/>
          </p:cNvSpPr>
          <p:nvPr>
            <p:ph type="title"/>
          </p:nvPr>
        </p:nvSpPr>
        <p:spPr/>
        <p:txBody>
          <a:bodyPr/>
          <a:lstStyle/>
          <a:p>
            <a:r>
              <a:rPr lang="en-GB" sz="3600" dirty="0"/>
              <a:t>Planning for action</a:t>
            </a:r>
          </a:p>
        </p:txBody>
      </p:sp>
      <p:sp>
        <p:nvSpPr>
          <p:cNvPr id="3" name="Content Placeholder 2">
            <a:extLst>
              <a:ext uri="{FF2B5EF4-FFF2-40B4-BE49-F238E27FC236}">
                <a16:creationId xmlns:a16="http://schemas.microsoft.com/office/drawing/2014/main" id="{CC095D92-E878-4C62-A035-FE144DB7CD58}"/>
              </a:ext>
            </a:extLst>
          </p:cNvPr>
          <p:cNvSpPr>
            <a:spLocks noGrp="1"/>
          </p:cNvSpPr>
          <p:nvPr>
            <p:ph idx="1"/>
          </p:nvPr>
        </p:nvSpPr>
        <p:spPr/>
        <p:txBody>
          <a:bodyPr/>
          <a:lstStyle/>
          <a:p>
            <a:r>
              <a:rPr lang="en-GB" sz="2800" dirty="0"/>
              <a:t>As an individual, are there changes you would like to make to your assessment practices?</a:t>
            </a:r>
          </a:p>
          <a:p>
            <a:r>
              <a:rPr lang="en-GB" sz="2800" dirty="0"/>
              <a:t>Thinking about the teams you work with, are there ways in which you could use ideas from today’s session to help make your assessment more authentic?</a:t>
            </a:r>
          </a:p>
          <a:p>
            <a:r>
              <a:rPr lang="en-GB" sz="2800" dirty="0"/>
              <a:t>How could your influence impact more widely on colleagues across the university?</a:t>
            </a:r>
          </a:p>
        </p:txBody>
      </p:sp>
    </p:spTree>
    <p:extLst>
      <p:ext uri="{BB962C8B-B14F-4D97-AF65-F5344CB8AC3E}">
        <p14:creationId xmlns:p14="http://schemas.microsoft.com/office/powerpoint/2010/main" val="43782338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3"/>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r>
              <a:rPr lang="en-GB" kern="1200" dirty="0">
                <a:solidFill>
                  <a:srgbClr val="002060"/>
                </a:solidFill>
              </a:rPr>
              <a:t>These and other slides will be available on my website at http://sally-brown.net</a:t>
            </a:r>
          </a:p>
        </p:txBody>
      </p:sp>
      <p:pic>
        <p:nvPicPr>
          <p:cNvPr id="3" name="Picture 2" descr="sally new photo.jpg"/>
          <p:cNvPicPr>
            <a:picLocks noChangeAspect="1"/>
          </p:cNvPicPr>
          <p:nvPr/>
        </p:nvPicPr>
        <p:blipFill rotWithShape="1">
          <a:blip r:embed="rId3" cstate="email"/>
          <a:srcRect l="9669" t="4351" r="7183" b="17335"/>
          <a:stretch/>
        </p:blipFill>
        <p:spPr>
          <a:xfrm>
            <a:off x="3059832" y="1484784"/>
            <a:ext cx="3456384" cy="4340575"/>
          </a:xfrm>
          <a:prstGeom prst="rect">
            <a:avLst/>
          </a:prstGeom>
        </p:spPr>
      </p:pic>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xfrm>
            <a:off x="457200" y="122238"/>
            <a:ext cx="7543800" cy="570458"/>
          </a:xfrm>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Useful references and further reading (1)</a:t>
            </a:r>
          </a:p>
        </p:txBody>
      </p:sp>
      <p:sp>
        <p:nvSpPr>
          <p:cNvPr id="207875" name="Rectangle 3"/>
          <p:cNvSpPr>
            <a:spLocks noGrp="1" noChangeArrowheads="1"/>
          </p:cNvSpPr>
          <p:nvPr>
            <p:ph type="body" idx="1"/>
          </p:nvPr>
        </p:nvSpPr>
        <p:spPr>
          <a:xfrm>
            <a:off x="466829" y="922338"/>
            <a:ext cx="8425651" cy="5615905"/>
          </a:xfrm>
        </p:spPr>
        <p:txBody>
          <a:bodyPr/>
          <a:lstStyle/>
          <a:p>
            <a:pPr marL="609600" indent="-609600" eaLnBrk="1" hangingPunct="1">
              <a:buNone/>
              <a:defRPr/>
            </a:pPr>
            <a:r>
              <a:rPr lang="en-GB" sz="2000" dirty="0"/>
              <a:t>Bain, K. (2004) </a:t>
            </a:r>
            <a:r>
              <a:rPr lang="en-GB" sz="2000" i="1" dirty="0"/>
              <a:t>What the best College Teachers do</a:t>
            </a:r>
            <a:r>
              <a:rPr lang="en-GB" sz="2000" dirty="0"/>
              <a:t>, Cambridge: Harvard University Press.</a:t>
            </a:r>
          </a:p>
          <a:p>
            <a:pPr marL="609600" indent="-609600" eaLnBrk="1" hangingPunct="1">
              <a:buFont typeface="Wingdings" pitchFamily="2" charset="2"/>
              <a:buNone/>
              <a:defRPr/>
            </a:pPr>
            <a:r>
              <a:rPr lang="en-GB" sz="2000" dirty="0">
                <a:cs typeface="Times New Roman" pitchFamily="18" charset="0"/>
              </a:rPr>
              <a:t>Biggs, J. and Tang, C. (2007) </a:t>
            </a:r>
            <a:r>
              <a:rPr lang="en-GB" sz="2000" i="1" dirty="0">
                <a:cs typeface="Times New Roman" pitchFamily="18" charset="0"/>
              </a:rPr>
              <a:t>Teaching for Quality Learning at University, </a:t>
            </a:r>
            <a:r>
              <a:rPr lang="en-GB" sz="2000" dirty="0">
                <a:cs typeface="Times New Roman" pitchFamily="18" charset="0"/>
              </a:rPr>
              <a:t>Maidenhead: Open University Press.</a:t>
            </a:r>
          </a:p>
          <a:p>
            <a:pPr marL="609600" indent="-609600" eaLnBrk="1" hangingPunct="1">
              <a:buFont typeface="Wingdings" pitchFamily="2" charset="2"/>
              <a:buNone/>
              <a:defRPr/>
            </a:pPr>
            <a:r>
              <a:rPr lang="en-GB" sz="2000" dirty="0">
                <a:cs typeface="Times New Roman" pitchFamily="18" charset="0"/>
              </a:rPr>
              <a:t>Bloxham, S. and Boyd, P. (2007) </a:t>
            </a:r>
            <a:r>
              <a:rPr lang="en-GB" sz="2000" i="1" dirty="0">
                <a:cs typeface="Times New Roman" pitchFamily="18" charset="0"/>
              </a:rPr>
              <a:t>Developing effective assessment in higher education: a practical guide</a:t>
            </a:r>
            <a:r>
              <a:rPr lang="en-GB" sz="2000" dirty="0">
                <a:cs typeface="Times New Roman" pitchFamily="18" charset="0"/>
              </a:rPr>
              <a:t>, Maidenhead, Open University Press.</a:t>
            </a:r>
          </a:p>
          <a:p>
            <a:pPr marL="609600" indent="-609600" eaLnBrk="1" hangingPunct="1">
              <a:buFont typeface="Wingdings" pitchFamily="2" charset="2"/>
              <a:buNone/>
              <a:defRPr/>
            </a:pPr>
            <a:r>
              <a:rPr lang="en-GB" sz="2000" dirty="0" err="1"/>
              <a:t>Boud</a:t>
            </a:r>
            <a:r>
              <a:rPr lang="en-GB" sz="2000" dirty="0"/>
              <a:t>, D. (1995) </a:t>
            </a:r>
            <a:r>
              <a:rPr lang="en-GB" sz="2000" i="1" dirty="0"/>
              <a:t>Enhancing learning through self-assessment,</a:t>
            </a:r>
            <a:r>
              <a:rPr lang="en-GB" sz="2000" dirty="0"/>
              <a:t> London: Routledge.</a:t>
            </a:r>
          </a:p>
          <a:p>
            <a:pPr marL="609600" indent="-609600" eaLnBrk="1" hangingPunct="1">
              <a:buFont typeface="Wingdings" pitchFamily="2" charset="2"/>
              <a:buNone/>
              <a:defRPr/>
            </a:pPr>
            <a:r>
              <a:rPr lang="en-GB" sz="2000" dirty="0"/>
              <a:t>Brown, S. and </a:t>
            </a:r>
            <a:r>
              <a:rPr lang="en-GB" sz="2000" dirty="0" err="1"/>
              <a:t>Glasner</a:t>
            </a:r>
            <a:r>
              <a:rPr lang="en-GB" sz="2000" dirty="0"/>
              <a:t>, A. (eds.) (1999) </a:t>
            </a:r>
            <a:r>
              <a:rPr lang="en-GB" sz="2000" i="1" dirty="0"/>
              <a:t>Assessment Matters in Higher Education, Choosing and Using Diverse Approaches</a:t>
            </a:r>
            <a:r>
              <a:rPr lang="en-GB" sz="2000" dirty="0"/>
              <a:t>, Maidenhead: Open University Press.</a:t>
            </a:r>
          </a:p>
          <a:p>
            <a:pPr marL="609600" indent="-609600" eaLnBrk="1" hangingPunct="1">
              <a:buNone/>
              <a:defRPr/>
            </a:pPr>
            <a:r>
              <a:rPr lang="en-US" sz="2000" dirty="0"/>
              <a:t>Brown, S. and Race, P. (2012) </a:t>
            </a:r>
            <a:r>
              <a:rPr lang="en-GB" sz="2000" i="1" dirty="0"/>
              <a:t>Using effective assessment to promote learning </a:t>
            </a:r>
            <a:r>
              <a:rPr lang="en-GB" sz="2000" dirty="0"/>
              <a:t>in Hunt, L. and Chambers, D. (2012) </a:t>
            </a:r>
            <a:r>
              <a:rPr lang="en-GB" sz="2000" i="1" dirty="0"/>
              <a:t>University Teaching in Focus, Victoria, Australia, Acer Press. P74-91.</a:t>
            </a:r>
          </a:p>
          <a:p>
            <a:pPr marL="609600" indent="-609600" eaLnBrk="1" hangingPunct="1">
              <a:buNone/>
              <a:defRPr/>
            </a:pPr>
            <a:r>
              <a:rPr lang="en-GB" sz="2000" dirty="0"/>
              <a:t>Brown, S. (2015) </a:t>
            </a:r>
            <a:r>
              <a:rPr lang="en-GB" sz="2000" i="1" dirty="0"/>
              <a:t>Learning , Teaching and Assessment in Higher Education: Global perspectives, </a:t>
            </a:r>
            <a:r>
              <a:rPr lang="en-GB" sz="2000" dirty="0"/>
              <a:t>London, Palgrave.</a:t>
            </a:r>
          </a:p>
          <a:p>
            <a:pPr marL="609600" indent="-609600" eaLnBrk="1" hangingPunct="1">
              <a:defRPr/>
            </a:pPr>
            <a:endParaRPr lang="en-GB" sz="2000" dirty="0"/>
          </a:p>
          <a:p>
            <a:pPr eaLnBrk="1" hangingPunct="1">
              <a:lnSpc>
                <a:spcPct val="90000"/>
              </a:lnSpc>
              <a:buNone/>
              <a:defRPr/>
            </a:pPr>
            <a:endParaRPr lang="en-GB" sz="2000"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a:xfrm>
            <a:off x="467544" y="260648"/>
            <a:ext cx="7543800" cy="576262"/>
          </a:xfrm>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Useful references and further reading (2)</a:t>
            </a:r>
          </a:p>
        </p:txBody>
      </p:sp>
      <p:sp>
        <p:nvSpPr>
          <p:cNvPr id="208899" name="Rectangle 3"/>
          <p:cNvSpPr>
            <a:spLocks noGrp="1" noChangeArrowheads="1"/>
          </p:cNvSpPr>
          <p:nvPr>
            <p:ph type="body" idx="1"/>
          </p:nvPr>
        </p:nvSpPr>
        <p:spPr>
          <a:xfrm>
            <a:off x="250825" y="836712"/>
            <a:ext cx="8424863" cy="5365651"/>
          </a:xfrm>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buFont typeface="Wingdings" pitchFamily="2" charset="2"/>
              <a:buNone/>
              <a:defRPr/>
            </a:pPr>
            <a:r>
              <a:rPr lang="en-US" sz="2000" dirty="0"/>
              <a:t>Carless, D., </a:t>
            </a:r>
            <a:r>
              <a:rPr lang="en-US" sz="2000" dirty="0" err="1"/>
              <a:t>Joughin</a:t>
            </a:r>
            <a:r>
              <a:rPr lang="en-US" sz="2000" dirty="0"/>
              <a:t>, G., </a:t>
            </a:r>
            <a:r>
              <a:rPr lang="en-US" sz="2000" dirty="0" err="1"/>
              <a:t>Ngar</a:t>
            </a:r>
            <a:r>
              <a:rPr lang="en-US" sz="2000" dirty="0"/>
              <a:t>-Fun Liu </a:t>
            </a:r>
            <a:r>
              <a:rPr lang="en-US" sz="2000" i="1" dirty="0"/>
              <a:t>et al</a:t>
            </a:r>
            <a:r>
              <a:rPr lang="en-US" sz="2000" dirty="0"/>
              <a:t> (2006) </a:t>
            </a:r>
            <a:r>
              <a:rPr lang="en-US" sz="2000" i="1" dirty="0"/>
              <a:t>How Assessment supports learning: Learning orientated assessment in action </a:t>
            </a:r>
            <a:r>
              <a:rPr lang="en-US" sz="2000" dirty="0"/>
              <a:t>Hong Kong: Hong Kong University Press.</a:t>
            </a:r>
          </a:p>
          <a:p>
            <a:pPr eaLnBrk="1" hangingPunct="1">
              <a:buFont typeface="Wingdings" pitchFamily="2" charset="2"/>
              <a:buNone/>
              <a:defRPr/>
            </a:pPr>
            <a:r>
              <a:rPr lang="en-GB" sz="2000" dirty="0"/>
              <a:t>Carroll, J. and Ryan, J. (2005) </a:t>
            </a:r>
            <a:r>
              <a:rPr lang="en-GB" sz="2000" i="1" dirty="0"/>
              <a:t>Teaching International students: improving learning for all. </a:t>
            </a:r>
            <a:r>
              <a:rPr lang="en-GB" sz="2000" dirty="0"/>
              <a:t>London: Routledge SEDA series.</a:t>
            </a:r>
          </a:p>
          <a:p>
            <a:pPr eaLnBrk="1" hangingPunct="1">
              <a:buNone/>
              <a:defRPr/>
            </a:pPr>
            <a:r>
              <a:rPr lang="en-GB" sz="2000" dirty="0" err="1"/>
              <a:t>Crosling</a:t>
            </a:r>
            <a:r>
              <a:rPr lang="en-GB" sz="2000" dirty="0"/>
              <a:t>, G., Thomas, L. and </a:t>
            </a:r>
            <a:r>
              <a:rPr lang="en-GB" sz="2000" dirty="0" err="1"/>
              <a:t>Heagney</a:t>
            </a:r>
            <a:r>
              <a:rPr lang="en-GB" sz="2000" dirty="0"/>
              <a:t>, M. (2008) </a:t>
            </a:r>
            <a:r>
              <a:rPr lang="en-GB" sz="2000" i="1" dirty="0"/>
              <a:t>Improving student retention in Higher Education,</a:t>
            </a:r>
            <a:r>
              <a:rPr lang="en-GB" sz="2000" dirty="0"/>
              <a:t> London and New York: Routledge </a:t>
            </a:r>
          </a:p>
          <a:p>
            <a:pPr marL="609600" indent="-609600" eaLnBrk="1" hangingPunct="1">
              <a:buFont typeface="Wingdings" pitchFamily="2" charset="2"/>
              <a:buNone/>
              <a:defRPr/>
            </a:pPr>
            <a:r>
              <a:rPr lang="en-GB" sz="2000" dirty="0"/>
              <a:t>Crooks, T. (1988) </a:t>
            </a:r>
            <a:r>
              <a:rPr lang="en-GB" sz="2000" i="1" dirty="0"/>
              <a:t>Assessing student performance, </a:t>
            </a:r>
            <a:r>
              <a:rPr lang="en-GB" sz="2000" dirty="0"/>
              <a:t>HERDSA Green Guide No 8 HERDSA (reprinted 1994).</a:t>
            </a:r>
          </a:p>
          <a:p>
            <a:pPr marL="609600" indent="-609600" eaLnBrk="1" hangingPunct="1">
              <a:buFont typeface="Wingdings" pitchFamily="2" charset="2"/>
              <a:buNone/>
              <a:defRPr/>
            </a:pPr>
            <a:r>
              <a:rPr lang="en-GB" sz="2000" dirty="0" err="1"/>
              <a:t>Falchikov</a:t>
            </a:r>
            <a:r>
              <a:rPr lang="en-GB" sz="2000" dirty="0"/>
              <a:t>, N. (2004) </a:t>
            </a:r>
            <a:r>
              <a:rPr lang="en-GB" sz="2000" i="1" dirty="0"/>
              <a:t>Improving Assessment through Student Involvement: Practical Solutions for Aiding Learning in Higher and Further Education,</a:t>
            </a:r>
            <a:r>
              <a:rPr lang="en-GB" sz="2000" dirty="0"/>
              <a:t> London: Routledge.</a:t>
            </a:r>
          </a:p>
          <a:p>
            <a:pPr marL="609600" indent="-609600" eaLnBrk="1" hangingPunct="1">
              <a:buFont typeface="Wingdings" pitchFamily="2" charset="2"/>
              <a:buNone/>
              <a:defRPr/>
            </a:pPr>
            <a:r>
              <a:rPr lang="en-GB" sz="2000" dirty="0"/>
              <a:t>Gibbs, G. (1999) </a:t>
            </a:r>
            <a:r>
              <a:rPr lang="en-GB" sz="2000" i="1" dirty="0"/>
              <a:t>Using assessment strategically to change the way students learn</a:t>
            </a:r>
            <a:r>
              <a:rPr lang="en-GB" sz="2000" dirty="0"/>
              <a:t>, in Brown S. &amp; </a:t>
            </a:r>
            <a:r>
              <a:rPr lang="en-GB" sz="2000" dirty="0" err="1"/>
              <a:t>Glasner</a:t>
            </a:r>
            <a:r>
              <a:rPr lang="en-GB" sz="2000" dirty="0"/>
              <a:t>, A. (eds.), </a:t>
            </a:r>
            <a:r>
              <a:rPr lang="en-GB" sz="2000" i="1" dirty="0"/>
              <a:t>Assessment Matters in Higher Education: Choosing and Using Diverse Approaches, </a:t>
            </a:r>
            <a:r>
              <a:rPr lang="en-GB" sz="2000" dirty="0"/>
              <a:t>Maidenhead: SRHE/Open University Press.</a:t>
            </a:r>
          </a:p>
          <a:p>
            <a:pPr marL="609600" indent="-609600" eaLnBrk="1" hangingPunct="1">
              <a:buFont typeface="Wingdings" pitchFamily="2" charset="2"/>
              <a:buNone/>
              <a:defRPr/>
            </a:pPr>
            <a:r>
              <a:rPr lang="en-GB" sz="2000" dirty="0"/>
              <a:t>Higher Education Academy (2012) </a:t>
            </a:r>
            <a:r>
              <a:rPr lang="en-GB" sz="2000" i="1" dirty="0"/>
              <a:t>A marked improvement; transforming assessment in higher education</a:t>
            </a:r>
            <a:r>
              <a:rPr lang="en-GB" sz="2000" dirty="0"/>
              <a:t>, York: HEA.</a:t>
            </a:r>
          </a:p>
          <a:p>
            <a:pPr eaLnBrk="1" hangingPunct="1">
              <a:defRPr/>
            </a:pPr>
            <a:endParaRPr lang="en-GB" sz="2000" dirty="0"/>
          </a:p>
          <a:p>
            <a:pPr eaLnBrk="1" hangingPunct="1">
              <a:defRPr/>
            </a:pPr>
            <a:endParaRPr lang="en-GB" sz="2000" dirty="0"/>
          </a:p>
          <a:p>
            <a:pPr eaLnBrk="1" hangingPunct="1">
              <a:defRPr/>
            </a:pPr>
            <a:endParaRPr lang="en-GB" sz="2000" dirty="0"/>
          </a:p>
          <a:p>
            <a:pPr eaLnBrk="1" hangingPunct="1">
              <a:defRPr/>
            </a:pPr>
            <a:endParaRPr lang="en-GB" sz="2000"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a:xfrm>
            <a:off x="457200" y="260351"/>
            <a:ext cx="7543800" cy="504354"/>
          </a:xfrm>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Useful references and further reading (3)</a:t>
            </a:r>
          </a:p>
        </p:txBody>
      </p:sp>
      <p:sp>
        <p:nvSpPr>
          <p:cNvPr id="43011" name="Rectangle 3"/>
          <p:cNvSpPr>
            <a:spLocks noGrp="1" noChangeArrowheads="1"/>
          </p:cNvSpPr>
          <p:nvPr>
            <p:ph type="body" idx="1"/>
          </p:nvPr>
        </p:nvSpPr>
        <p:spPr>
          <a:xfrm>
            <a:off x="142844" y="836712"/>
            <a:ext cx="8750331" cy="5545039"/>
          </a:xfrm>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buFont typeface="Wingdings" pitchFamily="2" charset="2"/>
              <a:buNone/>
              <a:defRPr/>
            </a:pPr>
            <a:r>
              <a:rPr lang="en-GB" sz="2000" dirty="0"/>
              <a:t>McDowell, L. and Brown, S. (1998) Assessing students: cheating and plagiarism, Newcastle: Red Guide 10/11 University of Northumbria.</a:t>
            </a:r>
          </a:p>
          <a:p>
            <a:pPr marL="0" indent="0" eaLnBrk="1" hangingPunct="1">
              <a:buFont typeface="Wingdings" pitchFamily="2" charset="2"/>
              <a:buNone/>
              <a:defRPr/>
            </a:pPr>
            <a:r>
              <a:rPr lang="en-GB" sz="2000" dirty="0"/>
              <a:t>McDowell, L. (2012) Programme focussed assessment Bradford: Bradford University </a:t>
            </a:r>
            <a:r>
              <a:rPr lang="en-GB" sz="2000" dirty="0">
                <a:hlinkClick r:id="rId3"/>
              </a:rPr>
              <a:t>http://www.pass.brad.ac.uk/short-guide.pdf</a:t>
            </a:r>
            <a:endParaRPr lang="en-US" sz="2000" dirty="0"/>
          </a:p>
          <a:p>
            <a:pPr eaLnBrk="1" hangingPunct="1">
              <a:buFont typeface="Wingdings" pitchFamily="2" charset="2"/>
              <a:buNone/>
              <a:defRPr/>
            </a:pPr>
            <a:r>
              <a:rPr lang="en-GB" sz="2000" dirty="0"/>
              <a:t>Meyer, J.H.F. and Land, R. (2003) ‘Threshold Concepts and Troublesome Knowledge 1 – Linkages to Ways of Thinking and Practising within the Disciplines’ in C. Rust (ed.) Improving Student Learning – Ten years on. Oxford: OCSLD.</a:t>
            </a:r>
          </a:p>
          <a:p>
            <a:pPr eaLnBrk="1" hangingPunct="1">
              <a:buFont typeface="Wingdings" pitchFamily="2" charset="2"/>
              <a:buNone/>
              <a:defRPr/>
            </a:pPr>
            <a:r>
              <a:rPr lang="en-GB" sz="2000" dirty="0" err="1"/>
              <a:t>Nicol</a:t>
            </a:r>
            <a:r>
              <a:rPr lang="en-GB" sz="2000" dirty="0"/>
              <a:t>, D. J. and Macfarlane-Dick, D. (2006) Formative assessment and self-regulated learning: A model and seven principles of good feedback practice, Studies in Higher Education </a:t>
            </a:r>
            <a:r>
              <a:rPr lang="en-GB" sz="2000" dirty="0" err="1"/>
              <a:t>Vol</a:t>
            </a:r>
            <a:r>
              <a:rPr lang="en-GB" sz="2000" dirty="0"/>
              <a:t> 31(2), 199-218.</a:t>
            </a:r>
          </a:p>
          <a:p>
            <a:pPr eaLnBrk="1" hangingPunct="1">
              <a:buFont typeface="Wingdings" pitchFamily="2" charset="2"/>
              <a:buNone/>
              <a:defRPr/>
            </a:pPr>
            <a:r>
              <a:rPr lang="en-GB" sz="2000" dirty="0"/>
              <a:t>PASS project Bradford </a:t>
            </a:r>
            <a:r>
              <a:rPr lang="en-GB" sz="2000" dirty="0">
                <a:hlinkClick r:id="rId4"/>
              </a:rPr>
              <a:t>http://www.pass.brad.ac.uk/</a:t>
            </a:r>
            <a:r>
              <a:rPr lang="en-GB" sz="2000" dirty="0"/>
              <a:t> Accessed November 2013.</a:t>
            </a:r>
          </a:p>
          <a:p>
            <a:pPr eaLnBrk="1" hangingPunct="1">
              <a:buFont typeface="Wingdings" pitchFamily="2" charset="2"/>
              <a:buNone/>
              <a:defRPr/>
            </a:pPr>
            <a:r>
              <a:rPr lang="en-GB" sz="2000" dirty="0"/>
              <a:t>Pickford, R. and Brown, S. (2006) Assessing skills and practice, London: Routledge. </a:t>
            </a:r>
          </a:p>
          <a:p>
            <a:pPr eaLnBrk="1" hangingPunct="1">
              <a:buFont typeface="Wingdings" pitchFamily="2" charset="2"/>
              <a:buNone/>
              <a:defRPr/>
            </a:pPr>
            <a:r>
              <a:rPr lang="en-GB" sz="2000" dirty="0" err="1"/>
              <a:t>Rotheram</a:t>
            </a:r>
            <a:r>
              <a:rPr lang="en-GB" sz="2000" dirty="0"/>
              <a:t>, B. (2009) Sounds Good, JISC project </a:t>
            </a:r>
            <a:r>
              <a:rPr lang="en-GB" sz="2000" dirty="0">
                <a:hlinkClick r:id="rId5"/>
              </a:rPr>
              <a:t>http://www.jisc.ac.uk/whatwedo/programmes/usersandinnovation/soundsgood.aspx</a:t>
            </a:r>
            <a:r>
              <a:rPr lang="en-GB" sz="2000" dirty="0"/>
              <a:t> </a:t>
            </a:r>
          </a:p>
          <a:p>
            <a:pPr eaLnBrk="1" hangingPunct="1">
              <a:buFont typeface="Wingdings" pitchFamily="2" charset="2"/>
              <a:buNone/>
              <a:defRPr/>
            </a:pPr>
            <a:endParaRPr lang="en-GB" sz="2000" dirty="0"/>
          </a:p>
          <a:p>
            <a:pPr eaLnBrk="1" hangingPunct="1">
              <a:lnSpc>
                <a:spcPct val="90000"/>
              </a:lnSpc>
              <a:buFont typeface="Wingdings" pitchFamily="2" charset="2"/>
              <a:buNone/>
              <a:defRPr/>
            </a:pPr>
            <a:endParaRPr lang="en-GB" sz="2000"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8130" name="Title 1"/>
          <p:cNvSpPr>
            <a:spLocks noGrp="1"/>
          </p:cNvSpPr>
          <p:nvPr>
            <p:ph type="title"/>
          </p:nvPr>
        </p:nvSpPr>
        <p:spPr>
          <a:xfrm>
            <a:off x="457200" y="122239"/>
            <a:ext cx="7543800" cy="498449"/>
          </a:xfrm>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Useful references and further reading (4)</a:t>
            </a:r>
          </a:p>
        </p:txBody>
      </p:sp>
      <p:sp>
        <p:nvSpPr>
          <p:cNvPr id="48131" name="Content Placeholder 2"/>
          <p:cNvSpPr>
            <a:spLocks noGrp="1"/>
          </p:cNvSpPr>
          <p:nvPr>
            <p:ph idx="1"/>
          </p:nvPr>
        </p:nvSpPr>
        <p:spPr>
          <a:xfrm>
            <a:off x="468313" y="692696"/>
            <a:ext cx="8229600" cy="5509667"/>
          </a:xfrm>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buFont typeface="Wingdings" pitchFamily="2" charset="2"/>
              <a:buNone/>
              <a:defRPr/>
            </a:pPr>
            <a:r>
              <a:rPr lang="en-GB" sz="2000" dirty="0"/>
              <a:t>Race P. (2015) The lecturer’s toolkit (4th edition), London: Routledge.</a:t>
            </a:r>
          </a:p>
          <a:p>
            <a:pPr eaLnBrk="1" hangingPunct="1">
              <a:buFont typeface="Wingdings" pitchFamily="2" charset="2"/>
              <a:buNone/>
              <a:defRPr/>
            </a:pPr>
            <a:r>
              <a:rPr lang="en-GB" sz="2000" dirty="0"/>
              <a:t>Rust, C., Price, M. and O’Donovan, B. (2003) Improving students’ learning by developing their understanding of assessment criteria and processes, Assessment and Evaluation in Higher Education. 28 (2), 147-164.</a:t>
            </a:r>
          </a:p>
          <a:p>
            <a:pPr eaLnBrk="1" hangingPunct="1">
              <a:buFont typeface="Wingdings" pitchFamily="2" charset="2"/>
              <a:buNone/>
              <a:defRPr/>
            </a:pPr>
            <a:r>
              <a:rPr lang="en-GB" sz="2000" dirty="0"/>
              <a:t>Ryan, J. (2000) A Guide to Teaching International Students, Oxford Centre for Staff and Learning Development.</a:t>
            </a:r>
          </a:p>
          <a:p>
            <a:pPr eaLnBrk="1" hangingPunct="1">
              <a:buFont typeface="Wingdings" pitchFamily="2" charset="2"/>
              <a:buNone/>
              <a:defRPr/>
            </a:pPr>
            <a:r>
              <a:rPr lang="en-GB" sz="2000" dirty="0"/>
              <a:t>Sadler, D. R. (2010) Beyond feedback: developing student capability in complex appraisal,</a:t>
            </a:r>
            <a:br>
              <a:rPr lang="en-GB" sz="2000" dirty="0"/>
            </a:br>
            <a:r>
              <a:rPr lang="en-GB" sz="2000" dirty="0"/>
              <a:t>Assessment &amp; Evaluation in Higher Education, 35: 5, 535-550.</a:t>
            </a:r>
          </a:p>
          <a:p>
            <a:pPr eaLnBrk="1" hangingPunct="1">
              <a:buFont typeface="Wingdings" pitchFamily="2" charset="2"/>
              <a:buNone/>
              <a:defRPr/>
            </a:pPr>
            <a:r>
              <a:rPr lang="en-GB" sz="2000" dirty="0"/>
              <a:t>Sadler, D.R., 2005. Interpretations of criteria‐based assessment and grading in higher education. Assessment &amp; Evaluation in Higher Education, 30(2), pp.175-194</a:t>
            </a:r>
          </a:p>
          <a:p>
            <a:pPr eaLnBrk="1" hangingPunct="1">
              <a:buFont typeface="Wingdings" pitchFamily="2" charset="2"/>
              <a:buNone/>
              <a:defRPr/>
            </a:pPr>
            <a:r>
              <a:rPr lang="en-GB" sz="2000" dirty="0"/>
              <a:t>Sambell, K, Brown, S. and Graham, L. (2017) Professionalism in practice: key directions in higher education learning, teaching and assessment, London: Palgrave-MacMillan.</a:t>
            </a:r>
          </a:p>
          <a:p>
            <a:pPr eaLnBrk="1" hangingPunct="1">
              <a:buFont typeface="Wingdings" pitchFamily="2" charset="2"/>
              <a:buNone/>
              <a:defRPr/>
            </a:pPr>
            <a:r>
              <a:rPr lang="en-GB" sz="2000" dirty="0"/>
              <a:t>Wiggins, G. (1990) The Case for Authentic Assessment. ERIC Digest.</a:t>
            </a:r>
          </a:p>
          <a:p>
            <a:pPr eaLnBrk="1" hangingPunct="1">
              <a:buFont typeface="Wingdings" pitchFamily="2" charset="2"/>
              <a:buNone/>
              <a:defRPr/>
            </a:pPr>
            <a:r>
              <a:rPr lang="en-GB" sz="2000" dirty="0"/>
              <a:t>Yorke, M. (1999) Leaving Early: Undergraduate Non-completion in Higher Education, London: Routledge.</a:t>
            </a:r>
          </a:p>
          <a:p>
            <a:pPr eaLnBrk="1" hangingPunct="1">
              <a:buFont typeface="Wingdings" pitchFamily="2" charset="2"/>
              <a:buNone/>
              <a:defRPr/>
            </a:pPr>
            <a:endParaRPr lang="en-GB" sz="2000" dirty="0"/>
          </a:p>
          <a:p>
            <a:pPr eaLnBrk="1" hangingPunct="1">
              <a:defRPr/>
            </a:pPr>
            <a:endParaRPr lang="en-GB" sz="20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What is authentic assessment?</a:t>
            </a:r>
          </a:p>
        </p:txBody>
      </p:sp>
      <p:sp>
        <p:nvSpPr>
          <p:cNvPr id="3" name="Content Placeholder 2"/>
          <p:cNvSpPr>
            <a:spLocks noGrp="1"/>
          </p:cNvSpPr>
          <p:nvPr>
            <p:ph idx="1"/>
          </p:nvPr>
        </p:nvSpPr>
        <p:spPr/>
        <p:txBody>
          <a:bodyPr/>
          <a:lstStyle/>
          <a:p>
            <a:r>
              <a:rPr lang="en-GB" sz="2800" dirty="0"/>
              <a:t>Authentic assessment sends signals to students which direct them towards the kinds of learning goals and processes that are representative of meaningful learning in their subject area. </a:t>
            </a:r>
          </a:p>
          <a:p>
            <a:r>
              <a:rPr lang="en-GB" sz="2800" dirty="0"/>
              <a:t>It uses a range of methods and approaches that get students working hard on activities relevant to their life and career plans on graduation; </a:t>
            </a:r>
          </a:p>
          <a:p>
            <a:r>
              <a:rPr lang="en-GB" sz="2800" dirty="0"/>
              <a:t>Authentic summative assessment tasks are designed to ensure that students learn what they need to learn in recognisably appropriate ways.</a:t>
            </a:r>
          </a:p>
          <a:p>
            <a:endParaRPr lang="en-GB" sz="2800" dirty="0"/>
          </a:p>
        </p:txBody>
      </p:sp>
    </p:spTree>
    <p:extLst>
      <p:ext uri="{BB962C8B-B14F-4D97-AF65-F5344CB8AC3E}">
        <p14:creationId xmlns:p14="http://schemas.microsoft.com/office/powerpoint/2010/main" val="15546303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8572500" cy="6858000"/>
          </a:xfrm>
          <a:prstGeom prst="rect">
            <a:avLst/>
          </a:prstGeom>
        </p:spPr>
      </p:pic>
      <p:sp>
        <p:nvSpPr>
          <p:cNvPr id="3" name="TextBox 2"/>
          <p:cNvSpPr txBox="1"/>
          <p:nvPr/>
        </p:nvSpPr>
        <p:spPr>
          <a:xfrm>
            <a:off x="1090247" y="3235570"/>
            <a:ext cx="3428999" cy="2308324"/>
          </a:xfrm>
          <a:prstGeom prst="rect">
            <a:avLst/>
          </a:prstGeom>
          <a:solidFill>
            <a:srgbClr val="00B050"/>
          </a:solidFill>
        </p:spPr>
        <p:txBody>
          <a:bodyPr wrap="square" rtlCol="0">
            <a:spAutoFit/>
          </a:bodyPr>
          <a:lstStyle/>
          <a:p>
            <a:r>
              <a:rPr lang="en-GB" sz="3600" b="1" dirty="0">
                <a:solidFill>
                  <a:srgbClr val="FFFF00"/>
                </a:solidFill>
              </a:rPr>
              <a:t>How authentic is this kind of assessment in your subject?</a:t>
            </a:r>
          </a:p>
        </p:txBody>
      </p:sp>
    </p:spTree>
    <p:extLst>
      <p:ext uri="{BB962C8B-B14F-4D97-AF65-F5344CB8AC3E}">
        <p14:creationId xmlns:p14="http://schemas.microsoft.com/office/powerpoint/2010/main" val="36927510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1" descr="2 RUN Leeds Met Live-74.jpg"/>
          <p:cNvPicPr>
            <a:picLocks noChangeAspect="1"/>
          </p:cNvPicPr>
          <p:nvPr/>
        </p:nvPicPr>
        <p:blipFill>
          <a:blip r:embed="rId3" cstate="email"/>
          <a:srcRect/>
          <a:stretch>
            <a:fillRect/>
          </a:stretch>
        </p:blipFill>
        <p:spPr bwMode="auto">
          <a:xfrm>
            <a:off x="571500" y="762000"/>
            <a:ext cx="8001000" cy="5334000"/>
          </a:xfrm>
          <a:prstGeom prst="rect">
            <a:avLst/>
          </a:prstGeom>
          <a:noFill/>
          <a:ln w="9525">
            <a:noFill/>
            <a:miter lim="800000"/>
            <a:headEnd/>
            <a:tailEnd/>
          </a:ln>
        </p:spPr>
      </p:pic>
      <p:sp>
        <p:nvSpPr>
          <p:cNvPr id="4" name="Title 3"/>
          <p:cNvSpPr txBox="1">
            <a:spLocks/>
          </p:cNvSpPr>
          <p:nvPr/>
        </p:nvSpPr>
        <p:spPr>
          <a:xfrm>
            <a:off x="0" y="0"/>
            <a:ext cx="9144000" cy="1196752"/>
          </a:xfrm>
          <a:prstGeom prst="rect">
            <a:avLst/>
          </a:prstGeom>
          <a:solidFill>
            <a:schemeClr val="bg1"/>
          </a:solidFill>
          <a:ln w="9525">
            <a:noFill/>
            <a:miter lim="800000"/>
            <a:headEnd/>
            <a:tailEnd/>
          </a:ln>
        </p:spPr>
        <p:txBody>
          <a:bodyPr/>
          <a:lstStyle>
            <a:defPPr>
              <a:defRPr lang="en-GB"/>
            </a:defPPr>
            <a:lvl1pPr algn="ctr">
              <a:defRPr sz="4000" b="1">
                <a:solidFill>
                  <a:srgbClr val="66FF66"/>
                </a:solidFill>
                <a:latin typeface="Calibri" pitchFamily="34" charset="0"/>
                <a:cs typeface="Arial" charset="0"/>
              </a:defRPr>
            </a:lvl1pPr>
          </a:lstStyle>
          <a:p>
            <a:r>
              <a:rPr lang="en-GB" sz="3600" dirty="0">
                <a:solidFill>
                  <a:schemeClr val="tx1"/>
                </a:solidFill>
              </a:rPr>
              <a:t>Does this look like an authentic assessment process?</a:t>
            </a:r>
          </a:p>
        </p:txBody>
      </p:sp>
    </p:spTree>
    <p:extLst>
      <p:ext uri="{BB962C8B-B14F-4D97-AF65-F5344CB8AC3E}">
        <p14:creationId xmlns:p14="http://schemas.microsoft.com/office/powerpoint/2010/main" val="39007942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Authentic assessment implies using assessment for learning (Sambell et al, 2012)</a:t>
            </a:r>
          </a:p>
        </p:txBody>
      </p:sp>
      <p:sp>
        <p:nvSpPr>
          <p:cNvPr id="22531" name="Content Placeholder 2"/>
          <p:cNvSpPr>
            <a:spLocks noGrp="1"/>
          </p:cNvSpPr>
          <p:nvPr>
            <p:ph idx="1"/>
          </p:nvPr>
        </p:nvSpPr>
        <p:spPr/>
        <p:txBody>
          <a:bodyPr/>
          <a:lstStyle/>
          <a:p>
            <a:pPr eaLnBrk="1" hangingPunct="1"/>
            <a:r>
              <a:rPr lang="en-US" sz="2800" b="1" dirty="0"/>
              <a:t>Assessment that is meaningful to students can provide them with a framework for activity;</a:t>
            </a:r>
          </a:p>
          <a:p>
            <a:pPr eaLnBrk="1" hangingPunct="1"/>
            <a:r>
              <a:rPr lang="en-US" sz="2800" b="1" dirty="0"/>
              <a:t>“Students can escape bad teaching but they can’t escape bad assessment” (</a:t>
            </a:r>
            <a:r>
              <a:rPr lang="en-US" sz="2800" b="1" dirty="0" err="1"/>
              <a:t>Boud</a:t>
            </a:r>
            <a:r>
              <a:rPr lang="en-US" sz="2800" b="1" dirty="0"/>
              <a:t>, 1995);</a:t>
            </a:r>
          </a:p>
          <a:p>
            <a:pPr eaLnBrk="1" hangingPunct="1"/>
            <a:r>
              <a:rPr lang="en-US" sz="2800" b="1" dirty="0"/>
              <a:t>Where assessment is fully part of the learning process and integrated within it, the act of being assessed can help students make sense of their learning;</a:t>
            </a:r>
          </a:p>
          <a:p>
            <a:pPr eaLnBrk="1" hangingPunct="1"/>
            <a:r>
              <a:rPr lang="en-GB" sz="2800" b="1" dirty="0"/>
              <a:t>Assessment should be formative, informative, developmental and remediable.</a:t>
            </a:r>
          </a:p>
          <a:p>
            <a:pPr eaLnBrk="1" hangingPunct="1"/>
            <a:endParaRPr lang="en-US" sz="2800" dirty="0"/>
          </a:p>
        </p:txBody>
      </p:sp>
    </p:spTree>
    <p:extLst>
      <p:ext uri="{BB962C8B-B14F-4D97-AF65-F5344CB8AC3E}">
        <p14:creationId xmlns:p14="http://schemas.microsoft.com/office/powerpoint/2010/main" val="8649360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8130" name="Rectangle 2"/>
          <p:cNvSpPr>
            <a:spLocks noChangeArrowheads="1"/>
          </p:cNvSpPr>
          <p:nvPr/>
        </p:nvSpPr>
        <p:spPr bwMode="auto">
          <a:xfrm>
            <a:off x="574675" y="188913"/>
            <a:ext cx="8569325" cy="6107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solidFill>
                  <a:srgbClr val="000000"/>
                </a:solidFill>
                <a:miter lim="800000"/>
                <a:headEnd/>
                <a:tailEnd/>
              </a14:hiddenLine>
            </a:ext>
          </a:extLst>
        </p:spPr>
        <p:txBody>
          <a:bodyPr/>
          <a:lstStyle/>
          <a:p>
            <a:endParaRPr lang="en-GB" dirty="0"/>
          </a:p>
        </p:txBody>
      </p:sp>
      <p:grpSp>
        <p:nvGrpSpPr>
          <p:cNvPr id="2" name="Group 3"/>
          <p:cNvGrpSpPr>
            <a:grpSpLocks/>
          </p:cNvGrpSpPr>
          <p:nvPr/>
        </p:nvGrpSpPr>
        <p:grpSpPr bwMode="auto">
          <a:xfrm>
            <a:off x="4633913" y="549275"/>
            <a:ext cx="2654300" cy="2725738"/>
            <a:chOff x="2937" y="346"/>
            <a:chExt cx="1672" cy="1717"/>
          </a:xfrm>
          <a:solidFill>
            <a:srgbClr val="00B050"/>
          </a:solidFill>
        </p:grpSpPr>
        <p:sp>
          <p:nvSpPr>
            <p:cNvPr id="48132" name="Freeform 4"/>
            <p:cNvSpPr>
              <a:spLocks/>
            </p:cNvSpPr>
            <p:nvPr/>
          </p:nvSpPr>
          <p:spPr bwMode="auto">
            <a:xfrm>
              <a:off x="2937" y="346"/>
              <a:ext cx="1672" cy="1717"/>
            </a:xfrm>
            <a:custGeom>
              <a:avLst/>
              <a:gdLst>
                <a:gd name="T0" fmla="*/ 75 w 75"/>
                <a:gd name="T1" fmla="*/ 42 h 87"/>
                <a:gd name="T2" fmla="*/ 0 w 75"/>
                <a:gd name="T3" fmla="*/ 0 h 87"/>
                <a:gd name="T4" fmla="*/ 0 w 75"/>
                <a:gd name="T5" fmla="*/ 87 h 87"/>
                <a:gd name="T6" fmla="*/ 75 w 75"/>
                <a:gd name="T7" fmla="*/ 42 h 87"/>
              </a:gdLst>
              <a:ahLst/>
              <a:cxnLst>
                <a:cxn ang="0">
                  <a:pos x="T0" y="T1"/>
                </a:cxn>
                <a:cxn ang="0">
                  <a:pos x="T2" y="T3"/>
                </a:cxn>
                <a:cxn ang="0">
                  <a:pos x="T4" y="T5"/>
                </a:cxn>
                <a:cxn ang="0">
                  <a:pos x="T6" y="T7"/>
                </a:cxn>
              </a:cxnLst>
              <a:rect l="0" t="0" r="r" b="b"/>
              <a:pathLst>
                <a:path w="75" h="87">
                  <a:moveTo>
                    <a:pt x="75" y="42"/>
                  </a:moveTo>
                  <a:cubicBezTo>
                    <a:pt x="59" y="16"/>
                    <a:pt x="30" y="0"/>
                    <a:pt x="0" y="0"/>
                  </a:cubicBezTo>
                  <a:lnTo>
                    <a:pt x="0" y="87"/>
                  </a:lnTo>
                  <a:lnTo>
                    <a:pt x="75" y="42"/>
                  </a:lnTo>
                  <a:close/>
                </a:path>
              </a:pathLst>
            </a:custGeom>
            <a:grpFill/>
            <a:ln w="25400">
              <a:solidFill>
                <a:srgbClr val="000000"/>
              </a:solidFill>
              <a:prstDash val="solid"/>
              <a:round/>
              <a:headEnd/>
              <a:tailEnd/>
            </a:ln>
          </p:spPr>
          <p:txBody>
            <a:bodyPr/>
            <a:lstStyle/>
            <a:p>
              <a:endParaRPr lang="en-GB" dirty="0"/>
            </a:p>
          </p:txBody>
        </p:sp>
        <p:sp>
          <p:nvSpPr>
            <p:cNvPr id="48133" name="Text Box 5"/>
            <p:cNvSpPr txBox="1">
              <a:spLocks noChangeArrowheads="1"/>
            </p:cNvSpPr>
            <p:nvPr/>
          </p:nvSpPr>
          <p:spPr bwMode="auto">
            <a:xfrm>
              <a:off x="3152" y="618"/>
              <a:ext cx="771" cy="633"/>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GB" sz="1200" b="1" dirty="0">
                  <a:latin typeface="Comic Sans MS" pitchFamily="66" charset="0"/>
                </a:rPr>
                <a:t>Emphasises authentic &amp; complex assessment tasks</a:t>
              </a:r>
              <a:endParaRPr lang="en-US" sz="1200" b="1" dirty="0">
                <a:latin typeface="Comic Sans MS" pitchFamily="66" charset="0"/>
              </a:endParaRPr>
            </a:p>
          </p:txBody>
        </p:sp>
      </p:grpSp>
      <p:grpSp>
        <p:nvGrpSpPr>
          <p:cNvPr id="3" name="Group 6"/>
          <p:cNvGrpSpPr>
            <a:grpSpLocks/>
          </p:cNvGrpSpPr>
          <p:nvPr/>
        </p:nvGrpSpPr>
        <p:grpSpPr bwMode="auto">
          <a:xfrm>
            <a:off x="1962150" y="547688"/>
            <a:ext cx="2687638" cy="2693987"/>
            <a:chOff x="1244" y="346"/>
            <a:chExt cx="1693" cy="1697"/>
          </a:xfrm>
        </p:grpSpPr>
        <p:sp>
          <p:nvSpPr>
            <p:cNvPr id="48135" name="Freeform 7"/>
            <p:cNvSpPr>
              <a:spLocks/>
            </p:cNvSpPr>
            <p:nvPr/>
          </p:nvSpPr>
          <p:spPr bwMode="auto">
            <a:xfrm>
              <a:off x="1244" y="346"/>
              <a:ext cx="1693" cy="1697"/>
            </a:xfrm>
            <a:custGeom>
              <a:avLst/>
              <a:gdLst>
                <a:gd name="T0" fmla="*/ 75 w 76"/>
                <a:gd name="T1" fmla="*/ 0 h 87"/>
                <a:gd name="T2" fmla="*/ 0 w 76"/>
                <a:gd name="T3" fmla="*/ 42 h 87"/>
                <a:gd name="T4" fmla="*/ 76 w 76"/>
                <a:gd name="T5" fmla="*/ 87 h 87"/>
                <a:gd name="T6" fmla="*/ 75 w 76"/>
                <a:gd name="T7" fmla="*/ 0 h 87"/>
              </a:gdLst>
              <a:ahLst/>
              <a:cxnLst>
                <a:cxn ang="0">
                  <a:pos x="T0" y="T1"/>
                </a:cxn>
                <a:cxn ang="0">
                  <a:pos x="T2" y="T3"/>
                </a:cxn>
                <a:cxn ang="0">
                  <a:pos x="T4" y="T5"/>
                </a:cxn>
                <a:cxn ang="0">
                  <a:pos x="T6" y="T7"/>
                </a:cxn>
              </a:cxnLst>
              <a:rect l="0" t="0" r="r" b="b"/>
              <a:pathLst>
                <a:path w="76" h="87">
                  <a:moveTo>
                    <a:pt x="75" y="0"/>
                  </a:moveTo>
                  <a:cubicBezTo>
                    <a:pt x="45" y="0"/>
                    <a:pt x="16" y="16"/>
                    <a:pt x="0" y="42"/>
                  </a:cubicBezTo>
                  <a:lnTo>
                    <a:pt x="76" y="87"/>
                  </a:lnTo>
                  <a:lnTo>
                    <a:pt x="75" y="0"/>
                  </a:lnTo>
                  <a:close/>
                </a:path>
              </a:pathLst>
            </a:custGeom>
            <a:solidFill>
              <a:srgbClr val="6699FF"/>
            </a:solidFill>
            <a:ln w="25400">
              <a:solidFill>
                <a:srgbClr val="000000"/>
              </a:solidFill>
              <a:prstDash val="solid"/>
              <a:round/>
              <a:headEnd/>
              <a:tailEnd/>
            </a:ln>
          </p:spPr>
          <p:txBody>
            <a:bodyPr/>
            <a:lstStyle/>
            <a:p>
              <a:endParaRPr lang="en-GB" dirty="0"/>
            </a:p>
          </p:txBody>
        </p:sp>
        <p:sp>
          <p:nvSpPr>
            <p:cNvPr id="48136" name="Text Box 8"/>
            <p:cNvSpPr txBox="1">
              <a:spLocks noChangeArrowheads="1"/>
            </p:cNvSpPr>
            <p:nvPr/>
          </p:nvSpPr>
          <p:spPr bwMode="auto">
            <a:xfrm>
              <a:off x="1791" y="733"/>
              <a:ext cx="1021" cy="6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GB" sz="1200" b="1" dirty="0">
                  <a:latin typeface="Comic Sans MS" pitchFamily="66" charset="0"/>
                </a:rPr>
                <a:t>Develops students’ abilities to evaluate own progress, direct own learning</a:t>
              </a:r>
              <a:endParaRPr lang="en-US" sz="1200" b="1" dirty="0">
                <a:latin typeface="Comic Sans MS" pitchFamily="66" charset="0"/>
              </a:endParaRPr>
            </a:p>
          </p:txBody>
        </p:sp>
      </p:grpSp>
      <p:grpSp>
        <p:nvGrpSpPr>
          <p:cNvPr id="4" name="Group 9"/>
          <p:cNvGrpSpPr>
            <a:grpSpLocks/>
          </p:cNvGrpSpPr>
          <p:nvPr/>
        </p:nvGrpSpPr>
        <p:grpSpPr bwMode="auto">
          <a:xfrm>
            <a:off x="1531938" y="1839913"/>
            <a:ext cx="3114675" cy="2755900"/>
            <a:chOff x="975" y="1175"/>
            <a:chExt cx="1962" cy="1736"/>
          </a:xfrm>
          <a:solidFill>
            <a:schemeClr val="accent6">
              <a:lumMod val="40000"/>
              <a:lumOff val="60000"/>
            </a:schemeClr>
          </a:solidFill>
        </p:grpSpPr>
        <p:sp>
          <p:nvSpPr>
            <p:cNvPr id="48138" name="Freeform 10"/>
            <p:cNvSpPr>
              <a:spLocks/>
            </p:cNvSpPr>
            <p:nvPr/>
          </p:nvSpPr>
          <p:spPr bwMode="auto">
            <a:xfrm>
              <a:off x="975" y="1175"/>
              <a:ext cx="1962" cy="1736"/>
            </a:xfrm>
            <a:custGeom>
              <a:avLst/>
              <a:gdLst>
                <a:gd name="T0" fmla="*/ 12 w 88"/>
                <a:gd name="T1" fmla="*/ 0 h 89"/>
                <a:gd name="T2" fmla="*/ 1 w 88"/>
                <a:gd name="T3" fmla="*/ 44 h 89"/>
                <a:gd name="T4" fmla="*/ 12 w 88"/>
                <a:gd name="T5" fmla="*/ 89 h 89"/>
                <a:gd name="T6" fmla="*/ 88 w 88"/>
                <a:gd name="T7" fmla="*/ 45 h 89"/>
                <a:gd name="T8" fmla="*/ 12 w 88"/>
                <a:gd name="T9" fmla="*/ 0 h 89"/>
              </a:gdLst>
              <a:ahLst/>
              <a:cxnLst>
                <a:cxn ang="0">
                  <a:pos x="T0" y="T1"/>
                </a:cxn>
                <a:cxn ang="0">
                  <a:pos x="T2" y="T3"/>
                </a:cxn>
                <a:cxn ang="0">
                  <a:pos x="T4" y="T5"/>
                </a:cxn>
                <a:cxn ang="0">
                  <a:pos x="T6" y="T7"/>
                </a:cxn>
                <a:cxn ang="0">
                  <a:pos x="T8" y="T9"/>
                </a:cxn>
              </a:cxnLst>
              <a:rect l="0" t="0" r="r" b="b"/>
              <a:pathLst>
                <a:path w="88" h="89">
                  <a:moveTo>
                    <a:pt x="12" y="0"/>
                  </a:moveTo>
                  <a:cubicBezTo>
                    <a:pt x="5" y="14"/>
                    <a:pt x="1" y="29"/>
                    <a:pt x="1" y="44"/>
                  </a:cubicBezTo>
                  <a:cubicBezTo>
                    <a:pt x="0" y="60"/>
                    <a:pt x="5" y="75"/>
                    <a:pt x="12" y="89"/>
                  </a:cubicBezTo>
                  <a:lnTo>
                    <a:pt x="88" y="45"/>
                  </a:lnTo>
                  <a:lnTo>
                    <a:pt x="12" y="0"/>
                  </a:lnTo>
                  <a:close/>
                </a:path>
              </a:pathLst>
            </a:custGeom>
            <a:grpFill/>
            <a:ln w="25400">
              <a:solidFill>
                <a:srgbClr val="000000"/>
              </a:solidFill>
              <a:prstDash val="solid"/>
              <a:round/>
              <a:headEnd/>
              <a:tailEnd/>
            </a:ln>
          </p:spPr>
          <p:txBody>
            <a:bodyPr/>
            <a:lstStyle/>
            <a:p>
              <a:endParaRPr lang="en-GB" dirty="0"/>
            </a:p>
          </p:txBody>
        </p:sp>
        <p:sp>
          <p:nvSpPr>
            <p:cNvPr id="48139" name="Text Box 11"/>
            <p:cNvSpPr txBox="1">
              <a:spLocks noChangeArrowheads="1"/>
            </p:cNvSpPr>
            <p:nvPr/>
          </p:nvSpPr>
          <p:spPr bwMode="auto">
            <a:xfrm>
              <a:off x="1186" y="1774"/>
              <a:ext cx="1082" cy="748"/>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GB" sz="1200" b="1" dirty="0">
                  <a:latin typeface="Comic Sans MS" pitchFamily="66" charset="0"/>
                </a:rPr>
                <a:t>Is rich in informal feedback (e.g. peer review of draft writing, collaborative project work)</a:t>
              </a:r>
              <a:endParaRPr lang="en-US" sz="1200" b="1" dirty="0">
                <a:latin typeface="Comic Sans MS" pitchFamily="66" charset="0"/>
              </a:endParaRPr>
            </a:p>
          </p:txBody>
        </p:sp>
      </p:grpSp>
      <p:grpSp>
        <p:nvGrpSpPr>
          <p:cNvPr id="5" name="Group 12"/>
          <p:cNvGrpSpPr>
            <a:grpSpLocks/>
          </p:cNvGrpSpPr>
          <p:nvPr/>
        </p:nvGrpSpPr>
        <p:grpSpPr bwMode="auto">
          <a:xfrm>
            <a:off x="1960563" y="3235325"/>
            <a:ext cx="2687637" cy="2659063"/>
            <a:chOff x="1244" y="2073"/>
            <a:chExt cx="1693" cy="1675"/>
          </a:xfrm>
        </p:grpSpPr>
        <p:sp>
          <p:nvSpPr>
            <p:cNvPr id="48141" name="Freeform 13"/>
            <p:cNvSpPr>
              <a:spLocks/>
            </p:cNvSpPr>
            <p:nvPr/>
          </p:nvSpPr>
          <p:spPr bwMode="auto">
            <a:xfrm>
              <a:off x="1244" y="2073"/>
              <a:ext cx="1693" cy="1675"/>
            </a:xfrm>
            <a:custGeom>
              <a:avLst/>
              <a:gdLst>
                <a:gd name="T0" fmla="*/ 0 w 76"/>
                <a:gd name="T1" fmla="*/ 44 h 86"/>
                <a:gd name="T2" fmla="*/ 76 w 76"/>
                <a:gd name="T3" fmla="*/ 86 h 86"/>
                <a:gd name="T4" fmla="*/ 76 w 76"/>
                <a:gd name="T5" fmla="*/ 0 h 86"/>
                <a:gd name="T6" fmla="*/ 0 w 76"/>
                <a:gd name="T7" fmla="*/ 44 h 86"/>
              </a:gdLst>
              <a:ahLst/>
              <a:cxnLst>
                <a:cxn ang="0">
                  <a:pos x="T0" y="T1"/>
                </a:cxn>
                <a:cxn ang="0">
                  <a:pos x="T2" y="T3"/>
                </a:cxn>
                <a:cxn ang="0">
                  <a:pos x="T4" y="T5"/>
                </a:cxn>
                <a:cxn ang="0">
                  <a:pos x="T6" y="T7"/>
                </a:cxn>
              </a:cxnLst>
              <a:rect l="0" t="0" r="r" b="b"/>
              <a:pathLst>
                <a:path w="76" h="86">
                  <a:moveTo>
                    <a:pt x="0" y="44"/>
                  </a:moveTo>
                  <a:cubicBezTo>
                    <a:pt x="16" y="70"/>
                    <a:pt x="45" y="86"/>
                    <a:pt x="76" y="86"/>
                  </a:cubicBezTo>
                  <a:lnTo>
                    <a:pt x="76" y="0"/>
                  </a:lnTo>
                  <a:lnTo>
                    <a:pt x="0" y="44"/>
                  </a:lnTo>
                  <a:close/>
                </a:path>
              </a:pathLst>
            </a:custGeom>
            <a:solidFill>
              <a:srgbClr val="FF0000"/>
            </a:solidFill>
            <a:ln w="25400">
              <a:solidFill>
                <a:srgbClr val="000000"/>
              </a:solidFill>
              <a:prstDash val="solid"/>
              <a:round/>
              <a:headEnd/>
              <a:tailEnd/>
            </a:ln>
          </p:spPr>
          <p:txBody>
            <a:bodyPr/>
            <a:lstStyle/>
            <a:p>
              <a:endParaRPr lang="en-GB" dirty="0"/>
            </a:p>
          </p:txBody>
        </p:sp>
        <p:sp>
          <p:nvSpPr>
            <p:cNvPr id="48142" name="Text Box 14"/>
            <p:cNvSpPr txBox="1">
              <a:spLocks noChangeArrowheads="1"/>
            </p:cNvSpPr>
            <p:nvPr/>
          </p:nvSpPr>
          <p:spPr bwMode="auto">
            <a:xfrm>
              <a:off x="1620" y="2742"/>
              <a:ext cx="1192" cy="5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GB" sz="1200" b="1" dirty="0">
                  <a:latin typeface="Comic Sans MS" pitchFamily="66" charset="0"/>
                </a:rPr>
                <a:t>Is rich in formal feedback (e.g. tutor comment, self-review logs)</a:t>
              </a:r>
              <a:endParaRPr lang="en-US" sz="1200" b="1" dirty="0">
                <a:latin typeface="Comic Sans MS" pitchFamily="66" charset="0"/>
              </a:endParaRPr>
            </a:p>
          </p:txBody>
        </p:sp>
      </p:grpSp>
      <p:grpSp>
        <p:nvGrpSpPr>
          <p:cNvPr id="6" name="Group 15"/>
          <p:cNvGrpSpPr>
            <a:grpSpLocks/>
          </p:cNvGrpSpPr>
          <p:nvPr/>
        </p:nvGrpSpPr>
        <p:grpSpPr bwMode="auto">
          <a:xfrm>
            <a:off x="4646613" y="3235325"/>
            <a:ext cx="2625725" cy="2659063"/>
            <a:chOff x="2920" y="2056"/>
            <a:chExt cx="1672" cy="1675"/>
          </a:xfrm>
        </p:grpSpPr>
        <p:sp>
          <p:nvSpPr>
            <p:cNvPr id="48144" name="Freeform 16"/>
            <p:cNvSpPr>
              <a:spLocks/>
            </p:cNvSpPr>
            <p:nvPr/>
          </p:nvSpPr>
          <p:spPr bwMode="auto">
            <a:xfrm>
              <a:off x="2920" y="2056"/>
              <a:ext cx="1672" cy="1675"/>
            </a:xfrm>
            <a:custGeom>
              <a:avLst/>
              <a:gdLst>
                <a:gd name="T0" fmla="*/ 0 w 75"/>
                <a:gd name="T1" fmla="*/ 86 h 86"/>
                <a:gd name="T2" fmla="*/ 75 w 75"/>
                <a:gd name="T3" fmla="*/ 44 h 86"/>
                <a:gd name="T4" fmla="*/ 0 w 75"/>
                <a:gd name="T5" fmla="*/ 0 h 86"/>
                <a:gd name="T6" fmla="*/ 0 w 75"/>
                <a:gd name="T7" fmla="*/ 86 h 86"/>
              </a:gdLst>
              <a:ahLst/>
              <a:cxnLst>
                <a:cxn ang="0">
                  <a:pos x="T0" y="T1"/>
                </a:cxn>
                <a:cxn ang="0">
                  <a:pos x="T2" y="T3"/>
                </a:cxn>
                <a:cxn ang="0">
                  <a:pos x="T4" y="T5"/>
                </a:cxn>
                <a:cxn ang="0">
                  <a:pos x="T6" y="T7"/>
                </a:cxn>
              </a:cxnLst>
              <a:rect l="0" t="0" r="r" b="b"/>
              <a:pathLst>
                <a:path w="75" h="86">
                  <a:moveTo>
                    <a:pt x="0" y="86"/>
                  </a:moveTo>
                  <a:cubicBezTo>
                    <a:pt x="30" y="86"/>
                    <a:pt x="59" y="70"/>
                    <a:pt x="75" y="44"/>
                  </a:cubicBezTo>
                  <a:lnTo>
                    <a:pt x="0" y="0"/>
                  </a:lnTo>
                  <a:lnTo>
                    <a:pt x="0" y="86"/>
                  </a:lnTo>
                  <a:close/>
                </a:path>
              </a:pathLst>
            </a:custGeom>
            <a:solidFill>
              <a:srgbClr val="AA9330"/>
            </a:solidFill>
            <a:ln w="25400">
              <a:solidFill>
                <a:srgbClr val="000000"/>
              </a:solidFill>
              <a:prstDash val="solid"/>
              <a:round/>
              <a:headEnd/>
              <a:tailEnd/>
            </a:ln>
          </p:spPr>
          <p:txBody>
            <a:bodyPr/>
            <a:lstStyle/>
            <a:p>
              <a:endParaRPr lang="en-GB" dirty="0"/>
            </a:p>
          </p:txBody>
        </p:sp>
        <p:sp>
          <p:nvSpPr>
            <p:cNvPr id="48145" name="Text Box 17"/>
            <p:cNvSpPr txBox="1">
              <a:spLocks noChangeArrowheads="1"/>
            </p:cNvSpPr>
            <p:nvPr/>
          </p:nvSpPr>
          <p:spPr bwMode="auto">
            <a:xfrm>
              <a:off x="2984" y="2573"/>
              <a:ext cx="1056" cy="6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GB" sz="1200" b="1" dirty="0">
                  <a:latin typeface="Comic Sans MS" pitchFamily="66" charset="0"/>
                </a:rPr>
                <a:t>Offers extensive ‘low stakes’ confidence building opportunities and practice</a:t>
              </a:r>
              <a:endParaRPr lang="en-US" sz="1200" b="1" dirty="0">
                <a:latin typeface="Comic Sans MS" pitchFamily="66" charset="0"/>
              </a:endParaRPr>
            </a:p>
          </p:txBody>
        </p:sp>
      </p:grpSp>
      <p:grpSp>
        <p:nvGrpSpPr>
          <p:cNvPr id="7" name="Group 18"/>
          <p:cNvGrpSpPr>
            <a:grpSpLocks/>
          </p:cNvGrpSpPr>
          <p:nvPr/>
        </p:nvGrpSpPr>
        <p:grpSpPr bwMode="auto">
          <a:xfrm>
            <a:off x="4633913" y="1852613"/>
            <a:ext cx="3078162" cy="2755900"/>
            <a:chOff x="2937" y="1175"/>
            <a:chExt cx="1939" cy="1736"/>
          </a:xfrm>
        </p:grpSpPr>
        <p:sp>
          <p:nvSpPr>
            <p:cNvPr id="48147" name="Freeform 19"/>
            <p:cNvSpPr>
              <a:spLocks/>
            </p:cNvSpPr>
            <p:nvPr/>
          </p:nvSpPr>
          <p:spPr bwMode="auto">
            <a:xfrm>
              <a:off x="2937" y="1175"/>
              <a:ext cx="1939" cy="1736"/>
            </a:xfrm>
            <a:custGeom>
              <a:avLst/>
              <a:gdLst>
                <a:gd name="T0" fmla="*/ 75 w 87"/>
                <a:gd name="T1" fmla="*/ 89 h 89"/>
                <a:gd name="T2" fmla="*/ 87 w 87"/>
                <a:gd name="T3" fmla="*/ 45 h 89"/>
                <a:gd name="T4" fmla="*/ 75 w 87"/>
                <a:gd name="T5" fmla="*/ 0 h 89"/>
                <a:gd name="T6" fmla="*/ 0 w 87"/>
                <a:gd name="T7" fmla="*/ 45 h 89"/>
                <a:gd name="T8" fmla="*/ 75 w 87"/>
                <a:gd name="T9" fmla="*/ 89 h 89"/>
              </a:gdLst>
              <a:ahLst/>
              <a:cxnLst>
                <a:cxn ang="0">
                  <a:pos x="T0" y="T1"/>
                </a:cxn>
                <a:cxn ang="0">
                  <a:pos x="T2" y="T3"/>
                </a:cxn>
                <a:cxn ang="0">
                  <a:pos x="T4" y="T5"/>
                </a:cxn>
                <a:cxn ang="0">
                  <a:pos x="T6" y="T7"/>
                </a:cxn>
                <a:cxn ang="0">
                  <a:pos x="T8" y="T9"/>
                </a:cxn>
              </a:cxnLst>
              <a:rect l="0" t="0" r="r" b="b"/>
              <a:pathLst>
                <a:path w="87" h="89">
                  <a:moveTo>
                    <a:pt x="75" y="89"/>
                  </a:moveTo>
                  <a:cubicBezTo>
                    <a:pt x="82" y="75"/>
                    <a:pt x="87" y="60"/>
                    <a:pt x="87" y="45"/>
                  </a:cubicBezTo>
                  <a:cubicBezTo>
                    <a:pt x="87" y="29"/>
                    <a:pt x="82" y="14"/>
                    <a:pt x="75" y="0"/>
                  </a:cubicBezTo>
                  <a:lnTo>
                    <a:pt x="0" y="45"/>
                  </a:lnTo>
                  <a:lnTo>
                    <a:pt x="75" y="89"/>
                  </a:lnTo>
                  <a:close/>
                </a:path>
              </a:pathLst>
            </a:custGeom>
            <a:solidFill>
              <a:schemeClr val="bg1">
                <a:lumMod val="85000"/>
              </a:schemeClr>
            </a:solidFill>
            <a:ln w="25400">
              <a:solidFill>
                <a:srgbClr val="000000"/>
              </a:solidFill>
              <a:prstDash val="solid"/>
              <a:round/>
              <a:headEnd/>
              <a:tailEnd/>
            </a:ln>
          </p:spPr>
          <p:txBody>
            <a:bodyPr/>
            <a:lstStyle/>
            <a:p>
              <a:endParaRPr lang="en-GB" dirty="0"/>
            </a:p>
          </p:txBody>
        </p:sp>
        <p:sp>
          <p:nvSpPr>
            <p:cNvPr id="48148" name="Text Box 20"/>
            <p:cNvSpPr txBox="1">
              <a:spLocks noChangeArrowheads="1"/>
            </p:cNvSpPr>
            <p:nvPr/>
          </p:nvSpPr>
          <p:spPr bwMode="auto">
            <a:xfrm>
              <a:off x="3619" y="1686"/>
              <a:ext cx="1031" cy="633"/>
            </a:xfrm>
            <a:prstGeom prst="rect">
              <a:avLst/>
            </a:prstGeom>
            <a:solidFill>
              <a:schemeClr val="bg1">
                <a:lumMod val="85000"/>
              </a:scheme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GB" sz="1200" b="1" dirty="0">
                  <a:latin typeface="Comic Sans MS" pitchFamily="66" charset="0"/>
                </a:rPr>
                <a:t>Uses high stakes summative assessment rigorously but sparingly</a:t>
              </a:r>
              <a:endParaRPr lang="en-US" sz="1200" b="1" dirty="0">
                <a:latin typeface="Comic Sans MS" pitchFamily="66" charset="0"/>
              </a:endParaRPr>
            </a:p>
          </p:txBody>
        </p:sp>
      </p:grpSp>
      <p:sp>
        <p:nvSpPr>
          <p:cNvPr id="48149" name="Text Box 21"/>
          <p:cNvSpPr txBox="1">
            <a:spLocks noChangeArrowheads="1"/>
          </p:cNvSpPr>
          <p:nvPr/>
        </p:nvSpPr>
        <p:spPr bwMode="auto">
          <a:xfrm>
            <a:off x="274638" y="274638"/>
            <a:ext cx="3325812" cy="946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GB" sz="2800" b="1" dirty="0">
                <a:solidFill>
                  <a:srgbClr val="002060"/>
                </a:solidFill>
                <a:latin typeface="Tahoma" charset="0"/>
              </a:rPr>
              <a:t>Assessment for Learning</a:t>
            </a:r>
            <a:endParaRPr lang="en-GB" sz="2400" dirty="0">
              <a:solidFill>
                <a:srgbClr val="002060"/>
              </a:solidFill>
              <a:latin typeface="Tahoma" charset="0"/>
            </a:endParaRPr>
          </a:p>
        </p:txBody>
      </p:sp>
    </p:spTree>
    <p:extLst>
      <p:ext uri="{BB962C8B-B14F-4D97-AF65-F5344CB8AC3E}">
        <p14:creationId xmlns:p14="http://schemas.microsoft.com/office/powerpoint/2010/main" val="3437765573"/>
      </p:ext>
    </p:extLst>
  </p:cSld>
  <p:clrMapOvr>
    <a:masterClrMapping/>
  </p:clrMapOvr>
  <p:transition spd="slow" advTm="0"/>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fiar4.jpg"/>
          <p:cNvPicPr>
            <a:picLocks noChangeAspect="1"/>
          </p:cNvPicPr>
          <p:nvPr/>
        </p:nvPicPr>
        <p:blipFill>
          <a:blip r:embed="rId3" cstate="email">
            <a:lum contrast="10000"/>
          </a:blip>
          <a:stretch>
            <a:fillRect/>
          </a:stretch>
        </p:blipFill>
        <p:spPr>
          <a:xfrm>
            <a:off x="44895" y="273818"/>
            <a:ext cx="9099105" cy="6279382"/>
          </a:xfrm>
          <a:prstGeom prst="rect">
            <a:avLst/>
          </a:prstGeom>
        </p:spPr>
      </p:pic>
    </p:spTree>
    <p:extLst>
      <p:ext uri="{BB962C8B-B14F-4D97-AF65-F5344CB8AC3E}">
        <p14:creationId xmlns:p14="http://schemas.microsoft.com/office/powerpoint/2010/main" val="3991669674"/>
      </p:ext>
    </p:extLst>
  </p:cSld>
  <p:clrMapOvr>
    <a:masterClrMapping/>
  </p:clrMapOvr>
</p:sld>
</file>

<file path=ppt/theme/theme1.xml><?xml version="1.0" encoding="utf-8"?>
<a:theme xmlns:a="http://schemas.openxmlformats.org/drawingml/2006/main" name="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01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Custom Design">
      <a:majorFont>
        <a:latin typeface="Arial Rounded MT Bol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3014</Words>
  <Application>Microsoft Office PowerPoint</Application>
  <PresentationFormat>On-screen Show (4:3)</PresentationFormat>
  <Paragraphs>225</Paragraphs>
  <Slides>35</Slides>
  <Notes>15</Notes>
  <HiddenSlides>0</HiddenSlides>
  <MMClips>0</MMClips>
  <ScaleCrop>false</ScaleCrop>
  <HeadingPairs>
    <vt:vector size="6" baseType="variant">
      <vt:variant>
        <vt:lpstr>Fonts Used</vt:lpstr>
      </vt:variant>
      <vt:variant>
        <vt:i4>8</vt:i4>
      </vt:variant>
      <vt:variant>
        <vt:lpstr>Theme</vt:lpstr>
      </vt:variant>
      <vt:variant>
        <vt:i4>3</vt:i4>
      </vt:variant>
      <vt:variant>
        <vt:lpstr>Slide Titles</vt:lpstr>
      </vt:variant>
      <vt:variant>
        <vt:i4>35</vt:i4>
      </vt:variant>
    </vt:vector>
  </HeadingPairs>
  <TitlesOfParts>
    <vt:vector size="46" baseType="lpstr">
      <vt:lpstr>Arial</vt:lpstr>
      <vt:lpstr>Arial Rounded MT Bold</vt:lpstr>
      <vt:lpstr>Calibri</vt:lpstr>
      <vt:lpstr>Calibri Light</vt:lpstr>
      <vt:lpstr>Comic Sans MS</vt:lpstr>
      <vt:lpstr>Tahoma</vt:lpstr>
      <vt:lpstr>Times New Roman</vt:lpstr>
      <vt:lpstr>Wingdings</vt:lpstr>
      <vt:lpstr>LeedsMet template</vt:lpstr>
      <vt:lpstr>101_Custom Design</vt:lpstr>
      <vt:lpstr>1_Office Theme</vt:lpstr>
      <vt:lpstr>Authentic assessment approaches to foster graduate skills and employability</vt:lpstr>
      <vt:lpstr>Authentic assessment approaches to foster graduate skills and enhance employability</vt:lpstr>
      <vt:lpstr>In this workshop participants can expect to:</vt:lpstr>
      <vt:lpstr>What is authentic assessment?</vt:lpstr>
      <vt:lpstr>PowerPoint Presentation</vt:lpstr>
      <vt:lpstr>PowerPoint Presentation</vt:lpstr>
      <vt:lpstr>Authentic assessment implies using assessment for learning (Sambell et al, 2012)</vt:lpstr>
      <vt:lpstr>PowerPoint Presentation</vt:lpstr>
      <vt:lpstr>PowerPoint Presentation</vt:lpstr>
      <vt:lpstr>The benefits of authentic assessment can be significant for all stakeholders</vt:lpstr>
      <vt:lpstr>Engagement: Why talk about it? Because:</vt:lpstr>
      <vt:lpstr>Disengaged students</vt:lpstr>
      <vt:lpstr>Wiggins (1990) says assessment can be regarded as authentic if we can draw valid inferences about quality from the work students produce</vt:lpstr>
      <vt:lpstr>We often assess what is easy to assess, or proxies of what’s been learned, rather than the learning itself</vt:lpstr>
      <vt:lpstr>How can authentic assessment engage students?</vt:lpstr>
      <vt:lpstr>Fostering graduate skills and employability</vt:lpstr>
      <vt:lpstr>Questions employers might ask at interview that might help us frame some of our assignments</vt:lpstr>
      <vt:lpstr>Review practice: what can we do to build authenticity in to our assessment?</vt:lpstr>
      <vt:lpstr>Assessment must engage students in active tasks e.g.</vt:lpstr>
      <vt:lpstr>Making authentic choices: how can we build in authentic assessment? We can use</vt:lpstr>
      <vt:lpstr>Some further examples of authentic assessment tasks</vt:lpstr>
      <vt:lpstr>PowerPoint Presentation</vt:lpstr>
      <vt:lpstr>Fit-for-purpose assessment focuses efforts and promotes engagement through reference to:</vt:lpstr>
      <vt:lpstr>The importance of dialogic feedback (Sadler)</vt:lpstr>
      <vt:lpstr>Checklist: to what extent does your assessment strategy: </vt:lpstr>
      <vt:lpstr>And…</vt:lpstr>
      <vt:lpstr>Encouraging students to recognise and use the feedback we provide for them</vt:lpstr>
      <vt:lpstr>Peter Hartley’s NTFS Bradford-led project on Programme Level Assessment</vt:lpstr>
      <vt:lpstr>In summary</vt:lpstr>
      <vt:lpstr>Planning for action</vt:lpstr>
      <vt:lpstr>These and other slides will be available on my website at http://sally-brown.net</vt:lpstr>
      <vt:lpstr>Useful references and further reading (1)</vt:lpstr>
      <vt:lpstr>Useful references and further reading (2)</vt:lpstr>
      <vt:lpstr>Useful references and further reading (3)</vt:lpstr>
      <vt:lpstr>Useful references and further reading (4)</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Disability Research Conference</dc:title>
  <dc:creator/>
  <cp:lastModifiedBy/>
  <cp:revision>106</cp:revision>
  <dcterms:created xsi:type="dcterms:W3CDTF">2007-03-06T12:05:28Z</dcterms:created>
  <dcterms:modified xsi:type="dcterms:W3CDTF">2017-11-20T20:45:56Z</dcterms:modified>
</cp:coreProperties>
</file>