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Lst>
  <p:notesMasterIdLst>
    <p:notesMasterId r:id="rId39"/>
  </p:notesMasterIdLst>
  <p:handoutMasterIdLst>
    <p:handoutMasterId r:id="rId40"/>
  </p:handoutMasterIdLst>
  <p:sldIdLst>
    <p:sldId id="420" r:id="rId4"/>
    <p:sldId id="699" r:id="rId5"/>
    <p:sldId id="700" r:id="rId6"/>
    <p:sldId id="670" r:id="rId7"/>
    <p:sldId id="705" r:id="rId8"/>
    <p:sldId id="687" r:id="rId9"/>
    <p:sldId id="640" r:id="rId10"/>
    <p:sldId id="686" r:id="rId11"/>
    <p:sldId id="665" r:id="rId12"/>
    <p:sldId id="671" r:id="rId13"/>
    <p:sldId id="688" r:id="rId14"/>
    <p:sldId id="689" r:id="rId15"/>
    <p:sldId id="672" r:id="rId16"/>
    <p:sldId id="673" r:id="rId17"/>
    <p:sldId id="674" r:id="rId18"/>
    <p:sldId id="701" r:id="rId19"/>
    <p:sldId id="662" r:id="rId20"/>
    <p:sldId id="675" r:id="rId21"/>
    <p:sldId id="682" r:id="rId22"/>
    <p:sldId id="678" r:id="rId23"/>
    <p:sldId id="677" r:id="rId24"/>
    <p:sldId id="693" r:id="rId25"/>
    <p:sldId id="663" r:id="rId26"/>
    <p:sldId id="658" r:id="rId27"/>
    <p:sldId id="668" r:id="rId28"/>
    <p:sldId id="669" r:id="rId29"/>
    <p:sldId id="653" r:id="rId30"/>
    <p:sldId id="637" r:id="rId31"/>
    <p:sldId id="656" r:id="rId32"/>
    <p:sldId id="702" r:id="rId33"/>
    <p:sldId id="382" r:id="rId34"/>
    <p:sldId id="270" r:id="rId35"/>
    <p:sldId id="271" r:id="rId36"/>
    <p:sldId id="272" r:id="rId37"/>
    <p:sldId id="317" r:id="rId38"/>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38" autoAdjust="0"/>
    <p:restoredTop sz="94533" autoAdjust="0"/>
  </p:normalViewPr>
  <p:slideViewPr>
    <p:cSldViewPr>
      <p:cViewPr varScale="1">
        <p:scale>
          <a:sx n="69" d="100"/>
          <a:sy n="69" d="100"/>
        </p:scale>
        <p:origin x="1500"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7842"/>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29</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6</a:t>
            </a:fld>
            <a:endParaRPr lang="en-US" dirty="0">
              <a:solidFill>
                <a:srgbClr val="000000"/>
              </a:solidFill>
            </a:endParaRPr>
          </a:p>
        </p:txBody>
      </p:sp>
    </p:spTree>
    <p:extLst>
      <p:ext uri="{BB962C8B-B14F-4D97-AF65-F5344CB8AC3E}">
        <p14:creationId xmlns:p14="http://schemas.microsoft.com/office/powerpoint/2010/main" val="867364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7</a:t>
            </a:fld>
            <a:endParaRPr lang="en-GB"/>
          </a:p>
        </p:txBody>
      </p:sp>
    </p:spTree>
    <p:extLst>
      <p:ext uri="{BB962C8B-B14F-4D97-AF65-F5344CB8AC3E}">
        <p14:creationId xmlns:p14="http://schemas.microsoft.com/office/powerpoint/2010/main" val="3441291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extLst>
      <p:ext uri="{BB962C8B-B14F-4D97-AF65-F5344CB8AC3E}">
        <p14:creationId xmlns:p14="http://schemas.microsoft.com/office/powerpoint/2010/main" val="431800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9</a:t>
            </a:fld>
            <a:endParaRPr lang="en-GB" dirty="0"/>
          </a:p>
        </p:txBody>
      </p:sp>
    </p:spTree>
    <p:extLst>
      <p:ext uri="{BB962C8B-B14F-4D97-AF65-F5344CB8AC3E}">
        <p14:creationId xmlns:p14="http://schemas.microsoft.com/office/powerpoint/2010/main" val="3148442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11</a:t>
            </a:fld>
            <a:endParaRPr lang="en-GB"/>
          </a:p>
        </p:txBody>
      </p:sp>
    </p:spTree>
    <p:extLst>
      <p:ext uri="{BB962C8B-B14F-4D97-AF65-F5344CB8AC3E}">
        <p14:creationId xmlns:p14="http://schemas.microsoft.com/office/powerpoint/2010/main" val="396124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extLst>
      <p:ext uri="{BB962C8B-B14F-4D97-AF65-F5344CB8AC3E}">
        <p14:creationId xmlns:p14="http://schemas.microsoft.com/office/powerpoint/2010/main" val="3215969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val="385858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p14="http://schemas.microsoft.com/office/powerpoint/2010/main" val="2751404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20/11/2017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20/11/2017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20/11/2017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55326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20/11/2017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20/11/2017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20/11/2017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20/11/2017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20/11/2017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20/11/2017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20/11/2017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20/11/2017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20/11/2017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57BD1ECA-B9A4-47A1-87EC-BA9C958C3693}" type="datetimeFigureOut">
              <a:rPr lang="en-GB" smtClean="0">
                <a:solidFill>
                  <a:prstClr val="black">
                    <a:tint val="75000"/>
                  </a:prstClr>
                </a:solidFill>
                <a:latin typeface="Calibri"/>
              </a:rPr>
              <a:pPr defTabSz="457200" fontAlgn="auto">
                <a:spcBef>
                  <a:spcPts val="0"/>
                </a:spcBef>
                <a:spcAft>
                  <a:spcPts val="0"/>
                </a:spcAft>
              </a:pPr>
              <a:t>20/11/2017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E97E8D60-9F9C-4B4B-A8FC-65DF457B9F4F}" type="slidenum">
              <a:rPr lang="en-GB" smtClean="0">
                <a:solidFill>
                  <a:prstClr val="black">
                    <a:tint val="75000"/>
                  </a:prstClr>
                </a:solidFill>
                <a:latin typeface="Calibri"/>
              </a:rPr>
              <a:pPr defTabSz="457200" fontAlgn="auto">
                <a:spcBef>
                  <a:spcPts val="0"/>
                </a:spcBef>
                <a:spcAft>
                  <a:spcPts val="0"/>
                </a:spcAft>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722261338"/>
      </p:ext>
    </p:extLst>
  </p:cSld>
  <p:clrMap bg1="lt1" tx1="dk1" bg2="lt2" tx2="dk2" accent1="accent1" accent2="accent2" accent3="accent3" accent4="accent4" accent5="accent5" accent6="accent6" hlink="hlink" folHlink="folHlink"/>
  <p:sldLayoutIdLst>
    <p:sldLayoutId id="214748381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pass.brad.ac.uk/short-guide.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www.jisc.ac.uk/whatwedo/programmes/usersandinnovation/soundsgood.aspx" TargetMode="External"/><Relationship Id="rId4" Type="http://schemas.openxmlformats.org/officeDocument/2006/relationships/hyperlink" Target="http://www.pass.brad.ac.uk/"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Authentic assessment approaches to foster graduate skills and employability</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US" sz="2000" dirty="0">
                <a:latin typeface="Calibri" panose="020F0502020204030204" pitchFamily="34" charset="0"/>
                <a:cs typeface="Calibri" panose="020F0502020204030204" pitchFamily="34" charset="0"/>
              </a:rPr>
              <a:t>The Netherlands, 23 November, on behalf of Utrecht University </a:t>
            </a:r>
            <a:endParaRPr lang="en-GB" sz="1600" dirty="0"/>
          </a:p>
          <a:p>
            <a:pPr algn="ctr" eaLnBrk="1" hangingPunct="1">
              <a:defRPr/>
            </a:pPr>
            <a:r>
              <a:rPr lang="en-GB" sz="3600" dirty="0"/>
              <a:t>Sally Brown</a:t>
            </a:r>
          </a:p>
          <a:p>
            <a:pPr algn="ctr" eaLnBrk="1" hangingPunct="1">
              <a:defRPr/>
            </a:pPr>
            <a:r>
              <a:rPr lang="en-GB" sz="1800" dirty="0"/>
              <a:t>@</a:t>
            </a:r>
            <a:r>
              <a:rPr lang="en-GB" sz="1800" dirty="0" err="1"/>
              <a:t>ProfSallyBrown</a:t>
            </a:r>
            <a:r>
              <a:rPr lang="en-GB" sz="1800" dirty="0"/>
              <a:t> 	sally-brown.net</a:t>
            </a:r>
            <a:endParaRPr lang="en-GB" sz="1600" dirty="0"/>
          </a:p>
          <a:p>
            <a:pPr algn="ctr" eaLnBrk="1" hangingPunct="1">
              <a:defRPr/>
            </a:pPr>
            <a:r>
              <a:rPr lang="en-GB" sz="1600" dirty="0"/>
              <a:t>PFHEA, SFSEDA, NTF</a:t>
            </a:r>
          </a:p>
          <a:p>
            <a:pPr algn="ctr" eaLnBrk="1" hangingPunct="1">
              <a:defRPr/>
            </a:pPr>
            <a:r>
              <a:rPr lang="en-GB" sz="1800" dirty="0"/>
              <a:t>Emerita Professor, Leeds Beckett University</a:t>
            </a:r>
          </a:p>
          <a:p>
            <a:pPr algn="ctr" eaLnBrk="1" hangingPunct="1">
              <a:defRPr/>
            </a:pPr>
            <a:r>
              <a:rPr lang="en-GB" sz="1800" dirty="0"/>
              <a:t>Visiting Professor: University of Plymouth, Liverpool John Moores University, Edge Hill University and University of South Wales.</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3796261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‘iGeneration’;</a:t>
            </a:r>
          </a:p>
          <a:p>
            <a:pPr eaLnBrk="1" hangingPunct="1"/>
            <a:r>
              <a:rPr lang="en-GB" sz="2600" dirty="0"/>
              <a:t>The nature of the transaction is changing in the light of high fees;</a:t>
            </a:r>
            <a:r>
              <a:rPr lang="en-GB" sz="2600" b="1" dirty="0"/>
              <a:t> </a:t>
            </a:r>
          </a:p>
          <a:p>
            <a:pPr eaLnBrk="1" hangingPunct="1">
              <a:lnSpc>
                <a:spcPct val="90000"/>
              </a:lnSpc>
            </a:pPr>
            <a:r>
              <a:rPr lang="en-GB" sz="2600" b="1" dirty="0"/>
              <a:t>Potentially 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a:t>
            </a:r>
          </a:p>
          <a:p>
            <a:pPr eaLnBrk="1" hangingPunct="1"/>
            <a:endParaRPr lang="en-GB" sz="2600" b="1" dirty="0"/>
          </a:p>
          <a:p>
            <a:pPr eaLnBrk="1" hangingPunct="1"/>
            <a:endParaRPr lang="en-GB" sz="2600" b="1" dirty="0"/>
          </a:p>
        </p:txBody>
      </p:sp>
    </p:spTree>
    <p:extLst>
      <p:ext uri="{BB962C8B-B14F-4D97-AF65-F5344CB8AC3E}">
        <p14:creationId xmlns:p14="http://schemas.microsoft.com/office/powerpoint/2010/main" val="4248196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Disengaged students</a:t>
            </a:r>
          </a:p>
        </p:txBody>
      </p:sp>
      <p:sp>
        <p:nvSpPr>
          <p:cNvPr id="3" name="Content Placeholder 2"/>
          <p:cNvSpPr>
            <a:spLocks noGrp="1"/>
          </p:cNvSpPr>
          <p:nvPr>
            <p:ph idx="1"/>
          </p:nvPr>
        </p:nvSpPr>
        <p:spPr/>
        <p:txBody>
          <a:bodyPr/>
          <a:lstStyle/>
          <a:p>
            <a:r>
              <a:rPr lang="en-GB" sz="2600" dirty="0"/>
              <a:t>Don’t live up to their potential and fail to achieve their very best;</a:t>
            </a:r>
          </a:p>
          <a:p>
            <a:r>
              <a:rPr lang="en-GB" sz="2600" dirty="0"/>
              <a:t>Make life more difficult for the staff who teach and support them;</a:t>
            </a:r>
          </a:p>
          <a:p>
            <a:r>
              <a:rPr lang="en-GB" sz="2600" dirty="0"/>
              <a:t>Don’t achieve as highly as they might &amp; underperform;</a:t>
            </a:r>
          </a:p>
          <a:p>
            <a:r>
              <a:rPr lang="en-GB" sz="2600" dirty="0"/>
              <a:t>Drop out of higher education, thereby damaging their own prospects and HEIs’ performance indicators;</a:t>
            </a:r>
          </a:p>
          <a:p>
            <a:r>
              <a:rPr lang="en-GB" sz="2600" dirty="0"/>
              <a:t>HEIs suffer both financially and in terms of their status and reputation from high attrition rates. </a:t>
            </a:r>
          </a:p>
        </p:txBody>
      </p:sp>
    </p:spTree>
    <p:extLst>
      <p:ext uri="{BB962C8B-B14F-4D97-AF65-F5344CB8AC3E}">
        <p14:creationId xmlns:p14="http://schemas.microsoft.com/office/powerpoint/2010/main" val="2982143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2299573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635968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404386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E6A03-C1F1-4A08-AC34-CB41E8CE10F2}"/>
              </a:ext>
            </a:extLst>
          </p:cNvPr>
          <p:cNvSpPr>
            <a:spLocks noGrp="1"/>
          </p:cNvSpPr>
          <p:nvPr>
            <p:ph type="title"/>
          </p:nvPr>
        </p:nvSpPr>
        <p:spPr/>
        <p:txBody>
          <a:bodyPr/>
          <a:lstStyle/>
          <a:p>
            <a:r>
              <a:rPr lang="en-GB" dirty="0"/>
              <a:t>Fostering graduate skills and employability</a:t>
            </a:r>
          </a:p>
        </p:txBody>
      </p:sp>
      <p:sp>
        <p:nvSpPr>
          <p:cNvPr id="3" name="Content Placeholder 2">
            <a:extLst>
              <a:ext uri="{FF2B5EF4-FFF2-40B4-BE49-F238E27FC236}">
                <a16:creationId xmlns:a16="http://schemas.microsoft.com/office/drawing/2014/main" id="{B015A770-D4B4-4A1A-94D5-0C26DD2DCD03}"/>
              </a:ext>
            </a:extLst>
          </p:cNvPr>
          <p:cNvSpPr>
            <a:spLocks noGrp="1"/>
          </p:cNvSpPr>
          <p:nvPr>
            <p:ph idx="1"/>
          </p:nvPr>
        </p:nvSpPr>
        <p:spPr/>
        <p:txBody>
          <a:bodyPr/>
          <a:lstStyle/>
          <a:p>
            <a:pPr marL="0" indent="0">
              <a:buNone/>
            </a:pPr>
            <a:r>
              <a:rPr lang="en-GB" dirty="0"/>
              <a:t>By providing authentic assignments, students can progressively develop a range of skills which include </a:t>
            </a:r>
            <a:r>
              <a:rPr lang="en-GB" i="1" dirty="0"/>
              <a:t>inter alia</a:t>
            </a:r>
            <a:r>
              <a:rPr lang="en-GB" dirty="0"/>
              <a:t>:</a:t>
            </a:r>
          </a:p>
          <a:p>
            <a:r>
              <a:rPr lang="en-GB" dirty="0"/>
              <a:t>Effective oral, written and digital communication; </a:t>
            </a:r>
          </a:p>
          <a:p>
            <a:r>
              <a:rPr lang="en-GB" dirty="0"/>
              <a:t>Creativity and problem-solving capabilities;</a:t>
            </a:r>
          </a:p>
          <a:p>
            <a:r>
              <a:rPr lang="en-GB" dirty="0"/>
              <a:t>Inter-personal and social skills;</a:t>
            </a:r>
          </a:p>
          <a:p>
            <a:r>
              <a:rPr lang="en-GB" dirty="0"/>
              <a:t>Effective group membership, leadership and ‘followership’;</a:t>
            </a:r>
          </a:p>
          <a:p>
            <a:r>
              <a:rPr lang="en-GB" dirty="0"/>
              <a:t>Manipulation and presentation of data;</a:t>
            </a:r>
          </a:p>
          <a:p>
            <a:r>
              <a:rPr lang="en-GB" dirty="0"/>
              <a:t>Locating, verifying and effectively using a range of information sources;</a:t>
            </a:r>
          </a:p>
          <a:p>
            <a:r>
              <a:rPr lang="en-GB" dirty="0"/>
              <a:t>Good presentation of work in visual and written forms.</a:t>
            </a:r>
          </a:p>
        </p:txBody>
      </p:sp>
    </p:spTree>
    <p:extLst>
      <p:ext uri="{BB962C8B-B14F-4D97-AF65-F5344CB8AC3E}">
        <p14:creationId xmlns:p14="http://schemas.microsoft.com/office/powerpoint/2010/main" val="451846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393067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Review practice: what can we do to build authenticity in to our assessment?</a:t>
            </a:r>
          </a:p>
        </p:txBody>
      </p:sp>
      <p:sp>
        <p:nvSpPr>
          <p:cNvPr id="3" name="Content Placeholder 2"/>
          <p:cNvSpPr>
            <a:spLocks noGrp="1"/>
          </p:cNvSpPr>
          <p:nvPr>
            <p:ph idx="1"/>
          </p:nvPr>
        </p:nvSpPr>
        <p:spPr>
          <a:xfrm>
            <a:off x="384807" y="1210442"/>
            <a:ext cx="8374385" cy="4789488"/>
          </a:xfrm>
        </p:spPr>
        <p:txBody>
          <a:bodyPr/>
          <a:lstStyle/>
          <a:p>
            <a:pPr marL="0" indent="0">
              <a:buNone/>
            </a:pPr>
            <a:r>
              <a:rPr lang="en-GB" sz="2100" dirty="0"/>
              <a:t>We need to design assignments that stretch students beyond mechanistic tasks and make assessment fully integral to the learning experience (Sambell et al, 2012). Such authentic assignments and activities could include:</a:t>
            </a:r>
          </a:p>
          <a:p>
            <a:pPr lvl="0"/>
            <a:r>
              <a:rPr lang="en-GB" sz="2100" dirty="0"/>
              <a:t>Action-orientated tasks, that are underpinned by relevant evidence-based scholarship and where students are learning by doing (Race, 2014);</a:t>
            </a:r>
          </a:p>
          <a:p>
            <a:pPr lvl="0"/>
            <a:r>
              <a:rPr lang="en-GB" sz="2100" dirty="0"/>
              <a:t>Ones that are truly representative of student effort, maximising time-on-task, with marks reflecting the achievement of learning outcomes specified in the programme outlines and which are coherent, constructively aligned (Biggs and Tang, 2007) and challenging;</a:t>
            </a:r>
          </a:p>
          <a:p>
            <a:pPr lvl="0"/>
            <a:r>
              <a:rPr lang="en-GB" sz="2100" dirty="0"/>
              <a:t>Processes that are nuanced, clearly articulated and transparent in demonstrating the way that decisions are reached on assessment grades (QAA, 2014);</a:t>
            </a:r>
          </a:p>
          <a:p>
            <a:r>
              <a:rPr lang="en-GB" sz="2100" dirty="0"/>
              <a:t>Assessment strategies that work at a programme rather than a module level (McDowell, 2012)</a:t>
            </a:r>
          </a:p>
        </p:txBody>
      </p:sp>
    </p:spTree>
    <p:extLst>
      <p:ext uri="{BB962C8B-B14F-4D97-AF65-F5344CB8AC3E}">
        <p14:creationId xmlns:p14="http://schemas.microsoft.com/office/powerpoint/2010/main" val="920332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76672"/>
          </a:xfrm>
          <a:noFill/>
          <a:ln w="12700">
            <a:noFill/>
            <a:miter lim="800000"/>
            <a:headEnd/>
            <a:tailEnd/>
          </a:ln>
          <a:effectLst/>
        </p:spPr>
        <p:txBody>
          <a:bodyPr lIns="92075" tIns="46038" rIns="92075" bIns="46038" anchor="ctr">
            <a:normAutofit fontScale="90000"/>
          </a:bodyPr>
          <a:lstStyle/>
          <a:p>
            <a:pPr eaLnBrk="0" fontAlgn="base" hangingPunct="0">
              <a:lnSpc>
                <a:spcPct val="80000"/>
              </a:lnSpc>
              <a:spcAft>
                <a:spcPct val="0"/>
              </a:spcAft>
            </a:pPr>
            <a:r>
              <a:rPr lang="en-GB" sz="3200" b="1" dirty="0">
                <a:solidFill>
                  <a:srgbClr val="002060"/>
                </a:solidFill>
                <a:latin typeface="+mn-lt"/>
                <a:ea typeface="+mn-ea"/>
                <a:cs typeface="+mn-cs"/>
              </a:rPr>
              <a:t>Assessment must engage students in active tasks e.g.</a:t>
            </a:r>
          </a:p>
        </p:txBody>
      </p:sp>
      <p:sp>
        <p:nvSpPr>
          <p:cNvPr id="4" name="Content Placeholder 3"/>
          <p:cNvSpPr>
            <a:spLocks noGrp="1"/>
          </p:cNvSpPr>
          <p:nvPr>
            <p:ph sz="half" idx="1"/>
          </p:nvPr>
        </p:nvSpPr>
        <p:spPr>
          <a:xfrm>
            <a:off x="228601" y="332656"/>
            <a:ext cx="4267200" cy="6232911"/>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br>
              <a:rPr lang="en-GB" sz="1800" dirty="0"/>
            </a:br>
            <a:endParaRPr lang="en-GB" sz="1800" dirty="0"/>
          </a:p>
        </p:txBody>
      </p:sp>
      <p:sp>
        <p:nvSpPr>
          <p:cNvPr id="5" name="Content Placeholder 4"/>
          <p:cNvSpPr>
            <a:spLocks noGrp="1"/>
          </p:cNvSpPr>
          <p:nvPr>
            <p:ph sz="half" idx="2"/>
          </p:nvPr>
        </p:nvSpPr>
        <p:spPr>
          <a:xfrm>
            <a:off x="4648200" y="476672"/>
            <a:ext cx="4495800" cy="6152728"/>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p>
          <a:p>
            <a:pPr marL="0" indent="0">
              <a:buNone/>
            </a:pP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val="2220864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8E530-B629-4C6D-B338-ECA6FCD2B822}"/>
              </a:ext>
            </a:extLst>
          </p:cNvPr>
          <p:cNvSpPr>
            <a:spLocks noGrp="1"/>
          </p:cNvSpPr>
          <p:nvPr>
            <p:ph type="title"/>
          </p:nvPr>
        </p:nvSpPr>
        <p:spPr/>
        <p:txBody>
          <a:bodyPr/>
          <a:lstStyle/>
          <a:p>
            <a:r>
              <a:rPr lang="en-GB"/>
              <a:t>Authentic assessment approaches to foster graduate skills and enhance employability</a:t>
            </a:r>
            <a:endParaRPr lang="en-GB" dirty="0"/>
          </a:p>
        </p:txBody>
      </p:sp>
      <p:sp>
        <p:nvSpPr>
          <p:cNvPr id="3" name="Content Placeholder 2">
            <a:extLst>
              <a:ext uri="{FF2B5EF4-FFF2-40B4-BE49-F238E27FC236}">
                <a16:creationId xmlns:a16="http://schemas.microsoft.com/office/drawing/2014/main" id="{91223D5F-2730-4190-80B5-1BE315683D78}"/>
              </a:ext>
            </a:extLst>
          </p:cNvPr>
          <p:cNvSpPr>
            <a:spLocks noGrp="1"/>
          </p:cNvSpPr>
          <p:nvPr>
            <p:ph idx="1"/>
          </p:nvPr>
        </p:nvSpPr>
        <p:spPr/>
        <p:txBody>
          <a:bodyPr/>
          <a:lstStyle/>
          <a:p>
            <a:pPr marL="0" indent="0">
              <a:buNone/>
            </a:pPr>
            <a:r>
              <a:rPr lang="en-GB" sz="2600"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sz="2600" i="1" dirty="0"/>
              <a:t>for</a:t>
            </a:r>
            <a:r>
              <a:rPr lang="en-GB" sz="2600" dirty="0"/>
              <a:t> rather than just </a:t>
            </a:r>
            <a:r>
              <a:rPr lang="en-GB" sz="2600" i="1" dirty="0"/>
              <a:t>of</a:t>
            </a:r>
            <a:r>
              <a:rPr lang="en-GB" sz="2600" dirty="0"/>
              <a:t> learning, with students learning while they are being assessed rather than it being merely a summative end process. We also need to ensure that we provide explicit and implicit messages to students and indeed all other stakeholders about how we assess. </a:t>
            </a:r>
          </a:p>
        </p:txBody>
      </p:sp>
    </p:spTree>
    <p:extLst>
      <p:ext uri="{BB962C8B-B14F-4D97-AF65-F5344CB8AC3E}">
        <p14:creationId xmlns:p14="http://schemas.microsoft.com/office/powerpoint/2010/main" val="1635514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Making authentic choices: how can we build in authentic assessment? We can use</a:t>
            </a:r>
          </a:p>
        </p:txBody>
      </p:sp>
      <p:sp>
        <p:nvSpPr>
          <p:cNvPr id="3" name="Content Placeholder 2"/>
          <p:cNvSpPr>
            <a:spLocks noGrp="1"/>
          </p:cNvSpPr>
          <p:nvPr>
            <p:ph idx="1"/>
          </p:nvPr>
        </p:nvSpPr>
        <p:spPr/>
        <p:txBody>
          <a:bodyPr/>
          <a:lstStyle/>
          <a:p>
            <a:pPr lvl="0"/>
            <a:r>
              <a:rPr lang="en-GB" dirty="0"/>
              <a:t>Team assignments where students work together and independently in a productive, effective and professional way to meet a team goal or achieve a shared objective?</a:t>
            </a:r>
          </a:p>
          <a:p>
            <a:pPr lvl="0"/>
            <a:r>
              <a:rPr lang="en-GB" dirty="0"/>
              <a:t>Live projects which require students to gain, develop and demonstrate an understanding of the importance of leadership skills;</a:t>
            </a:r>
          </a:p>
          <a:p>
            <a:pPr lvl="0"/>
            <a:r>
              <a:rPr lang="en-GB" dirty="0"/>
              <a:t>Information acquisition and management tasks where they actively access alternative or additional resources from a variety of sources in a wide range of media;</a:t>
            </a:r>
          </a:p>
          <a:p>
            <a:r>
              <a:rPr lang="en-GB" dirty="0"/>
              <a:t>Multi-element composite tasks such as ePortfolios, (Stefani et al, 2007) which enable students to demonstrate not just final outcomes but also the processes by which these have been achieved.</a:t>
            </a:r>
          </a:p>
        </p:txBody>
      </p:sp>
    </p:spTree>
    <p:extLst>
      <p:ext uri="{BB962C8B-B14F-4D97-AF65-F5344CB8AC3E}">
        <p14:creationId xmlns:p14="http://schemas.microsoft.com/office/powerpoint/2010/main" val="1746953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Some further examples of authentic assessment tasks</a:t>
            </a:r>
          </a:p>
        </p:txBody>
      </p:sp>
      <p:sp>
        <p:nvSpPr>
          <p:cNvPr id="3" name="Content Placeholder 2"/>
          <p:cNvSpPr>
            <a:spLocks noGrp="1"/>
          </p:cNvSpPr>
          <p:nvPr>
            <p:ph idx="1"/>
          </p:nvPr>
        </p:nvSpPr>
        <p:spPr/>
        <p:txBody>
          <a:bodyPr/>
          <a:lstStyle/>
          <a:p>
            <a:pPr lvl="0"/>
            <a:r>
              <a:rPr lang="en-GB" dirty="0"/>
              <a:t>Research projects, working alongside their lecturers on genuine data collection tasks which result in advances in knowledge and practice relevant to work-based contexts;</a:t>
            </a:r>
          </a:p>
          <a:p>
            <a:pPr lvl="0"/>
            <a:r>
              <a:rPr lang="en-GB" dirty="0"/>
              <a:t>Activities that involve students assessing their peers and themselves both as a means of better understanding what is required in terms of standards of performance (</a:t>
            </a:r>
            <a:r>
              <a:rPr lang="en-GB" dirty="0" err="1"/>
              <a:t>Falchikov</a:t>
            </a:r>
            <a:r>
              <a:rPr lang="en-GB" dirty="0"/>
              <a:t>, 2004) and as processes that involve the development of assessment literacy (Price et al, 2012);</a:t>
            </a:r>
          </a:p>
          <a:p>
            <a:r>
              <a:rPr lang="en-GB" dirty="0"/>
              <a:t>Tasks where the means of presentation of the outcomes form key parts of the assignment, involving them in developing a range of means of communication, e.g. Audio/video packs, teaching packs, social media.</a:t>
            </a:r>
          </a:p>
        </p:txBody>
      </p:sp>
    </p:spTree>
    <p:extLst>
      <p:ext uri="{BB962C8B-B14F-4D97-AF65-F5344CB8AC3E}">
        <p14:creationId xmlns:p14="http://schemas.microsoft.com/office/powerpoint/2010/main" val="3858095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flipH="1" flipV="1">
            <a:off x="1581666" y="693682"/>
            <a:ext cx="15764" cy="5084407"/>
          </a:xfrm>
          <a:prstGeom prst="straightConnector1">
            <a:avLst/>
          </a:prstGeom>
          <a:ln w="38100">
            <a:tailEnd type="triangle" w="lg" len="lg"/>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flipV="1">
            <a:off x="1581665" y="5749711"/>
            <a:ext cx="6952641" cy="28378"/>
          </a:xfrm>
          <a:prstGeom prst="straightConnector1">
            <a:avLst/>
          </a:prstGeom>
          <a:ln w="28575">
            <a:tailEnd type="triangle" w="lg" len="lg"/>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102524" y="722346"/>
            <a:ext cx="1496291" cy="646331"/>
          </a:xfrm>
          <a:prstGeom prst="rect">
            <a:avLst/>
          </a:prstGeom>
          <a:noFill/>
        </p:spPr>
        <p:txBody>
          <a:bodyPr wrap="square" rtlCol="0">
            <a:spAutoFit/>
          </a:bodyPr>
          <a:lstStyle/>
          <a:p>
            <a:pPr algn="ctr" defTabSz="457200" fontAlgn="auto">
              <a:spcBef>
                <a:spcPts val="0"/>
              </a:spcBef>
              <a:spcAft>
                <a:spcPts val="0"/>
              </a:spcAft>
            </a:pPr>
            <a:r>
              <a:rPr lang="en-GB" sz="1800" b="1" dirty="0">
                <a:solidFill>
                  <a:prstClr val="black"/>
                </a:solidFill>
                <a:latin typeface="Calibri"/>
              </a:rPr>
              <a:t>High </a:t>
            </a:r>
          </a:p>
          <a:p>
            <a:pPr algn="ctr" defTabSz="457200" fontAlgn="auto">
              <a:spcBef>
                <a:spcPts val="0"/>
              </a:spcBef>
              <a:spcAft>
                <a:spcPts val="0"/>
              </a:spcAft>
            </a:pPr>
            <a:r>
              <a:rPr lang="en-GB" sz="1800" b="1" dirty="0">
                <a:solidFill>
                  <a:prstClr val="black"/>
                </a:solidFill>
                <a:latin typeface="Calibri"/>
              </a:rPr>
              <a:t>Authenticity </a:t>
            </a:r>
          </a:p>
        </p:txBody>
      </p:sp>
      <p:sp>
        <p:nvSpPr>
          <p:cNvPr id="10" name="TextBox 9"/>
          <p:cNvSpPr txBox="1"/>
          <p:nvPr/>
        </p:nvSpPr>
        <p:spPr>
          <a:xfrm>
            <a:off x="102524" y="5160422"/>
            <a:ext cx="1496291" cy="646331"/>
          </a:xfrm>
          <a:prstGeom prst="rect">
            <a:avLst/>
          </a:prstGeom>
          <a:noFill/>
        </p:spPr>
        <p:txBody>
          <a:bodyPr wrap="square" rtlCol="0">
            <a:spAutoFit/>
          </a:bodyPr>
          <a:lstStyle/>
          <a:p>
            <a:pPr algn="ctr" defTabSz="457200" fontAlgn="auto">
              <a:spcBef>
                <a:spcPts val="0"/>
              </a:spcBef>
              <a:spcAft>
                <a:spcPts val="0"/>
              </a:spcAft>
            </a:pPr>
            <a:r>
              <a:rPr lang="en-GB" sz="1800" b="1" dirty="0">
                <a:solidFill>
                  <a:prstClr val="black"/>
                </a:solidFill>
                <a:latin typeface="Calibri"/>
              </a:rPr>
              <a:t>Low </a:t>
            </a:r>
          </a:p>
          <a:p>
            <a:pPr algn="ctr" defTabSz="457200" fontAlgn="auto">
              <a:spcBef>
                <a:spcPts val="0"/>
              </a:spcBef>
              <a:spcAft>
                <a:spcPts val="0"/>
              </a:spcAft>
            </a:pPr>
            <a:r>
              <a:rPr lang="en-GB" sz="1800" b="1" dirty="0">
                <a:solidFill>
                  <a:prstClr val="black"/>
                </a:solidFill>
                <a:latin typeface="Calibri"/>
              </a:rPr>
              <a:t>Authenticity </a:t>
            </a:r>
          </a:p>
        </p:txBody>
      </p:sp>
      <p:sp>
        <p:nvSpPr>
          <p:cNvPr id="11" name="TextBox 10"/>
          <p:cNvSpPr txBox="1"/>
          <p:nvPr/>
        </p:nvSpPr>
        <p:spPr>
          <a:xfrm>
            <a:off x="1382684" y="5806753"/>
            <a:ext cx="1493520" cy="646331"/>
          </a:xfrm>
          <a:prstGeom prst="rect">
            <a:avLst/>
          </a:prstGeom>
          <a:noFill/>
        </p:spPr>
        <p:txBody>
          <a:bodyPr wrap="square" rtlCol="0">
            <a:spAutoFit/>
          </a:bodyPr>
          <a:lstStyle/>
          <a:p>
            <a:pPr algn="ctr" defTabSz="457200" fontAlgn="auto">
              <a:spcBef>
                <a:spcPts val="0"/>
              </a:spcBef>
              <a:spcAft>
                <a:spcPts val="0"/>
              </a:spcAft>
            </a:pPr>
            <a:r>
              <a:rPr lang="en-GB" sz="1800" b="1" dirty="0">
                <a:solidFill>
                  <a:prstClr val="black"/>
                </a:solidFill>
                <a:latin typeface="Calibri"/>
              </a:rPr>
              <a:t>Easy to </a:t>
            </a:r>
          </a:p>
          <a:p>
            <a:pPr algn="ctr" defTabSz="457200" fontAlgn="auto">
              <a:spcBef>
                <a:spcPts val="0"/>
              </a:spcBef>
              <a:spcAft>
                <a:spcPts val="0"/>
              </a:spcAft>
            </a:pPr>
            <a:r>
              <a:rPr lang="en-GB" sz="1800" b="1" dirty="0">
                <a:solidFill>
                  <a:prstClr val="black"/>
                </a:solidFill>
                <a:latin typeface="Calibri"/>
              </a:rPr>
              <a:t>Manage </a:t>
            </a:r>
          </a:p>
        </p:txBody>
      </p:sp>
      <p:sp>
        <p:nvSpPr>
          <p:cNvPr id="12" name="TextBox 11"/>
          <p:cNvSpPr txBox="1"/>
          <p:nvPr/>
        </p:nvSpPr>
        <p:spPr>
          <a:xfrm>
            <a:off x="7204554" y="5806753"/>
            <a:ext cx="1493520" cy="646331"/>
          </a:xfrm>
          <a:prstGeom prst="rect">
            <a:avLst/>
          </a:prstGeom>
          <a:noFill/>
        </p:spPr>
        <p:txBody>
          <a:bodyPr wrap="square" rtlCol="0">
            <a:spAutoFit/>
          </a:bodyPr>
          <a:lstStyle/>
          <a:p>
            <a:pPr algn="ctr" defTabSz="457200" fontAlgn="auto">
              <a:spcBef>
                <a:spcPts val="0"/>
              </a:spcBef>
              <a:spcAft>
                <a:spcPts val="0"/>
              </a:spcAft>
            </a:pPr>
            <a:r>
              <a:rPr lang="en-GB" sz="1800" b="1" dirty="0">
                <a:solidFill>
                  <a:prstClr val="black"/>
                </a:solidFill>
                <a:latin typeface="Calibri"/>
              </a:rPr>
              <a:t>Difficult to </a:t>
            </a:r>
          </a:p>
          <a:p>
            <a:pPr algn="ctr" defTabSz="457200" fontAlgn="auto">
              <a:spcBef>
                <a:spcPts val="0"/>
              </a:spcBef>
              <a:spcAft>
                <a:spcPts val="0"/>
              </a:spcAft>
            </a:pPr>
            <a:r>
              <a:rPr lang="en-GB" sz="1800" b="1" dirty="0">
                <a:solidFill>
                  <a:prstClr val="black"/>
                </a:solidFill>
                <a:latin typeface="Calibri"/>
              </a:rPr>
              <a:t>Manage </a:t>
            </a:r>
          </a:p>
        </p:txBody>
      </p:sp>
      <p:sp>
        <p:nvSpPr>
          <p:cNvPr id="15" name="TextBox 14"/>
          <p:cNvSpPr txBox="1"/>
          <p:nvPr/>
        </p:nvSpPr>
        <p:spPr>
          <a:xfrm>
            <a:off x="1597430" y="-21913"/>
            <a:ext cx="6456124" cy="892552"/>
          </a:xfrm>
          <a:prstGeom prst="rect">
            <a:avLst/>
          </a:prstGeom>
          <a:noFill/>
        </p:spPr>
        <p:txBody>
          <a:bodyPr wrap="square" rtlCol="0">
            <a:spAutoFit/>
          </a:bodyPr>
          <a:lstStyle/>
          <a:p>
            <a:pPr defTabSz="457200" fontAlgn="auto">
              <a:spcBef>
                <a:spcPts val="0"/>
              </a:spcBef>
              <a:spcAft>
                <a:spcPts val="0"/>
              </a:spcAft>
            </a:pPr>
            <a:r>
              <a:rPr lang="en-GB" sz="2600" b="1" dirty="0">
                <a:solidFill>
                  <a:schemeClr val="tx2"/>
                </a:solidFill>
                <a:latin typeface="+mj-lt"/>
                <a:ea typeface="+mj-ea"/>
                <a:cs typeface="+mj-cs"/>
              </a:rPr>
              <a:t>Mapping authenticity against manageability in assessment</a:t>
            </a:r>
          </a:p>
        </p:txBody>
      </p:sp>
    </p:spTree>
    <p:extLst>
      <p:ext uri="{BB962C8B-B14F-4D97-AF65-F5344CB8AC3E}">
        <p14:creationId xmlns:p14="http://schemas.microsoft.com/office/powerpoint/2010/main" val="2431510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260648"/>
            <a:ext cx="7749480"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Fit-for-purpose assessment focuses efforts and promotes engagement through reference to:</a:t>
            </a:r>
          </a:p>
        </p:txBody>
      </p:sp>
      <p:sp>
        <p:nvSpPr>
          <p:cNvPr id="4" name="Content Placeholder 3"/>
          <p:cNvSpPr>
            <a:spLocks noGrp="1"/>
          </p:cNvSpPr>
          <p:nvPr>
            <p:ph idx="1"/>
          </p:nvPr>
        </p:nvSpPr>
        <p:spPr>
          <a:xfrm>
            <a:off x="1" y="1124744"/>
            <a:ext cx="8892480" cy="5077619"/>
          </a:xfrm>
        </p:spPr>
        <p:txBody>
          <a:bodyPr/>
          <a:lstStyle/>
          <a:p>
            <a:pPr lvl="0"/>
            <a:r>
              <a:rPr lang="en-US" sz="2200" dirty="0"/>
              <a:t>methodologies: which methods and approaches are most appropriate and efficient for the arts and design context?</a:t>
            </a:r>
            <a:endParaRPr lang="en-GB" sz="2200" dirty="0"/>
          </a:p>
          <a:p>
            <a:pPr lvl="0"/>
            <a:r>
              <a:rPr lang="en-US" sz="2200" dirty="0"/>
              <a:t>agency: who should be undertaking assessment? Tutors, peers, students themselves, employers and clients can all participate in student assessment to good effect, but which is right for particular assessment activities?</a:t>
            </a:r>
            <a:endParaRPr lang="en-GB" sz="2200" dirty="0"/>
          </a:p>
          <a:p>
            <a:pPr lvl="0"/>
            <a:r>
              <a:rPr lang="en-US" sz="2200" dirty="0"/>
              <a:t>timing: end point and continuous assessment can both be valuable, when should we assess students to maximise impact on student learning? </a:t>
            </a:r>
            <a:endParaRPr lang="en-GB" sz="2200" dirty="0"/>
          </a:p>
          <a:p>
            <a:pPr lvl="0"/>
            <a:r>
              <a:rPr lang="en-US" sz="2200" dirty="0"/>
              <a:t>orientation: to what extent in each task would we wish to focus particularly on process or outcomes, or both?</a:t>
            </a:r>
            <a:endParaRPr lang="en-GB" sz="2200" dirty="0"/>
          </a:p>
          <a:p>
            <a:pPr lvl="0"/>
            <a:r>
              <a:rPr lang="en-US" sz="2200" dirty="0"/>
              <a:t>inclusivity: how can we enable all students to achieve their highest personal potential?</a:t>
            </a:r>
            <a:endParaRPr lang="en-GB" sz="2200" dirty="0"/>
          </a:p>
          <a:p>
            <a:r>
              <a:rPr lang="en-US" sz="2200" dirty="0"/>
              <a:t>efficiency: what can we do to make assessment fully embedded in learning for students?</a:t>
            </a:r>
            <a:endParaRPr lang="en-GB" sz="2200" dirty="0"/>
          </a:p>
        </p:txBody>
      </p:sp>
    </p:spTree>
    <p:extLst>
      <p:ext uri="{BB962C8B-B14F-4D97-AF65-F5344CB8AC3E}">
        <p14:creationId xmlns:p14="http://schemas.microsoft.com/office/powerpoint/2010/main" val="3004801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importance of dialogic feedback (Sadler)</a:t>
            </a:r>
          </a:p>
        </p:txBody>
      </p:sp>
      <p:sp>
        <p:nvSpPr>
          <p:cNvPr id="3" name="Content Placeholder 2"/>
          <p:cNvSpPr>
            <a:spLocks noGrp="1"/>
          </p:cNvSpPr>
          <p:nvPr>
            <p:ph idx="1"/>
          </p:nvPr>
        </p:nvSpPr>
        <p:spPr/>
        <p:txBody>
          <a:bodyPr/>
          <a:lstStyle/>
          <a:p>
            <a:pPr marL="0" indent="0">
              <a:buNone/>
            </a:pPr>
            <a:r>
              <a:rPr lang="en-GB" sz="2600" dirty="0"/>
              <a:t>Students need to be exposed to, and gain experience in making judgements about, </a:t>
            </a:r>
            <a:r>
              <a:rPr lang="en-GB" sz="2600" dirty="0">
                <a:solidFill>
                  <a:srgbClr val="7030A0"/>
                </a:solidFill>
              </a:rPr>
              <a:t>a variety of works of different quality</a:t>
            </a:r>
            <a:r>
              <a:rPr lang="en-GB" sz="2600" dirty="0"/>
              <a:t>... They need planned rather than random exposure to exemplars, and experience in </a:t>
            </a:r>
            <a:r>
              <a:rPr lang="en-GB" sz="2600" dirty="0">
                <a:solidFill>
                  <a:srgbClr val="7030A0"/>
                </a:solidFill>
              </a:rPr>
              <a:t>making judgements </a:t>
            </a:r>
            <a:r>
              <a:rPr lang="en-GB" sz="2600" dirty="0"/>
              <a:t>about quality. They need to create </a:t>
            </a:r>
            <a:r>
              <a:rPr lang="en-GB" sz="2600" dirty="0">
                <a:solidFill>
                  <a:srgbClr val="7030A0"/>
                </a:solidFill>
              </a:rPr>
              <a:t>verbalised </a:t>
            </a:r>
            <a:r>
              <a:rPr lang="en-GB" sz="2600" dirty="0"/>
              <a:t>rationales and accounts of how various works could have been done better. Finally, they need to engage in evaluative </a:t>
            </a:r>
            <a:r>
              <a:rPr lang="en-GB" sz="2600" dirty="0">
                <a:solidFill>
                  <a:srgbClr val="7030A0"/>
                </a:solidFill>
              </a:rPr>
              <a:t>conversations</a:t>
            </a:r>
            <a:r>
              <a:rPr lang="en-GB" sz="2600" dirty="0"/>
              <a:t> with teachers and other students. </a:t>
            </a:r>
          </a:p>
          <a:p>
            <a:pPr marL="0" indent="0">
              <a:buNone/>
            </a:pPr>
            <a:endParaRPr lang="en-GB" sz="2600" dirty="0"/>
          </a:p>
        </p:txBody>
      </p:sp>
    </p:spTree>
    <p:extLst>
      <p:ext uri="{BB962C8B-B14F-4D97-AF65-F5344CB8AC3E}">
        <p14:creationId xmlns:p14="http://schemas.microsoft.com/office/powerpoint/2010/main" val="2132582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Checklist: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Work at a programme level, rather than having assessment occur in module-shaped silos?</a:t>
            </a:r>
          </a:p>
          <a:p>
            <a:r>
              <a:rPr lang="en-GB" sz="2600" dirty="0"/>
              <a:t>Maximise fast, formative feedback opportunities without driving your markers into the ground?</a:t>
            </a:r>
          </a:p>
          <a:p>
            <a:r>
              <a:rPr lang="en-GB" sz="2600" dirty="0"/>
              <a:t>Support student transition and retention by making assessment integral to learning? </a:t>
            </a:r>
          </a:p>
          <a:p>
            <a:r>
              <a:rPr lang="en-GB" sz="2600" dirty="0"/>
              <a:t>Enable the development of digital literacy by providing tasks that use social and digital media?</a:t>
            </a:r>
          </a:p>
          <a:p>
            <a:r>
              <a:rPr lang="en-GB" sz="2600" dirty="0"/>
              <a:t>Make the process of assessing and being assessed enjoyable for staff and students?</a:t>
            </a:r>
          </a:p>
          <a:p>
            <a:r>
              <a:rPr lang="en-GB" sz="2600" dirty="0"/>
              <a:t>Assure the standards of assessment against national and PSRB benchmarks?</a:t>
            </a:r>
          </a:p>
        </p:txBody>
      </p:sp>
    </p:spTree>
    <p:extLst>
      <p:ext uri="{BB962C8B-B14F-4D97-AF65-F5344CB8AC3E}">
        <p14:creationId xmlns:p14="http://schemas.microsoft.com/office/powerpoint/2010/main" val="2194904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a:t>
            </a:r>
          </a:p>
        </p:txBody>
      </p:sp>
      <p:sp>
        <p:nvSpPr>
          <p:cNvPr id="3" name="Content Placeholder 2"/>
          <p:cNvSpPr>
            <a:spLocks noGrp="1"/>
          </p:cNvSpPr>
          <p:nvPr>
            <p:ph idx="1"/>
          </p:nvPr>
        </p:nvSpPr>
        <p:spPr/>
        <p:txBody>
          <a:bodyPr/>
          <a:lstStyle/>
          <a:p>
            <a:r>
              <a:rPr lang="en-GB" sz="2600" dirty="0"/>
              <a:t>Provide incremental assessment opportunities?</a:t>
            </a:r>
          </a:p>
          <a:p>
            <a:r>
              <a:rPr lang="en-GB" sz="2600" dirty="0"/>
              <a:t>Use assessment activities that can engage students and be integral to learning?</a:t>
            </a:r>
          </a:p>
          <a:p>
            <a:r>
              <a:rPr lang="en-GB" sz="2600" dirty="0"/>
              <a:t>Constructively align (Biggs 2003) assignments with planned learning outcomes and the curriculum taught?</a:t>
            </a:r>
          </a:p>
          <a:p>
            <a:r>
              <a:rPr lang="en-GB" sz="2600" dirty="0"/>
              <a:t>Provide realistic tasks: students are likely to put more energy into assignments they see as authentic and worth bothering with?</a:t>
            </a:r>
          </a:p>
          <a:p>
            <a:r>
              <a:rPr lang="en-GB" sz="2600" dirty="0"/>
              <a:t>Maximise the dialogic opportunities of student feedback?</a:t>
            </a:r>
          </a:p>
          <a:p>
            <a:endParaRPr lang="en-GB" sz="2600" dirty="0"/>
          </a:p>
        </p:txBody>
      </p:sp>
    </p:spTree>
    <p:extLst>
      <p:ext uri="{BB962C8B-B14F-4D97-AF65-F5344CB8AC3E}">
        <p14:creationId xmlns:p14="http://schemas.microsoft.com/office/powerpoint/2010/main" val="1635676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Encouraging students to recognise and use the feedback we provide for them</a:t>
            </a:r>
          </a:p>
        </p:txBody>
      </p:sp>
      <p:sp>
        <p:nvSpPr>
          <p:cNvPr id="3"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588930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Peter Hartley’s NTFS Bradford-led project on Programme Level Assessment</a:t>
            </a:r>
          </a:p>
        </p:txBody>
      </p:sp>
      <p:sp>
        <p:nvSpPr>
          <p:cNvPr id="3" name="Content Placeholder 2"/>
          <p:cNvSpPr>
            <a:spLocks noGrp="1"/>
          </p:cNvSpPr>
          <p:nvPr>
            <p:ph idx="1"/>
          </p:nvPr>
        </p:nvSpPr>
        <p:spPr>
          <a:xfrm>
            <a:off x="468313" y="1196752"/>
            <a:ext cx="8229600" cy="5661248"/>
          </a:xfrm>
        </p:spPr>
        <p:txBody>
          <a:bodyPr/>
          <a:lstStyle/>
          <a:p>
            <a:pPr>
              <a:buNone/>
            </a:pPr>
            <a:r>
              <a:rPr lang="en-GB" sz="2600" dirty="0"/>
              <a:t>It set out to focus on redressing problems including:</a:t>
            </a:r>
          </a:p>
          <a:p>
            <a:r>
              <a:rPr lang="en-GB" sz="2600" dirty="0"/>
              <a:t> not </a:t>
            </a:r>
            <a:r>
              <a:rPr lang="en-US" sz="2600" dirty="0"/>
              <a:t>assessing learning outcomes holistically at a programme level;</a:t>
            </a:r>
          </a:p>
          <a:p>
            <a:r>
              <a:rPr lang="en-US" sz="2600" dirty="0"/>
              <a:t>the </a:t>
            </a:r>
            <a:r>
              <a:rPr lang="en-US" sz="2600" dirty="0" err="1"/>
              <a:t>atomisation</a:t>
            </a:r>
            <a:r>
              <a:rPr lang="en-US" sz="2600" dirty="0"/>
              <a:t> of assessment, often resulting in too much summative and not enough formative feedback and over-standardisation in regulations.</a:t>
            </a:r>
          </a:p>
          <a:p>
            <a:pPr>
              <a:buNone/>
            </a:pPr>
            <a:r>
              <a:rPr lang="en-US" sz="2600" dirty="0"/>
              <a:t>This results in students and staff failing to see the links between disparate elements of the programme, over-assessment and multiple assignments using repetitive formats. </a:t>
            </a:r>
          </a:p>
          <a:p>
            <a:pPr>
              <a:buNone/>
            </a:pPr>
            <a:r>
              <a:rPr lang="en-US" sz="2600" dirty="0"/>
              <a:t>Modules were often too short for complex learning and this tended to lead to surface learning and </a:t>
            </a:r>
            <a:r>
              <a:rPr lang="en-GB" sz="2600" dirty="0"/>
              <a:t>‘</a:t>
            </a:r>
            <a:r>
              <a:rPr lang="en-US" sz="2600" dirty="0"/>
              <a:t>tick-box’ mentality.</a:t>
            </a:r>
            <a:endParaRPr lang="en-GB" sz="2600" dirty="0"/>
          </a:p>
          <a:p>
            <a:endParaRPr lang="en-GB" sz="2600" dirty="0"/>
          </a:p>
        </p:txBody>
      </p:sp>
    </p:spTree>
    <p:extLst>
      <p:ext uri="{BB962C8B-B14F-4D97-AF65-F5344CB8AC3E}">
        <p14:creationId xmlns:p14="http://schemas.microsoft.com/office/powerpoint/2010/main" val="4143934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In summary</a:t>
            </a:r>
          </a:p>
        </p:txBody>
      </p:sp>
      <p:sp>
        <p:nvSpPr>
          <p:cNvPr id="43011" name="Rectangle 3"/>
          <p:cNvSpPr>
            <a:spLocks noGrp="1" noChangeArrowheads="1"/>
          </p:cNvSpPr>
          <p:nvPr>
            <p:ph type="body" idx="1"/>
          </p:nvPr>
        </p:nvSpPr>
        <p:spPr>
          <a:xfrm>
            <a:off x="285720" y="764704"/>
            <a:ext cx="8629680" cy="5361459"/>
          </a:xfrm>
        </p:spPr>
        <p:txBody>
          <a:bodyPr/>
          <a:lstStyle/>
          <a:p>
            <a:pPr eaLnBrk="1" hangingPunct="1"/>
            <a:r>
              <a:rPr lang="en-US" sz="2800" dirty="0"/>
              <a:t>Authentic assessment can be a powerful means of focusing student effort and enhancing achievement if it is well designed and constructively aligned (Biggs and Tang, 2007);</a:t>
            </a:r>
          </a:p>
          <a:p>
            <a:pPr eaLnBrk="1" hangingPunct="1"/>
            <a:r>
              <a:rPr lang="en-US" sz="2800" dirty="0"/>
              <a:t>Students in the early stages of their learning journey are likely to need more support and positive feedback than later, when they are more robust and confident;</a:t>
            </a:r>
          </a:p>
          <a:p>
            <a:pPr eaLnBrk="1" hangingPunct="1"/>
            <a:r>
              <a:rPr lang="en-US" sz="2800"/>
              <a:t>No </a:t>
            </a:r>
            <a:r>
              <a:rPr lang="en-US" sz="2800" dirty="0"/>
              <a:t>single method of assessment or giving feedback is likely to be ubiquitously successful, so it’s worth using a variety of approaches which mirror lifelike contexts.</a:t>
            </a:r>
          </a:p>
        </p:txBody>
      </p:sp>
    </p:spTree>
    <p:extLst>
      <p:ext uri="{BB962C8B-B14F-4D97-AF65-F5344CB8AC3E}">
        <p14:creationId xmlns:p14="http://schemas.microsoft.com/office/powerpoint/2010/main" val="3054509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D8187-AAAB-4BAB-B62B-6BD89B7C3A3C}"/>
              </a:ext>
            </a:extLst>
          </p:cNvPr>
          <p:cNvSpPr>
            <a:spLocks noGrp="1"/>
          </p:cNvSpPr>
          <p:nvPr>
            <p:ph type="title"/>
          </p:nvPr>
        </p:nvSpPr>
        <p:spPr/>
        <p:txBody>
          <a:bodyPr/>
          <a:lstStyle/>
          <a:p>
            <a:r>
              <a:rPr lang="en-GB" dirty="0"/>
              <a:t>In this workshop participants can expect to:</a:t>
            </a:r>
          </a:p>
        </p:txBody>
      </p:sp>
      <p:sp>
        <p:nvSpPr>
          <p:cNvPr id="3" name="Content Placeholder 2">
            <a:extLst>
              <a:ext uri="{FF2B5EF4-FFF2-40B4-BE49-F238E27FC236}">
                <a16:creationId xmlns:a16="http://schemas.microsoft.com/office/drawing/2014/main" id="{40466F3A-A8B3-48E7-9BCF-7A899D9EA691}"/>
              </a:ext>
            </a:extLst>
          </p:cNvPr>
          <p:cNvSpPr>
            <a:spLocks noGrp="1"/>
          </p:cNvSpPr>
          <p:nvPr>
            <p:ph idx="1"/>
          </p:nvPr>
        </p:nvSpPr>
        <p:spPr/>
        <p:txBody>
          <a:bodyPr/>
          <a:lstStyle/>
          <a:p>
            <a:pPr lvl="0"/>
            <a:r>
              <a:rPr lang="en-GB" sz="2800" dirty="0"/>
              <a:t>discuss what authentic assessment comprises and what is involved in linking assignments to live and professional practices;</a:t>
            </a:r>
          </a:p>
          <a:p>
            <a:pPr lvl="0"/>
            <a:r>
              <a:rPr lang="en-GB" sz="2800" dirty="0"/>
              <a:t>review how best to make assessment fit-for-purpose and engaging;</a:t>
            </a:r>
          </a:p>
          <a:p>
            <a:pPr lvl="0"/>
            <a:r>
              <a:rPr lang="en-GB" sz="2800" dirty="0"/>
              <a:t>plan how to build in and assess skills development for employability within the curriculum.</a:t>
            </a:r>
          </a:p>
          <a:p>
            <a:endParaRPr lang="en-GB" sz="2800" dirty="0"/>
          </a:p>
        </p:txBody>
      </p:sp>
    </p:spTree>
    <p:extLst>
      <p:ext uri="{BB962C8B-B14F-4D97-AF65-F5344CB8AC3E}">
        <p14:creationId xmlns:p14="http://schemas.microsoft.com/office/powerpoint/2010/main" val="761079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CDB78-C818-45CE-B4F0-66EEF1679B3D}"/>
              </a:ext>
            </a:extLst>
          </p:cNvPr>
          <p:cNvSpPr>
            <a:spLocks noGrp="1"/>
          </p:cNvSpPr>
          <p:nvPr>
            <p:ph type="title"/>
          </p:nvPr>
        </p:nvSpPr>
        <p:spPr/>
        <p:txBody>
          <a:bodyPr/>
          <a:lstStyle/>
          <a:p>
            <a:r>
              <a:rPr lang="en-GB" sz="3600" dirty="0"/>
              <a:t>Planning for action</a:t>
            </a:r>
          </a:p>
        </p:txBody>
      </p:sp>
      <p:sp>
        <p:nvSpPr>
          <p:cNvPr id="3" name="Content Placeholder 2">
            <a:extLst>
              <a:ext uri="{FF2B5EF4-FFF2-40B4-BE49-F238E27FC236}">
                <a16:creationId xmlns:a16="http://schemas.microsoft.com/office/drawing/2014/main" id="{CC095D92-E878-4C62-A035-FE144DB7CD58}"/>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p:txBody>
      </p:sp>
    </p:spTree>
    <p:extLst>
      <p:ext uri="{BB962C8B-B14F-4D97-AF65-F5344CB8AC3E}">
        <p14:creationId xmlns:p14="http://schemas.microsoft.com/office/powerpoint/2010/main" val="4378233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5704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(1)</a:t>
            </a:r>
          </a:p>
        </p:txBody>
      </p:sp>
      <p:sp>
        <p:nvSpPr>
          <p:cNvPr id="207875" name="Rectangle 3"/>
          <p:cNvSpPr>
            <a:spLocks noGrp="1" noChangeArrowheads="1"/>
          </p:cNvSpPr>
          <p:nvPr>
            <p:ph type="body" idx="1"/>
          </p:nvPr>
        </p:nvSpPr>
        <p:spPr>
          <a:xfrm>
            <a:off x="466829" y="922338"/>
            <a:ext cx="8425651"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(3)</a:t>
            </a:r>
          </a:p>
        </p:txBody>
      </p:sp>
      <p:sp>
        <p:nvSpPr>
          <p:cNvPr id="43011" name="Rectangle 3"/>
          <p:cNvSpPr>
            <a:spLocks noGrp="1" noChangeArrowheads="1"/>
          </p:cNvSpPr>
          <p:nvPr>
            <p:ph type="body" idx="1"/>
          </p:nvPr>
        </p:nvSpPr>
        <p:spPr>
          <a:xfrm>
            <a:off x="142844" y="836712"/>
            <a:ext cx="8750331" cy="554503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GB" sz="2000" dirty="0"/>
              <a:t>McDowell, L. and Brown, S. (1998) Assessing students: cheating and plagiarism, Newcastle: Red Guide 10/11 University of Northumbria.</a:t>
            </a:r>
          </a:p>
          <a:p>
            <a:pPr marL="0" indent="0" eaLnBrk="1" hangingPunct="1">
              <a:buFont typeface="Wingdings" pitchFamily="2" charset="2"/>
              <a:buNone/>
              <a:defRPr/>
            </a:pPr>
            <a:r>
              <a:rPr lang="en-GB" sz="2000" dirty="0"/>
              <a:t>McDowell, L. (2012) Programme focussed assessment Bradford: Bradford University </a:t>
            </a:r>
            <a:r>
              <a:rPr lang="en-GB" sz="2000" dirty="0">
                <a:hlinkClick r:id="rId3"/>
              </a:rPr>
              <a:t>http://www.pass.brad.ac.uk/short-guide.pdf</a:t>
            </a:r>
            <a:endParaRPr lang="en-US" sz="2000" dirty="0"/>
          </a:p>
          <a:p>
            <a:pPr eaLnBrk="1" hangingPunct="1">
              <a:buFont typeface="Wingdings" pitchFamily="2" charset="2"/>
              <a:buNone/>
              <a:defRPr/>
            </a:pPr>
            <a:r>
              <a:rPr lang="en-GB" sz="2000" dirty="0"/>
              <a:t>Meyer, J.H.F. and Land, R. (2003) ‘Threshold Concepts and Troublesome Knowledge 1 – Linkages to Ways of Thinking and Practising within the Disciplines’ in C. Rust (ed.) Improving Student Learning – Ten years on.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Studies in Higher Education </a:t>
            </a:r>
            <a:r>
              <a:rPr lang="en-GB" sz="2000" dirty="0" err="1"/>
              <a:t>Vol</a:t>
            </a:r>
            <a:r>
              <a:rPr lang="en-GB" sz="2000" dirty="0"/>
              <a:t> 31(2), 199-218.</a:t>
            </a:r>
          </a:p>
          <a:p>
            <a:pPr eaLnBrk="1" hangingPunct="1">
              <a:buFont typeface="Wingdings" pitchFamily="2" charset="2"/>
              <a:buNone/>
              <a:defRPr/>
            </a:pPr>
            <a:r>
              <a:rPr lang="en-GB" sz="2000" dirty="0"/>
              <a:t>PASS project Bradford </a:t>
            </a:r>
            <a:r>
              <a:rPr lang="en-GB" sz="2000" dirty="0">
                <a:hlinkClick r:id="rId4"/>
              </a:rPr>
              <a:t>http://www.pass.brad.ac.uk/</a:t>
            </a:r>
            <a:r>
              <a:rPr lang="en-GB" sz="2000" dirty="0"/>
              <a:t> Accessed November 2013.</a:t>
            </a:r>
          </a:p>
          <a:p>
            <a:pPr eaLnBrk="1" hangingPunct="1">
              <a:buFont typeface="Wingdings" pitchFamily="2" charset="2"/>
              <a:buNone/>
              <a:defRPr/>
            </a:pPr>
            <a:r>
              <a:rPr lang="en-GB" sz="2000" dirty="0"/>
              <a:t>Pickford, R. and Brown, S. (2006) Assessing skills and practice, London: Routledge. </a:t>
            </a:r>
          </a:p>
          <a:p>
            <a:pPr eaLnBrk="1" hangingPunct="1">
              <a:buFont typeface="Wingdings" pitchFamily="2" charset="2"/>
              <a:buNone/>
              <a:defRPr/>
            </a:pPr>
            <a:r>
              <a:rPr lang="en-GB" sz="2000" dirty="0" err="1"/>
              <a:t>Rotheram</a:t>
            </a:r>
            <a:r>
              <a:rPr lang="en-GB" sz="2000" dirty="0"/>
              <a:t>, B. (2009) Sounds Good, JISC project </a:t>
            </a:r>
            <a:r>
              <a:rPr lang="en-GB" sz="2000" dirty="0">
                <a:hlinkClick r:id="rId5"/>
              </a:rPr>
              <a:t>http://www.jisc.ac.uk/whatwedo/programmes/usersandinnovation/soundsgood.aspx</a:t>
            </a:r>
            <a:r>
              <a:rPr lang="en-GB" sz="2000" dirty="0"/>
              <a:t> </a:t>
            </a:r>
          </a:p>
          <a:p>
            <a:pPr eaLnBrk="1" hangingPunct="1">
              <a:buFont typeface="Wingdings" pitchFamily="2" charset="2"/>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(4)</a:t>
            </a:r>
          </a:p>
        </p:txBody>
      </p:sp>
      <p:sp>
        <p:nvSpPr>
          <p:cNvPr id="48131" name="Content Placeholder 2"/>
          <p:cNvSpPr>
            <a:spLocks noGrp="1"/>
          </p:cNvSpPr>
          <p:nvPr>
            <p:ph idx="1"/>
          </p:nvPr>
        </p:nvSpPr>
        <p:spPr>
          <a:xfrm>
            <a:off x="468313" y="692696"/>
            <a:ext cx="8229600" cy="550966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GB" sz="2000" dirty="0"/>
              <a:t>Race P. (2015) The lecturer’s toolkit (4th edition), London: Routledge.</a:t>
            </a:r>
          </a:p>
          <a:p>
            <a:pPr eaLnBrk="1" hangingPunct="1">
              <a:buFont typeface="Wingdings" pitchFamily="2" charset="2"/>
              <a:buNone/>
              <a:defRPr/>
            </a:pPr>
            <a:r>
              <a:rPr lang="en-GB" sz="2000" dirty="0"/>
              <a:t>Rust, C., Price, M. and O’Donovan, B. (2003) Improving students’ learning by developing their understanding of assessment criteria and processes, Assessment and Evaluation in Higher Education. 28 (2), 147-164.</a:t>
            </a:r>
          </a:p>
          <a:p>
            <a:pPr eaLnBrk="1" hangingPunct="1">
              <a:buFont typeface="Wingdings" pitchFamily="2" charset="2"/>
              <a:buNone/>
              <a:defRPr/>
            </a:pPr>
            <a:r>
              <a:rPr lang="en-GB" sz="2000" dirty="0"/>
              <a:t>Ryan, J. (2000) A Guide to Teaching International Students, Oxford Centre for Staff and Learning Development.</a:t>
            </a:r>
          </a:p>
          <a:p>
            <a:pPr eaLnBrk="1" hangingPunct="1">
              <a:buFont typeface="Wingdings" pitchFamily="2" charset="2"/>
              <a:buNone/>
              <a:defRPr/>
            </a:pPr>
            <a:r>
              <a:rPr lang="en-GB" sz="2000" dirty="0"/>
              <a:t>Sadler, D. R. (2010) Beyond feedback: developing student capability in complex appraisal,</a:t>
            </a:r>
            <a:br>
              <a:rPr lang="en-GB" sz="2000" dirty="0"/>
            </a:br>
            <a:r>
              <a:rPr lang="en-GB" sz="2000" dirty="0"/>
              <a:t>Assessment &amp; Evaluation in Higher Education, 35: 5, 535-550.</a:t>
            </a:r>
          </a:p>
          <a:p>
            <a:pPr eaLnBrk="1" hangingPunct="1">
              <a:buFont typeface="Wingdings" pitchFamily="2" charset="2"/>
              <a:buNone/>
              <a:defRPr/>
            </a:pPr>
            <a:r>
              <a:rPr lang="en-GB" sz="2000" dirty="0"/>
              <a:t>Sadler, D.R., 2005. Interpretations of criteria‐based assessment and grading in higher education. Assessment &amp; Evaluation in Higher Education, 30(2), pp.175-194</a:t>
            </a:r>
          </a:p>
          <a:p>
            <a:pPr eaLnBrk="1" hangingPunct="1">
              <a:buFont typeface="Wingdings" pitchFamily="2" charset="2"/>
              <a:buNone/>
              <a:defRPr/>
            </a:pPr>
            <a:r>
              <a:rPr lang="en-GB" sz="2000" dirty="0"/>
              <a:t>Sambell, K, Brown, S. and Graham, L. (2017) Professionalism in practice: key directions in higher education learning, teaching and assessment, London: Palgrave-MacMillan.</a:t>
            </a:r>
          </a:p>
          <a:p>
            <a:pPr eaLnBrk="1" hangingPunct="1">
              <a:buFont typeface="Wingdings" pitchFamily="2" charset="2"/>
              <a:buNone/>
              <a:defRPr/>
            </a:pPr>
            <a:r>
              <a:rPr lang="en-GB" sz="2000" dirty="0"/>
              <a:t>Wiggins, G. (1990) The Case for Authentic Assessment. ERIC Digest.</a:t>
            </a:r>
          </a:p>
          <a:p>
            <a:pPr eaLnBrk="1" hangingPunct="1">
              <a:buFont typeface="Wingdings" pitchFamily="2" charset="2"/>
              <a:buNone/>
              <a:defRPr/>
            </a:pPr>
            <a:r>
              <a:rPr lang="en-GB" sz="2000" dirty="0"/>
              <a:t>Yorke, M. (1999) Leaving Early: Undergraduate Non-completion in Higher Education, London: Routledge.</a:t>
            </a:r>
          </a:p>
          <a:p>
            <a:pPr eaLnBrk="1" hangingPunct="1">
              <a:buFont typeface="Wingdings" pitchFamily="2" charset="2"/>
              <a:buNone/>
              <a:defRPr/>
            </a:pPr>
            <a:endParaRPr lang="en-GB" sz="2000" dirty="0"/>
          </a:p>
          <a:p>
            <a:pPr eaLnBrk="1" hangingPunct="1">
              <a:defRPr/>
            </a:pPr>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is authentic assessment?</a:t>
            </a:r>
          </a:p>
        </p:txBody>
      </p:sp>
      <p:sp>
        <p:nvSpPr>
          <p:cNvPr id="3" name="Content Placeholder 2"/>
          <p:cNvSpPr>
            <a:spLocks noGrp="1"/>
          </p:cNvSpPr>
          <p:nvPr>
            <p:ph idx="1"/>
          </p:nvPr>
        </p:nvSpPr>
        <p:spPr/>
        <p:txBody>
          <a:bodyPr/>
          <a:lstStyle/>
          <a:p>
            <a:r>
              <a:rPr lang="en-GB" sz="2800" dirty="0"/>
              <a:t>Authentic assessment sends signals to students which direct them towards the kinds of learning goals and processes that are representative of meaningful learning in their subject area. </a:t>
            </a:r>
          </a:p>
          <a:p>
            <a:r>
              <a:rPr lang="en-GB" sz="2800" dirty="0"/>
              <a:t>It uses a range of methods and approaches that get students working hard on activities relevant to their life and career plans on graduation; </a:t>
            </a:r>
          </a:p>
          <a:p>
            <a:r>
              <a:rPr lang="en-GB" sz="2800" dirty="0"/>
              <a:t>Authentic summative assessment tasks are designed to ensure that students learn what they need to learn in recognisably appropriate ways.</a:t>
            </a:r>
          </a:p>
          <a:p>
            <a:endParaRPr lang="en-GB" sz="2800" dirty="0"/>
          </a:p>
        </p:txBody>
      </p:sp>
    </p:spTree>
    <p:extLst>
      <p:ext uri="{BB962C8B-B14F-4D97-AF65-F5344CB8AC3E}">
        <p14:creationId xmlns:p14="http://schemas.microsoft.com/office/powerpoint/2010/main" val="155463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572500" cy="6858000"/>
          </a:xfrm>
          <a:prstGeom prst="rect">
            <a:avLst/>
          </a:prstGeom>
        </p:spPr>
      </p:pic>
      <p:sp>
        <p:nvSpPr>
          <p:cNvPr id="3" name="TextBox 2"/>
          <p:cNvSpPr txBox="1"/>
          <p:nvPr/>
        </p:nvSpPr>
        <p:spPr>
          <a:xfrm>
            <a:off x="1090247" y="3235570"/>
            <a:ext cx="3428999" cy="2308324"/>
          </a:xfrm>
          <a:prstGeom prst="rect">
            <a:avLst/>
          </a:prstGeom>
          <a:solidFill>
            <a:srgbClr val="00B050"/>
          </a:solidFill>
        </p:spPr>
        <p:txBody>
          <a:bodyPr wrap="square" rtlCol="0">
            <a:spAutoFit/>
          </a:bodyPr>
          <a:lstStyle/>
          <a:p>
            <a:r>
              <a:rPr lang="en-GB" sz="3600" b="1" dirty="0">
                <a:solidFill>
                  <a:srgbClr val="FFFF00"/>
                </a:solidFill>
              </a:rPr>
              <a:t>How authentic is this kind of assessment in your subject?</a:t>
            </a:r>
          </a:p>
        </p:txBody>
      </p:sp>
    </p:spTree>
    <p:extLst>
      <p:ext uri="{BB962C8B-B14F-4D97-AF65-F5344CB8AC3E}">
        <p14:creationId xmlns:p14="http://schemas.microsoft.com/office/powerpoint/2010/main" val="369275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1196752"/>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sz="3600" dirty="0">
                <a:solidFill>
                  <a:schemeClr val="tx1"/>
                </a:solidFill>
              </a:rPr>
              <a:t>Does this look like an authentic assessment process?</a:t>
            </a:r>
          </a:p>
        </p:txBody>
      </p:sp>
    </p:spTree>
    <p:extLst>
      <p:ext uri="{BB962C8B-B14F-4D97-AF65-F5344CB8AC3E}">
        <p14:creationId xmlns:p14="http://schemas.microsoft.com/office/powerpoint/2010/main" val="3900794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for learning (Sambell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864936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002060"/>
                </a:solidFill>
                <a:latin typeface="Tahoma" charset="0"/>
              </a:rPr>
              <a:t>Assessment for Learning</a:t>
            </a:r>
            <a:endParaRPr lang="en-GB" sz="2400" dirty="0">
              <a:solidFill>
                <a:srgbClr val="002060"/>
              </a:solidFill>
              <a:latin typeface="Tahoma" charset="0"/>
            </a:endParaRPr>
          </a:p>
        </p:txBody>
      </p:sp>
    </p:spTree>
    <p:extLst>
      <p:ext uri="{BB962C8B-B14F-4D97-AF65-F5344CB8AC3E}">
        <p14:creationId xmlns:p14="http://schemas.microsoft.com/office/powerpoint/2010/main" val="3437765573"/>
      </p:ext>
    </p:extLst>
  </p:cSld>
  <p:clrMapOvr>
    <a:masterClrMapping/>
  </p:clrMapOvr>
  <p:transition spd="slow" advTm="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3991669674"/>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3014</Words>
  <Application>Microsoft Office PowerPoint</Application>
  <PresentationFormat>On-screen Show (4:3)</PresentationFormat>
  <Paragraphs>225</Paragraphs>
  <Slides>35</Slides>
  <Notes>15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35</vt:i4>
      </vt:variant>
    </vt:vector>
  </HeadingPairs>
  <TitlesOfParts>
    <vt:vector size="46" baseType="lpstr">
      <vt:lpstr>Arial</vt:lpstr>
      <vt:lpstr>Arial Rounded MT Bold</vt:lpstr>
      <vt:lpstr>Calibri</vt:lpstr>
      <vt:lpstr>Calibri Light</vt:lpstr>
      <vt:lpstr>Comic Sans MS</vt:lpstr>
      <vt:lpstr>Tahoma</vt:lpstr>
      <vt:lpstr>Times New Roman</vt:lpstr>
      <vt:lpstr>Wingdings</vt:lpstr>
      <vt:lpstr>LeedsMet template</vt:lpstr>
      <vt:lpstr>101_Custom Design</vt:lpstr>
      <vt:lpstr>1_Office Theme</vt:lpstr>
      <vt:lpstr>Authentic assessment approaches to foster graduate skills and employability</vt:lpstr>
      <vt:lpstr>Authentic assessment approaches to foster graduate skills and enhance employability</vt:lpstr>
      <vt:lpstr>In this workshop participants can expect to:</vt:lpstr>
      <vt:lpstr>What is authentic assessment?</vt:lpstr>
      <vt:lpstr>PowerPoint Presentation</vt:lpstr>
      <vt:lpstr>PowerPoint Presentation</vt:lpstr>
      <vt:lpstr>Authentic assessment implies using assessment for learning (Sambell et al, 2012)</vt:lpstr>
      <vt:lpstr>PowerPoint Presentation</vt:lpstr>
      <vt:lpstr>PowerPoint Presentation</vt:lpstr>
      <vt:lpstr>The benefits of authentic assessment can be significant for all stakeholders</vt:lpstr>
      <vt:lpstr>Engagement: Why talk about it? Because:</vt:lpstr>
      <vt:lpstr>Disengaged students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Fostering graduate skills and employability</vt:lpstr>
      <vt:lpstr>Questions employers might ask at interview that might help us frame some of our assignments</vt:lpstr>
      <vt:lpstr>Review practice: what can we do to build authenticity in to our assessment?</vt:lpstr>
      <vt:lpstr>Assessment must engage students in active tasks e.g.</vt:lpstr>
      <vt:lpstr>Making authentic choices: how can we build in authentic assessment? We can use</vt:lpstr>
      <vt:lpstr>Some further examples of authentic assessment tasks</vt:lpstr>
      <vt:lpstr>PowerPoint Presentation</vt:lpstr>
      <vt:lpstr>Fit-for-purpose assessment focuses efforts and promotes engagement through reference to:</vt:lpstr>
      <vt:lpstr>The importance of dialogic feedback (Sadler)</vt:lpstr>
      <vt:lpstr>Checklist: to what extent does your assessment strategy: </vt:lpstr>
      <vt:lpstr>And…</vt:lpstr>
      <vt:lpstr>Encouraging students to recognise and use the feedback we provide for them</vt:lpstr>
      <vt:lpstr>Peter Hartley’s NTFS Bradford-led project on Programme Level Assessment</vt:lpstr>
      <vt:lpstr>In summary</vt:lpstr>
      <vt:lpstr>Planning for action</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2017-11-20T20:45:56Z</dcterms:modified>
</cp:coreProperties>
</file>