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Lst>
  <p:notesMasterIdLst>
    <p:notesMasterId r:id="rId78"/>
  </p:notesMasterIdLst>
  <p:handoutMasterIdLst>
    <p:handoutMasterId r:id="rId79"/>
  </p:handoutMasterIdLst>
  <p:sldIdLst>
    <p:sldId id="420" r:id="rId4"/>
    <p:sldId id="699" r:id="rId5"/>
    <p:sldId id="700" r:id="rId6"/>
    <p:sldId id="708" r:id="rId7"/>
    <p:sldId id="709" r:id="rId8"/>
    <p:sldId id="710" r:id="rId9"/>
    <p:sldId id="706" r:id="rId10"/>
    <p:sldId id="711" r:id="rId11"/>
    <p:sldId id="712" r:id="rId12"/>
    <p:sldId id="686" r:id="rId13"/>
    <p:sldId id="713" r:id="rId14"/>
    <p:sldId id="714" r:id="rId15"/>
    <p:sldId id="715" r:id="rId16"/>
    <p:sldId id="663" r:id="rId17"/>
    <p:sldId id="670" r:id="rId18"/>
    <p:sldId id="705" r:id="rId19"/>
    <p:sldId id="687" r:id="rId20"/>
    <p:sldId id="673" r:id="rId21"/>
    <p:sldId id="640" r:id="rId22"/>
    <p:sldId id="665" r:id="rId23"/>
    <p:sldId id="671" r:id="rId24"/>
    <p:sldId id="688" r:id="rId25"/>
    <p:sldId id="689" r:id="rId26"/>
    <p:sldId id="674" r:id="rId27"/>
    <p:sldId id="701" r:id="rId28"/>
    <p:sldId id="662" r:id="rId29"/>
    <p:sldId id="675" r:id="rId30"/>
    <p:sldId id="682" r:id="rId31"/>
    <p:sldId id="678" r:id="rId32"/>
    <p:sldId id="677" r:id="rId33"/>
    <p:sldId id="668" r:id="rId34"/>
    <p:sldId id="669" r:id="rId35"/>
    <p:sldId id="658" r:id="rId36"/>
    <p:sldId id="716" r:id="rId37"/>
    <p:sldId id="719" r:id="rId38"/>
    <p:sldId id="722" r:id="rId39"/>
    <p:sldId id="718" r:id="rId40"/>
    <p:sldId id="717" r:id="rId41"/>
    <p:sldId id="637" r:id="rId42"/>
    <p:sldId id="656" r:id="rId43"/>
    <p:sldId id="723" r:id="rId44"/>
    <p:sldId id="750" r:id="rId45"/>
    <p:sldId id="724" r:id="rId46"/>
    <p:sldId id="725" r:id="rId47"/>
    <p:sldId id="726" r:id="rId48"/>
    <p:sldId id="727" r:id="rId49"/>
    <p:sldId id="728" r:id="rId50"/>
    <p:sldId id="729" r:id="rId51"/>
    <p:sldId id="730" r:id="rId52"/>
    <p:sldId id="731" r:id="rId53"/>
    <p:sldId id="732" r:id="rId54"/>
    <p:sldId id="733" r:id="rId55"/>
    <p:sldId id="734" r:id="rId56"/>
    <p:sldId id="735" r:id="rId57"/>
    <p:sldId id="736" r:id="rId58"/>
    <p:sldId id="737" r:id="rId59"/>
    <p:sldId id="738" r:id="rId60"/>
    <p:sldId id="739" r:id="rId61"/>
    <p:sldId id="740" r:id="rId62"/>
    <p:sldId id="741" r:id="rId63"/>
    <p:sldId id="742" r:id="rId64"/>
    <p:sldId id="743" r:id="rId65"/>
    <p:sldId id="744" r:id="rId66"/>
    <p:sldId id="745" r:id="rId67"/>
    <p:sldId id="749" r:id="rId68"/>
    <p:sldId id="746" r:id="rId69"/>
    <p:sldId id="747" r:id="rId70"/>
    <p:sldId id="748" r:id="rId71"/>
    <p:sldId id="751" r:id="rId72"/>
    <p:sldId id="382" r:id="rId73"/>
    <p:sldId id="270" r:id="rId74"/>
    <p:sldId id="271" r:id="rId75"/>
    <p:sldId id="272" r:id="rId76"/>
    <p:sldId id="317" r:id="rId77"/>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538" autoAdjust="0"/>
    <p:restoredTop sz="94533" autoAdjust="0"/>
  </p:normalViewPr>
  <p:slideViewPr>
    <p:cSldViewPr>
      <p:cViewPr>
        <p:scale>
          <a:sx n="70" d="100"/>
          <a:sy n="70" d="100"/>
        </p:scale>
        <p:origin x="1470" y="48"/>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11358"/>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tableStyles" Target="tableStyle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handoutMaster" Target="handoutMasters/handoutMaster1.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commentAuthors" Target="commentAuthor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20</a:t>
            </a:fld>
            <a:endParaRPr lang="en-GB" dirty="0"/>
          </a:p>
        </p:txBody>
      </p:sp>
    </p:spTree>
    <p:extLst>
      <p:ext uri="{BB962C8B-B14F-4D97-AF65-F5344CB8AC3E}">
        <p14:creationId xmlns:p14="http://schemas.microsoft.com/office/powerpoint/2010/main" val="3148442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EF25D140-36AC-4E93-BF41-76DB32C14E81}" type="slidenum">
              <a:rPr lang="en-GB" smtClean="0"/>
              <a:pPr>
                <a:defRPr/>
              </a:pPr>
              <a:t>22</a:t>
            </a:fld>
            <a:endParaRPr lang="en-GB"/>
          </a:p>
        </p:txBody>
      </p:sp>
    </p:spTree>
    <p:extLst>
      <p:ext uri="{BB962C8B-B14F-4D97-AF65-F5344CB8AC3E}">
        <p14:creationId xmlns:p14="http://schemas.microsoft.com/office/powerpoint/2010/main" val="3961242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extLst>
      <p:ext uri="{BB962C8B-B14F-4D97-AF65-F5344CB8AC3E}">
        <p14:creationId xmlns:p14="http://schemas.microsoft.com/office/powerpoint/2010/main" val="3858587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27514046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2389148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36</a:t>
            </a:fld>
            <a:endParaRPr lang="en-US" dirty="0"/>
          </a:p>
        </p:txBody>
      </p:sp>
    </p:spTree>
    <p:extLst>
      <p:ext uri="{BB962C8B-B14F-4D97-AF65-F5344CB8AC3E}">
        <p14:creationId xmlns:p14="http://schemas.microsoft.com/office/powerpoint/2010/main" val="177120475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44065CB7-3178-4002-998F-F6057E16AD82}"/>
              </a:ext>
            </a:extLst>
          </p:cNvPr>
          <p:cNvSpPr>
            <a:spLocks noGrp="1" noRot="1" noChangeAspect="1" noTextEdit="1"/>
          </p:cNvSpPr>
          <p:nvPr>
            <p:ph type="sldImg"/>
          </p:nvPr>
        </p:nvSpPr>
        <p:spPr>
          <a:ln/>
        </p:spPr>
      </p:sp>
      <p:sp>
        <p:nvSpPr>
          <p:cNvPr id="35843" name="Notes Placeholder 2">
            <a:extLst>
              <a:ext uri="{FF2B5EF4-FFF2-40B4-BE49-F238E27FC236}">
                <a16:creationId xmlns:a16="http://schemas.microsoft.com/office/drawing/2014/main" id="{12AA9285-616F-41AF-83D7-A3EFF589D10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5844" name="Slide Number Placeholder 3">
            <a:extLst>
              <a:ext uri="{FF2B5EF4-FFF2-40B4-BE49-F238E27FC236}">
                <a16:creationId xmlns:a16="http://schemas.microsoft.com/office/drawing/2014/main" id="{386CB595-C324-43E3-8E39-E85309440BDE}"/>
              </a:ext>
            </a:extLst>
          </p:cNvPr>
          <p:cNvSpPr>
            <a:spLocks noGrp="1"/>
          </p:cNvSpPr>
          <p:nvPr>
            <p:ph type="sldNum" sz="quarter" idx="5"/>
          </p:nvPr>
        </p:nvSpPr>
        <p:spPr/>
        <p:txBody>
          <a:bodyPr/>
          <a:lstStyle>
            <a:lvl1pPr eaLnBrk="0" hangingPunct="0">
              <a:defRPr sz="3100">
                <a:solidFill>
                  <a:schemeClr val="tx1"/>
                </a:solidFill>
                <a:latin typeface="Arial" panose="020B0604020202020204" pitchFamily="34" charset="0"/>
                <a:cs typeface="Arial" panose="020B0604020202020204" pitchFamily="34" charset="0"/>
              </a:defRPr>
            </a:lvl1pPr>
            <a:lvl2pPr marL="742950" indent="-285750" eaLnBrk="0" hangingPunct="0">
              <a:defRPr sz="3100">
                <a:solidFill>
                  <a:schemeClr val="tx1"/>
                </a:solidFill>
                <a:latin typeface="Arial" panose="020B0604020202020204" pitchFamily="34" charset="0"/>
                <a:cs typeface="Arial" panose="020B0604020202020204" pitchFamily="34" charset="0"/>
              </a:defRPr>
            </a:lvl2pPr>
            <a:lvl3pPr marL="1143000" indent="-228600" eaLnBrk="0" hangingPunct="0">
              <a:defRPr sz="3100">
                <a:solidFill>
                  <a:schemeClr val="tx1"/>
                </a:solidFill>
                <a:latin typeface="Arial" panose="020B0604020202020204" pitchFamily="34" charset="0"/>
                <a:cs typeface="Arial" panose="020B0604020202020204" pitchFamily="34" charset="0"/>
              </a:defRPr>
            </a:lvl3pPr>
            <a:lvl4pPr marL="1600200" indent="-228600" eaLnBrk="0" hangingPunct="0">
              <a:defRPr sz="3100">
                <a:solidFill>
                  <a:schemeClr val="tx1"/>
                </a:solidFill>
                <a:latin typeface="Arial" panose="020B0604020202020204" pitchFamily="34" charset="0"/>
                <a:cs typeface="Arial" panose="020B0604020202020204" pitchFamily="34" charset="0"/>
              </a:defRPr>
            </a:lvl4pPr>
            <a:lvl5pPr marL="2057400" indent="-228600" eaLnBrk="0" hangingPunct="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fld id="{EFEF8F5F-323B-478A-AD50-394E65CF5572}" type="slidenum">
              <a:rPr lang="en-US" altLang="en-US" sz="1200"/>
              <a:pPr eaLnBrk="1" hangingPunct="1"/>
              <a:t>37</a:t>
            </a:fld>
            <a:endParaRPr lang="en-US" altLang="en-US" sz="1200"/>
          </a:p>
        </p:txBody>
      </p:sp>
    </p:spTree>
    <p:extLst>
      <p:ext uri="{BB962C8B-B14F-4D97-AF65-F5344CB8AC3E}">
        <p14:creationId xmlns:p14="http://schemas.microsoft.com/office/powerpoint/2010/main" val="47244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449BE38F-A71E-45FA-9BB3-BAA42F4DE350}"/>
              </a:ext>
            </a:extLst>
          </p:cNvPr>
          <p:cNvSpPr>
            <a:spLocks noGrp="1" noRot="1" noChangeAspect="1" noTextEdit="1"/>
          </p:cNvSpPr>
          <p:nvPr>
            <p:ph type="sldImg"/>
          </p:nvPr>
        </p:nvSpPr>
        <p:spPr>
          <a:ln/>
        </p:spPr>
      </p:sp>
      <p:sp>
        <p:nvSpPr>
          <p:cNvPr id="34819" name="Notes Placeholder 2">
            <a:extLst>
              <a:ext uri="{FF2B5EF4-FFF2-40B4-BE49-F238E27FC236}">
                <a16:creationId xmlns:a16="http://schemas.microsoft.com/office/drawing/2014/main" id="{9586D88C-53F6-478E-B0E1-147F7A91D3E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4820" name="Slide Number Placeholder 3">
            <a:extLst>
              <a:ext uri="{FF2B5EF4-FFF2-40B4-BE49-F238E27FC236}">
                <a16:creationId xmlns:a16="http://schemas.microsoft.com/office/drawing/2014/main" id="{347D2D03-F742-4E8F-98F5-E02FA8E814D3}"/>
              </a:ext>
            </a:extLst>
          </p:cNvPr>
          <p:cNvSpPr>
            <a:spLocks noGrp="1"/>
          </p:cNvSpPr>
          <p:nvPr>
            <p:ph type="sldNum" sz="quarter" idx="5"/>
          </p:nvPr>
        </p:nvSpPr>
        <p:spPr/>
        <p:txBody>
          <a:bodyPr/>
          <a:lstStyle>
            <a:lvl1pPr eaLnBrk="0" hangingPunct="0">
              <a:defRPr sz="3100">
                <a:solidFill>
                  <a:schemeClr val="tx1"/>
                </a:solidFill>
                <a:latin typeface="Arial" panose="020B0604020202020204" pitchFamily="34" charset="0"/>
                <a:cs typeface="Arial" panose="020B0604020202020204" pitchFamily="34" charset="0"/>
              </a:defRPr>
            </a:lvl1pPr>
            <a:lvl2pPr marL="742950" indent="-285750" eaLnBrk="0" hangingPunct="0">
              <a:defRPr sz="3100">
                <a:solidFill>
                  <a:schemeClr val="tx1"/>
                </a:solidFill>
                <a:latin typeface="Arial" panose="020B0604020202020204" pitchFamily="34" charset="0"/>
                <a:cs typeface="Arial" panose="020B0604020202020204" pitchFamily="34" charset="0"/>
              </a:defRPr>
            </a:lvl2pPr>
            <a:lvl3pPr marL="1143000" indent="-228600" eaLnBrk="0" hangingPunct="0">
              <a:defRPr sz="3100">
                <a:solidFill>
                  <a:schemeClr val="tx1"/>
                </a:solidFill>
                <a:latin typeface="Arial" panose="020B0604020202020204" pitchFamily="34" charset="0"/>
                <a:cs typeface="Arial" panose="020B0604020202020204" pitchFamily="34" charset="0"/>
              </a:defRPr>
            </a:lvl3pPr>
            <a:lvl4pPr marL="1600200" indent="-228600" eaLnBrk="0" hangingPunct="0">
              <a:defRPr sz="3100">
                <a:solidFill>
                  <a:schemeClr val="tx1"/>
                </a:solidFill>
                <a:latin typeface="Arial" panose="020B0604020202020204" pitchFamily="34" charset="0"/>
                <a:cs typeface="Arial" panose="020B0604020202020204" pitchFamily="34" charset="0"/>
              </a:defRPr>
            </a:lvl4pPr>
            <a:lvl5pPr marL="2057400" indent="-228600" eaLnBrk="0" hangingPunct="0">
              <a:defRPr sz="31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3100">
                <a:solidFill>
                  <a:schemeClr val="tx1"/>
                </a:solidFill>
                <a:latin typeface="Arial" panose="020B0604020202020204" pitchFamily="34" charset="0"/>
                <a:cs typeface="Arial" panose="020B0604020202020204" pitchFamily="34" charset="0"/>
              </a:defRPr>
            </a:lvl9pPr>
          </a:lstStyle>
          <a:p>
            <a:pPr eaLnBrk="1" hangingPunct="1"/>
            <a:fld id="{4963A20B-1171-46FD-90E7-0CBEEC8D7999}" type="slidenum">
              <a:rPr lang="en-US" altLang="en-US" sz="1200"/>
              <a:pPr eaLnBrk="1" hangingPunct="1"/>
              <a:t>38</a:t>
            </a:fld>
            <a:endParaRPr lang="en-US" altLang="en-US" sz="1200"/>
          </a:p>
        </p:txBody>
      </p:sp>
    </p:spTree>
    <p:extLst>
      <p:ext uri="{BB962C8B-B14F-4D97-AF65-F5344CB8AC3E}">
        <p14:creationId xmlns:p14="http://schemas.microsoft.com/office/powerpoint/2010/main" val="1221628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40</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42</a:t>
            </a:fld>
            <a:endParaRPr lang="en-US" dirty="0"/>
          </a:p>
        </p:txBody>
      </p:sp>
    </p:spTree>
    <p:extLst>
      <p:ext uri="{BB962C8B-B14F-4D97-AF65-F5344CB8AC3E}">
        <p14:creationId xmlns:p14="http://schemas.microsoft.com/office/powerpoint/2010/main" val="1977372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1523661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Procedural differences – cultural</a:t>
            </a:r>
            <a:r>
              <a:rPr lang="en-US" baseline="0" dirty="0"/>
              <a:t> differences in work practices and in how students work</a:t>
            </a:r>
            <a:endParaRPr lang="en-US" dirty="0"/>
          </a:p>
        </p:txBody>
      </p:sp>
      <p:sp>
        <p:nvSpPr>
          <p:cNvPr id="4" name="Slide Number Placeholder 3"/>
          <p:cNvSpPr>
            <a:spLocks noGrp="1"/>
          </p:cNvSpPr>
          <p:nvPr>
            <p:ph type="sldNum" sz="quarter" idx="10"/>
          </p:nvPr>
        </p:nvSpPr>
        <p:spPr/>
        <p:txBody>
          <a:bodyPr/>
          <a:lstStyle/>
          <a:p>
            <a:fld id="{6D9441EF-4826-9E4D-888C-06D744B5B5DA}" type="slidenum">
              <a:rPr lang="en-US" smtClean="0"/>
              <a:t>48</a:t>
            </a:fld>
            <a:endParaRPr lang="en-US"/>
          </a:p>
        </p:txBody>
      </p:sp>
    </p:spTree>
    <p:extLst>
      <p:ext uri="{BB962C8B-B14F-4D97-AF65-F5344CB8AC3E}">
        <p14:creationId xmlns:p14="http://schemas.microsoft.com/office/powerpoint/2010/main" val="89790222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cultural differences in how students work, Jennifer- Spoon feeding culture/too supportive,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50</a:t>
            </a:fld>
            <a:endParaRPr lang="en-US"/>
          </a:p>
        </p:txBody>
      </p:sp>
    </p:spTree>
    <p:extLst>
      <p:ext uri="{BB962C8B-B14F-4D97-AF65-F5344CB8AC3E}">
        <p14:creationId xmlns:p14="http://schemas.microsoft.com/office/powerpoint/2010/main" val="171704455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cultural differences in how students work</a:t>
            </a:r>
            <a:r>
              <a:rPr lang="en-GB" dirty="0">
                <a:effectLst/>
              </a:rPr>
              <a:t>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52</a:t>
            </a:fld>
            <a:endParaRPr lang="en-US"/>
          </a:p>
        </p:txBody>
      </p:sp>
    </p:spTree>
    <p:extLst>
      <p:ext uri="{BB962C8B-B14F-4D97-AF65-F5344CB8AC3E}">
        <p14:creationId xmlns:p14="http://schemas.microsoft.com/office/powerpoint/2010/main" val="238125449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cultural differences in work practices</a:t>
            </a:r>
            <a:r>
              <a:rPr lang="en-GB" dirty="0">
                <a:effectLst/>
              </a:rPr>
              <a:t> ; </a:t>
            </a:r>
            <a:r>
              <a:rPr lang="en-GB" sz="1200" kern="1200" dirty="0" err="1">
                <a:solidFill>
                  <a:schemeClr val="tx1"/>
                </a:solidFill>
                <a:effectLst/>
                <a:latin typeface="+mn-lt"/>
                <a:ea typeface="+mn-ea"/>
                <a:cs typeface="+mn-cs"/>
              </a:rPr>
              <a:t>deprofessionalisation</a:t>
            </a:r>
            <a:r>
              <a:rPr lang="en-GB" sz="1200" kern="1200" dirty="0">
                <a:solidFill>
                  <a:schemeClr val="tx1"/>
                </a:solidFill>
                <a:effectLst/>
                <a:latin typeface="+mn-lt"/>
                <a:ea typeface="+mn-ea"/>
                <a:cs typeface="+mn-cs"/>
              </a:rPr>
              <a:t> of the professional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53</a:t>
            </a:fld>
            <a:endParaRPr lang="en-US"/>
          </a:p>
        </p:txBody>
      </p:sp>
    </p:spTree>
    <p:extLst>
      <p:ext uri="{BB962C8B-B14F-4D97-AF65-F5344CB8AC3E}">
        <p14:creationId xmlns:p14="http://schemas.microsoft.com/office/powerpoint/2010/main" val="312379632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cultural differences in work practices</a:t>
            </a:r>
            <a:r>
              <a:rPr lang="en-GB" dirty="0">
                <a:effectLst/>
              </a:rPr>
              <a:t> ; </a:t>
            </a:r>
            <a:r>
              <a:rPr lang="en-GB" sz="1200" kern="1200" dirty="0" err="1">
                <a:solidFill>
                  <a:schemeClr val="tx1"/>
                </a:solidFill>
                <a:effectLst/>
                <a:latin typeface="+mn-lt"/>
                <a:ea typeface="+mn-ea"/>
                <a:cs typeface="+mn-cs"/>
              </a:rPr>
              <a:t>deprofessionalisation</a:t>
            </a:r>
            <a:r>
              <a:rPr lang="en-GB" sz="1200" kern="1200" dirty="0">
                <a:solidFill>
                  <a:schemeClr val="tx1"/>
                </a:solidFill>
                <a:effectLst/>
                <a:latin typeface="+mn-lt"/>
                <a:ea typeface="+mn-ea"/>
                <a:cs typeface="+mn-cs"/>
              </a:rPr>
              <a:t> of the professional </a:t>
            </a:r>
            <a:endParaRPr lang="en-US" dirty="0"/>
          </a:p>
          <a:p>
            <a:endParaRPr lang="en-GB" dirty="0"/>
          </a:p>
        </p:txBody>
      </p:sp>
      <p:sp>
        <p:nvSpPr>
          <p:cNvPr id="4" name="Slide Number Placeholder 3"/>
          <p:cNvSpPr>
            <a:spLocks noGrp="1"/>
          </p:cNvSpPr>
          <p:nvPr>
            <p:ph type="sldNum" sz="quarter" idx="10"/>
          </p:nvPr>
        </p:nvSpPr>
        <p:spPr/>
        <p:txBody>
          <a:bodyPr/>
          <a:lstStyle/>
          <a:p>
            <a:fld id="{6D9441EF-4826-9E4D-888C-06D744B5B5DA}" type="slidenum">
              <a:rPr lang="en-US" smtClean="0"/>
              <a:t>54</a:t>
            </a:fld>
            <a:endParaRPr lang="en-US"/>
          </a:p>
        </p:txBody>
      </p:sp>
    </p:spTree>
    <p:extLst>
      <p:ext uri="{BB962C8B-B14F-4D97-AF65-F5344CB8AC3E}">
        <p14:creationId xmlns:p14="http://schemas.microsoft.com/office/powerpoint/2010/main" val="328559804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70</a:t>
            </a:fld>
            <a:endParaRPr lang="en-US" dirty="0"/>
          </a:p>
        </p:txBody>
      </p:sp>
    </p:spTree>
    <p:extLst>
      <p:ext uri="{BB962C8B-B14F-4D97-AF65-F5344CB8AC3E}">
        <p14:creationId xmlns:p14="http://schemas.microsoft.com/office/powerpoint/2010/main" val="365879524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71</a:t>
            </a:fld>
            <a:endParaRPr lang="en-US"/>
          </a:p>
        </p:txBody>
      </p:sp>
    </p:spTree>
    <p:extLst>
      <p:ext uri="{BB962C8B-B14F-4D97-AF65-F5344CB8AC3E}">
        <p14:creationId xmlns:p14="http://schemas.microsoft.com/office/powerpoint/2010/main" val="24492398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72</a:t>
            </a:fld>
            <a:endParaRPr lang="en-US"/>
          </a:p>
        </p:txBody>
      </p:sp>
    </p:spTree>
    <p:extLst>
      <p:ext uri="{BB962C8B-B14F-4D97-AF65-F5344CB8AC3E}">
        <p14:creationId xmlns:p14="http://schemas.microsoft.com/office/powerpoint/2010/main" val="417477878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73</a:t>
            </a:fld>
            <a:endParaRPr lang="en-US"/>
          </a:p>
        </p:txBody>
      </p:sp>
    </p:spTree>
    <p:extLst>
      <p:ext uri="{BB962C8B-B14F-4D97-AF65-F5344CB8AC3E}">
        <p14:creationId xmlns:p14="http://schemas.microsoft.com/office/powerpoint/2010/main" val="156904900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74</a:t>
            </a:fld>
            <a:endParaRPr lang="en-US"/>
          </a:p>
        </p:txBody>
      </p:sp>
    </p:spTree>
    <p:extLst>
      <p:ext uri="{BB962C8B-B14F-4D97-AF65-F5344CB8AC3E}">
        <p14:creationId xmlns:p14="http://schemas.microsoft.com/office/powerpoint/2010/main" val="11816062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4318004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CA38D311-8C02-431B-86BD-364C9B366D4B}" type="slidenum">
              <a:rPr lang="en-GB" smtClean="0">
                <a:solidFill>
                  <a:srgbClr val="000000"/>
                </a:solidFill>
              </a:rPr>
              <a:pPr>
                <a:defRPr/>
              </a:pPr>
              <a:t>11</a:t>
            </a:fld>
            <a:endParaRPr lang="en-GB" dirty="0">
              <a:solidFill>
                <a:srgbClr val="000000"/>
              </a:solidFill>
            </a:endParaRPr>
          </a:p>
        </p:txBody>
      </p:sp>
    </p:spTree>
    <p:extLst>
      <p:ext uri="{BB962C8B-B14F-4D97-AF65-F5344CB8AC3E}">
        <p14:creationId xmlns:p14="http://schemas.microsoft.com/office/powerpoint/2010/main" val="553303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1598437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2FDC43D-8B8C-4858-B42E-A085FF346BF5}" type="slidenum">
              <a:rPr lang="en-GB" smtClean="0"/>
              <a:pPr/>
              <a:t>13</a:t>
            </a:fld>
            <a:endParaRPr lang="en-GB"/>
          </a:p>
        </p:txBody>
      </p:sp>
    </p:spTree>
    <p:extLst>
      <p:ext uri="{BB962C8B-B14F-4D97-AF65-F5344CB8AC3E}">
        <p14:creationId xmlns:p14="http://schemas.microsoft.com/office/powerpoint/2010/main" val="3107488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dirty="0"/>
          </a:p>
        </p:txBody>
      </p:sp>
    </p:spTree>
    <p:extLst>
      <p:ext uri="{BB962C8B-B14F-4D97-AF65-F5344CB8AC3E}">
        <p14:creationId xmlns:p14="http://schemas.microsoft.com/office/powerpoint/2010/main" val="3215969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17</a:t>
            </a:fld>
            <a:endParaRPr lang="en-US" dirty="0">
              <a:solidFill>
                <a:srgbClr val="000000"/>
              </a:solidFill>
            </a:endParaRPr>
          </a:p>
        </p:txBody>
      </p:sp>
    </p:spTree>
    <p:extLst>
      <p:ext uri="{BB962C8B-B14F-4D97-AF65-F5344CB8AC3E}">
        <p14:creationId xmlns:p14="http://schemas.microsoft.com/office/powerpoint/2010/main" val="8673641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19</a:t>
            </a:fld>
            <a:endParaRPr lang="en-GB"/>
          </a:p>
        </p:txBody>
      </p:sp>
    </p:spTree>
    <p:extLst>
      <p:ext uri="{BB962C8B-B14F-4D97-AF65-F5344CB8AC3E}">
        <p14:creationId xmlns:p14="http://schemas.microsoft.com/office/powerpoint/2010/main" val="3441291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21/11/2017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21/11/2017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21/11/2017</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55326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21/11/2017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21/11/2017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21/11/2017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21/11/2017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21/11/2017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21/11/2017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21/11/2017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21/11/2017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21/11/2017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57BD1ECA-B9A4-47A1-87EC-BA9C958C3693}" type="datetimeFigureOut">
              <a:rPr lang="en-GB" smtClean="0">
                <a:solidFill>
                  <a:prstClr val="black">
                    <a:tint val="75000"/>
                  </a:prstClr>
                </a:solidFill>
                <a:latin typeface="Calibri"/>
              </a:rPr>
              <a:pPr defTabSz="457200" fontAlgn="auto">
                <a:spcBef>
                  <a:spcPts val="0"/>
                </a:spcBef>
                <a:spcAft>
                  <a:spcPts val="0"/>
                </a:spcAft>
              </a:pPr>
              <a:t>21/11/2017</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E97E8D60-9F9C-4B4B-A8FC-65DF457B9F4F}" type="slidenum">
              <a:rPr lang="en-GB" smtClean="0">
                <a:solidFill>
                  <a:prstClr val="black">
                    <a:tint val="75000"/>
                  </a:prstClr>
                </a:solidFill>
                <a:latin typeface="Calibri"/>
              </a:rPr>
              <a:pPr defTabSz="457200" fontAlgn="auto">
                <a:spcBef>
                  <a:spcPts val="0"/>
                </a:spcBef>
                <a:spcAft>
                  <a:spcPts val="0"/>
                </a:spcAft>
              </a:pPr>
              <a:t>‹#›</a:t>
            </a:fld>
            <a:endParaRPr lang="en-GB">
              <a:solidFill>
                <a:prstClr val="black">
                  <a:tint val="75000"/>
                </a:prstClr>
              </a:solidFill>
              <a:latin typeface="Calibri"/>
            </a:endParaRPr>
          </a:p>
        </p:txBody>
      </p:sp>
    </p:spTree>
    <p:extLst>
      <p:ext uri="{BB962C8B-B14F-4D97-AF65-F5344CB8AC3E}">
        <p14:creationId xmlns:p14="http://schemas.microsoft.com/office/powerpoint/2010/main" val="722261338"/>
      </p:ext>
    </p:extLst>
  </p:cSld>
  <p:clrMap bg1="lt1" tx1="dk1" bg2="lt2" tx2="dk2" accent1="accent1" accent2="accent2" accent3="accent3" accent4="accent4" accent5="accent5" accent6="accent6" hlink="hlink" folHlink="folHlink"/>
  <p:sldLayoutIdLst>
    <p:sldLayoutId id="214748381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hyperlink" Target="http://www.pass.brad.ac.uk/short-guide.pdf"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www.jisc.ac.uk/whatwedo/programmes/usersandinnovation/soundsgood.aspx" TargetMode="External"/><Relationship Id="rId5" Type="http://schemas.openxmlformats.org/officeDocument/2006/relationships/hyperlink" Target="http://www.qaa.ac.uk/publications/informationandguidance/pages/quality-code-b6.aspx" TargetMode="External"/><Relationship Id="rId4" Type="http://schemas.openxmlformats.org/officeDocument/2006/relationships/hyperlink" Target="http://www.pass.brad.ac.uk/" TargetMode="Externa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400" dirty="0"/>
              <a:t>Fostering autonomy in  assessment and feedback</a:t>
            </a:r>
          </a:p>
        </p:txBody>
      </p:sp>
      <p:sp>
        <p:nvSpPr>
          <p:cNvPr id="3075" name="Rectangle 3"/>
          <p:cNvSpPr>
            <a:spLocks noGrp="1" noChangeArrowheads="1"/>
          </p:cNvSpPr>
          <p:nvPr>
            <p:ph type="subTitle" idx="1"/>
          </p:nvPr>
        </p:nvSpPr>
        <p:spPr>
          <a:xfrm>
            <a:off x="323528" y="2928934"/>
            <a:ext cx="6912768" cy="3429004"/>
          </a:xfrm>
        </p:spPr>
        <p:txBody>
          <a:bodyPr/>
          <a:lstStyle/>
          <a:p>
            <a:pPr algn="ctr" eaLnBrk="1" hangingPunct="1">
              <a:defRPr/>
            </a:pPr>
            <a:r>
              <a:rPr lang="en-US" sz="2000" dirty="0">
                <a:latin typeface="Calibri" panose="020F0502020204030204" pitchFamily="34" charset="0"/>
                <a:cs typeface="Calibri" panose="020F0502020204030204" pitchFamily="34" charset="0"/>
              </a:rPr>
              <a:t>The Netherlands, 24 November, on behalf of Utrecht University </a:t>
            </a:r>
            <a:endParaRPr lang="en-GB" sz="1600" dirty="0"/>
          </a:p>
          <a:p>
            <a:pPr algn="ctr" eaLnBrk="1" hangingPunct="1">
              <a:defRPr/>
            </a:pPr>
            <a:r>
              <a:rPr lang="en-GB" sz="3600" dirty="0"/>
              <a:t>Sally Brown</a:t>
            </a:r>
          </a:p>
          <a:p>
            <a:pPr algn="ctr" eaLnBrk="1" hangingPunct="1">
              <a:defRPr/>
            </a:pPr>
            <a:r>
              <a:rPr lang="en-GB" sz="1800" dirty="0"/>
              <a:t>@</a:t>
            </a:r>
            <a:r>
              <a:rPr lang="en-GB" sz="1800" dirty="0" err="1"/>
              <a:t>ProfSallyBrown</a:t>
            </a:r>
            <a:r>
              <a:rPr lang="en-GB" sz="1800" dirty="0"/>
              <a:t> 		http://sally-brown.net</a:t>
            </a:r>
            <a:endParaRPr lang="en-GB" sz="1600" dirty="0"/>
          </a:p>
          <a:p>
            <a:pPr algn="ctr" eaLnBrk="1" hangingPunct="1">
              <a:defRPr/>
            </a:pPr>
            <a:r>
              <a:rPr lang="en-GB" sz="1600" dirty="0"/>
              <a:t>PFHEA, SFSEDA, NTF</a:t>
            </a:r>
          </a:p>
          <a:p>
            <a:pPr algn="ctr" eaLnBrk="1" hangingPunct="1">
              <a:defRPr/>
            </a:pPr>
            <a:r>
              <a:rPr lang="en-GB" sz="1800" dirty="0"/>
              <a:t>Emerita Professor, Leeds Beckett University</a:t>
            </a:r>
          </a:p>
          <a:p>
            <a:pPr algn="ctr" eaLnBrk="1" hangingPunct="1">
              <a:defRPr/>
            </a:pPr>
            <a:r>
              <a:rPr lang="en-GB" sz="18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002060"/>
                </a:solidFill>
                <a:latin typeface="Tahoma" charset="0"/>
              </a:rPr>
              <a:t>Assessment for Learning</a:t>
            </a:r>
            <a:endParaRPr lang="en-GB" sz="2400" dirty="0">
              <a:solidFill>
                <a:srgbClr val="002060"/>
              </a:solidFill>
              <a:latin typeface="Tahoma" charset="0"/>
            </a:endParaRPr>
          </a:p>
        </p:txBody>
      </p:sp>
    </p:spTree>
    <p:extLst>
      <p:ext uri="{BB962C8B-B14F-4D97-AF65-F5344CB8AC3E}">
        <p14:creationId xmlns:p14="http://schemas.microsoft.com/office/powerpoint/2010/main" val="3437765573"/>
      </p:ext>
    </p:extLst>
  </p:cSld>
  <p:clrMapOvr>
    <a:masterClrMapping/>
  </p:clrMapOvr>
  <p:transition spd="slow" advTm="0"/>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250824" y="188913"/>
            <a:ext cx="8893175" cy="739757"/>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Boud et al 2010: ‘Assessment 2020’</a:t>
            </a:r>
            <a:endParaRPr lang="en-US" sz="3200" dirty="0"/>
          </a:p>
        </p:txBody>
      </p:sp>
      <p:sp>
        <p:nvSpPr>
          <p:cNvPr id="3" name="Content Placeholder 2"/>
          <p:cNvSpPr>
            <a:spLocks noGrp="1"/>
          </p:cNvSpPr>
          <p:nvPr>
            <p:ph idx="1"/>
          </p:nvPr>
        </p:nvSpPr>
        <p:spPr>
          <a:xfrm>
            <a:off x="0" y="785794"/>
            <a:ext cx="8964613" cy="6072205"/>
          </a:xfrm>
        </p:spPr>
        <p:txBody>
          <a:bodyPr/>
          <a:lstStyle/>
          <a:p>
            <a:pPr>
              <a:lnSpc>
                <a:spcPct val="100000"/>
              </a:lnSpc>
              <a:buNone/>
            </a:pPr>
            <a:r>
              <a:rPr lang="en-GB" sz="2800" dirty="0"/>
              <a:t>Assessment has most effect when...:</a:t>
            </a:r>
          </a:p>
          <a:p>
            <a:pPr>
              <a:lnSpc>
                <a:spcPct val="100000"/>
              </a:lnSpc>
              <a:buSzPct val="100000"/>
              <a:buFont typeface="+mj-lt"/>
              <a:buAutoNum type="arabicPeriod"/>
            </a:pPr>
            <a:r>
              <a:rPr lang="en-GB" sz="2400" dirty="0"/>
              <a:t>It is used to engage students in learning that is productive.</a:t>
            </a:r>
          </a:p>
          <a:p>
            <a:pPr>
              <a:lnSpc>
                <a:spcPct val="100000"/>
              </a:lnSpc>
              <a:buSzPct val="100000"/>
              <a:buFont typeface="+mj-lt"/>
              <a:buAutoNum type="arabicPeriod"/>
            </a:pPr>
            <a:r>
              <a:rPr lang="en-GB" sz="2400" dirty="0"/>
              <a:t>Feedback is used to actively improve student learning.</a:t>
            </a:r>
          </a:p>
          <a:p>
            <a:pPr>
              <a:lnSpc>
                <a:spcPct val="100000"/>
              </a:lnSpc>
              <a:buSzPct val="100000"/>
              <a:buFont typeface="+mj-lt"/>
              <a:buAutoNum type="arabicPeriod"/>
            </a:pPr>
            <a:r>
              <a:rPr lang="en-US" sz="2400" dirty="0"/>
              <a:t>Students and teachers become responsible partners in learning and assessment.</a:t>
            </a:r>
          </a:p>
          <a:p>
            <a:pPr>
              <a:lnSpc>
                <a:spcPct val="100000"/>
              </a:lnSpc>
              <a:buSzPct val="100000"/>
              <a:buFont typeface="+mj-lt"/>
              <a:buAutoNum type="arabicPeriod"/>
            </a:pPr>
            <a:r>
              <a:rPr lang="en-US" sz="2400" dirty="0"/>
              <a:t>Students are inducted into the assessment practices and cultures of higher education.</a:t>
            </a:r>
          </a:p>
          <a:p>
            <a:pPr>
              <a:lnSpc>
                <a:spcPct val="100000"/>
              </a:lnSpc>
              <a:buSzPct val="100000"/>
              <a:buFont typeface="+mj-lt"/>
              <a:buAutoNum type="arabicPeriod"/>
            </a:pPr>
            <a:r>
              <a:rPr lang="en-US" sz="2400" dirty="0"/>
              <a:t>Assessment for learning is placed at the centre of subject and program design.</a:t>
            </a:r>
          </a:p>
          <a:p>
            <a:pPr>
              <a:lnSpc>
                <a:spcPct val="100000"/>
              </a:lnSpc>
              <a:buSzPct val="100000"/>
              <a:buFont typeface="+mj-lt"/>
              <a:buAutoNum type="arabicPeriod"/>
            </a:pPr>
            <a:r>
              <a:rPr lang="en-US" sz="2400" dirty="0"/>
              <a:t>Assessment for learning is a focus for staff and institutional development.</a:t>
            </a:r>
          </a:p>
          <a:p>
            <a:pPr>
              <a:lnSpc>
                <a:spcPct val="100000"/>
              </a:lnSpc>
              <a:buSzPct val="100000"/>
              <a:buFont typeface="+mj-lt"/>
              <a:buAutoNum type="arabicPeriod"/>
            </a:pPr>
            <a:r>
              <a:rPr lang="en-US" sz="2400" dirty="0"/>
              <a:t>Assessment provides inclusive and trustworthy representation of student achievement.</a:t>
            </a:r>
          </a:p>
          <a:p>
            <a:pPr>
              <a:lnSpc>
                <a:spcPct val="100000"/>
              </a:lnSpc>
              <a:buFont typeface="+mj-lt"/>
              <a:buAutoNum type="arabicPeriod"/>
            </a:pPr>
            <a:endParaRPr lang="en-US" sz="2400" dirty="0"/>
          </a:p>
        </p:txBody>
      </p:sp>
    </p:spTree>
    <p:extLst>
      <p:ext uri="{BB962C8B-B14F-4D97-AF65-F5344CB8AC3E}">
        <p14:creationId xmlns:p14="http://schemas.microsoft.com/office/powerpoint/2010/main" val="2633398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74638"/>
            <a:ext cx="7742094"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normAutofit lnSpcReduction="10000"/>
          </a:bodyPr>
          <a:lstStyle/>
          <a:p>
            <a:r>
              <a:rPr lang="en-GB" sz="2600" b="1" dirty="0"/>
              <a:t>Make sense of key terms such as criteria, weightings, and level;</a:t>
            </a:r>
          </a:p>
          <a:p>
            <a:r>
              <a:rPr lang="en-GB" sz="2600" b="1" dirty="0"/>
              <a:t>Encounter a variety of assessment methods (e.g. presentations, portfolios, posters, assessed web participation, practicals, vivas etc) and get practice in using them;</a:t>
            </a:r>
          </a:p>
          <a:p>
            <a:r>
              <a:rPr lang="en-GB" sz="2600" b="1" dirty="0"/>
              <a:t>Be strategic in their behaviours, putting more work into aspects of an assignment with high weightings, interrogating criteria to find out what is really required and so on;</a:t>
            </a:r>
          </a:p>
          <a:p>
            <a:r>
              <a:rPr lang="en-GB" sz="2600" b="1"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592760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A rethink is needed</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Universities face substantial change in a rapidly evolving global context. The challenges of meeting new expectations about academic standards in the next decade and beyond mean that assessment will need to be rethought and renewed. (Boud et al, 2010 p.1).</a:t>
            </a:r>
          </a:p>
          <a:p>
            <a:pPr marL="0" indent="0">
              <a:buNone/>
            </a:pPr>
            <a:endParaRPr lang="en-GB" sz="2600" dirty="0"/>
          </a:p>
          <a:p>
            <a:pPr marL="0" indent="0">
              <a:buNone/>
            </a:pPr>
            <a:endParaRPr lang="en-GB" sz="2600" dirty="0"/>
          </a:p>
        </p:txBody>
      </p:sp>
    </p:spTree>
    <p:extLst>
      <p:ext uri="{BB962C8B-B14F-4D97-AF65-F5344CB8AC3E}">
        <p14:creationId xmlns:p14="http://schemas.microsoft.com/office/powerpoint/2010/main" val="1645736699"/>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260648"/>
            <a:ext cx="7749480" cy="93610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Fit-for-purpose assessment focuses efforts and promotes engagement through reference to:</a:t>
            </a:r>
          </a:p>
        </p:txBody>
      </p:sp>
      <p:sp>
        <p:nvSpPr>
          <p:cNvPr id="4" name="Content Placeholder 3"/>
          <p:cNvSpPr>
            <a:spLocks noGrp="1"/>
          </p:cNvSpPr>
          <p:nvPr>
            <p:ph idx="1"/>
          </p:nvPr>
        </p:nvSpPr>
        <p:spPr>
          <a:xfrm>
            <a:off x="1" y="1124744"/>
            <a:ext cx="8892480" cy="5077619"/>
          </a:xfrm>
        </p:spPr>
        <p:txBody>
          <a:bodyPr/>
          <a:lstStyle/>
          <a:p>
            <a:pPr lvl="0"/>
            <a:r>
              <a:rPr lang="en-US" sz="2200" dirty="0"/>
              <a:t>methodologies: which methods and approaches are most appropriate and efficient for the arts and design context?</a:t>
            </a:r>
            <a:endParaRPr lang="en-GB" sz="2200" dirty="0"/>
          </a:p>
          <a:p>
            <a:pPr lvl="0"/>
            <a:r>
              <a:rPr lang="en-US" sz="2200" dirty="0"/>
              <a:t>agency: who should be undertaking assessment? Tutors, peers, students themselves, employers and clients can all participate in student assessment to good effect, but which is right for particular assessment activities?</a:t>
            </a:r>
            <a:endParaRPr lang="en-GB" sz="2200" dirty="0"/>
          </a:p>
          <a:p>
            <a:pPr lvl="0"/>
            <a:r>
              <a:rPr lang="en-US" sz="2200" dirty="0"/>
              <a:t>timing: end point and continuous assessment can both be valuable, when should we assess students to maximise impact on student learning? </a:t>
            </a:r>
            <a:endParaRPr lang="en-GB" sz="2200" dirty="0"/>
          </a:p>
          <a:p>
            <a:pPr lvl="0"/>
            <a:r>
              <a:rPr lang="en-US" sz="2200" dirty="0"/>
              <a:t>orientation: to what extent in each task would we wish to focus particularly on process or outcomes, or both?</a:t>
            </a:r>
            <a:endParaRPr lang="en-GB" sz="2200" dirty="0"/>
          </a:p>
          <a:p>
            <a:pPr lvl="0"/>
            <a:r>
              <a:rPr lang="en-US" sz="2200" dirty="0"/>
              <a:t>inclusivity: how can we enable all students to achieve their highest personal potential?</a:t>
            </a:r>
            <a:endParaRPr lang="en-GB" sz="2200" dirty="0"/>
          </a:p>
          <a:p>
            <a:r>
              <a:rPr lang="en-US" sz="2200" dirty="0"/>
              <a:t>efficiency: what can we do to make assessment fully embedded in learning for students?</a:t>
            </a:r>
            <a:endParaRPr lang="en-GB" sz="2200" dirty="0"/>
          </a:p>
        </p:txBody>
      </p:sp>
    </p:spTree>
    <p:extLst>
      <p:ext uri="{BB962C8B-B14F-4D97-AF65-F5344CB8AC3E}">
        <p14:creationId xmlns:p14="http://schemas.microsoft.com/office/powerpoint/2010/main" val="3004801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What is authentic assessment?</a:t>
            </a:r>
          </a:p>
        </p:txBody>
      </p:sp>
      <p:sp>
        <p:nvSpPr>
          <p:cNvPr id="3" name="Content Placeholder 2"/>
          <p:cNvSpPr>
            <a:spLocks noGrp="1"/>
          </p:cNvSpPr>
          <p:nvPr>
            <p:ph idx="1"/>
          </p:nvPr>
        </p:nvSpPr>
        <p:spPr/>
        <p:txBody>
          <a:bodyPr/>
          <a:lstStyle/>
          <a:p>
            <a:r>
              <a:rPr lang="en-GB" sz="2800" dirty="0"/>
              <a:t>Authentic assessment sends signals to students which direct them towards the kinds of learning goals and processes that are representative of meaningful learning in their subject area. </a:t>
            </a:r>
          </a:p>
          <a:p>
            <a:r>
              <a:rPr lang="en-GB" sz="2800" dirty="0"/>
              <a:t>It uses a range of methods and approaches that get students working hard on activities relevant to their life and career plans on graduation; </a:t>
            </a:r>
          </a:p>
          <a:p>
            <a:r>
              <a:rPr lang="en-GB" sz="2800" dirty="0"/>
              <a:t>Authentic summative assessment tasks are designed to ensure that students learn what they need to learn in recognisably appropriate ways.</a:t>
            </a:r>
          </a:p>
          <a:p>
            <a:endParaRPr lang="en-GB" sz="2800" dirty="0"/>
          </a:p>
        </p:txBody>
      </p:sp>
    </p:spTree>
    <p:extLst>
      <p:ext uri="{BB962C8B-B14F-4D97-AF65-F5344CB8AC3E}">
        <p14:creationId xmlns:p14="http://schemas.microsoft.com/office/powerpoint/2010/main" val="1554630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8572500" cy="6858000"/>
          </a:xfrm>
          <a:prstGeom prst="rect">
            <a:avLst/>
          </a:prstGeom>
        </p:spPr>
      </p:pic>
      <p:sp>
        <p:nvSpPr>
          <p:cNvPr id="3" name="TextBox 2"/>
          <p:cNvSpPr txBox="1"/>
          <p:nvPr/>
        </p:nvSpPr>
        <p:spPr>
          <a:xfrm>
            <a:off x="1090247" y="3235570"/>
            <a:ext cx="3428999" cy="2308324"/>
          </a:xfrm>
          <a:prstGeom prst="rect">
            <a:avLst/>
          </a:prstGeom>
          <a:solidFill>
            <a:srgbClr val="00B050"/>
          </a:solidFill>
        </p:spPr>
        <p:txBody>
          <a:bodyPr wrap="square" rtlCol="0">
            <a:spAutoFit/>
          </a:bodyPr>
          <a:lstStyle/>
          <a:p>
            <a:r>
              <a:rPr lang="en-GB" sz="3600" b="1" dirty="0">
                <a:solidFill>
                  <a:srgbClr val="FFFF00"/>
                </a:solidFill>
              </a:rPr>
              <a:t>How authentic is this kind of assessment in your subject?</a:t>
            </a:r>
          </a:p>
        </p:txBody>
      </p:sp>
    </p:spTree>
    <p:extLst>
      <p:ext uri="{BB962C8B-B14F-4D97-AF65-F5344CB8AC3E}">
        <p14:creationId xmlns:p14="http://schemas.microsoft.com/office/powerpoint/2010/main" val="36927510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2000"/>
            <a:ext cx="8001000" cy="5334000"/>
          </a:xfrm>
          <a:prstGeom prst="rect">
            <a:avLst/>
          </a:prstGeom>
          <a:noFill/>
          <a:ln w="9525">
            <a:noFill/>
            <a:miter lim="800000"/>
            <a:headEnd/>
            <a:tailEnd/>
          </a:ln>
        </p:spPr>
      </p:pic>
      <p:sp>
        <p:nvSpPr>
          <p:cNvPr id="4" name="Title 3"/>
          <p:cNvSpPr txBox="1">
            <a:spLocks/>
          </p:cNvSpPr>
          <p:nvPr/>
        </p:nvSpPr>
        <p:spPr>
          <a:xfrm>
            <a:off x="0" y="0"/>
            <a:ext cx="9144000" cy="1196752"/>
          </a:xfrm>
          <a:prstGeom prst="rect">
            <a:avLst/>
          </a:prstGeom>
          <a:solidFill>
            <a:schemeClr val="bg1"/>
          </a:solidFill>
          <a:ln w="9525">
            <a:noFill/>
            <a:miter lim="800000"/>
            <a:headEnd/>
            <a:tailEnd/>
          </a:ln>
        </p:spPr>
        <p:txBody>
          <a:bodyPr/>
          <a:lstStyle>
            <a:defPPr>
              <a:defRPr lang="en-GB"/>
            </a:defPPr>
            <a:lvl1pPr algn="ctr">
              <a:defRPr sz="4000" b="1">
                <a:solidFill>
                  <a:srgbClr val="66FF66"/>
                </a:solidFill>
                <a:latin typeface="Calibri" pitchFamily="34" charset="0"/>
                <a:cs typeface="Arial" charset="0"/>
              </a:defRPr>
            </a:lvl1pPr>
          </a:lstStyle>
          <a:p>
            <a:r>
              <a:rPr lang="en-GB" sz="3600" dirty="0">
                <a:solidFill>
                  <a:schemeClr val="tx1"/>
                </a:solidFill>
              </a:rPr>
              <a:t>Does this look like an authentic assessment process?</a:t>
            </a:r>
          </a:p>
        </p:txBody>
      </p:sp>
    </p:spTree>
    <p:extLst>
      <p:ext uri="{BB962C8B-B14F-4D97-AF65-F5344CB8AC3E}">
        <p14:creationId xmlns:p14="http://schemas.microsoft.com/office/powerpoint/2010/main" val="39007942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26359683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864936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E530-B629-4C6D-B338-ECA6FCD2B822}"/>
              </a:ext>
            </a:extLst>
          </p:cNvPr>
          <p:cNvSpPr>
            <a:spLocks noGrp="1"/>
          </p:cNvSpPr>
          <p:nvPr>
            <p:ph type="title"/>
          </p:nvPr>
        </p:nvSpPr>
        <p:spPr/>
        <p:txBody>
          <a:bodyPr/>
          <a:lstStyle/>
          <a:p>
            <a:r>
              <a:rPr lang="en-GB" dirty="0"/>
              <a:t>Fostering autonomy in assessment and feedback</a:t>
            </a:r>
          </a:p>
        </p:txBody>
      </p:sp>
      <p:sp>
        <p:nvSpPr>
          <p:cNvPr id="3" name="Content Placeholder 2">
            <a:extLst>
              <a:ext uri="{FF2B5EF4-FFF2-40B4-BE49-F238E27FC236}">
                <a16:creationId xmlns:a16="http://schemas.microsoft.com/office/drawing/2014/main" id="{91223D5F-2730-4190-80B5-1BE315683D78}"/>
              </a:ext>
            </a:extLst>
          </p:cNvPr>
          <p:cNvSpPr>
            <a:spLocks noGrp="1"/>
          </p:cNvSpPr>
          <p:nvPr>
            <p:ph idx="1"/>
          </p:nvPr>
        </p:nvSpPr>
        <p:spPr/>
        <p:txBody>
          <a:bodyPr/>
          <a:lstStyle/>
          <a:p>
            <a:pPr marL="0" indent="0">
              <a:buNone/>
            </a:pPr>
            <a:r>
              <a:rPr lang="en-GB" sz="2600"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sz="2600" i="1" dirty="0"/>
              <a:t>for</a:t>
            </a:r>
            <a:r>
              <a:rPr lang="en-GB" sz="2600" dirty="0"/>
              <a:t> rather than just </a:t>
            </a:r>
            <a:r>
              <a:rPr lang="en-GB" sz="2600" i="1" dirty="0"/>
              <a:t>of</a:t>
            </a:r>
            <a:r>
              <a:rPr lang="en-GB" sz="2600" dirty="0"/>
              <a:t> learning, with students learning while they are being assessed rather than it being merely a summative end process. We also need to ensure that we provide explicit and implicit messages to students and indeed all other stakeholders about how we assess. </a:t>
            </a:r>
          </a:p>
        </p:txBody>
      </p:sp>
    </p:spTree>
    <p:extLst>
      <p:ext uri="{BB962C8B-B14F-4D97-AF65-F5344CB8AC3E}">
        <p14:creationId xmlns:p14="http://schemas.microsoft.com/office/powerpoint/2010/main" val="1635514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3991669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37962613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Engagement: why talk about it? Because:</a:t>
            </a:r>
          </a:p>
        </p:txBody>
      </p:sp>
      <p:sp>
        <p:nvSpPr>
          <p:cNvPr id="13315" name="Rectangle 3"/>
          <p:cNvSpPr>
            <a:spLocks noGrp="1"/>
          </p:cNvSpPr>
          <p:nvPr>
            <p:ph idx="1"/>
          </p:nvPr>
        </p:nvSpPr>
        <p:spPr>
          <a:xfrm>
            <a:off x="468313" y="1124744"/>
            <a:ext cx="8229600" cy="5077619"/>
          </a:xfrm>
        </p:spPr>
        <p:txBody>
          <a:bodyPr/>
          <a:lstStyle/>
          <a:p>
            <a:pPr eaLnBrk="1" hangingPunct="1"/>
            <a:r>
              <a:rPr lang="en-GB" sz="2600" b="1" dirty="0"/>
              <a:t>Academics and learning support staff report increasing levels of disengagement by students of the ‘iGeneration’;</a:t>
            </a:r>
          </a:p>
          <a:p>
            <a:pPr eaLnBrk="1" hangingPunct="1"/>
            <a:r>
              <a:rPr lang="en-GB" sz="2600" dirty="0"/>
              <a:t>The nature of the transaction is changing in the light of high fees;</a:t>
            </a:r>
            <a:r>
              <a:rPr lang="en-GB" sz="2600" b="1" dirty="0"/>
              <a:t> </a:t>
            </a:r>
          </a:p>
          <a:p>
            <a:pPr eaLnBrk="1" hangingPunct="1">
              <a:lnSpc>
                <a:spcPct val="90000"/>
              </a:lnSpc>
            </a:pPr>
            <a:r>
              <a:rPr lang="en-GB" sz="2600" b="1" dirty="0"/>
              <a:t>Potentially the nature of student behaviour in higher education is changing radically in terms of academic and other literacies; </a:t>
            </a:r>
          </a:p>
          <a:p>
            <a:pPr eaLnBrk="1" hangingPunct="1">
              <a:lnSpc>
                <a:spcPct val="90000"/>
              </a:lnSpc>
            </a:pPr>
            <a:r>
              <a:rPr lang="en-GB" sz="2600" b="1" dirty="0"/>
              <a:t>Institutions need to ensure that new students enter with, or have the opportunity to acquire, the skills needed for academic success;</a:t>
            </a:r>
          </a:p>
          <a:p>
            <a:pPr eaLnBrk="1" hangingPunct="1">
              <a:lnSpc>
                <a:spcPct val="90000"/>
              </a:lnSpc>
            </a:pPr>
            <a:r>
              <a:rPr lang="en-GB" sz="2600" b="1" dirty="0"/>
              <a:t>HEIs must devise programmes in which the emphasis is on maximising students’ development.</a:t>
            </a:r>
          </a:p>
          <a:p>
            <a:pPr eaLnBrk="1" hangingPunct="1"/>
            <a:endParaRPr lang="en-GB" sz="2600" b="1" dirty="0"/>
          </a:p>
          <a:p>
            <a:pPr eaLnBrk="1" hangingPunct="1"/>
            <a:endParaRPr lang="en-GB" sz="2600" b="1" dirty="0"/>
          </a:p>
        </p:txBody>
      </p:sp>
    </p:spTree>
    <p:extLst>
      <p:ext uri="{BB962C8B-B14F-4D97-AF65-F5344CB8AC3E}">
        <p14:creationId xmlns:p14="http://schemas.microsoft.com/office/powerpoint/2010/main" val="42481964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Disengaged students</a:t>
            </a:r>
          </a:p>
        </p:txBody>
      </p:sp>
      <p:sp>
        <p:nvSpPr>
          <p:cNvPr id="3" name="Content Placeholder 2"/>
          <p:cNvSpPr>
            <a:spLocks noGrp="1"/>
          </p:cNvSpPr>
          <p:nvPr>
            <p:ph idx="1"/>
          </p:nvPr>
        </p:nvSpPr>
        <p:spPr/>
        <p:txBody>
          <a:bodyPr/>
          <a:lstStyle/>
          <a:p>
            <a:r>
              <a:rPr lang="en-GB" sz="2600" dirty="0"/>
              <a:t>Don’t live up to their potential and fail to achieve their very best;</a:t>
            </a:r>
          </a:p>
          <a:p>
            <a:r>
              <a:rPr lang="en-GB" sz="2600" dirty="0"/>
              <a:t>Make life more difficult for the staff who teach and support them;</a:t>
            </a:r>
          </a:p>
          <a:p>
            <a:r>
              <a:rPr lang="en-GB" sz="2600" dirty="0"/>
              <a:t>Don’t achieve as highly as they might &amp; underperform;</a:t>
            </a:r>
          </a:p>
          <a:p>
            <a:r>
              <a:rPr lang="en-GB" sz="2600" dirty="0"/>
              <a:t>Drop out of higher education, thereby damaging their own prospects and HEIs’ performance indicators;</a:t>
            </a:r>
          </a:p>
          <a:p>
            <a:r>
              <a:rPr lang="en-GB" sz="2600" dirty="0"/>
              <a:t>HEIs suffer both financially and in terms of their status and reputation from high attrition rates. </a:t>
            </a:r>
          </a:p>
        </p:txBody>
      </p:sp>
    </p:spTree>
    <p:extLst>
      <p:ext uri="{BB962C8B-B14F-4D97-AF65-F5344CB8AC3E}">
        <p14:creationId xmlns:p14="http://schemas.microsoft.com/office/powerpoint/2010/main" val="2982143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4043864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E6A03-C1F1-4A08-AC34-CB41E8CE10F2}"/>
              </a:ext>
            </a:extLst>
          </p:cNvPr>
          <p:cNvSpPr>
            <a:spLocks noGrp="1"/>
          </p:cNvSpPr>
          <p:nvPr>
            <p:ph type="title"/>
          </p:nvPr>
        </p:nvSpPr>
        <p:spPr/>
        <p:txBody>
          <a:bodyPr/>
          <a:lstStyle/>
          <a:p>
            <a:r>
              <a:rPr lang="en-GB" dirty="0"/>
              <a:t>Fostering graduate skills and employability</a:t>
            </a:r>
          </a:p>
        </p:txBody>
      </p:sp>
      <p:sp>
        <p:nvSpPr>
          <p:cNvPr id="3" name="Content Placeholder 2">
            <a:extLst>
              <a:ext uri="{FF2B5EF4-FFF2-40B4-BE49-F238E27FC236}">
                <a16:creationId xmlns:a16="http://schemas.microsoft.com/office/drawing/2014/main" id="{B015A770-D4B4-4A1A-94D5-0C26DD2DCD03}"/>
              </a:ext>
            </a:extLst>
          </p:cNvPr>
          <p:cNvSpPr>
            <a:spLocks noGrp="1"/>
          </p:cNvSpPr>
          <p:nvPr>
            <p:ph idx="1"/>
          </p:nvPr>
        </p:nvSpPr>
        <p:spPr/>
        <p:txBody>
          <a:bodyPr/>
          <a:lstStyle/>
          <a:p>
            <a:pPr marL="0" indent="0">
              <a:buNone/>
            </a:pPr>
            <a:r>
              <a:rPr lang="en-GB" dirty="0"/>
              <a:t>By providing authentic assignments, students can progressively develop a range of skills which include </a:t>
            </a:r>
            <a:r>
              <a:rPr lang="en-GB" i="1" dirty="0"/>
              <a:t>inter alia</a:t>
            </a:r>
            <a:r>
              <a:rPr lang="en-GB" dirty="0"/>
              <a:t>:</a:t>
            </a:r>
          </a:p>
          <a:p>
            <a:r>
              <a:rPr lang="en-GB" dirty="0"/>
              <a:t>Effective oral, written and digital communication; </a:t>
            </a:r>
          </a:p>
          <a:p>
            <a:r>
              <a:rPr lang="en-GB" dirty="0"/>
              <a:t>Creativity and problem-solving capabilities;</a:t>
            </a:r>
          </a:p>
          <a:p>
            <a:r>
              <a:rPr lang="en-GB" dirty="0"/>
              <a:t>Inter-personal and social skills;</a:t>
            </a:r>
          </a:p>
          <a:p>
            <a:r>
              <a:rPr lang="en-GB" dirty="0"/>
              <a:t>Effective group membership, leadership and ‘followership’;</a:t>
            </a:r>
          </a:p>
          <a:p>
            <a:r>
              <a:rPr lang="en-GB" dirty="0"/>
              <a:t>Manipulation and presentation of data;</a:t>
            </a:r>
          </a:p>
          <a:p>
            <a:r>
              <a:rPr lang="en-GB" dirty="0"/>
              <a:t>Locating, verifying and effectively using a range of information sources;</a:t>
            </a:r>
          </a:p>
          <a:p>
            <a:r>
              <a:rPr lang="en-GB" dirty="0"/>
              <a:t>Good presentation of work in visual and written forms.</a:t>
            </a:r>
          </a:p>
        </p:txBody>
      </p:sp>
    </p:spTree>
    <p:extLst>
      <p:ext uri="{BB962C8B-B14F-4D97-AF65-F5344CB8AC3E}">
        <p14:creationId xmlns:p14="http://schemas.microsoft.com/office/powerpoint/2010/main" val="451846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3930677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Review practice: what can we do to build authenticity in to our assessment?</a:t>
            </a:r>
          </a:p>
        </p:txBody>
      </p:sp>
      <p:sp>
        <p:nvSpPr>
          <p:cNvPr id="3" name="Content Placeholder 2"/>
          <p:cNvSpPr>
            <a:spLocks noGrp="1"/>
          </p:cNvSpPr>
          <p:nvPr>
            <p:ph idx="1"/>
          </p:nvPr>
        </p:nvSpPr>
        <p:spPr>
          <a:xfrm>
            <a:off x="384807" y="1210442"/>
            <a:ext cx="8374385" cy="4789488"/>
          </a:xfrm>
        </p:spPr>
        <p:txBody>
          <a:bodyPr/>
          <a:lstStyle/>
          <a:p>
            <a:pPr marL="0" indent="0">
              <a:buNone/>
            </a:pPr>
            <a:r>
              <a:rPr lang="en-GB" sz="2100" dirty="0"/>
              <a:t>We need to design assignments that stretch students beyond mechanistic tasks and make assessment fully integral to the learning experience (Sambell et al, 2012). Such authentic assignments and activities could include:</a:t>
            </a:r>
          </a:p>
          <a:p>
            <a:pPr lvl="0"/>
            <a:r>
              <a:rPr lang="en-GB" sz="2100" dirty="0"/>
              <a:t>Action-orientated tasks, that are underpinned by relevant evidence-based scholarship and where students are learning by doing (Race, 2014);</a:t>
            </a:r>
          </a:p>
          <a:p>
            <a:pPr lvl="0"/>
            <a:r>
              <a:rPr lang="en-GB" sz="2100" dirty="0"/>
              <a:t>Ones that are truly representative of student effort, maximising time-on-task, with marks reflecting the achievement of learning outcomes specified in the programme outlines and which are coherent, constructively aligned (Biggs and Tang, 2007) and challenging;</a:t>
            </a:r>
          </a:p>
          <a:p>
            <a:pPr lvl="0"/>
            <a:r>
              <a:rPr lang="en-GB" sz="2100" dirty="0"/>
              <a:t>Processes that are nuanced, clearly articulated and transparent in demonstrating the way that decisions are reached on assessment grades (QAA, 2013);</a:t>
            </a:r>
          </a:p>
          <a:p>
            <a:r>
              <a:rPr lang="en-GB" sz="2100" dirty="0"/>
              <a:t>Assessment strategies that work at a programme rather than a module level (McDowell, 2012).</a:t>
            </a:r>
          </a:p>
        </p:txBody>
      </p:sp>
    </p:spTree>
    <p:extLst>
      <p:ext uri="{BB962C8B-B14F-4D97-AF65-F5344CB8AC3E}">
        <p14:creationId xmlns:p14="http://schemas.microsoft.com/office/powerpoint/2010/main" val="9203320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76672"/>
          </a:xfrm>
          <a:noFill/>
          <a:ln w="12700">
            <a:noFill/>
            <a:miter lim="800000"/>
            <a:headEnd/>
            <a:tailEnd/>
          </a:ln>
          <a:effectLst/>
        </p:spPr>
        <p:txBody>
          <a:bodyPr lIns="92075" tIns="46038" rIns="92075" bIns="46038" anchor="ctr">
            <a:normAutofit fontScale="90000"/>
          </a:bodyPr>
          <a:lstStyle/>
          <a:p>
            <a:pPr eaLnBrk="0" fontAlgn="base" hangingPunct="0">
              <a:lnSpc>
                <a:spcPct val="80000"/>
              </a:lnSpc>
              <a:spcAft>
                <a:spcPct val="0"/>
              </a:spcAft>
            </a:pPr>
            <a:r>
              <a:rPr lang="en-GB" sz="3200" b="1" dirty="0">
                <a:solidFill>
                  <a:srgbClr val="002060"/>
                </a:solidFill>
                <a:latin typeface="+mn-lt"/>
                <a:ea typeface="+mn-ea"/>
                <a:cs typeface="+mn-cs"/>
              </a:rPr>
              <a:t>Assessment must engage students in active tasks e.g.</a:t>
            </a:r>
          </a:p>
        </p:txBody>
      </p:sp>
      <p:sp>
        <p:nvSpPr>
          <p:cNvPr id="4" name="Content Placeholder 3"/>
          <p:cNvSpPr>
            <a:spLocks noGrp="1"/>
          </p:cNvSpPr>
          <p:nvPr>
            <p:ph sz="half" idx="1"/>
          </p:nvPr>
        </p:nvSpPr>
        <p:spPr>
          <a:xfrm>
            <a:off x="228601" y="332656"/>
            <a:ext cx="4267200" cy="6232911"/>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476672"/>
            <a:ext cx="4495800" cy="6152728"/>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p>
          <a:p>
            <a:pPr marL="0" indent="0">
              <a:buNone/>
            </a:pP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2208640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ePortfolios,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1746953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8187-AAAB-4BAB-B62B-6BD89B7C3A3C}"/>
              </a:ext>
            </a:extLst>
          </p:cNvPr>
          <p:cNvSpPr>
            <a:spLocks noGrp="1"/>
          </p:cNvSpPr>
          <p:nvPr>
            <p:ph type="title"/>
          </p:nvPr>
        </p:nvSpPr>
        <p:spPr/>
        <p:txBody>
          <a:bodyPr/>
          <a:lstStyle/>
          <a:p>
            <a:r>
              <a:rPr lang="en-GB" dirty="0"/>
              <a:t>In this workshop participants can expect to:</a:t>
            </a:r>
          </a:p>
        </p:txBody>
      </p:sp>
      <p:sp>
        <p:nvSpPr>
          <p:cNvPr id="3" name="Content Placeholder 2">
            <a:extLst>
              <a:ext uri="{FF2B5EF4-FFF2-40B4-BE49-F238E27FC236}">
                <a16:creationId xmlns:a16="http://schemas.microsoft.com/office/drawing/2014/main" id="{40466F3A-A8B3-48E7-9BCF-7A899D9EA691}"/>
              </a:ext>
            </a:extLst>
          </p:cNvPr>
          <p:cNvSpPr>
            <a:spLocks noGrp="1"/>
          </p:cNvSpPr>
          <p:nvPr>
            <p:ph idx="1"/>
          </p:nvPr>
        </p:nvSpPr>
        <p:spPr/>
        <p:txBody>
          <a:bodyPr/>
          <a:lstStyle/>
          <a:p>
            <a:pPr lvl="0"/>
            <a:r>
              <a:rPr lang="en-GB" sz="2800" dirty="0"/>
              <a:t>discuss what authentic assessment comprises and what is involved in linking assignments to live and professional practices;</a:t>
            </a:r>
          </a:p>
          <a:p>
            <a:pPr lvl="0"/>
            <a:r>
              <a:rPr lang="en-GB" sz="2800" dirty="0"/>
              <a:t>review how best to make assessment fit-for-purpose and engaging;</a:t>
            </a:r>
          </a:p>
          <a:p>
            <a:pPr lvl="0"/>
            <a:r>
              <a:rPr lang="en-GB" sz="2800" dirty="0"/>
              <a:t>plan how to build in and assess skills development for employability within the curriculum.</a:t>
            </a:r>
          </a:p>
          <a:p>
            <a:endParaRPr lang="en-GB" sz="2800" dirty="0"/>
          </a:p>
        </p:txBody>
      </p:sp>
    </p:spTree>
    <p:extLst>
      <p:ext uri="{BB962C8B-B14F-4D97-AF65-F5344CB8AC3E}">
        <p14:creationId xmlns:p14="http://schemas.microsoft.com/office/powerpoint/2010/main" val="7610797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 media.</a:t>
            </a:r>
          </a:p>
        </p:txBody>
      </p:sp>
    </p:spTree>
    <p:extLst>
      <p:ext uri="{BB962C8B-B14F-4D97-AF65-F5344CB8AC3E}">
        <p14:creationId xmlns:p14="http://schemas.microsoft.com/office/powerpoint/2010/main" val="38580950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Work at a programme level, rather than having assessment occur in module-shaped silos?</a:t>
            </a:r>
          </a:p>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Assure the standards of assessment against national and PSRB benchmarks?</a:t>
            </a:r>
          </a:p>
        </p:txBody>
      </p:sp>
    </p:spTree>
    <p:extLst>
      <p:ext uri="{BB962C8B-B14F-4D97-AF65-F5344CB8AC3E}">
        <p14:creationId xmlns:p14="http://schemas.microsoft.com/office/powerpoint/2010/main" val="21949040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2007)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val="16356766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importance of dialogic feedback (Sadler)</a:t>
            </a:r>
          </a:p>
        </p:txBody>
      </p:sp>
      <p:sp>
        <p:nvSpPr>
          <p:cNvPr id="3" name="Content Placeholder 2"/>
          <p:cNvSpPr>
            <a:spLocks noGrp="1"/>
          </p:cNvSpPr>
          <p:nvPr>
            <p:ph idx="1"/>
          </p:nvPr>
        </p:nvSpPr>
        <p:spPr/>
        <p:txBody>
          <a:bodyPr/>
          <a:lstStyle/>
          <a:p>
            <a:pPr marL="0" indent="0">
              <a:buNone/>
            </a:pPr>
            <a:r>
              <a:rPr lang="en-GB" sz="2600" dirty="0"/>
              <a:t>Students need to be exposed to, and gain experience in making judgements about, </a:t>
            </a:r>
            <a:r>
              <a:rPr lang="en-GB" sz="2600" dirty="0">
                <a:solidFill>
                  <a:srgbClr val="7030A0"/>
                </a:solidFill>
              </a:rPr>
              <a:t>a variety of works of different quality</a:t>
            </a:r>
            <a:r>
              <a:rPr lang="en-GB" sz="2600" dirty="0"/>
              <a:t>... They need planned rather than random exposure to exemplars, and experience in </a:t>
            </a:r>
            <a:r>
              <a:rPr lang="en-GB" sz="2600" dirty="0">
                <a:solidFill>
                  <a:srgbClr val="7030A0"/>
                </a:solidFill>
              </a:rPr>
              <a:t>making judgements </a:t>
            </a:r>
            <a:r>
              <a:rPr lang="en-GB" sz="2600" dirty="0"/>
              <a:t>about quality. They need to create </a:t>
            </a:r>
            <a:r>
              <a:rPr lang="en-GB" sz="2600" dirty="0">
                <a:solidFill>
                  <a:srgbClr val="7030A0"/>
                </a:solidFill>
              </a:rPr>
              <a:t>verbalised </a:t>
            </a:r>
            <a:r>
              <a:rPr lang="en-GB" sz="2600" dirty="0"/>
              <a:t>rationales and accounts of how various works could have been done better. Finally, they need to engage in evaluative </a:t>
            </a:r>
            <a:r>
              <a:rPr lang="en-GB" sz="2600" dirty="0">
                <a:solidFill>
                  <a:srgbClr val="7030A0"/>
                </a:solidFill>
              </a:rPr>
              <a:t>conversations</a:t>
            </a:r>
            <a:r>
              <a:rPr lang="en-GB" sz="2600" dirty="0"/>
              <a:t> with teachers and other students. </a:t>
            </a:r>
          </a:p>
          <a:p>
            <a:pPr marL="0" indent="0">
              <a:buNone/>
            </a:pPr>
            <a:endParaRPr lang="en-GB" sz="2600" dirty="0"/>
          </a:p>
        </p:txBody>
      </p:sp>
    </p:spTree>
    <p:extLst>
      <p:ext uri="{BB962C8B-B14F-4D97-AF65-F5344CB8AC3E}">
        <p14:creationId xmlns:p14="http://schemas.microsoft.com/office/powerpoint/2010/main" val="21325821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50514-B2DE-4D7E-BD60-C90B49FE0F16}"/>
              </a:ext>
            </a:extLst>
          </p:cNvPr>
          <p:cNvSpPr>
            <a:spLocks noGrp="1"/>
          </p:cNvSpPr>
          <p:nvPr>
            <p:ph type="title"/>
          </p:nvPr>
        </p:nvSpPr>
        <p:spPr/>
        <p:txBody>
          <a:bodyPr/>
          <a:lstStyle/>
          <a:p>
            <a:r>
              <a:rPr lang="en-GB" dirty="0"/>
              <a:t>Self and peer assessment can offer dialogic opportunities</a:t>
            </a:r>
          </a:p>
        </p:txBody>
      </p:sp>
      <p:sp>
        <p:nvSpPr>
          <p:cNvPr id="3" name="Content Placeholder 2">
            <a:extLst>
              <a:ext uri="{FF2B5EF4-FFF2-40B4-BE49-F238E27FC236}">
                <a16:creationId xmlns:a16="http://schemas.microsoft.com/office/drawing/2014/main" id="{9800A769-0AE0-4F77-AC09-2E4E04AE447B}"/>
              </a:ext>
            </a:extLst>
          </p:cNvPr>
          <p:cNvSpPr>
            <a:spLocks noGrp="1"/>
          </p:cNvSpPr>
          <p:nvPr>
            <p:ph idx="1"/>
          </p:nvPr>
        </p:nvSpPr>
        <p:spPr/>
        <p:txBody>
          <a:bodyPr/>
          <a:lstStyle/>
          <a:p>
            <a:pPr marL="0" indent="0">
              <a:buNone/>
            </a:pPr>
            <a:r>
              <a:rPr lang="en-GB" dirty="0"/>
              <a:t>We can involve students in a spectrum of activities including:</a:t>
            </a:r>
          </a:p>
          <a:p>
            <a:r>
              <a:rPr lang="en-GB" dirty="0"/>
              <a:t> self- and peer- </a:t>
            </a:r>
            <a:r>
              <a:rPr lang="en-GB" dirty="0">
                <a:solidFill>
                  <a:srgbClr val="7030A0"/>
                </a:solidFill>
              </a:rPr>
              <a:t>review</a:t>
            </a:r>
            <a:r>
              <a:rPr lang="en-GB" dirty="0"/>
              <a:t>, especially where correct answers can be supplied;</a:t>
            </a:r>
          </a:p>
          <a:p>
            <a:r>
              <a:rPr lang="en-GB" dirty="0"/>
              <a:t>Self- and peer-</a:t>
            </a:r>
            <a:r>
              <a:rPr lang="en-GB" dirty="0">
                <a:solidFill>
                  <a:srgbClr val="7030A0"/>
                </a:solidFill>
              </a:rPr>
              <a:t>evaluation, </a:t>
            </a:r>
            <a:r>
              <a:rPr lang="en-GB" dirty="0"/>
              <a:t>where students make judgments about the quality of the work presented;</a:t>
            </a:r>
          </a:p>
          <a:p>
            <a:r>
              <a:rPr lang="en-GB" dirty="0"/>
              <a:t>Self- and peer- </a:t>
            </a:r>
            <a:r>
              <a:rPr lang="en-GB" dirty="0">
                <a:solidFill>
                  <a:srgbClr val="7030A0"/>
                </a:solidFill>
              </a:rPr>
              <a:t>assessment</a:t>
            </a:r>
            <a:r>
              <a:rPr lang="en-GB" dirty="0"/>
              <a:t>, where the marks given count towards a summative outcome.</a:t>
            </a:r>
          </a:p>
          <a:p>
            <a:endParaRPr lang="en-GB" dirty="0"/>
          </a:p>
          <a:p>
            <a:pPr marL="0" indent="0">
              <a:buNone/>
            </a:pPr>
            <a:r>
              <a:rPr lang="en-GB" dirty="0"/>
              <a:t>All these activities can help students become better at judging the quality of their own work </a:t>
            </a:r>
            <a:r>
              <a:rPr lang="en-GB" i="1" dirty="0"/>
              <a:t>during its actual production</a:t>
            </a:r>
            <a:r>
              <a:rPr lang="en-GB" dirty="0"/>
              <a:t>.</a:t>
            </a:r>
          </a:p>
        </p:txBody>
      </p:sp>
    </p:spTree>
    <p:extLst>
      <p:ext uri="{BB962C8B-B14F-4D97-AF65-F5344CB8AC3E}">
        <p14:creationId xmlns:p14="http://schemas.microsoft.com/office/powerpoint/2010/main" val="38675924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Royce Sadler argues that reviewing one's own and peers’ work is valuable:</a:t>
            </a:r>
          </a:p>
        </p:txBody>
      </p:sp>
      <p:sp>
        <p:nvSpPr>
          <p:cNvPr id="3" name="Content Placeholder 2"/>
          <p:cNvSpPr>
            <a:spLocks noGrp="1"/>
          </p:cNvSpPr>
          <p:nvPr>
            <p:ph idx="1"/>
          </p:nvPr>
        </p:nvSpPr>
        <p:spPr/>
        <p:txBody>
          <a:bodyPr/>
          <a:lstStyle/>
          <a:p>
            <a:pPr>
              <a:buNone/>
            </a:pPr>
            <a:r>
              <a:rPr lang="en-GB" dirty="0"/>
              <a:t>“Students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peer assessment so that it becomes a powerful strategy for higher education teaching. (Sadler 2010)</a:t>
            </a:r>
          </a:p>
        </p:txBody>
      </p:sp>
    </p:spTree>
    <p:extLst>
      <p:ext uri="{BB962C8B-B14F-4D97-AF65-F5344CB8AC3E}">
        <p14:creationId xmlns:p14="http://schemas.microsoft.com/office/powerpoint/2010/main" val="8119073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ifs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107504" y="249238"/>
            <a:ext cx="7893496" cy="659481"/>
          </a:xfrm>
          <a:noFill/>
          <a:ln>
            <a:noFill/>
          </a:ln>
        </p:spPr>
        <p:txBody>
          <a:bodyPr vert="horz" wrap="square" lIns="91440" tIns="45720" rIns="91440" bIns="45720" numCol="1" anchor="b" anchorCtr="0" compatLnSpc="1">
            <a:prstTxWarp prst="textNoShape">
              <a:avLst/>
            </a:prstTxWarp>
          </a:bodyPr>
          <a:lstStyle/>
          <a:p>
            <a:r>
              <a:rPr lang="en-GB" sz="3200" dirty="0"/>
              <a:t> </a:t>
            </a:r>
            <a:r>
              <a:rPr lang="en-GB" dirty="0"/>
              <a:t>A very simple form of self-review using a proforma</a:t>
            </a:r>
          </a:p>
        </p:txBody>
      </p:sp>
    </p:spTree>
    <p:extLst>
      <p:ext uri="{BB962C8B-B14F-4D97-AF65-F5344CB8AC3E}">
        <p14:creationId xmlns:p14="http://schemas.microsoft.com/office/powerpoint/2010/main" val="9453721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ED487ABF-9D97-4ED5-98B3-2548A50463D9}"/>
              </a:ext>
            </a:extLst>
          </p:cNvPr>
          <p:cNvSpPr>
            <a:spLocks noGrp="1" noChangeArrowheads="1"/>
          </p:cNvSpPr>
          <p:nvPr>
            <p:ph type="title"/>
          </p:nvPr>
        </p:nvSpPr>
        <p:spPr>
          <a:xfrm>
            <a:off x="685800" y="381000"/>
            <a:ext cx="7772400" cy="1143000"/>
          </a:xfrm>
        </p:spPr>
        <p:txBody>
          <a:bodyPr/>
          <a:lstStyle/>
          <a:p>
            <a:r>
              <a:rPr lang="en-GB" altLang="en-US" dirty="0"/>
              <a:t>Whenever involving students in assessing themselves or each other: </a:t>
            </a:r>
          </a:p>
        </p:txBody>
      </p:sp>
      <p:sp>
        <p:nvSpPr>
          <p:cNvPr id="17411" name="Rectangle 3">
            <a:extLst>
              <a:ext uri="{FF2B5EF4-FFF2-40B4-BE49-F238E27FC236}">
                <a16:creationId xmlns:a16="http://schemas.microsoft.com/office/drawing/2014/main" id="{603353C5-44FF-4C4A-909F-59C40BE8DB6B}"/>
              </a:ext>
            </a:extLst>
          </p:cNvPr>
          <p:cNvSpPr>
            <a:spLocks noGrp="1" noChangeArrowheads="1"/>
          </p:cNvSpPr>
          <p:nvPr>
            <p:ph type="body" idx="1"/>
          </p:nvPr>
        </p:nvSpPr>
        <p:spPr>
          <a:xfrm>
            <a:off x="457200" y="1524000"/>
            <a:ext cx="8305800" cy="4267200"/>
          </a:xfrm>
        </p:spPr>
        <p:txBody>
          <a:bodyPr/>
          <a:lstStyle/>
          <a:p>
            <a:pPr eaLnBrk="1" hangingPunct="1"/>
            <a:r>
              <a:rPr lang="en-GB" altLang="en-US" dirty="0"/>
              <a:t>Criteria need to be explicit and clear to all concerned from the outset;</a:t>
            </a:r>
          </a:p>
          <a:p>
            <a:pPr eaLnBrk="1" hangingPunct="1"/>
            <a:r>
              <a:rPr lang="en-GB" altLang="en-US" dirty="0"/>
              <a:t>Assessment must use evidence matched against the criteria;</a:t>
            </a:r>
          </a:p>
          <a:p>
            <a:pPr eaLnBrk="1" hangingPunct="1"/>
            <a:r>
              <a:rPr lang="en-GB" altLang="en-US" dirty="0"/>
              <a:t>Students and staff need training and rehearsal before these approaches are implemented ‘for real’;</a:t>
            </a:r>
          </a:p>
          <a:p>
            <a:pPr eaLnBrk="1" hangingPunct="1"/>
            <a:r>
              <a:rPr lang="en-GB" altLang="en-US" dirty="0"/>
              <a:t>Rehearsal implies having the opportunity to practise giving marks and feedback in a non-threatening and supportive environment where issues can be raised and discussed freely and productively.</a:t>
            </a:r>
          </a:p>
          <a:p>
            <a:pPr eaLnBrk="1" hangingPunct="1">
              <a:buFontTx/>
              <a:buNone/>
            </a:pPr>
            <a:r>
              <a:rPr lang="en-GB" altLang="en-US" dirty="0">
                <a:cs typeface="Times New Roman" panose="02020603050405020304" pitchFamily="18" charset="0"/>
              </a:rPr>
              <a:t>	</a:t>
            </a:r>
            <a:endParaRPr lang="en-GB" altLang="en-US" dirty="0"/>
          </a:p>
        </p:txBody>
      </p:sp>
    </p:spTree>
    <p:extLst>
      <p:ext uri="{BB962C8B-B14F-4D97-AF65-F5344CB8AC3E}">
        <p14:creationId xmlns:p14="http://schemas.microsoft.com/office/powerpoint/2010/main" val="193233813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F0DFEC9-1A70-4681-95F6-2F4AB9F11D6F}"/>
              </a:ext>
            </a:extLst>
          </p:cNvPr>
          <p:cNvSpPr>
            <a:spLocks noGrp="1" noChangeArrowheads="1"/>
          </p:cNvSpPr>
          <p:nvPr>
            <p:ph type="title"/>
          </p:nvPr>
        </p:nvSpPr>
        <p:spPr>
          <a:xfrm>
            <a:off x="304800" y="609600"/>
            <a:ext cx="5347320" cy="1143000"/>
          </a:xfrm>
        </p:spPr>
        <p:txBody>
          <a:bodyPr/>
          <a:lstStyle/>
          <a:p>
            <a:r>
              <a:rPr lang="en-GB" altLang="en-US" dirty="0"/>
              <a:t>Using peer assessment in groups can be valuable because:</a:t>
            </a:r>
          </a:p>
        </p:txBody>
      </p:sp>
      <p:sp>
        <p:nvSpPr>
          <p:cNvPr id="16387" name="Rectangle 3">
            <a:extLst>
              <a:ext uri="{FF2B5EF4-FFF2-40B4-BE49-F238E27FC236}">
                <a16:creationId xmlns:a16="http://schemas.microsoft.com/office/drawing/2014/main" id="{3CB5D50F-D48B-4127-B554-D299726954A7}"/>
              </a:ext>
            </a:extLst>
          </p:cNvPr>
          <p:cNvSpPr>
            <a:spLocks noGrp="1" noChangeArrowheads="1"/>
          </p:cNvSpPr>
          <p:nvPr>
            <p:ph type="body" idx="1"/>
          </p:nvPr>
        </p:nvSpPr>
        <p:spPr>
          <a:xfrm>
            <a:off x="304800" y="1916113"/>
            <a:ext cx="8534400" cy="4179887"/>
          </a:xfrm>
        </p:spPr>
        <p:txBody>
          <a:bodyPr/>
          <a:lstStyle/>
          <a:p>
            <a:pPr eaLnBrk="1" hangingPunct="1"/>
            <a:r>
              <a:rPr lang="en-GB" altLang="en-US" dirty="0"/>
              <a:t>Available research indicates that involving students in their own  and each other’s assessment makes them better learners (deep not surface learning);</a:t>
            </a:r>
          </a:p>
          <a:p>
            <a:pPr eaLnBrk="1" hangingPunct="1"/>
            <a:r>
              <a:rPr lang="en-GB" altLang="en-US" dirty="0"/>
              <a:t>If students feel they can get away with a free ride, then engagement may be harder to promote;</a:t>
            </a:r>
          </a:p>
          <a:p>
            <a:pPr eaLnBrk="1" hangingPunct="1"/>
            <a:r>
              <a:rPr lang="en-GB" altLang="en-US" dirty="0"/>
              <a:t>Assessing group participation really needs the involvement of peers to be meaningful;</a:t>
            </a:r>
          </a:p>
          <a:p>
            <a:pPr eaLnBrk="1" hangingPunct="1"/>
            <a:r>
              <a:rPr lang="en-GB" altLang="en-US" dirty="0"/>
              <a:t>Students can get inside the criteria and start to work out what they really mean in practice</a:t>
            </a:r>
          </a:p>
          <a:p>
            <a:pPr eaLnBrk="1" hangingPunct="1"/>
            <a:r>
              <a:rPr lang="en-GB" altLang="en-US" dirty="0"/>
              <a:t>Either inter-group of intra-group peer assessment  can help to access individual contributions . </a:t>
            </a:r>
          </a:p>
          <a:p>
            <a:pPr eaLnBrk="1" hangingPunct="1"/>
            <a:endParaRPr lang="en-GB" altLang="en-US" dirty="0"/>
          </a:p>
        </p:txBody>
      </p:sp>
    </p:spTree>
    <p:extLst>
      <p:ext uri="{BB962C8B-B14F-4D97-AF65-F5344CB8AC3E}">
        <p14:creationId xmlns:p14="http://schemas.microsoft.com/office/powerpoint/2010/main" val="2357139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Peter Hartley’s NTFS Bradford-led project on Programme Level Assessment</a:t>
            </a:r>
          </a:p>
        </p:txBody>
      </p:sp>
      <p:sp>
        <p:nvSpPr>
          <p:cNvPr id="3" name="Content Placeholder 2"/>
          <p:cNvSpPr>
            <a:spLocks noGrp="1"/>
          </p:cNvSpPr>
          <p:nvPr>
            <p:ph idx="1"/>
          </p:nvPr>
        </p:nvSpPr>
        <p:spPr>
          <a:xfrm>
            <a:off x="468313" y="1196752"/>
            <a:ext cx="8229600" cy="5661248"/>
          </a:xfrm>
        </p:spPr>
        <p:txBody>
          <a:bodyPr/>
          <a:lstStyle/>
          <a:p>
            <a:pPr>
              <a:buNone/>
            </a:pPr>
            <a:r>
              <a:rPr lang="en-GB" sz="2600" dirty="0"/>
              <a:t>It set out to focus on redressing problems including:</a:t>
            </a:r>
          </a:p>
          <a:p>
            <a:r>
              <a:rPr lang="en-GB" sz="2600" dirty="0"/>
              <a:t> not </a:t>
            </a:r>
            <a:r>
              <a:rPr lang="en-US" sz="2600" dirty="0"/>
              <a:t>assessing learning outcomes holistically at a programme level;</a:t>
            </a:r>
          </a:p>
          <a:p>
            <a:r>
              <a:rPr lang="en-US" sz="2600" dirty="0"/>
              <a:t>the </a:t>
            </a:r>
            <a:r>
              <a:rPr lang="en-US" sz="2600" dirty="0" err="1"/>
              <a:t>atomisation</a:t>
            </a:r>
            <a:r>
              <a:rPr lang="en-US" sz="2600" dirty="0"/>
              <a:t> of assessment, often resulting in too much summative and not enough formative feedback and over-standardisation in regulations.</a:t>
            </a:r>
          </a:p>
          <a:p>
            <a:pPr>
              <a:buNone/>
            </a:pPr>
            <a:r>
              <a:rPr lang="en-US" sz="2600" dirty="0"/>
              <a:t>This results in students and staff failing to see the links between disparate elements of the programme, over-assessment and multiple assignments using repetitive formats. </a:t>
            </a:r>
          </a:p>
          <a:p>
            <a:pPr>
              <a:buNone/>
            </a:pPr>
            <a:r>
              <a:rPr lang="en-US" sz="2600" dirty="0"/>
              <a:t>Modules were often too short for complex learning and this tended to lead to surface learning and </a:t>
            </a:r>
            <a:r>
              <a:rPr lang="en-GB" sz="2600" dirty="0"/>
              <a:t>‘</a:t>
            </a:r>
            <a:r>
              <a:rPr lang="en-US" sz="2600" dirty="0"/>
              <a:t>tick-box’ mentality.</a:t>
            </a:r>
            <a:endParaRPr lang="en-GB" sz="2600" dirty="0"/>
          </a:p>
          <a:p>
            <a:endParaRPr lang="en-GB" sz="2600" dirty="0"/>
          </a:p>
        </p:txBody>
      </p:sp>
    </p:spTree>
    <p:extLst>
      <p:ext uri="{BB962C8B-B14F-4D97-AF65-F5344CB8AC3E}">
        <p14:creationId xmlns:p14="http://schemas.microsoft.com/office/powerpoint/2010/main" val="4143934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learning;</a:t>
            </a:r>
          </a:p>
          <a:p>
            <a:r>
              <a:rPr lang="en-GB" sz="2600" dirty="0"/>
              <a:t>Globally, 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5289153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In summary</a:t>
            </a:r>
          </a:p>
        </p:txBody>
      </p:sp>
      <p:sp>
        <p:nvSpPr>
          <p:cNvPr id="43011" name="Rectangle 3"/>
          <p:cNvSpPr>
            <a:spLocks noGrp="1" noChangeArrowheads="1"/>
          </p:cNvSpPr>
          <p:nvPr>
            <p:ph type="body" idx="1"/>
          </p:nvPr>
        </p:nvSpPr>
        <p:spPr>
          <a:xfrm>
            <a:off x="285720" y="764704"/>
            <a:ext cx="8629680" cy="5361459"/>
          </a:xfrm>
        </p:spPr>
        <p:txBody>
          <a:bodyPr/>
          <a:lstStyle/>
          <a:p>
            <a:pPr eaLnBrk="1" hangingPunct="1"/>
            <a:r>
              <a:rPr lang="en-US" sz="2800" dirty="0"/>
              <a:t>No single method of assessment or giving feedback is likely to be ubiquitously successful, so it’s worth using a variety of approaches which mirror lifelike contexts;</a:t>
            </a:r>
          </a:p>
          <a:p>
            <a:pPr eaLnBrk="1" hangingPunct="1"/>
            <a:r>
              <a:rPr lang="en-US" sz="2800" dirty="0"/>
              <a:t>Students can become more autonomous in their learning if the assessment approaches and methods we use are appropriate and targeted;</a:t>
            </a:r>
          </a:p>
          <a:p>
            <a:pPr eaLnBrk="1" hangingPunct="1"/>
            <a:r>
              <a:rPr lang="en-US" sz="2800" dirty="0"/>
              <a:t>Getting students involved in their won and each other’s assessment fosters their assessment </a:t>
            </a:r>
            <a:r>
              <a:rPr lang="en-US" sz="2800" dirty="0" err="1"/>
              <a:t>literacu</a:t>
            </a:r>
            <a:r>
              <a:rPr lang="en-US" sz="2800" dirty="0"/>
              <a:t> and helps them to take our feedback more seriously.</a:t>
            </a:r>
          </a:p>
        </p:txBody>
      </p:sp>
    </p:spTree>
    <p:extLst>
      <p:ext uri="{BB962C8B-B14F-4D97-AF65-F5344CB8AC3E}">
        <p14:creationId xmlns:p14="http://schemas.microsoft.com/office/powerpoint/2010/main" val="30545097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7273C-84C0-4FB2-970C-C71A1358F816}"/>
              </a:ext>
            </a:extLst>
          </p:cNvPr>
          <p:cNvSpPr>
            <a:spLocks noGrp="1"/>
          </p:cNvSpPr>
          <p:nvPr>
            <p:ph type="ctrTitle"/>
          </p:nvPr>
        </p:nvSpPr>
        <p:spPr/>
        <p:txBody>
          <a:bodyPr/>
          <a:lstStyle/>
          <a:p>
            <a:r>
              <a:rPr lang="en-GB" dirty="0"/>
              <a:t>Part 2 International perspectives on assessment and feedback </a:t>
            </a:r>
          </a:p>
        </p:txBody>
      </p:sp>
      <p:sp>
        <p:nvSpPr>
          <p:cNvPr id="4" name="Subtitle 3">
            <a:extLst>
              <a:ext uri="{FF2B5EF4-FFF2-40B4-BE49-F238E27FC236}">
                <a16:creationId xmlns:a16="http://schemas.microsoft.com/office/drawing/2014/main" id="{F895F3A1-834B-4A71-B3A8-63E2A2644DF0}"/>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69629811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16104939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does an internationalised curriculum mean?</a:t>
            </a:r>
          </a:p>
        </p:txBody>
      </p:sp>
      <p:sp>
        <p:nvSpPr>
          <p:cNvPr id="3" name="Content Placeholder 2"/>
          <p:cNvSpPr>
            <a:spLocks noGrp="1"/>
          </p:cNvSpPr>
          <p:nvPr>
            <p:ph idx="1"/>
          </p:nvPr>
        </p:nvSpPr>
        <p:spPr/>
        <p:txBody>
          <a:bodyPr/>
          <a:lstStyle/>
          <a:p>
            <a:r>
              <a:rPr lang="en-GB" dirty="0"/>
              <a:t>‘The international classroom requires teachers to be skilled managers of a complex teaching and learning environment. They must not only possess the abilities associated with ‘good teaching’ but be efficient intercultural learners who use cultural diversity in the classroom as a learning resource’. (Leask, 2007, p.87).</a:t>
            </a:r>
          </a:p>
          <a:p>
            <a:r>
              <a:rPr lang="en-GB" dirty="0"/>
              <a:t>‘The features of internationalised curricula reflect the varied rationales behind them: early and less developed models will focus exclusively on content, but more complex models encompass references to knowledge and skills, sometimes to behaviours and, where the rationale is values-based, to attitudes.’ (Jones and </a:t>
            </a:r>
            <a:r>
              <a:rPr lang="en-GB" dirty="0" err="1"/>
              <a:t>Killick</a:t>
            </a:r>
            <a:r>
              <a:rPr lang="en-GB" dirty="0"/>
              <a:t>, 2007, p.112).</a:t>
            </a:r>
          </a:p>
          <a:p>
            <a:endParaRPr lang="en-GB" dirty="0"/>
          </a:p>
        </p:txBody>
      </p:sp>
    </p:spTree>
    <p:extLst>
      <p:ext uri="{BB962C8B-B14F-4D97-AF65-F5344CB8AC3E}">
        <p14:creationId xmlns:p14="http://schemas.microsoft.com/office/powerpoint/2010/main" val="8074046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p:spPr>
        <p:txBody>
          <a:bodyPr/>
          <a:lstStyle/>
          <a:p>
            <a:r>
              <a:rPr lang="en-GB" dirty="0"/>
              <a:t>But how does this apply to me?</a:t>
            </a:r>
          </a:p>
        </p:txBody>
      </p:sp>
      <p:sp>
        <p:nvSpPr>
          <p:cNvPr id="3" name="Content Placeholder 2"/>
          <p:cNvSpPr>
            <a:spLocks noGrp="1"/>
          </p:cNvSpPr>
          <p:nvPr>
            <p:ph idx="1"/>
          </p:nvPr>
        </p:nvSpPr>
        <p:spPr>
          <a:xfrm>
            <a:off x="468313" y="980729"/>
            <a:ext cx="8229600" cy="5348634"/>
          </a:xfrm>
        </p:spPr>
        <p:txBody>
          <a:bodyPr/>
          <a:lstStyle/>
          <a:p>
            <a:r>
              <a:rPr lang="en-GB" dirty="0"/>
              <a:t>Internationalised content refers to the selection of global and intercultural subject matter and the ways in which assignments focus on variations in professional practices across cultures; </a:t>
            </a:r>
          </a:p>
          <a:p>
            <a:r>
              <a:rPr lang="en-GB" dirty="0"/>
              <a:t>There can be resistance in some subjects to seeing there is any need to internationalise the curriculum: indeed some see it as challenging to their professional integrity;</a:t>
            </a:r>
          </a:p>
          <a:p>
            <a:r>
              <a:rPr lang="en-GB" dirty="0"/>
              <a:t>For example, a Science teacher quoted by Clifford in </a:t>
            </a:r>
            <a:r>
              <a:rPr lang="en-GB" dirty="0" err="1"/>
              <a:t>Trowler</a:t>
            </a:r>
            <a:r>
              <a:rPr lang="en-GB" dirty="0"/>
              <a:t> </a:t>
            </a:r>
            <a:r>
              <a:rPr lang="en-GB" i="1" dirty="0"/>
              <a:t>et al</a:t>
            </a:r>
            <a:r>
              <a:rPr lang="en-GB" dirty="0"/>
              <a:t> 2014 says: “Chemistry covers all cultures, there is no way it is culturally differentiating between chemistry here and chemistry in the US, Chemistry in Britain, in China in Nigeria in Columbia; </a:t>
            </a:r>
          </a:p>
          <a:p>
            <a:r>
              <a:rPr lang="en-GB" dirty="0"/>
              <a:t>But cultural sensitivity becomes important in relation to the kinds of </a:t>
            </a:r>
            <a:r>
              <a:rPr lang="en-GB" dirty="0">
                <a:solidFill>
                  <a:srgbClr val="7030A0"/>
                </a:solidFill>
              </a:rPr>
              <a:t>analogies</a:t>
            </a:r>
            <a:r>
              <a:rPr lang="en-GB" dirty="0"/>
              <a:t> we use in our explanations, and in our </a:t>
            </a:r>
            <a:r>
              <a:rPr lang="en-GB" dirty="0">
                <a:solidFill>
                  <a:srgbClr val="7030A0"/>
                </a:solidFill>
              </a:rPr>
              <a:t>applications</a:t>
            </a:r>
            <a:r>
              <a:rPr lang="en-GB" dirty="0"/>
              <a:t> of theory to practical contexts.</a:t>
            </a:r>
          </a:p>
        </p:txBody>
      </p:sp>
    </p:spTree>
    <p:extLst>
      <p:ext uri="{BB962C8B-B14F-4D97-AF65-F5344CB8AC3E}">
        <p14:creationId xmlns:p14="http://schemas.microsoft.com/office/powerpoint/2010/main" val="273252054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49239"/>
            <a:ext cx="7543800" cy="731490"/>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Internationalising curriculum content</a:t>
            </a:r>
          </a:p>
        </p:txBody>
      </p:sp>
      <p:sp>
        <p:nvSpPr>
          <p:cNvPr id="5" name="Content Placeholder 4"/>
          <p:cNvSpPr>
            <a:spLocks noGrp="1"/>
          </p:cNvSpPr>
          <p:nvPr>
            <p:ph idx="1"/>
          </p:nvPr>
        </p:nvSpPr>
        <p:spPr>
          <a:xfrm>
            <a:off x="468313" y="980729"/>
            <a:ext cx="8229600" cy="5348634"/>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dirty="0"/>
              <a:t>Do you present students with global examples in your teaching and assignments tasks, or are your case studies and examples drawn solely or principally from your own nation and maybe one or two others?</a:t>
            </a:r>
          </a:p>
          <a:p>
            <a:r>
              <a:rPr lang="en-GB" dirty="0"/>
              <a:t>Do you consider the implications of some of your historical or cultural references which might be unfamiliar to students from diverse national backgrounds?</a:t>
            </a:r>
          </a:p>
          <a:p>
            <a:r>
              <a:rPr lang="en-GB" dirty="0"/>
              <a:t>Do you make it possible for students to draw on their own subject-related experiences in classroom discussions and activities, for example, different legal or practical contexts?</a:t>
            </a:r>
          </a:p>
          <a:p>
            <a:r>
              <a:rPr lang="en-GB" dirty="0"/>
              <a:t>Is there transferability of practices and capabilities to home contexts for students seeking employment post-graduation?</a:t>
            </a:r>
          </a:p>
          <a:p>
            <a:endParaRPr lang="en-GB" sz="3200" dirty="0"/>
          </a:p>
        </p:txBody>
      </p:sp>
    </p:spTree>
    <p:extLst>
      <p:ext uri="{BB962C8B-B14F-4D97-AF65-F5344CB8AC3E}">
        <p14:creationId xmlns:p14="http://schemas.microsoft.com/office/powerpoint/2010/main" val="19933681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do we expect our students to do?</a:t>
            </a:r>
          </a:p>
        </p:txBody>
      </p:sp>
      <p:sp>
        <p:nvSpPr>
          <p:cNvPr id="3" name="Content Placeholder 2"/>
          <p:cNvSpPr>
            <a:spLocks noGrp="1"/>
          </p:cNvSpPr>
          <p:nvPr>
            <p:ph idx="1"/>
          </p:nvPr>
        </p:nvSpPr>
        <p:spPr/>
        <p:txBody>
          <a:bodyPr/>
          <a:lstStyle/>
          <a:p>
            <a:r>
              <a:rPr lang="en-GB" dirty="0"/>
              <a:t>For some students, argument and debate may be unfamiliar and profoundly uncomfortable if they are used to contexts where consensus is key; </a:t>
            </a:r>
          </a:p>
          <a:p>
            <a:r>
              <a:rPr lang="en-GB" dirty="0"/>
              <a:t>If your home nation is one where dissent is highly unpopular/ dangerous, asking students to take a personal ( and perhaps controversial) position on an issue can be very frightening;</a:t>
            </a:r>
          </a:p>
          <a:p>
            <a:r>
              <a:rPr lang="en-GB" dirty="0"/>
              <a:t>In Europe and some other nations, learning is seen as a partnership with high expectations of both partners, whereas for some students there is an expectations that teaching is active and learning is passive. However, just like in dancing, we need activity/agency by both partners!</a:t>
            </a:r>
          </a:p>
        </p:txBody>
      </p:sp>
    </p:spTree>
    <p:extLst>
      <p:ext uri="{BB962C8B-B14F-4D97-AF65-F5344CB8AC3E}">
        <p14:creationId xmlns:p14="http://schemas.microsoft.com/office/powerpoint/2010/main" val="47967243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8"/>
            <a:ext cx="7543800" cy="1523578"/>
          </a:xfrm>
        </p:spPr>
        <p:txBody>
          <a:bodyPr/>
          <a:lstStyle/>
          <a:p>
            <a:r>
              <a:rPr lang="en-US" dirty="0"/>
              <a:t>What about </a:t>
            </a:r>
            <a:br>
              <a:rPr lang="en-US" dirty="0"/>
            </a:br>
            <a:r>
              <a:rPr lang="en-US" dirty="0"/>
              <a:t>international </a:t>
            </a:r>
            <a:br>
              <a:rPr lang="en-US" dirty="0"/>
            </a:br>
            <a:r>
              <a:rPr lang="en-US" dirty="0"/>
              <a:t>academics?</a:t>
            </a:r>
          </a:p>
        </p:txBody>
      </p:sp>
      <p:sp>
        <p:nvSpPr>
          <p:cNvPr id="3" name="Content Placeholder 2"/>
          <p:cNvSpPr>
            <a:spLocks noGrp="1"/>
          </p:cNvSpPr>
          <p:nvPr>
            <p:ph sz="half" idx="1"/>
          </p:nvPr>
        </p:nvSpPr>
        <p:spPr>
          <a:xfrm>
            <a:off x="37076" y="2578948"/>
            <a:ext cx="4587240" cy="3017520"/>
          </a:xfrm>
        </p:spPr>
        <p:txBody>
          <a:bodyPr>
            <a:normAutofit lnSpcReduction="10000"/>
          </a:bodyPr>
          <a:lstStyle/>
          <a:p>
            <a:pPr marL="344487" lvl="1" indent="0">
              <a:buNone/>
            </a:pPr>
            <a:r>
              <a:rPr lang="en-US" b="1" dirty="0"/>
              <a:t>Here are some perspectives from academics interviewed by </a:t>
            </a:r>
            <a:r>
              <a:rPr lang="en-US" b="1" dirty="0" err="1"/>
              <a:t>Dr</a:t>
            </a:r>
            <a:r>
              <a:rPr lang="en-US" b="1" dirty="0"/>
              <a:t> Anesa Hosein [a.hosein@surrey.ac.uk] and</a:t>
            </a:r>
          </a:p>
          <a:p>
            <a:pPr marL="344487" lvl="1" indent="0">
              <a:buNone/>
            </a:pPr>
            <a:r>
              <a:rPr lang="en-US" b="1" dirty="0" err="1"/>
              <a:t>Dr</a:t>
            </a:r>
            <a:r>
              <a:rPr lang="en-US" b="1" dirty="0"/>
              <a:t> Namrata Rao [raon@hope.ac.uk]</a:t>
            </a:r>
          </a:p>
          <a:p>
            <a:pPr marL="344487" lvl="1" indent="0">
              <a:buNone/>
            </a:pPr>
            <a:r>
              <a:rPr lang="en-US" b="1" dirty="0"/>
              <a:t>whose work I acknowledge here.</a:t>
            </a:r>
          </a:p>
          <a:p>
            <a:endParaRPr lang="en-US" dirty="0"/>
          </a:p>
          <a:p>
            <a:endParaRPr lang="en-US" dirty="0"/>
          </a:p>
        </p:txBody>
      </p:sp>
      <p:pic>
        <p:nvPicPr>
          <p:cNvPr id="6" name="Picture 5"/>
          <p:cNvPicPr>
            <a:picLocks noChangeAspect="1"/>
          </p:cNvPicPr>
          <p:nvPr/>
        </p:nvPicPr>
        <p:blipFill>
          <a:blip r:embed="rId2"/>
          <a:stretch>
            <a:fillRect/>
          </a:stretch>
        </p:blipFill>
        <p:spPr>
          <a:xfrm>
            <a:off x="4496550" y="857250"/>
            <a:ext cx="4411229" cy="6525366"/>
          </a:xfrm>
          <a:prstGeom prst="rect">
            <a:avLst/>
          </a:prstGeom>
        </p:spPr>
      </p:pic>
    </p:spTree>
    <p:extLst>
      <p:ext uri="{BB962C8B-B14F-4D97-AF65-F5344CB8AC3E}">
        <p14:creationId xmlns:p14="http://schemas.microsoft.com/office/powerpoint/2010/main" val="18023991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6196" y="692696"/>
            <a:ext cx="7290054" cy="720080"/>
          </a:xfrm>
        </p:spPr>
        <p:txBody>
          <a:bodyPr/>
          <a:lstStyle/>
          <a:p>
            <a:r>
              <a:rPr lang="en-US" dirty="0"/>
              <a:t>Erik Blair – Procedural Differences in Work Practices</a:t>
            </a:r>
          </a:p>
        </p:txBody>
      </p:sp>
      <p:sp>
        <p:nvSpPr>
          <p:cNvPr id="5" name="Content Placeholder 4"/>
          <p:cNvSpPr>
            <a:spLocks noGrp="1"/>
          </p:cNvSpPr>
          <p:nvPr>
            <p:ph idx="1"/>
          </p:nvPr>
        </p:nvSpPr>
        <p:spPr>
          <a:xfrm>
            <a:off x="179512" y="1412776"/>
            <a:ext cx="8964488" cy="5445224"/>
          </a:xfrm>
        </p:spPr>
        <p:txBody>
          <a:bodyPr>
            <a:normAutofit fontScale="92500" lnSpcReduction="20000"/>
          </a:bodyPr>
          <a:lstStyle/>
          <a:p>
            <a:pPr marL="0" indent="0">
              <a:buNone/>
            </a:pPr>
            <a:r>
              <a:rPr lang="en-GB" i="1" dirty="0"/>
              <a:t>Initially, I felt a shock. I had come from a higher education environment in the UK where the general movement was towards openness – of data, of systems, of working and learning relationships. Everyone was expected to have a basic understanding of the photocopier and everyone was expected to complete their own paperwork. I had been conditioned into believing a specific set of expectations and norms of the teaching and learning environment and had an idea about what pedagogy, management, teamwork and university life should look like. However, the cultural and historical factors that informed the institution I now entered led to some tension as I tried to combine the old with the new. The established hierarchies of Trinidad and Tobago meant that management was not used to being questioned; teaching was content-heavy, and students were expected to be passive note-takers (Watson 2013). While I felt that I should do my own photocopying, my administrative colleagues felt that in doing so I was slighting them – so I learned to resist the urge to print, photocopy and staple resources and worked to become comfortable asking for documents that I was capable of finding for myself. </a:t>
            </a:r>
            <a:endParaRPr lang="en-GB" dirty="0"/>
          </a:p>
          <a:p>
            <a:pPr lvl="0"/>
            <a:r>
              <a:rPr lang="en-US" sz="1200" dirty="0"/>
              <a:t>- Extract for Chapter 2. </a:t>
            </a:r>
            <a:r>
              <a:rPr lang="en-US" sz="1200" dirty="0" err="1"/>
              <a:t>Contextualising</a:t>
            </a:r>
            <a:r>
              <a:rPr lang="en-US" sz="1200" dirty="0"/>
              <a:t> the New Teaching Environment (by Erik Blair) taken from </a:t>
            </a:r>
            <a:r>
              <a:rPr lang="en-US" sz="1200" dirty="0" err="1"/>
              <a:t>Hosein</a:t>
            </a:r>
            <a:r>
              <a:rPr lang="en-US" sz="1200" dirty="0"/>
              <a:t>, A., Rao N., </a:t>
            </a:r>
            <a:r>
              <a:rPr lang="en-US" sz="1200" dirty="0" err="1"/>
              <a:t>Kinchin</a:t>
            </a:r>
            <a:r>
              <a:rPr lang="en-US" sz="1200" dirty="0"/>
              <a:t> I., and </a:t>
            </a:r>
            <a:r>
              <a:rPr lang="en-US" sz="1200" dirty="0" err="1"/>
              <a:t>Yeh</a:t>
            </a:r>
            <a:r>
              <a:rPr lang="en-US" sz="1200" dirty="0"/>
              <a:t> C. S.-H. ( due June 2018) </a:t>
            </a:r>
            <a:r>
              <a:rPr lang="en-US" sz="1200" i="1" dirty="0"/>
              <a:t>Academics’ International Teaching Journeys: Personal Narratives of Transitions in Higher Education</a:t>
            </a:r>
            <a:r>
              <a:rPr lang="en-US" sz="1200" dirty="0"/>
              <a:t>, London: Bloomsbury.</a:t>
            </a:r>
            <a:endParaRPr lang="en-GB" sz="1200" dirty="0"/>
          </a:p>
          <a:p>
            <a:endParaRPr lang="en-US" dirty="0"/>
          </a:p>
        </p:txBody>
      </p:sp>
    </p:spTree>
    <p:extLst>
      <p:ext uri="{BB962C8B-B14F-4D97-AF65-F5344CB8AC3E}">
        <p14:creationId xmlns:p14="http://schemas.microsoft.com/office/powerpoint/2010/main" val="40707913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Henry Kum – Questioning Professional Judgement</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107504" y="1412776"/>
            <a:ext cx="8856984" cy="5195986"/>
          </a:xfrm>
        </p:spPr>
        <p:txBody>
          <a:bodyPr>
            <a:normAutofit fontScale="92500" lnSpcReduction="10000"/>
          </a:bodyPr>
          <a:lstStyle/>
          <a:p>
            <a:pPr marL="0" indent="0">
              <a:buNone/>
            </a:pPr>
            <a:r>
              <a:rPr lang="is-IS" i="1" dirty="0"/>
              <a:t>… </a:t>
            </a:r>
            <a:r>
              <a:rPr lang="en-GB" i="1" dirty="0"/>
              <a:t>In the NSS survey, students are asked to provide feedback on what it has been like to study on their course at their institution. There is no doubt that the NSS plays a huge role in shaping the classroom approaches and methods of teachers, especially after the implementation of tuition fees. From my experience as a student and tutor in Cameroon, it is possible to conclude that the culture in Cameroon puts the teachers above the students and students are not considered to have the required resources to make objective judgements about the professional competence of academics, who are considered to be well-read. This culture shaped my professional identity of a teacher always being ahead of the students in matters of content, method and professional judgement. The challenge to me as a migrant academic was on how to draw the balance between keeping students happy and maintaining standards of good practice like attendance, course work, assignments and course expectations. </a:t>
            </a:r>
          </a:p>
          <a:p>
            <a:pPr lvl="0"/>
            <a:r>
              <a:rPr lang="en-US" sz="1200" dirty="0"/>
              <a:t>- Extract for Chapter 3. Complexities and Cross Cultural Challenges of Foreign Lecturers: Personal Narrative Histories in Cameroon and England (by Henry Kum) taken from Hosein, A., Rao N., Kinchin I., and Yeh C. S.-H. ( due June 2018) </a:t>
            </a:r>
            <a:r>
              <a:rPr lang="en-US" sz="1200" i="1" dirty="0"/>
              <a:t>Academics’ International Teaching Journeys: Personal Narratives of Transitions in Higher Education</a:t>
            </a:r>
            <a:r>
              <a:rPr lang="en-US" sz="1200" dirty="0"/>
              <a:t>, London: Bloomsbury.</a:t>
            </a:r>
            <a:endParaRPr lang="en-GB" sz="1200" dirty="0"/>
          </a:p>
          <a:p>
            <a:endParaRPr lang="en-GB" dirty="0"/>
          </a:p>
        </p:txBody>
      </p:sp>
    </p:spTree>
    <p:extLst>
      <p:ext uri="{BB962C8B-B14F-4D97-AF65-F5344CB8AC3E}">
        <p14:creationId xmlns:p14="http://schemas.microsoft.com/office/powerpoint/2010/main" val="1955570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From ‘A marked improvement’ (HEA, 2012)</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of student learning is a fundamental function of higher education. It is the means by which we assure and express academic standards and has a vital impact on student behaviour, staff time, university reputations, league tables and, most of all, students’ future lives. The National Student Survey, despite its limitations, has made more visible what researchers in the field have known for many years: assessment in our universities is far from perfect. (p.7) </a:t>
            </a:r>
          </a:p>
        </p:txBody>
      </p:sp>
    </p:spTree>
    <p:extLst>
      <p:ext uri="{BB962C8B-B14F-4D97-AF65-F5344CB8AC3E}">
        <p14:creationId xmlns:p14="http://schemas.microsoft.com/office/powerpoint/2010/main" val="338061394"/>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Jennifer Chung – keeping true to own ethos and beliefs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251520" y="1484784"/>
            <a:ext cx="8712968" cy="5123978"/>
          </a:xfrm>
        </p:spPr>
        <p:txBody>
          <a:bodyPr>
            <a:normAutofit fontScale="92500" lnSpcReduction="10000"/>
          </a:bodyPr>
          <a:lstStyle/>
          <a:p>
            <a:pPr marL="0" indent="0">
              <a:buNone/>
            </a:pPr>
            <a:r>
              <a:rPr lang="en-GB" i="1" dirty="0"/>
              <a:t>‘[S]tudents are strategic and define the curriculum by what is assessed rather than by what is taught … if universities are driven down the path of just pleasing the student, through market forces, league tables and an increasingly competitive global market, then the concept of quality learning is under serious threat’ (Norton 2007: 92). I felt that the wider, holistic teaching of our subjects was compromised by these assessments and led to a teach-to-the-test approach to each module. A by-product of this was the amount of support with assessments we were expected to give the students. This contrasted heavily with my own ethos and philosophy of higher education, influenced by the liberal arts tradition, which is to instil independence, self-reliance, and critical thinking in the students. I resisted the pressure to give extensive guidance to the students. </a:t>
            </a:r>
          </a:p>
          <a:p>
            <a:r>
              <a:rPr lang="en-US" sz="1500" dirty="0"/>
              <a:t>- Extract for Chapter 4. Cultural Shock of an International Academic: From a Liberal Arts Education in the USA to a Post-1992 University in the UK (by Jennifer Chung) taken from Hosein, A., Rao N., Kinchin I., and Yeh C. S.-H. ( due June 2018) </a:t>
            </a:r>
            <a:r>
              <a:rPr lang="en-US" sz="1500" i="1" dirty="0"/>
              <a:t>Academics’ International Teaching Journeys: Personal Narratives of Transitions in Higher Education</a:t>
            </a:r>
            <a:r>
              <a:rPr lang="en-US" sz="1500" dirty="0"/>
              <a:t>, London: Bloomsbury.</a:t>
            </a:r>
            <a:endParaRPr lang="en-GB" sz="1500" dirty="0"/>
          </a:p>
          <a:p>
            <a:endParaRPr lang="en-GB" dirty="0"/>
          </a:p>
        </p:txBody>
      </p:sp>
    </p:spTree>
    <p:extLst>
      <p:ext uri="{BB962C8B-B14F-4D97-AF65-F5344CB8AC3E}">
        <p14:creationId xmlns:p14="http://schemas.microsoft.com/office/powerpoint/2010/main" val="40997641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err="1"/>
              <a:t>Thushari</a:t>
            </a:r>
            <a:r>
              <a:rPr lang="en-GB" dirty="0"/>
              <a:t> </a:t>
            </a:r>
            <a:r>
              <a:rPr lang="en-GB" dirty="0" err="1"/>
              <a:t>Welikala</a:t>
            </a:r>
            <a:r>
              <a:rPr lang="en-GB" dirty="0"/>
              <a:t> – gender and norms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323976"/>
            <a:ext cx="8640960" cy="5284786"/>
          </a:xfrm>
        </p:spPr>
        <p:txBody>
          <a:bodyPr>
            <a:normAutofit lnSpcReduction="10000"/>
          </a:bodyPr>
          <a:lstStyle/>
          <a:p>
            <a:pPr marL="0" indent="0">
              <a:buNone/>
            </a:pPr>
            <a:r>
              <a:rPr lang="en-GB" i="1" dirty="0"/>
              <a:t>Once, after a team teaching session, a White male colleague mentioned: ‘</a:t>
            </a:r>
            <a:r>
              <a:rPr lang="en-GB" i="1" dirty="0" err="1"/>
              <a:t>Thushari</a:t>
            </a:r>
            <a:r>
              <a:rPr lang="en-GB" i="1" dirty="0"/>
              <a:t>, you should not walk around the classroom while teaching. In English universities, the teacher stands in front of the class’. Since White male </a:t>
            </a:r>
            <a:r>
              <a:rPr lang="en-GB" i="1" dirty="0" err="1"/>
              <a:t>insiderism</a:t>
            </a:r>
            <a:r>
              <a:rPr lang="en-GB" i="1" dirty="0"/>
              <a:t> is normalized within HE (Collins 2008) such comments could be (</a:t>
            </a:r>
            <a:r>
              <a:rPr lang="en-GB" i="1" dirty="0" err="1"/>
              <a:t>mis</a:t>
            </a:r>
            <a:r>
              <a:rPr lang="en-GB" i="1" dirty="0"/>
              <a:t>)interpreted merely as ‘peer feedback’ making cross-boundary conversations complicated (Appiah 2006). Such experiences consistently cautioned me about </a:t>
            </a:r>
            <a:r>
              <a:rPr lang="en-GB" i="1" dirty="0" err="1"/>
              <a:t>outsiderism</a:t>
            </a:r>
            <a:r>
              <a:rPr lang="en-GB" i="1" dirty="0"/>
              <a:t>: I am the ‘linguistic other’; ‘pedagogic other’ as well as ‘cultural other’. Similarly, there had been instances where minority women have engaged in othering, which made me feel severely segregated. Thus, the division between ‘us’ and ‘them’ can operate at different layers within institutional contexts, perhaps, due to the ‘dog-eat-dog’ mentality created within neo-liberal western academia (Bhopal 2016). </a:t>
            </a:r>
          </a:p>
          <a:p>
            <a:pPr marL="0" indent="0">
              <a:buNone/>
            </a:pPr>
            <a:r>
              <a:rPr lang="en-US" sz="1200" dirty="0"/>
              <a:t>- Extract for Chapter 5. </a:t>
            </a:r>
            <a:r>
              <a:rPr lang="en-GB" sz="1200" dirty="0"/>
              <a:t>Being Women and being Migrant: Confronting Double Strangeness in UK Higher Education </a:t>
            </a:r>
            <a:r>
              <a:rPr lang="en-US" sz="1200" dirty="0"/>
              <a:t>(by </a:t>
            </a:r>
            <a:r>
              <a:rPr lang="en-GB" sz="1200" dirty="0" err="1"/>
              <a:t>Thushari</a:t>
            </a:r>
            <a:r>
              <a:rPr lang="en-GB" sz="1200" dirty="0"/>
              <a:t> </a:t>
            </a:r>
            <a:r>
              <a:rPr lang="en-GB" sz="1200" dirty="0" err="1"/>
              <a:t>Welikala</a:t>
            </a:r>
            <a:r>
              <a:rPr lang="en-US" sz="1200" dirty="0"/>
              <a:t>) taken from Hosein, A., Rao N., Kinchin I., and Yeh C. S.-H. ( due June 2018) </a:t>
            </a:r>
            <a:r>
              <a:rPr lang="en-US" sz="1200" i="1" dirty="0"/>
              <a:t>Academics’ International Teaching Journeys: Personal Narratives of Transitions in Higher Education</a:t>
            </a:r>
            <a:r>
              <a:rPr lang="en-US" sz="1200" dirty="0"/>
              <a:t>, London: Bloomsbury.</a:t>
            </a:r>
            <a:endParaRPr lang="en-GB" sz="1200" dirty="0"/>
          </a:p>
          <a:p>
            <a:pPr marL="0" indent="0">
              <a:buNone/>
            </a:pPr>
            <a:endParaRPr lang="en-GB" dirty="0"/>
          </a:p>
        </p:txBody>
      </p:sp>
    </p:spTree>
    <p:extLst>
      <p:ext uri="{BB962C8B-B14F-4D97-AF65-F5344CB8AC3E}">
        <p14:creationId xmlns:p14="http://schemas.microsoft.com/office/powerpoint/2010/main" val="88052117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Chloe Shu-Hua Yeh – Teacher-Student relationship</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323976"/>
            <a:ext cx="8712968" cy="5534024"/>
          </a:xfrm>
        </p:spPr>
        <p:txBody>
          <a:bodyPr>
            <a:normAutofit/>
          </a:bodyPr>
          <a:lstStyle/>
          <a:p>
            <a:pPr marL="0" indent="0" algn="just">
              <a:buNone/>
            </a:pPr>
            <a:r>
              <a:rPr lang="en-GB" i="1" dirty="0"/>
              <a:t>Developing good teacher-student relationships is often a challenge for many teachers (Palmer 1998), including myself. I often wondered whether I was respected ‘enough’ by my students. For example, sometimes I received emails from students without any subject, without appropriate title and without any customary acknowledgements such as ‘thank you’. I felt surprised and puzzled when I received such emails, since in my culture, not addressing a teacher by title or name or indicating ‘thank you’ at the end of an email requesting for help from students to a lecturer is considered impolite and inappropriate.</a:t>
            </a:r>
          </a:p>
          <a:p>
            <a:pPr marL="0" indent="0">
              <a:buNone/>
            </a:pPr>
            <a:r>
              <a:rPr lang="en-US" sz="1400" dirty="0"/>
              <a:t>- Extract for Chapter 6. Overcoming Doubts in an Intercultural Academic Journey from the East to the West</a:t>
            </a:r>
            <a:r>
              <a:rPr lang="en-GB" sz="1400" dirty="0"/>
              <a:t> </a:t>
            </a:r>
            <a:r>
              <a:rPr lang="en-US" sz="1400" dirty="0"/>
              <a:t>(by </a:t>
            </a:r>
            <a:r>
              <a:rPr lang="en-GB" sz="1400" dirty="0"/>
              <a:t>Chloe Shu-Hua Yeh</a:t>
            </a:r>
            <a:r>
              <a:rPr lang="en-US" sz="1400" dirty="0"/>
              <a:t>)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pPr marL="0" indent="0">
              <a:buNone/>
            </a:pPr>
            <a:endParaRPr lang="en-GB" dirty="0"/>
          </a:p>
        </p:txBody>
      </p:sp>
    </p:spTree>
    <p:extLst>
      <p:ext uri="{BB962C8B-B14F-4D97-AF65-F5344CB8AC3E}">
        <p14:creationId xmlns:p14="http://schemas.microsoft.com/office/powerpoint/2010/main" val="358355543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Chloe Shu-Hua Yeh – teacher-student expectations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179512" y="1412776"/>
            <a:ext cx="8856984" cy="5328592"/>
          </a:xfrm>
        </p:spPr>
        <p:txBody>
          <a:bodyPr>
            <a:normAutofit/>
          </a:bodyPr>
          <a:lstStyle/>
          <a:p>
            <a:pPr marL="0" indent="0">
              <a:buNone/>
            </a:pPr>
            <a:r>
              <a:rPr lang="en-GB" i="1" dirty="0"/>
              <a:t>In another instance, on graduation day, I expected my students to meet me and express some kind words/gestures to convey their gratitude for the help I extended to them in their educational journeys – an experience I was familiar with in Taiwan. However, I did not receive even a “hi” on the day. I remember I felt very disappointed with incidences such as these and kept asking myself, have I not done enough to be seen as a good teacher for them? – am I respected enough? I wonder if such doubts and conflicts were amplified by the influence of my Chinese background and the changing educational climate in higher education in the UK in the last few decades.</a:t>
            </a:r>
          </a:p>
          <a:p>
            <a:pPr marL="0" indent="0">
              <a:buNone/>
            </a:pPr>
            <a:r>
              <a:rPr lang="en-US" sz="1400" dirty="0"/>
              <a:t>- Extract for Chapter 6. Overcoming Doubts in an Intercultural Academic Journey from the East to the West</a:t>
            </a:r>
            <a:r>
              <a:rPr lang="en-GB" sz="1400" dirty="0"/>
              <a:t> </a:t>
            </a:r>
            <a:r>
              <a:rPr lang="en-US" sz="1400" dirty="0"/>
              <a:t>(by </a:t>
            </a:r>
            <a:r>
              <a:rPr lang="en-GB" sz="1400" dirty="0"/>
              <a:t>Chloe Shu-Hua Yeh</a:t>
            </a:r>
            <a:r>
              <a:rPr lang="en-US" sz="1400" dirty="0"/>
              <a:t>)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pPr marL="0" indent="0">
              <a:buNone/>
            </a:pPr>
            <a:endParaRPr lang="en-GB" dirty="0"/>
          </a:p>
        </p:txBody>
      </p:sp>
    </p:spTree>
    <p:extLst>
      <p:ext uri="{BB962C8B-B14F-4D97-AF65-F5344CB8AC3E}">
        <p14:creationId xmlns:p14="http://schemas.microsoft.com/office/powerpoint/2010/main" val="128087093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86D830-28F9-49B5-9A9E-D50EC23F0B6B}"/>
              </a:ext>
            </a:extLst>
          </p:cNvPr>
          <p:cNvSpPr>
            <a:spLocks noGrp="1"/>
          </p:cNvSpPr>
          <p:nvPr>
            <p:ph type="title"/>
          </p:nvPr>
        </p:nvSpPr>
        <p:spPr/>
        <p:txBody>
          <a:bodyPr/>
          <a:lstStyle/>
          <a:p>
            <a:r>
              <a:rPr lang="en-GB" dirty="0"/>
              <a:t>Tanya Hathaway – Confidence Issues</a:t>
            </a:r>
          </a:p>
        </p:txBody>
      </p:sp>
      <p:sp>
        <p:nvSpPr>
          <p:cNvPr id="3" name="Content Placeholder 2">
            <a:extLst>
              <a:ext uri="{FF2B5EF4-FFF2-40B4-BE49-F238E27FC236}">
                <a16:creationId xmlns:a16="http://schemas.microsoft.com/office/drawing/2014/main" id="{ED045A24-8F5C-4DC4-AB16-323D31E1C8F8}"/>
              </a:ext>
            </a:extLst>
          </p:cNvPr>
          <p:cNvSpPr>
            <a:spLocks noGrp="1"/>
          </p:cNvSpPr>
          <p:nvPr>
            <p:ph idx="1"/>
          </p:nvPr>
        </p:nvSpPr>
        <p:spPr>
          <a:xfrm>
            <a:off x="323528" y="1556792"/>
            <a:ext cx="8712968" cy="5301208"/>
          </a:xfrm>
        </p:spPr>
        <p:txBody>
          <a:bodyPr>
            <a:normAutofit lnSpcReduction="10000"/>
          </a:bodyPr>
          <a:lstStyle/>
          <a:p>
            <a:pPr marL="0" indent="0">
              <a:buNone/>
            </a:pPr>
            <a:r>
              <a:rPr lang="en-GB" i="1" dirty="0"/>
              <a:t>The international experience swiftly became a test of endurance as I entered a prolonged period of face-to-face teaching that was to take up much of my working hours. In rural regional Australian universities, teacher educators typically experience large class sizes and associated teaching and marking responsibilities. As is often the way with international academics, I was expected to teach and become expert in subjects disconnected from my immediate research specialism (Shaikh 2009; Green and Myatt 2011). The conditions gave me little hope of writing up research and I never was able to carve out research time as proficiently as those around me (Green and Myatt: 39). Others must have been feeling the same pressure? I marvelled at how they were coping. How were they surviving, and seemingly thriving? </a:t>
            </a:r>
            <a:endParaRPr lang="en-US" i="1" dirty="0"/>
          </a:p>
          <a:p>
            <a:r>
              <a:rPr lang="en-US" sz="1400" dirty="0"/>
              <a:t>- Extract for Chapter 7. </a:t>
            </a:r>
            <a:r>
              <a:rPr lang="en-GB" sz="1400" dirty="0"/>
              <a:t>Negotiating Transitions in Academic Identity: Teacher or Researcher? </a:t>
            </a:r>
            <a:r>
              <a:rPr lang="en-US" sz="1400" dirty="0"/>
              <a:t>(by Tanya Hathaway) taken from Hosein, A., Rao N., Kinchin I., and Yeh C. S.-H. ( due June 2018) </a:t>
            </a:r>
            <a:r>
              <a:rPr lang="en-US" sz="1400" i="1" dirty="0"/>
              <a:t>Academics’ International Teaching Journeys: Personal Narratives of Transitions in Higher Education</a:t>
            </a:r>
            <a:r>
              <a:rPr lang="en-US" sz="1400" dirty="0"/>
              <a:t>, London: Bloomsbury.</a:t>
            </a:r>
            <a:endParaRPr lang="en-GB" sz="1400" dirty="0"/>
          </a:p>
          <a:p>
            <a:endParaRPr lang="en-GB" sz="2000" dirty="0"/>
          </a:p>
        </p:txBody>
      </p:sp>
    </p:spTree>
    <p:extLst>
      <p:ext uri="{BB962C8B-B14F-4D97-AF65-F5344CB8AC3E}">
        <p14:creationId xmlns:p14="http://schemas.microsoft.com/office/powerpoint/2010/main" val="39246533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758EA-9B7E-410B-BACC-A46368BFEE08}"/>
              </a:ext>
            </a:extLst>
          </p:cNvPr>
          <p:cNvSpPr>
            <a:spLocks noGrp="1"/>
          </p:cNvSpPr>
          <p:nvPr>
            <p:ph type="title"/>
          </p:nvPr>
        </p:nvSpPr>
        <p:spPr>
          <a:xfrm>
            <a:off x="457200" y="249238"/>
            <a:ext cx="7543800" cy="152357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And what about those of you who have worked or are working in a nation other than your home nation?</a:t>
            </a:r>
          </a:p>
        </p:txBody>
      </p:sp>
      <p:sp>
        <p:nvSpPr>
          <p:cNvPr id="3" name="Content Placeholder 2">
            <a:extLst>
              <a:ext uri="{FF2B5EF4-FFF2-40B4-BE49-F238E27FC236}">
                <a16:creationId xmlns:a16="http://schemas.microsoft.com/office/drawing/2014/main" id="{FD159152-82D0-41AC-8D4A-17A67AF5FF84}"/>
              </a:ext>
            </a:extLst>
          </p:cNvPr>
          <p:cNvSpPr>
            <a:spLocks noGrp="1"/>
          </p:cNvSpPr>
          <p:nvPr>
            <p:ph idx="1"/>
          </p:nvPr>
        </p:nvSpPr>
        <p:spPr>
          <a:xfrm>
            <a:off x="468313" y="2060847"/>
            <a:ext cx="8229600" cy="4268515"/>
          </a:xfrm>
        </p:spPr>
        <p:txBody>
          <a:bodyPr/>
          <a:lstStyle/>
          <a:p>
            <a:r>
              <a:rPr lang="en-GB" sz="2800" dirty="0"/>
              <a:t>Do you have stories to tell about the adjustments you’ve had to make to your pedagogic practice?</a:t>
            </a:r>
          </a:p>
          <a:p>
            <a:r>
              <a:rPr lang="en-GB" sz="2800" dirty="0"/>
              <a:t>Are there things that continue to surprise you?</a:t>
            </a:r>
          </a:p>
        </p:txBody>
      </p:sp>
    </p:spTree>
    <p:extLst>
      <p:ext uri="{BB962C8B-B14F-4D97-AF65-F5344CB8AC3E}">
        <p14:creationId xmlns:p14="http://schemas.microsoft.com/office/powerpoint/2010/main" val="371618224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Issues raised: students in the classroom</a:t>
            </a:r>
          </a:p>
        </p:txBody>
      </p:sp>
      <p:sp>
        <p:nvSpPr>
          <p:cNvPr id="3" name="Content Placeholder 2"/>
          <p:cNvSpPr>
            <a:spLocks noGrp="1"/>
          </p:cNvSpPr>
          <p:nvPr>
            <p:ph idx="1"/>
          </p:nvPr>
        </p:nvSpPr>
        <p:spPr>
          <a:xfrm>
            <a:off x="251520" y="1539875"/>
            <a:ext cx="8712967" cy="4789488"/>
          </a:xfrm>
        </p:spPr>
        <p:txBody>
          <a:bodyPr/>
          <a:lstStyle/>
          <a:p>
            <a:r>
              <a:rPr lang="en-GB" dirty="0"/>
              <a:t>The differences in status gap (for example, as shown by physical position) between students and tutors from nation to nation can be disconcerting for students in new environments;</a:t>
            </a:r>
          </a:p>
          <a:p>
            <a:r>
              <a:rPr lang="en-GB" dirty="0"/>
              <a:t>Levels of formality vary, for example, in how lecturers dress and how they expect to be addressed (‘Sally’ or ‘Professor Brown’?);</a:t>
            </a:r>
          </a:p>
          <a:p>
            <a:r>
              <a:rPr lang="en-GB" dirty="0"/>
              <a:t>There can be issues around students who are not prepared to ask questions in class or seek support, for fear of ‘losing face’, or causing the teacher to ‘lose face’</a:t>
            </a:r>
          </a:p>
          <a:p>
            <a:r>
              <a:rPr lang="en-GB" dirty="0"/>
              <a:t>Students from countries where the collective voice is predominant, or there is a culture of non-verbalised debate and unspoken thought sometimes find Dutch or UK classroom debates alienating.</a:t>
            </a:r>
          </a:p>
        </p:txBody>
      </p:sp>
    </p:spTree>
    <p:extLst>
      <p:ext uri="{BB962C8B-B14F-4D97-AF65-F5344CB8AC3E}">
        <p14:creationId xmlns:p14="http://schemas.microsoft.com/office/powerpoint/2010/main" val="131400583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(40%-80% in my experience); </a:t>
            </a:r>
          </a:p>
          <a:p>
            <a:r>
              <a:rPr lang="en-GB" dirty="0"/>
              <a:t>The level of support provided on pre-submission drafts. </a:t>
            </a:r>
          </a:p>
        </p:txBody>
      </p:sp>
    </p:spTree>
    <p:extLst>
      <p:ext uri="{BB962C8B-B14F-4D97-AF65-F5344CB8AC3E}">
        <p14:creationId xmlns:p14="http://schemas.microsoft.com/office/powerpoint/2010/main" val="165521876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2800" dirty="0"/>
              <a:t>In some nations, assessment is solely about judging outputs, but other purposes can include:</a:t>
            </a:r>
          </a:p>
        </p:txBody>
      </p:sp>
      <p:sp>
        <p:nvSpPr>
          <p:cNvPr id="3" name="Content Placeholder 2"/>
          <p:cNvSpPr>
            <a:spLocks noGrp="1"/>
          </p:cNvSpPr>
          <p:nvPr>
            <p:ph idx="1"/>
          </p:nvPr>
        </p:nvSpPr>
        <p:spPr/>
        <p:txBody>
          <a:bodyPr/>
          <a:lstStyle/>
          <a:p>
            <a:pPr lvl="0"/>
            <a:r>
              <a:rPr lang="en-US" sz="2600" dirty="0"/>
              <a:t>Determining readiness to progress to the next level of study;</a:t>
            </a:r>
            <a:endParaRPr lang="en-GB" sz="2600" dirty="0"/>
          </a:p>
          <a:p>
            <a:pPr lvl="0"/>
            <a:r>
              <a:rPr lang="en-US" sz="2600" dirty="0"/>
              <a:t>Deciding with what grade or classification students will graduate;</a:t>
            </a:r>
            <a:endParaRPr lang="en-GB" sz="2600" dirty="0"/>
          </a:p>
          <a:p>
            <a:pPr lvl="0"/>
            <a:r>
              <a:rPr lang="en-US" sz="2600" dirty="0"/>
              <a:t>Enabling a judgment to be made about whether a student is fit to practice in a clinical or other professional setting;</a:t>
            </a:r>
            <a:endParaRPr lang="en-GB" sz="2600" dirty="0"/>
          </a:p>
          <a:p>
            <a:pPr lvl="0"/>
            <a:r>
              <a:rPr lang="en-US" sz="2600" dirty="0"/>
              <a:t>Determining</a:t>
            </a:r>
            <a:r>
              <a:rPr lang="en-GB" sz="2600" dirty="0"/>
              <a:t>whether professional requirements have been satisfied</a:t>
            </a:r>
            <a:r>
              <a:rPr lang="en-US" sz="2600" dirty="0"/>
              <a:t> sufficiently to achieve professional accreditation;</a:t>
            </a:r>
            <a:endParaRPr lang="en-GB" sz="2600" dirty="0"/>
          </a:p>
          <a:p>
            <a:pPr lvl="0"/>
            <a:r>
              <a:rPr lang="en-US" sz="2600" dirty="0"/>
              <a:t>Providing statistics for internal and external agencies. </a:t>
            </a:r>
            <a:endParaRPr lang="en-GB" sz="2600" dirty="0"/>
          </a:p>
          <a:p>
            <a:endParaRPr lang="en-GB" sz="2600" dirty="0"/>
          </a:p>
        </p:txBody>
      </p:sp>
    </p:spTree>
    <p:extLst>
      <p:ext uri="{BB962C8B-B14F-4D97-AF65-F5344CB8AC3E}">
        <p14:creationId xmlns:p14="http://schemas.microsoft.com/office/powerpoint/2010/main" val="295888463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What is being assessed?</a:t>
            </a:r>
          </a:p>
        </p:txBody>
      </p:sp>
      <p:sp>
        <p:nvSpPr>
          <p:cNvPr id="3" name="Content Placeholder 2"/>
          <p:cNvSpPr>
            <a:spLocks noGrp="1"/>
          </p:cNvSpPr>
          <p:nvPr>
            <p:ph idx="1"/>
          </p:nvPr>
        </p:nvSpPr>
        <p:spPr>
          <a:xfrm>
            <a:off x="468313" y="1357298"/>
            <a:ext cx="8229600" cy="4972065"/>
          </a:xfrm>
        </p:spPr>
        <p:txBody>
          <a:bodyPr/>
          <a:lstStyle/>
          <a:p>
            <a:pPr>
              <a:buNone/>
            </a:pPr>
            <a:r>
              <a:rPr lang="en-GB" dirty="0"/>
              <a:t>In some nations accurately demonstrating the learning of by heart of tutor-delivered content is most highly prized, whereas elsewhere, use of that information in context is the prime expectation. As </a:t>
            </a:r>
            <a:r>
              <a:rPr lang="en-GB" dirty="0" err="1"/>
              <a:t>Beetham</a:t>
            </a:r>
            <a:r>
              <a:rPr lang="en-GB" dirty="0"/>
              <a:t> (2010) proposes: </a:t>
            </a:r>
          </a:p>
          <a:p>
            <a:pPr>
              <a:buNone/>
            </a:pPr>
            <a:r>
              <a:rPr lang="en-GB" dirty="0"/>
              <a:t>‘When the focus is on accuracy of reproduction, learners will be given opportunities to practise the required concept or skill until they can reproduce it exactly as taught. When the focus is on internalisation, learners will be given opportunities to integrate a concept or skill with their existing beliefs and capabilities, to reflect on what it means to them, and to make sense of it in a variety of ways’ (Beetham, 2010, p.33)</a:t>
            </a:r>
          </a:p>
          <a:p>
            <a:endParaRPr lang="en-GB" dirty="0"/>
          </a:p>
        </p:txBody>
      </p:sp>
    </p:spTree>
    <p:extLst>
      <p:ext uri="{BB962C8B-B14F-4D97-AF65-F5344CB8AC3E}">
        <p14:creationId xmlns:p14="http://schemas.microsoft.com/office/powerpoint/2010/main" val="4134082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Improving assessment improves learning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Assessment is largely dependent upon professional judgement, and confidence in such judgement requires the establishment of appropriate forums for the development and sharing of standards within and between disciplinary and professional communities. Assessment shapes what students study, when they study, how much work they do and the approach they take to their learning. Consequently, assessment design is influential in determining the quality and amount of learning achieved by students, and if we wish to improve student learning, improving assessment should be our starting point. ( HEA, 2012, p.9) </a:t>
            </a:r>
          </a:p>
          <a:p>
            <a:pPr marL="0" indent="0">
              <a:buNone/>
            </a:pPr>
            <a:endParaRPr lang="en-GB" sz="2600" dirty="0"/>
          </a:p>
        </p:txBody>
      </p:sp>
    </p:spTree>
    <p:extLst>
      <p:ext uri="{BB962C8B-B14F-4D97-AF65-F5344CB8AC3E}">
        <p14:creationId xmlns:p14="http://schemas.microsoft.com/office/powerpoint/2010/main" val="4104211092"/>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There are considerable variations in expectations concerning feedback on:</a:t>
            </a:r>
          </a:p>
        </p:txBody>
      </p:sp>
      <p:sp>
        <p:nvSpPr>
          <p:cNvPr id="3" name="Content Placeholder 2"/>
          <p:cNvSpPr>
            <a:spLocks noGrp="1"/>
          </p:cNvSpPr>
          <p:nvPr>
            <p:ph idx="1"/>
          </p:nvPr>
        </p:nvSpPr>
        <p:spPr>
          <a:xfrm>
            <a:off x="468313" y="1569493"/>
            <a:ext cx="8229600" cy="4759870"/>
          </a:xfrm>
        </p:spPr>
        <p:txBody>
          <a:bodyPr/>
          <a:lstStyle/>
          <a:p>
            <a:r>
              <a:rPr lang="en-GB" sz="2600" dirty="0"/>
              <a:t>Type (oral, written, in-person, face-to-face?);</a:t>
            </a:r>
          </a:p>
          <a:p>
            <a:r>
              <a:rPr lang="en-GB" sz="2600" dirty="0"/>
              <a:t>Volume (just ticks, or detailed and extensive developmental comments?)</a:t>
            </a:r>
          </a:p>
          <a:p>
            <a:r>
              <a:rPr lang="en-GB" sz="2600" dirty="0"/>
              <a:t>Timing (within a set period,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extLst>
      <p:ext uri="{BB962C8B-B14F-4D97-AF65-F5344CB8AC3E}">
        <p14:creationId xmlns:p14="http://schemas.microsoft.com/office/powerpoint/2010/main" val="411968336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Religious, social and ethnic considerations</a:t>
            </a:r>
          </a:p>
        </p:txBody>
      </p:sp>
      <p:sp>
        <p:nvSpPr>
          <p:cNvPr id="3" name="Content Placeholder 2"/>
          <p:cNvSpPr>
            <a:spLocks noGrp="1"/>
          </p:cNvSpPr>
          <p:nvPr>
            <p:ph idx="1"/>
          </p:nvPr>
        </p:nvSpPr>
        <p:spPr>
          <a:xfrm>
            <a:off x="468313" y="1323976"/>
            <a:ext cx="8229600" cy="5005388"/>
          </a:xfrm>
        </p:spPr>
        <p:txBody>
          <a:bodyPr/>
          <a:lstStyle/>
          <a:p>
            <a:r>
              <a:rPr lang="en-GB" dirty="0"/>
              <a:t>For students from some cultures, making direct eye contact (with ‘superiors’, the opposite sex or anyone) may be unacceptable, and yet in presentations, it may be an assessment criteria;</a:t>
            </a:r>
          </a:p>
          <a:p>
            <a:r>
              <a:rPr lang="en-GB" dirty="0"/>
              <a:t>Fasting is a key part of some religious observations, which can have real implications for concentration and capability in class and in exams, (so culturally sensitive HEIs bear this in mind);</a:t>
            </a:r>
          </a:p>
          <a:p>
            <a:r>
              <a:rPr lang="en-GB" dirty="0"/>
              <a:t>Interaction in classrooms between students of diverse cultures can be problematic on occasions: groupwork can particularly be a locus of conflict or confusion;</a:t>
            </a:r>
          </a:p>
          <a:p>
            <a:r>
              <a:rPr lang="en-GB" dirty="0"/>
              <a:t>In some nations what is regarded elsewhere as positive assertiveness and confidence can be seen as crass arrogance.</a:t>
            </a:r>
          </a:p>
          <a:p>
            <a:endParaRPr lang="en-GB" sz="2800" dirty="0"/>
          </a:p>
        </p:txBody>
      </p:sp>
    </p:spTree>
    <p:extLst>
      <p:ext uri="{BB962C8B-B14F-4D97-AF65-F5344CB8AC3E}">
        <p14:creationId xmlns:p14="http://schemas.microsoft.com/office/powerpoint/2010/main" val="33814063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428604"/>
            <a:ext cx="7821488" cy="76814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Do we have comparable technological environments? Do you expect your students to:</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Have access to the internet at home? </a:t>
            </a:r>
          </a:p>
          <a:p>
            <a:r>
              <a:rPr lang="en-GB" sz="2800" dirty="0"/>
              <a:t>Bring their own devices to class (BYOD) and use them in lessons?</a:t>
            </a:r>
          </a:p>
          <a:p>
            <a:r>
              <a:rPr lang="en-GB" sz="2800" dirty="0"/>
              <a:t>Submit assignments and receive feedback electronically?</a:t>
            </a:r>
          </a:p>
          <a:p>
            <a:r>
              <a:rPr lang="en-GB" sz="2800" dirty="0"/>
              <a:t>Access core subject content on-line before they come to classes? </a:t>
            </a:r>
          </a:p>
          <a:p>
            <a:pPr marL="0" indent="0">
              <a:buNone/>
            </a:pPr>
            <a:r>
              <a:rPr lang="en-GB" sz="2800" dirty="0"/>
              <a:t>These practices are ‘old hat’ in some places and deeply unfamiliar elsewhere.</a:t>
            </a:r>
          </a:p>
        </p:txBody>
      </p:sp>
    </p:spTree>
    <p:extLst>
      <p:ext uri="{BB962C8B-B14F-4D97-AF65-F5344CB8AC3E}">
        <p14:creationId xmlns:p14="http://schemas.microsoft.com/office/powerpoint/2010/main" val="14548517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Are there shared concepts of student support? Do you</a:t>
            </a:r>
          </a:p>
        </p:txBody>
      </p:sp>
      <p:sp>
        <p:nvSpPr>
          <p:cNvPr id="3" name="Content Placeholder 2"/>
          <p:cNvSpPr>
            <a:spLocks noGrp="1"/>
          </p:cNvSpPr>
          <p:nvPr>
            <p:ph idx="1"/>
          </p:nvPr>
        </p:nvSpPr>
        <p:spPr>
          <a:xfrm>
            <a:off x="468313" y="1323975"/>
            <a:ext cx="8229600" cy="5005388"/>
          </a:xfrm>
        </p:spPr>
        <p:txBody>
          <a:bodyPr/>
          <a:lstStyle/>
          <a:p>
            <a:r>
              <a:rPr lang="en-GB" dirty="0"/>
              <a:t>Adopt a close, caring and nurturing approach to students where the teacher's role is akin to that of a parent?</a:t>
            </a:r>
          </a:p>
          <a:p>
            <a:r>
              <a:rPr lang="en-GB" dirty="0"/>
              <a:t>Will you proof-read or copy edit student work?</a:t>
            </a:r>
          </a:p>
          <a:p>
            <a:r>
              <a:rPr lang="en-GB" dirty="0"/>
              <a:t>Regularly stay after lectures for 30-60 minutes to answer questions?</a:t>
            </a:r>
          </a:p>
          <a:p>
            <a:r>
              <a:rPr lang="en-GB" dirty="0"/>
              <a:t>Regard students as independent, autonomous adults, capable of making their own decisions of how much and how hard to study?</a:t>
            </a:r>
          </a:p>
          <a:p>
            <a:r>
              <a:rPr lang="en-GB" dirty="0"/>
              <a:t>Principally have contact with students in lecture theatre or is there much contact on an individual level?</a:t>
            </a:r>
          </a:p>
          <a:p>
            <a:pPr marL="0" indent="0">
              <a:buNone/>
            </a:pPr>
            <a:r>
              <a:rPr lang="en-GB" dirty="0"/>
              <a:t>Do parents have a central role in the educational transaction? </a:t>
            </a:r>
          </a:p>
          <a:p>
            <a:endParaRPr lang="en-GB" sz="2600" dirty="0"/>
          </a:p>
        </p:txBody>
      </p:sp>
    </p:spTree>
    <p:extLst>
      <p:ext uri="{BB962C8B-B14F-4D97-AF65-F5344CB8AC3E}">
        <p14:creationId xmlns:p14="http://schemas.microsoft.com/office/powerpoint/2010/main" val="106174288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HEIs and nations must recognise we work in a global environment</a:t>
            </a:r>
          </a:p>
        </p:txBody>
      </p:sp>
      <p:sp>
        <p:nvSpPr>
          <p:cNvPr id="3" name="Content Placeholder 2"/>
          <p:cNvSpPr>
            <a:spLocks noGrp="1"/>
          </p:cNvSpPr>
          <p:nvPr>
            <p:ph idx="1"/>
          </p:nvPr>
        </p:nvSpPr>
        <p:spPr>
          <a:xfrm>
            <a:off x="468313" y="1323975"/>
            <a:ext cx="8229600" cy="5005388"/>
          </a:xfrm>
        </p:spPr>
        <p:txBody>
          <a:bodyPr/>
          <a:lstStyle/>
          <a:p>
            <a:r>
              <a:rPr lang="en-GB" sz="2500" dirty="0"/>
              <a:t>To succeed in a highly competitive global environment, HEIs have to behave inter-culturally and cross-culturally, and dominant cultures must be sensitive about not imposing their cultural, pedagogic and academic expectations on other parts of the world.</a:t>
            </a:r>
          </a:p>
          <a:p>
            <a:r>
              <a:rPr lang="en-GB" sz="2500" dirty="0"/>
              <a:t>Student and staff mobility, the impact of transnational education, a readiness by some nations to teach undergraduates as well as postgraduates in a language other than their own to protect and enhance recruitment, and the ubiquity of international software and platform providers all mitigate against drawing up the barricades around our own national university systems. </a:t>
            </a:r>
          </a:p>
          <a:p>
            <a:endParaRPr lang="en-GB" sz="2500" dirty="0"/>
          </a:p>
        </p:txBody>
      </p:sp>
    </p:spTree>
    <p:extLst>
      <p:ext uri="{BB962C8B-B14F-4D97-AF65-F5344CB8AC3E}">
        <p14:creationId xmlns:p14="http://schemas.microsoft.com/office/powerpoint/2010/main" val="214228636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03498"/>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Pedagogic terminological confusions</a:t>
            </a:r>
          </a:p>
        </p:txBody>
      </p:sp>
      <p:sp>
        <p:nvSpPr>
          <p:cNvPr id="3" name="Content Placeholder 2"/>
          <p:cNvSpPr>
            <a:spLocks noGrp="1"/>
          </p:cNvSpPr>
          <p:nvPr>
            <p:ph idx="1"/>
          </p:nvPr>
        </p:nvSpPr>
        <p:spPr>
          <a:xfrm>
            <a:off x="214282" y="1052738"/>
            <a:ext cx="8643997" cy="5276626"/>
          </a:xfrm>
        </p:spPr>
        <p:txBody>
          <a:bodyPr/>
          <a:lstStyle/>
          <a:p>
            <a:r>
              <a:rPr lang="en-GB" sz="2200" dirty="0"/>
              <a:t>In the UK ‘assessment’ encompasses the act of marking, grading and giving feedback on assignments but in the US it means the comments students give on our teaching and vice versa with significant international variation;</a:t>
            </a:r>
          </a:p>
          <a:p>
            <a:r>
              <a:rPr lang="en-GB" sz="2200" dirty="0"/>
              <a:t>‘Faculty’ in the UK is an organisational term to describe groups of subjects or departments,, but in the US the term means academic teachers;</a:t>
            </a:r>
          </a:p>
          <a:p>
            <a:r>
              <a:rPr lang="en-GB" sz="2200" dirty="0"/>
              <a:t>The term ‘instructor’ is used in the US for teaching staff, but in the UK these are technicians;</a:t>
            </a:r>
          </a:p>
          <a:p>
            <a:r>
              <a:rPr lang="en-GB" sz="2200" dirty="0"/>
              <a:t>‘Professor’ in the UK is a status only reached after extensive application processes, but is more widely used elsewhere;</a:t>
            </a:r>
          </a:p>
          <a:p>
            <a:r>
              <a:rPr lang="en-GB" sz="2200" dirty="0"/>
              <a:t>University staff in the UK are all ‘employees’, but in the US it means professional and clerical administrators;</a:t>
            </a:r>
          </a:p>
          <a:p>
            <a:r>
              <a:rPr lang="en-GB" sz="2200" dirty="0"/>
              <a:t> What in the US are termed ‘Administrators’ are called Senior Managers in the UK.</a:t>
            </a:r>
          </a:p>
          <a:p>
            <a:endParaRPr lang="en-GB" sz="2200" dirty="0"/>
          </a:p>
        </p:txBody>
      </p:sp>
    </p:spTree>
    <p:extLst>
      <p:ext uri="{BB962C8B-B14F-4D97-AF65-F5344CB8AC3E}">
        <p14:creationId xmlns:p14="http://schemas.microsoft.com/office/powerpoint/2010/main" val="84700992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Cultural sensitivities</a:t>
            </a:r>
          </a:p>
        </p:txBody>
      </p:sp>
      <p:sp>
        <p:nvSpPr>
          <p:cNvPr id="3" name="Content Placeholder 2"/>
          <p:cNvSpPr>
            <a:spLocks noGrp="1"/>
          </p:cNvSpPr>
          <p:nvPr>
            <p:ph idx="1"/>
          </p:nvPr>
        </p:nvSpPr>
        <p:spPr/>
        <p:txBody>
          <a:bodyPr/>
          <a:lstStyle/>
          <a:p>
            <a:r>
              <a:rPr lang="en-GB" dirty="0"/>
              <a:t>It’s necessary for all staff to recognise their personal and professional positions in relation to internationalisation, since none of us are coming from a culturally-neutral perspective;</a:t>
            </a:r>
          </a:p>
          <a:p>
            <a:r>
              <a:rPr lang="en-GB" dirty="0"/>
              <a:t>International staff and home staff working transnationally tend to be more perceptive about their own personal locus for those who work solely in their home countries;</a:t>
            </a:r>
          </a:p>
          <a:p>
            <a:r>
              <a:rPr lang="en-GB" dirty="0"/>
              <a:t>We must avoid the risks of cultural intrusion and perceived imperialism in our implied beliefs that our ways of curriculum delivery and quality assurance are always best.</a:t>
            </a:r>
          </a:p>
        </p:txBody>
      </p:sp>
    </p:spTree>
    <p:extLst>
      <p:ext uri="{BB962C8B-B14F-4D97-AF65-F5344CB8AC3E}">
        <p14:creationId xmlns:p14="http://schemas.microsoft.com/office/powerpoint/2010/main" val="262845671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Diverse pedagogic approaches and contexts across the world</a:t>
            </a:r>
          </a:p>
        </p:txBody>
      </p:sp>
      <p:sp>
        <p:nvSpPr>
          <p:cNvPr id="3" name="Content Placeholder 2"/>
          <p:cNvSpPr>
            <a:spLocks noGrp="1"/>
          </p:cNvSpPr>
          <p:nvPr>
            <p:ph idx="1"/>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r>
              <a:rPr lang="en-GB" sz="2800" dirty="0"/>
              <a:t>Is your principal model of teaching one of transmission of knowledge or do you review learning as a partnership between teachers and students?</a:t>
            </a:r>
          </a:p>
          <a:p>
            <a:r>
              <a:rPr lang="en-GB" sz="2800" dirty="0"/>
              <a:t>Is the knowledge base you use ubiquitous or transactional?</a:t>
            </a:r>
          </a:p>
          <a:p>
            <a:r>
              <a:rPr lang="en-GB" sz="2800" dirty="0"/>
              <a:t>Do you value robust discussion in class, or is it more important to achieve consensus?</a:t>
            </a:r>
          </a:p>
          <a:p>
            <a:r>
              <a:rPr lang="en-GB" sz="2800" dirty="0"/>
              <a:t>Is there a significant power distance between academics and students, or is the pedagogic context quite informal? </a:t>
            </a:r>
          </a:p>
        </p:txBody>
      </p:sp>
    </p:spTree>
    <p:extLst>
      <p:ext uri="{BB962C8B-B14F-4D97-AF65-F5344CB8AC3E}">
        <p14:creationId xmlns:p14="http://schemas.microsoft.com/office/powerpoint/2010/main" val="394282240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dirty="0"/>
              <a:t>Diverse learning contexts: how far do you:</a:t>
            </a:r>
          </a:p>
        </p:txBody>
      </p:sp>
      <p:sp>
        <p:nvSpPr>
          <p:cNvPr id="3" name="Content Placeholder 2"/>
          <p:cNvSpPr>
            <a:spLocks noGrp="1"/>
          </p:cNvSpPr>
          <p:nvPr>
            <p:ph idx="1"/>
          </p:nvPr>
        </p:nvSpPr>
        <p:spPr>
          <a:xfrm>
            <a:off x="468313" y="1285860"/>
            <a:ext cx="8229600" cy="5043503"/>
          </a:xfrm>
        </p:spPr>
        <p:txBody>
          <a:bodyPr/>
          <a:lstStyle/>
          <a:p>
            <a:r>
              <a:rPr lang="en-GB" dirty="0"/>
              <a:t>Socialise with students outside class time?</a:t>
            </a:r>
          </a:p>
          <a:p>
            <a:r>
              <a:rPr lang="en-GB" dirty="0"/>
              <a:t>Encourage interruptions and questions in lectures?</a:t>
            </a:r>
          </a:p>
          <a:p>
            <a:r>
              <a:rPr lang="en-GB" dirty="0"/>
              <a:t>Encourage students to express opposing views and disagree publicly with you?</a:t>
            </a:r>
          </a:p>
          <a:p>
            <a:r>
              <a:rPr lang="en-GB" dirty="0"/>
              <a:t>Provide multiple submission opportunities for assessed work?</a:t>
            </a:r>
          </a:p>
          <a:p>
            <a:r>
              <a:rPr lang="en-GB" dirty="0"/>
              <a:t>Allow students to negotiate higher marks? </a:t>
            </a:r>
          </a:p>
          <a:p>
            <a:r>
              <a:rPr lang="en-GB" dirty="0"/>
              <a:t>Timetable required activities at weekends/ in the evening?</a:t>
            </a:r>
          </a:p>
          <a:p>
            <a:r>
              <a:rPr lang="en-GB" dirty="0"/>
              <a:t>Expect students to stay away from home overnight e.g. on field trips?</a:t>
            </a:r>
          </a:p>
          <a:p>
            <a:r>
              <a:rPr lang="en-GB" dirty="0"/>
              <a:t>Accept gifts from your students?</a:t>
            </a:r>
          </a:p>
          <a:p>
            <a:endParaRPr lang="en-GB" dirty="0"/>
          </a:p>
          <a:p>
            <a:endParaRPr lang="en-GB" dirty="0"/>
          </a:p>
        </p:txBody>
      </p:sp>
    </p:spTree>
    <p:extLst>
      <p:ext uri="{BB962C8B-B14F-4D97-AF65-F5344CB8AC3E}">
        <p14:creationId xmlns:p14="http://schemas.microsoft.com/office/powerpoint/2010/main" val="112066923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09F8F-5F4C-4CB3-8055-2871DED6A4A2}"/>
              </a:ext>
            </a:extLst>
          </p:cNvPr>
          <p:cNvSpPr>
            <a:spLocks noGrp="1"/>
          </p:cNvSpPr>
          <p:nvPr>
            <p:ph type="title"/>
          </p:nvPr>
        </p:nvSpPr>
        <p:spPr/>
        <p:txBody>
          <a:bodyPr/>
          <a:lstStyle/>
          <a:p>
            <a:r>
              <a:rPr lang="en-GB" dirty="0"/>
              <a:t>In conclusion</a:t>
            </a:r>
          </a:p>
        </p:txBody>
      </p:sp>
      <p:sp>
        <p:nvSpPr>
          <p:cNvPr id="3" name="Content Placeholder 2">
            <a:extLst>
              <a:ext uri="{FF2B5EF4-FFF2-40B4-BE49-F238E27FC236}">
                <a16:creationId xmlns:a16="http://schemas.microsoft.com/office/drawing/2014/main" id="{50E6EA91-C9AE-4FFD-9BFE-328112FB859F}"/>
              </a:ext>
            </a:extLst>
          </p:cNvPr>
          <p:cNvSpPr>
            <a:spLocks noGrp="1"/>
          </p:cNvSpPr>
          <p:nvPr>
            <p:ph idx="1"/>
          </p:nvPr>
        </p:nvSpPr>
        <p:spPr/>
        <p:txBody>
          <a:bodyPr/>
          <a:lstStyle/>
          <a:p>
            <a:r>
              <a:rPr lang="en-GB" dirty="0"/>
              <a:t>What benefits arise from working in an internationalised context, particularly in relation to assessment and feedback;</a:t>
            </a:r>
          </a:p>
          <a:p>
            <a:r>
              <a:rPr lang="en-GB" dirty="0"/>
              <a:t>From the things we have discussed today, which pitfalls in relation to assessment and feedback do you particularly want </a:t>
            </a:r>
            <a:r>
              <a:rPr lang="en-GB"/>
              <a:t>to avoid?</a:t>
            </a:r>
            <a:endParaRPr lang="en-GB" dirty="0"/>
          </a:p>
        </p:txBody>
      </p:sp>
    </p:spTree>
    <p:extLst>
      <p:ext uri="{BB962C8B-B14F-4D97-AF65-F5344CB8AC3E}">
        <p14:creationId xmlns:p14="http://schemas.microsoft.com/office/powerpoint/2010/main" val="1665844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3568" y="548680"/>
            <a:ext cx="7776864" cy="5832648"/>
          </a:xfrm>
          <a:prstGeom prst="ellipse">
            <a:avLst/>
          </a:prstGeom>
          <a:solidFill>
            <a:schemeClr val="bg1"/>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800" b="1">
              <a:solidFill>
                <a:prstClr val="white"/>
              </a:solidFill>
            </a:endParaRPr>
          </a:p>
        </p:txBody>
      </p:sp>
      <p:sp>
        <p:nvSpPr>
          <p:cNvPr id="5" name="Rectangle 4"/>
          <p:cNvSpPr/>
          <p:nvPr/>
        </p:nvSpPr>
        <p:spPr>
          <a:xfrm>
            <a:off x="25152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Evaluating programmes, strengths and areas for improvement</a:t>
            </a:r>
          </a:p>
        </p:txBody>
      </p:sp>
      <p:sp>
        <p:nvSpPr>
          <p:cNvPr id="6" name="Rectangle 5"/>
          <p:cNvSpPr/>
          <p:nvPr/>
        </p:nvSpPr>
        <p:spPr>
          <a:xfrm>
            <a:off x="6732240" y="270892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Considering delivery modes: face-to-face, online, PBL, blended…</a:t>
            </a:r>
          </a:p>
        </p:txBody>
      </p:sp>
      <p:sp>
        <p:nvSpPr>
          <p:cNvPr id="7" name="Rectangle 6"/>
          <p:cNvSpPr/>
          <p:nvPr/>
        </p:nvSpPr>
        <p:spPr>
          <a:xfrm>
            <a:off x="3347864" y="188640"/>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Determining and reviewing subject material: currency, relevance, level</a:t>
            </a:r>
          </a:p>
        </p:txBody>
      </p:sp>
      <p:sp>
        <p:nvSpPr>
          <p:cNvPr id="8" name="Rectangle 7"/>
          <p:cNvSpPr/>
          <p:nvPr/>
        </p:nvSpPr>
        <p:spPr>
          <a:xfrm>
            <a:off x="3347864" y="5301208"/>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fit for purpose assessment methods and approaches</a:t>
            </a:r>
          </a:p>
        </p:txBody>
      </p:sp>
      <p:sp>
        <p:nvSpPr>
          <p:cNvPr id="9" name="Rectangle 8"/>
          <p:cNvSpPr/>
          <p:nvPr/>
        </p:nvSpPr>
        <p:spPr>
          <a:xfrm>
            <a:off x="611560" y="76470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Enhancing quality, seeking continuous improvement</a:t>
            </a:r>
          </a:p>
        </p:txBody>
      </p:sp>
      <p:sp>
        <p:nvSpPr>
          <p:cNvPr id="10" name="Rectangle 9"/>
          <p:cNvSpPr/>
          <p:nvPr/>
        </p:nvSpPr>
        <p:spPr>
          <a:xfrm>
            <a:off x="6300192" y="692696"/>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Designing and refining learning outcomes</a:t>
            </a:r>
          </a:p>
        </p:txBody>
      </p:sp>
      <p:sp>
        <p:nvSpPr>
          <p:cNvPr id="11" name="Rectangle 10"/>
          <p:cNvSpPr/>
          <p:nvPr/>
        </p:nvSpPr>
        <p:spPr>
          <a:xfrm>
            <a:off x="611560"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Assuring quality, matching HEI, national and PSRB requirements</a:t>
            </a:r>
          </a:p>
        </p:txBody>
      </p:sp>
      <p:sp>
        <p:nvSpPr>
          <p:cNvPr id="12" name="Rectangle 11"/>
          <p:cNvSpPr/>
          <p:nvPr/>
        </p:nvSpPr>
        <p:spPr>
          <a:xfrm>
            <a:off x="6300192" y="4725144"/>
            <a:ext cx="2160240" cy="1440160"/>
          </a:xfrm>
          <a:prstGeom prst="rect">
            <a:avLst/>
          </a:prstGeom>
          <a:solidFill>
            <a:schemeClr val="bg1"/>
          </a:solid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1800" b="1" dirty="0">
                <a:solidFill>
                  <a:prstClr val="black"/>
                </a:solidFill>
              </a:rPr>
              <a:t>Thinking through student support</a:t>
            </a:r>
          </a:p>
        </p:txBody>
      </p:sp>
      <p:sp>
        <p:nvSpPr>
          <p:cNvPr id="24" name="Rectangle 23"/>
          <p:cNvSpPr/>
          <p:nvPr/>
        </p:nvSpPr>
        <p:spPr>
          <a:xfrm>
            <a:off x="3347864" y="2708920"/>
            <a:ext cx="2160240" cy="1440160"/>
          </a:xfrm>
          <a:prstGeom prst="rect">
            <a:avLst/>
          </a:prstGeom>
          <a:solidFill>
            <a:schemeClr val="bg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r>
              <a:rPr lang="en-GB" sz="3200" b="1" dirty="0">
                <a:solidFill>
                  <a:prstClr val="black"/>
                </a:solidFill>
              </a:rPr>
              <a:t>Curriculum</a:t>
            </a:r>
          </a:p>
          <a:p>
            <a:pPr algn="ctr" fontAlgn="auto">
              <a:spcBef>
                <a:spcPts val="0"/>
              </a:spcBef>
              <a:spcAft>
                <a:spcPts val="0"/>
              </a:spcAft>
            </a:pPr>
            <a:r>
              <a:rPr lang="en-GB" sz="3200" b="1" dirty="0">
                <a:solidFill>
                  <a:prstClr val="black"/>
                </a:solidFill>
              </a:rPr>
              <a:t>Design</a:t>
            </a:r>
          </a:p>
          <a:p>
            <a:pPr algn="ctr" fontAlgn="auto">
              <a:spcBef>
                <a:spcPts val="0"/>
              </a:spcBef>
              <a:spcAft>
                <a:spcPts val="0"/>
              </a:spcAft>
            </a:pPr>
            <a:r>
              <a:rPr lang="en-GB" sz="3200" b="1" dirty="0">
                <a:solidFill>
                  <a:prstClr val="black"/>
                </a:solidFill>
              </a:rPr>
              <a:t>Essentials</a:t>
            </a:r>
          </a:p>
        </p:txBody>
      </p:sp>
    </p:spTree>
    <p:extLst>
      <p:ext uri="{BB962C8B-B14F-4D97-AF65-F5344CB8AC3E}">
        <p14:creationId xmlns:p14="http://schemas.microsoft.com/office/powerpoint/2010/main" val="340265340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r>
              <a:rPr lang="en-GB"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57045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(1)</a:t>
            </a:r>
          </a:p>
        </p:txBody>
      </p:sp>
      <p:sp>
        <p:nvSpPr>
          <p:cNvPr id="207875" name="Rectangle 3"/>
          <p:cNvSpPr>
            <a:spLocks noGrp="1" noChangeArrowheads="1"/>
          </p:cNvSpPr>
          <p:nvPr>
            <p:ph type="body" idx="1"/>
          </p:nvPr>
        </p:nvSpPr>
        <p:spPr>
          <a:xfrm>
            <a:off x="466829" y="922338"/>
            <a:ext cx="8425651" cy="5615905"/>
          </a:xfrm>
        </p:spPr>
        <p:txBody>
          <a:bodyPr/>
          <a:lstStyle/>
          <a:p>
            <a:pPr marL="609600" indent="-609600" eaLnBrk="1" hangingPunct="1">
              <a:buNone/>
              <a:defRPr/>
            </a:pPr>
            <a:r>
              <a:rPr lang="en-GB" sz="1800" dirty="0"/>
              <a:t>Bain, K. (2004) </a:t>
            </a:r>
            <a:r>
              <a:rPr lang="en-GB" sz="1800" i="1" dirty="0"/>
              <a:t>What the best College Teachers do</a:t>
            </a:r>
            <a:r>
              <a:rPr lang="en-GB" sz="1800" dirty="0"/>
              <a:t>, Cambridge: Harvard University Press.</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err="1"/>
              <a:t>Boud</a:t>
            </a:r>
            <a:r>
              <a:rPr lang="en-GB" sz="1800" dirty="0"/>
              <a:t>, D. (1995) </a:t>
            </a:r>
            <a:r>
              <a:rPr lang="en-GB" sz="1800" i="1" dirty="0"/>
              <a:t>Enhancing learning through self-assessment,</a:t>
            </a:r>
            <a:r>
              <a:rPr lang="en-GB" sz="1800" dirty="0"/>
              <a:t> London: Routledge.</a:t>
            </a:r>
          </a:p>
          <a:p>
            <a:pPr marL="609600" indent="-609600" eaLnBrk="1" hangingPunct="1">
              <a:buNone/>
              <a:defRPr/>
            </a:pPr>
            <a:r>
              <a:rPr lang="en-GB" sz="1800" dirty="0" err="1"/>
              <a:t>Boud</a:t>
            </a:r>
            <a:r>
              <a:rPr lang="en-GB" sz="1800" dirty="0"/>
              <a:t>, D. and Associates (2010) </a:t>
            </a:r>
            <a:r>
              <a:rPr lang="en-GB" sz="1800" i="1" dirty="0"/>
              <a:t>Assessment 2020: Seven propositions for assessment reform in higher education</a:t>
            </a:r>
            <a:r>
              <a:rPr lang="en-GB" sz="1800" dirty="0"/>
              <a:t>, Sydney: Australian Learning and Teaching Council.</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p>
          <a:p>
            <a:pPr marL="609600" indent="-609600" eaLnBrk="1" hangingPunct="1">
              <a:buNone/>
              <a:defRPr/>
            </a:pPr>
            <a:r>
              <a:rPr lang="en-GB" sz="1800" dirty="0"/>
              <a:t>Brown, S. (2015) </a:t>
            </a:r>
            <a:r>
              <a:rPr lang="en-GB" sz="1800" i="1" dirty="0"/>
              <a:t>Learning , Teaching and Assessment in Higher Education: Global perspectives, </a:t>
            </a:r>
            <a:r>
              <a:rPr lang="en-GB" sz="1800" dirty="0"/>
              <a:t>London, Palgrave.</a:t>
            </a:r>
          </a:p>
          <a:p>
            <a:pPr marL="609600" indent="-609600" eaLnBrk="1" hangingPunct="1">
              <a:defRPr/>
            </a:pPr>
            <a:endParaRPr lang="en-GB" sz="1800" dirty="0"/>
          </a:p>
          <a:p>
            <a:pPr eaLnBrk="1" hangingPunct="1">
              <a:lnSpc>
                <a:spcPct val="90000"/>
              </a:lnSpc>
              <a:buNone/>
              <a:defRPr/>
            </a:pPr>
            <a:endParaRPr lang="en-GB" sz="1800"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(2)</a:t>
            </a:r>
          </a:p>
        </p:txBody>
      </p:sp>
      <p:sp>
        <p:nvSpPr>
          <p:cNvPr id="208899" name="Rectangle 3"/>
          <p:cNvSpPr>
            <a:spLocks noGrp="1" noChangeArrowheads="1"/>
          </p:cNvSpPr>
          <p:nvPr>
            <p:ph type="body" idx="1"/>
          </p:nvPr>
        </p:nvSpPr>
        <p:spPr>
          <a:xfrm>
            <a:off x="250825" y="836712"/>
            <a:ext cx="8424863" cy="5365651"/>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marL="609600" indent="-609600" eaLnBrk="1" hangingPunct="1">
              <a:buNone/>
              <a:defRPr/>
            </a:pPr>
            <a:r>
              <a:rPr lang="en-GB" sz="1800" dirty="0"/>
              <a:t>Jones, E. and </a:t>
            </a:r>
            <a:r>
              <a:rPr lang="en-GB" sz="1800" dirty="0" err="1"/>
              <a:t>Killick</a:t>
            </a:r>
            <a:r>
              <a:rPr lang="en-GB" sz="1800" dirty="0"/>
              <a:t>, D. (2007) </a:t>
            </a:r>
            <a:r>
              <a:rPr lang="en-GB" sz="1800" i="1" dirty="0"/>
              <a:t>Internationalisation of the curriculum</a:t>
            </a:r>
            <a:r>
              <a:rPr lang="en-GB" sz="1800" dirty="0"/>
              <a:t>, in Jones, E. and Brown, S. (</a:t>
            </a:r>
            <a:r>
              <a:rPr lang="en-GB" sz="1800" dirty="0" err="1"/>
              <a:t>Eds</a:t>
            </a:r>
            <a:r>
              <a:rPr lang="en-GB" sz="1800" dirty="0"/>
              <a:t>) (2008) </a:t>
            </a:r>
            <a:r>
              <a:rPr lang="en-GB" sz="1800" i="1" dirty="0"/>
              <a:t>Internationalising Higher Education</a:t>
            </a:r>
            <a:r>
              <a:rPr lang="en-GB" sz="1800" dirty="0"/>
              <a:t>, Abingdon: Routledge.</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1"/>
            <a:ext cx="7543800" cy="5043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(3)</a:t>
            </a:r>
          </a:p>
        </p:txBody>
      </p:sp>
      <p:sp>
        <p:nvSpPr>
          <p:cNvPr id="43011" name="Rectangle 3"/>
          <p:cNvSpPr>
            <a:spLocks noGrp="1" noChangeArrowheads="1"/>
          </p:cNvSpPr>
          <p:nvPr>
            <p:ph type="body" idx="1"/>
          </p:nvPr>
        </p:nvSpPr>
        <p:spPr>
          <a:xfrm>
            <a:off x="142844" y="764706"/>
            <a:ext cx="8750331" cy="5617046"/>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None/>
              <a:defRPr/>
            </a:pPr>
            <a:r>
              <a:rPr lang="en-GB" sz="1600" dirty="0"/>
              <a:t>Leask, B. (2007) </a:t>
            </a:r>
            <a:r>
              <a:rPr lang="en-GB" sz="1600" i="1" dirty="0"/>
              <a:t>International teachers and international learning</a:t>
            </a:r>
            <a:r>
              <a:rPr lang="en-GB" sz="1600" dirty="0"/>
              <a:t>, in Jones, E. and Brown, S. (</a:t>
            </a:r>
            <a:r>
              <a:rPr lang="en-GB" sz="1600" dirty="0" err="1"/>
              <a:t>Eds</a:t>
            </a:r>
            <a:r>
              <a:rPr lang="en-GB" sz="1600" dirty="0"/>
              <a:t>) </a:t>
            </a:r>
            <a:r>
              <a:rPr lang="en-GB" sz="1600" i="1" dirty="0"/>
              <a:t>Internationalising Higher Education</a:t>
            </a:r>
            <a:r>
              <a:rPr lang="en-GB" sz="1600" dirty="0"/>
              <a:t>, Abingdon: Routledge.</a:t>
            </a:r>
          </a:p>
          <a:p>
            <a:pPr eaLnBrk="1" hangingPunct="1">
              <a:buFont typeface="Wingdings" pitchFamily="2" charset="2"/>
              <a:buNone/>
              <a:defRPr/>
            </a:pPr>
            <a:r>
              <a:rPr lang="en-GB" sz="1600" dirty="0"/>
              <a:t>McDowell, L. and Brown, S. (1998) </a:t>
            </a:r>
            <a:r>
              <a:rPr lang="en-GB" sz="1600" i="1" dirty="0"/>
              <a:t>Assessing students: cheating and plagiarism</a:t>
            </a:r>
            <a:r>
              <a:rPr lang="en-GB" sz="1600" dirty="0"/>
              <a:t>, Newcastle: Red Guide 10/11 University of Northumbria.</a:t>
            </a:r>
          </a:p>
          <a:p>
            <a:pPr marL="0" indent="0" eaLnBrk="1" hangingPunct="1">
              <a:buFont typeface="Wingdings" pitchFamily="2" charset="2"/>
              <a:buNone/>
              <a:defRPr/>
            </a:pPr>
            <a:r>
              <a:rPr lang="en-GB" sz="1600" dirty="0"/>
              <a:t>McDowell, L. (2012) Programme focussed assessment Bradford: Bradford University </a:t>
            </a:r>
            <a:r>
              <a:rPr lang="en-GB" sz="1600" dirty="0">
                <a:hlinkClick r:id="rId3"/>
              </a:rPr>
              <a:t>http://www.pass.brad.ac.uk/short-guide.pdf</a:t>
            </a:r>
            <a:endParaRPr lang="en-US" sz="1600" dirty="0"/>
          </a:p>
          <a:p>
            <a:pPr eaLnBrk="1" hangingPunct="1">
              <a:buFont typeface="Wingdings" pitchFamily="2" charset="2"/>
              <a:buNone/>
              <a:defRPr/>
            </a:pPr>
            <a:r>
              <a:rPr lang="en-GB" sz="1600" dirty="0"/>
              <a:t>Meyer, J.H.F. and Land, R. (2003) ‘Threshold Concepts and Troublesome Knowledge 1 – Linkages to Ways of Thinking and Practising within the Disciplines’ in C. Rust (ed.) Improving Student Learning – Ten years on. Oxford: OCSLD.</a:t>
            </a:r>
          </a:p>
          <a:p>
            <a:pPr eaLnBrk="1" hangingPunct="1">
              <a:buFont typeface="Wingdings" pitchFamily="2" charset="2"/>
              <a:buNone/>
              <a:defRPr/>
            </a:pPr>
            <a:r>
              <a:rPr lang="en-GB" sz="1600" dirty="0" err="1"/>
              <a:t>Nicol</a:t>
            </a:r>
            <a:r>
              <a:rPr lang="en-GB" sz="1600" dirty="0"/>
              <a:t>, D. J. and Macfarlane-Dick, D. (2006) Formative assessment and self-regulated learning: A model and seven principles of good feedback practice, </a:t>
            </a:r>
            <a:r>
              <a:rPr lang="en-GB" sz="1600" i="1" dirty="0"/>
              <a:t>Studies in Higher Education </a:t>
            </a:r>
            <a:r>
              <a:rPr lang="en-GB" sz="1600" dirty="0" err="1"/>
              <a:t>Vol</a:t>
            </a:r>
            <a:r>
              <a:rPr lang="en-GB" sz="1600" dirty="0"/>
              <a:t> 31(2), 199-218.</a:t>
            </a:r>
          </a:p>
          <a:p>
            <a:pPr eaLnBrk="1" hangingPunct="1">
              <a:buFont typeface="Wingdings" pitchFamily="2" charset="2"/>
              <a:buNone/>
              <a:defRPr/>
            </a:pPr>
            <a:r>
              <a:rPr lang="en-GB" sz="1600" dirty="0"/>
              <a:t>PASS project Bradford </a:t>
            </a:r>
            <a:r>
              <a:rPr lang="en-GB" sz="1600" dirty="0">
                <a:hlinkClick r:id="rId4"/>
              </a:rPr>
              <a:t>http://www.pass.brad.ac.uk/</a:t>
            </a:r>
            <a:r>
              <a:rPr lang="en-GB" sz="1600" dirty="0"/>
              <a:t> Accessed November 2013.</a:t>
            </a:r>
          </a:p>
          <a:p>
            <a:pPr eaLnBrk="1" hangingPunct="1">
              <a:buFont typeface="Wingdings" pitchFamily="2" charset="2"/>
              <a:buNone/>
              <a:defRPr/>
            </a:pPr>
            <a:r>
              <a:rPr lang="en-GB" sz="1600" dirty="0"/>
              <a:t>Pickford, R. and Brown, S. (2006) </a:t>
            </a:r>
            <a:r>
              <a:rPr lang="en-GB" sz="1600" i="1" dirty="0"/>
              <a:t>Assessing skills and practice</a:t>
            </a:r>
            <a:r>
              <a:rPr lang="en-GB" sz="1600" dirty="0"/>
              <a:t>, London: Routledge. </a:t>
            </a:r>
          </a:p>
          <a:p>
            <a:pPr eaLnBrk="1" hangingPunct="1">
              <a:buNone/>
              <a:defRPr/>
            </a:pPr>
            <a:r>
              <a:rPr lang="en-GB" sz="1600" dirty="0"/>
              <a:t>Price, M, Rust, C., Donovan, B., and Handley, K. with Bryant, R. (2012) Assessment Literacy: the foundation for Improving student learning, Oxford: Oxford Centre for Staff and learning Development. </a:t>
            </a:r>
          </a:p>
          <a:p>
            <a:pPr eaLnBrk="1" hangingPunct="1">
              <a:buNone/>
              <a:defRPr/>
            </a:pPr>
            <a:r>
              <a:rPr lang="en-GB" sz="1600" dirty="0"/>
              <a:t>QAA (2013) UK Quality Code for Higher Education: Chapter B6: Assessment of students and recognition of prior learning. </a:t>
            </a:r>
            <a:r>
              <a:rPr lang="en-GB" sz="1600" u="sng" dirty="0">
                <a:hlinkClick r:id="rId5"/>
              </a:rPr>
              <a:t>http://www.qaa.ac.uk/publications/informationandguidance/pages/quality-code-b6.aspx</a:t>
            </a:r>
            <a:endParaRPr lang="en-GB" sz="1600" dirty="0"/>
          </a:p>
          <a:p>
            <a:pPr eaLnBrk="1" hangingPunct="1">
              <a:buFont typeface="Wingdings" pitchFamily="2" charset="2"/>
              <a:buNone/>
              <a:defRPr/>
            </a:pPr>
            <a:r>
              <a:rPr lang="en-GB" sz="1600" dirty="0" err="1"/>
              <a:t>Rotheram</a:t>
            </a:r>
            <a:r>
              <a:rPr lang="en-GB" sz="1600" dirty="0"/>
              <a:t>, B. (2009) Sounds Good, JISC project </a:t>
            </a:r>
            <a:r>
              <a:rPr lang="en-GB" sz="1600" dirty="0">
                <a:hlinkClick r:id="rId6"/>
              </a:rPr>
              <a:t>http://www.jisc.ac.uk/whatwedo/programmes/usersandinnovation/soundsgood.aspx</a:t>
            </a:r>
            <a:r>
              <a:rPr lang="en-GB" sz="1600" dirty="0"/>
              <a:t> </a:t>
            </a:r>
          </a:p>
          <a:p>
            <a:pPr eaLnBrk="1" hangingPunct="1">
              <a:buFont typeface="Wingdings" pitchFamily="2" charset="2"/>
              <a:buNone/>
              <a:defRPr/>
            </a:pPr>
            <a:endParaRPr lang="en-GB" sz="1600" dirty="0"/>
          </a:p>
          <a:p>
            <a:pPr eaLnBrk="1" hangingPunct="1">
              <a:lnSpc>
                <a:spcPct val="90000"/>
              </a:lnSpc>
              <a:buFont typeface="Wingdings" pitchFamily="2" charset="2"/>
              <a:buNone/>
              <a:defRPr/>
            </a:pPr>
            <a:endParaRPr lang="en-GB" sz="1600"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498449"/>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Useful references and further reading (4)</a:t>
            </a:r>
          </a:p>
        </p:txBody>
      </p:sp>
      <p:sp>
        <p:nvSpPr>
          <p:cNvPr id="48131" name="Content Placeholder 2"/>
          <p:cNvSpPr>
            <a:spLocks noGrp="1"/>
          </p:cNvSpPr>
          <p:nvPr>
            <p:ph idx="1"/>
          </p:nvPr>
        </p:nvSpPr>
        <p:spPr>
          <a:xfrm>
            <a:off x="468313" y="692696"/>
            <a:ext cx="8229600" cy="550966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GB" sz="1800" dirty="0"/>
              <a:t>Race P. (2014) Making Learning Happen (3rd edition), London: Sage..</a:t>
            </a:r>
          </a:p>
          <a:p>
            <a:pPr eaLnBrk="1" hangingPunct="1">
              <a:buFont typeface="Wingdings" pitchFamily="2" charset="2"/>
              <a:buNone/>
              <a:defRPr/>
            </a:pPr>
            <a:r>
              <a:rPr lang="en-GB" sz="1800" dirty="0"/>
              <a:t>Rust, C., Price, M. and O’Donovan, B. (2003) Improving students’ learning by developing their understanding of assessment criteria and processes, </a:t>
            </a:r>
            <a:r>
              <a:rPr lang="en-GB" sz="1800" i="1" dirty="0"/>
              <a:t>Assessment</a:t>
            </a:r>
            <a:r>
              <a:rPr lang="en-GB" sz="1800" dirty="0"/>
              <a:t> </a:t>
            </a:r>
            <a:r>
              <a:rPr lang="en-GB" sz="1800" i="1" dirty="0"/>
              <a:t>and Evaluation in Higher Education</a:t>
            </a:r>
            <a:r>
              <a:rPr lang="en-GB" sz="1800" dirty="0"/>
              <a:t>. 28 (2), 147-164.</a:t>
            </a:r>
          </a:p>
          <a:p>
            <a:pPr eaLnBrk="1" hangingPunct="1">
              <a:buFont typeface="Wingdings" pitchFamily="2" charset="2"/>
              <a:buNone/>
              <a:defRPr/>
            </a:pPr>
            <a:r>
              <a:rPr lang="en-GB" sz="1800" dirty="0"/>
              <a:t>Ryan, J. (2000) A Guide to Teaching International Students, Oxford Centre for Staff and Learning Development.</a:t>
            </a:r>
          </a:p>
          <a:p>
            <a:pPr eaLnBrk="1" hangingPunct="1">
              <a:buFont typeface="Wingdings" pitchFamily="2" charset="2"/>
              <a:buNone/>
              <a:defRPr/>
            </a:pPr>
            <a:r>
              <a:rPr lang="en-GB" sz="1800" dirty="0"/>
              <a:t>Sadler, D. R. (2010) Beyond feedback: developing student capability in complex appraisal, </a:t>
            </a:r>
            <a:r>
              <a:rPr lang="en-GB" sz="1800" i="1" dirty="0"/>
              <a:t>Assessment &amp; Evaluation in Higher Education</a:t>
            </a:r>
            <a:r>
              <a:rPr lang="en-GB" sz="1800" dirty="0"/>
              <a:t>, 35: 5, 535-550.</a:t>
            </a:r>
          </a:p>
          <a:p>
            <a:pPr eaLnBrk="1" hangingPunct="1">
              <a:buFont typeface="Wingdings" pitchFamily="2" charset="2"/>
              <a:buNone/>
              <a:defRPr/>
            </a:pPr>
            <a:r>
              <a:rPr lang="en-GB" sz="1800" dirty="0"/>
              <a:t>Sadler, D. R. (2005) Interpretations of criteria‐based assessment and grading in higher education, </a:t>
            </a:r>
            <a:r>
              <a:rPr lang="en-GB" sz="1800" i="1" dirty="0"/>
              <a:t>Assessment &amp; Evaluation in Higher Education</a:t>
            </a:r>
            <a:r>
              <a:rPr lang="en-GB" sz="1800" dirty="0"/>
              <a:t>, 30(2), pp.175-194.</a:t>
            </a:r>
          </a:p>
          <a:p>
            <a:pPr marL="0" indent="0">
              <a:lnSpc>
                <a:spcPct val="115000"/>
              </a:lnSpc>
              <a:spcAft>
                <a:spcPts val="600"/>
              </a:spcAft>
              <a:buNone/>
            </a:pPr>
            <a:r>
              <a:rPr lang="en-GB" sz="1800" dirty="0">
                <a:latin typeface="Calibri" panose="020F0502020204030204" pitchFamily="34" charset="0"/>
                <a:ea typeface="Times New Roman" panose="02020603050405020304" pitchFamily="18" charset="0"/>
                <a:cs typeface="Times New Roman" panose="02020603050405020304" pitchFamily="18" charset="0"/>
              </a:rPr>
              <a:t>Sambell, K., McDowell, L. and Montgomery, C. (2012) </a:t>
            </a:r>
            <a:r>
              <a:rPr lang="en-GB" sz="1800" i="1" dirty="0">
                <a:latin typeface="Calibri" panose="020F0502020204030204" pitchFamily="34" charset="0"/>
                <a:ea typeface="Times New Roman" panose="02020603050405020304" pitchFamily="18" charset="0"/>
                <a:cs typeface="Times New Roman" panose="02020603050405020304" pitchFamily="18" charset="0"/>
              </a:rPr>
              <a:t>Assessment for Learning in Higher Education</a:t>
            </a:r>
            <a:r>
              <a:rPr lang="en-GB" sz="1800" dirty="0">
                <a:latin typeface="Calibri" panose="020F0502020204030204" pitchFamily="34" charset="0"/>
                <a:ea typeface="Times New Roman" panose="02020603050405020304" pitchFamily="18" charset="0"/>
                <a:cs typeface="Times New Roman" panose="02020603050405020304" pitchFamily="18" charset="0"/>
              </a:rPr>
              <a:t> Abingdon, Routledge</a:t>
            </a:r>
            <a:endParaRPr lang="en-GB" sz="1800" dirty="0"/>
          </a:p>
          <a:p>
            <a:pPr eaLnBrk="1" hangingPunct="1">
              <a:buFont typeface="Wingdings" pitchFamily="2" charset="2"/>
              <a:buNone/>
              <a:defRPr/>
            </a:pPr>
            <a:r>
              <a:rPr lang="en-GB" sz="1800" dirty="0"/>
              <a:t>Sambell, K, Brown, S. and Graham, L. (2017) </a:t>
            </a:r>
            <a:r>
              <a:rPr lang="en-GB" sz="1800" i="1" dirty="0"/>
              <a:t>Professionalism in practice: key directions in higher education learning, teaching and assessment</a:t>
            </a:r>
            <a:r>
              <a:rPr lang="en-GB" sz="1800" dirty="0"/>
              <a:t>, London: Palgrave-MacMillan.</a:t>
            </a:r>
          </a:p>
          <a:p>
            <a:pPr eaLnBrk="1" hangingPunct="1">
              <a:buFont typeface="Wingdings" pitchFamily="2" charset="2"/>
              <a:buNone/>
              <a:defRPr/>
            </a:pPr>
            <a:r>
              <a:rPr lang="en-GB" sz="1800" dirty="0"/>
              <a:t>Wiggins, G. (1990) The Case for Authentic Assessment. ERIC Digest.</a:t>
            </a:r>
          </a:p>
          <a:p>
            <a:pPr eaLnBrk="1" hangingPunct="1">
              <a:buFont typeface="Wingdings" pitchFamily="2" charset="2"/>
              <a:buNone/>
              <a:defRPr/>
            </a:pPr>
            <a:r>
              <a:rPr lang="en-GB" sz="1800" dirty="0"/>
              <a:t>Yorke, M. (1999) </a:t>
            </a:r>
            <a:r>
              <a:rPr lang="en-GB" sz="1800" i="1" dirty="0"/>
              <a:t>Leaving Early: Undergraduate Non-completion in Higher Education, </a:t>
            </a:r>
            <a:r>
              <a:rPr lang="en-GB" sz="1800" dirty="0"/>
              <a:t>London: Routledge.</a:t>
            </a:r>
          </a:p>
          <a:p>
            <a:pPr eaLnBrk="1" hangingPunct="1">
              <a:buFont typeface="Wingdings" pitchFamily="2" charset="2"/>
              <a:buNone/>
              <a:defRPr/>
            </a:pPr>
            <a:endParaRPr lang="en-GB" sz="1800" dirty="0"/>
          </a:p>
          <a:p>
            <a:pPr eaLnBrk="1" hangingPunct="1">
              <a:defRPr/>
            </a:pPr>
            <a:endParaRPr lang="en-GB"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3853512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We need more formative, less summative</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marL="0" indent="0">
              <a:buNone/>
            </a:pPr>
            <a:r>
              <a:rPr lang="en-GB" sz="2600" dirty="0"/>
              <a:t>The change that has the greatest potential to improve student learning is a shift in the balance of summative and formative assessment. Summative assessment has important purposes in selection, certification and institutional accountability, but its dominance has distorted the potential of assessment to promote learning ( i.e. assessment for learning). (HEA, p.9) </a:t>
            </a:r>
          </a:p>
          <a:p>
            <a:pPr marL="0" indent="0">
              <a:buNone/>
            </a:pPr>
            <a:endParaRPr lang="en-GB" sz="2600" dirty="0"/>
          </a:p>
        </p:txBody>
      </p:sp>
    </p:spTree>
    <p:extLst>
      <p:ext uri="{BB962C8B-B14F-4D97-AF65-F5344CB8AC3E}">
        <p14:creationId xmlns:p14="http://schemas.microsoft.com/office/powerpoint/2010/main" val="2831993792"/>
      </p:ext>
    </p:extLst>
  </p:cSld>
  <p:clrMapOvr>
    <a:masterClrMapping/>
  </p:clrMapOvr>
  <p:transition/>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7686</Words>
  <Application>Microsoft Office PowerPoint</Application>
  <PresentationFormat>On-screen Show (4:3)</PresentationFormat>
  <Paragraphs>436</Paragraphs>
  <Slides>74</Slides>
  <Notes>29</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74</vt:i4>
      </vt:variant>
    </vt:vector>
  </HeadingPairs>
  <TitlesOfParts>
    <vt:vector size="87" baseType="lpstr">
      <vt:lpstr>Batang</vt:lpstr>
      <vt:lpstr>Arial</vt:lpstr>
      <vt:lpstr>Arial Rounded MT Bold</vt:lpstr>
      <vt:lpstr>Blackadder ITC</vt:lpstr>
      <vt:lpstr>Calibri</vt:lpstr>
      <vt:lpstr>Calibri Light</vt:lpstr>
      <vt:lpstr>Comic Sans MS</vt:lpstr>
      <vt:lpstr>Tahoma</vt:lpstr>
      <vt:lpstr>Times New Roman</vt:lpstr>
      <vt:lpstr>Wingdings</vt:lpstr>
      <vt:lpstr>LeedsMet template</vt:lpstr>
      <vt:lpstr>101_Custom Design</vt:lpstr>
      <vt:lpstr>1_Office Theme</vt:lpstr>
      <vt:lpstr>Fostering autonomy in  assessment and feedback</vt:lpstr>
      <vt:lpstr>Fostering autonomy in assessment and feedback</vt:lpstr>
      <vt:lpstr>In this workshop participants can expect to:</vt:lpstr>
      <vt:lpstr>Why is assessment such a big issue?</vt:lpstr>
      <vt:lpstr>From ‘A marked improvement’ (HEA, 2012)</vt:lpstr>
      <vt:lpstr>Improving assessment improves learning</vt:lpstr>
      <vt:lpstr>PowerPoint Presentation</vt:lpstr>
      <vt:lpstr>Formative and summative assessment</vt:lpstr>
      <vt:lpstr>We need more formative, less summative</vt:lpstr>
      <vt:lpstr>PowerPoint Presentation</vt:lpstr>
      <vt:lpstr>Boud et al 2010: ‘Assessment 2020’</vt:lpstr>
      <vt:lpstr>Assessment literacy: students do better if they can: </vt:lpstr>
      <vt:lpstr>A rethink is needed</vt:lpstr>
      <vt:lpstr>Fit-for-purpose assessment focuses efforts and promotes engagement through reference to:</vt:lpstr>
      <vt:lpstr>What is authentic assessment?</vt:lpstr>
      <vt:lpstr>PowerPoint Presentation</vt:lpstr>
      <vt:lpstr>PowerPoint Presentation</vt:lpstr>
      <vt:lpstr>We often assess what is easy to assess, or proxies of what’s been learned, rather than the learning itself</vt:lpstr>
      <vt:lpstr>Authentic assessment implies using assessment for learning (Sambell et al, 2012)</vt:lpstr>
      <vt:lpstr>PowerPoint Presentation</vt:lpstr>
      <vt:lpstr>The benefits of authentic assessment can be significant for all stakeholders</vt:lpstr>
      <vt:lpstr>Engagement: why talk about it? Because:</vt:lpstr>
      <vt:lpstr>Disengaged students</vt:lpstr>
      <vt:lpstr>How can authentic assessment engage students?</vt:lpstr>
      <vt:lpstr>Fostering graduate skills and employability</vt:lpstr>
      <vt:lpstr>Questions employers might ask at interview that might help us frame some of our assignments</vt:lpstr>
      <vt:lpstr>Review practice: what can we do to build authenticity in to our assessment?</vt:lpstr>
      <vt:lpstr>Assessment must engage students in active tasks e.g.</vt:lpstr>
      <vt:lpstr>Making authentic choices: how can we build in authentic assessment? We can use</vt:lpstr>
      <vt:lpstr>Some further examples of authentic assessment tasks</vt:lpstr>
      <vt:lpstr>Checklist: to what extent does your assessment strategy: </vt:lpstr>
      <vt:lpstr>And…</vt:lpstr>
      <vt:lpstr>The importance of dialogic feedback (Sadler)</vt:lpstr>
      <vt:lpstr>Self and peer assessment can offer dialogic opportunities</vt:lpstr>
      <vt:lpstr>Royce Sadler argues that reviewing one's own and peers’ work is valuable:</vt:lpstr>
      <vt:lpstr> A very simple form of self-review using a proforma</vt:lpstr>
      <vt:lpstr>Whenever involving students in assessing themselves or each other: </vt:lpstr>
      <vt:lpstr>Using peer assessment in groups can be valuable because:</vt:lpstr>
      <vt:lpstr>Peter Hartley’s NTFS Bradford-led project on Programme Level Assessment</vt:lpstr>
      <vt:lpstr>In summary</vt:lpstr>
      <vt:lpstr>Part 2 International perspectives on assessment and feedback </vt:lpstr>
      <vt:lpstr>PowerPoint Presentation</vt:lpstr>
      <vt:lpstr>What does an internationalised curriculum mean?</vt:lpstr>
      <vt:lpstr>But how does this apply to me?</vt:lpstr>
      <vt:lpstr>Internationalising curriculum content</vt:lpstr>
      <vt:lpstr>What do we expect our students to do?</vt:lpstr>
      <vt:lpstr>What about  international  academics?</vt:lpstr>
      <vt:lpstr>Erik Blair – Procedural Differences in Work Practices</vt:lpstr>
      <vt:lpstr>Henry Kum – Questioning Professional Judgement</vt:lpstr>
      <vt:lpstr>Jennifer Chung – keeping true to own ethos and beliefs</vt:lpstr>
      <vt:lpstr>Thushari Welikala – gender and norms</vt:lpstr>
      <vt:lpstr>Chloe Shu-Hua Yeh – Teacher-Student relationship</vt:lpstr>
      <vt:lpstr>Chloe Shu-Hua Yeh – teacher-student expectations</vt:lpstr>
      <vt:lpstr>Tanya Hathaway – Confidence Issues</vt:lpstr>
      <vt:lpstr>And what about those of you who have worked or are working in a nation other than your home nation?</vt:lpstr>
      <vt:lpstr>Issues raised: students in the classroom</vt:lpstr>
      <vt:lpstr>Assessment practices vary hugely globally and this can perplex students. There are variations in:</vt:lpstr>
      <vt:lpstr>In some nations, assessment is solely about judging outputs, but other purposes can include:</vt:lpstr>
      <vt:lpstr>What is being assessed?</vt:lpstr>
      <vt:lpstr>There are considerable variations in expectations concerning feedback on:</vt:lpstr>
      <vt:lpstr>Religious, social and ethnic considerations</vt:lpstr>
      <vt:lpstr>Do we have comparable technological environments? Do you expect your students to:</vt:lpstr>
      <vt:lpstr>Are there shared concepts of student support? Do you</vt:lpstr>
      <vt:lpstr>HEIs and nations must recognise we work in a global environment</vt:lpstr>
      <vt:lpstr>Pedagogic terminological confusions</vt:lpstr>
      <vt:lpstr>Cultural sensitivities</vt:lpstr>
      <vt:lpstr>Diverse pedagogic approaches and contexts across the world</vt:lpstr>
      <vt:lpstr>Diverse learning contexts: how far do you:</vt:lpstr>
      <vt:lpstr>In conclusion</vt:lpstr>
      <vt:lpstr>These and other slides will be available on my website at http://sally-brown.net</vt:lpstr>
      <vt:lpstr>Useful references and further reading (1)</vt:lpstr>
      <vt:lpstr>Useful references and further reading (2)</vt:lpstr>
      <vt:lpstr>Useful references and further reading (3)</vt:lpstr>
      <vt:lpstr>Useful references and further reading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2017-11-21T19:50:14Z</dcterms:modified>
</cp:coreProperties>
</file>