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6"/>
  </p:notesMasterIdLst>
  <p:handoutMasterIdLst>
    <p:handoutMasterId r:id="rId47"/>
  </p:handoutMasterIdLst>
  <p:sldIdLst>
    <p:sldId id="261" r:id="rId2"/>
    <p:sldId id="585" r:id="rId3"/>
    <p:sldId id="586" r:id="rId4"/>
    <p:sldId id="589" r:id="rId5"/>
    <p:sldId id="587" r:id="rId6"/>
    <p:sldId id="588" r:id="rId7"/>
    <p:sldId id="590" r:id="rId8"/>
    <p:sldId id="608" r:id="rId9"/>
    <p:sldId id="576" r:id="rId10"/>
    <p:sldId id="577" r:id="rId11"/>
    <p:sldId id="556" r:id="rId12"/>
    <p:sldId id="582" r:id="rId13"/>
    <p:sldId id="591" r:id="rId14"/>
    <p:sldId id="592" r:id="rId15"/>
    <p:sldId id="594" r:id="rId16"/>
    <p:sldId id="595" r:id="rId17"/>
    <p:sldId id="597" r:id="rId18"/>
    <p:sldId id="599" r:id="rId19"/>
    <p:sldId id="600" r:id="rId20"/>
    <p:sldId id="601" r:id="rId21"/>
    <p:sldId id="603" r:id="rId22"/>
    <p:sldId id="579" r:id="rId23"/>
    <p:sldId id="580" r:id="rId24"/>
    <p:sldId id="531" r:id="rId25"/>
    <p:sldId id="532" r:id="rId26"/>
    <p:sldId id="523" r:id="rId27"/>
    <p:sldId id="583" r:id="rId28"/>
    <p:sldId id="536" r:id="rId29"/>
    <p:sldId id="538" r:id="rId30"/>
    <p:sldId id="540" r:id="rId31"/>
    <p:sldId id="581" r:id="rId32"/>
    <p:sldId id="535" r:id="rId33"/>
    <p:sldId id="534" r:id="rId34"/>
    <p:sldId id="544" r:id="rId35"/>
    <p:sldId id="604" r:id="rId36"/>
    <p:sldId id="605" r:id="rId37"/>
    <p:sldId id="607" r:id="rId38"/>
    <p:sldId id="606" r:id="rId39"/>
    <p:sldId id="602" r:id="rId40"/>
    <p:sldId id="430" r:id="rId41"/>
    <p:sldId id="527" r:id="rId42"/>
    <p:sldId id="528" r:id="rId43"/>
    <p:sldId id="533" r:id="rId44"/>
    <p:sldId id="550" r:id="rId45"/>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76" autoAdjust="0"/>
    <p:restoredTop sz="95663" autoAdjust="0"/>
  </p:normalViewPr>
  <p:slideViewPr>
    <p:cSldViewPr showGuides="1">
      <p:cViewPr>
        <p:scale>
          <a:sx n="66" d="100"/>
          <a:sy n="66" d="100"/>
        </p:scale>
        <p:origin x="1602" y="14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90" d="100"/>
        <a:sy n="90" d="100"/>
      </p:scale>
      <p:origin x="0" y="-70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Procedural differences – cultural</a:t>
            </a:r>
            <a:r>
              <a:rPr lang="en-US" baseline="0" dirty="0"/>
              <a:t> differences in work practices and in how students work</a:t>
            </a:r>
            <a:endParaRPr lang="en-US" dirty="0"/>
          </a:p>
        </p:txBody>
      </p:sp>
      <p:sp>
        <p:nvSpPr>
          <p:cNvPr id="4" name="Slide Number Placeholder 3"/>
          <p:cNvSpPr>
            <a:spLocks noGrp="1"/>
          </p:cNvSpPr>
          <p:nvPr>
            <p:ph type="sldNum" sz="quarter" idx="10"/>
          </p:nvPr>
        </p:nvSpPr>
        <p:spPr/>
        <p:txBody>
          <a:bodyPr/>
          <a:lstStyle/>
          <a:p>
            <a:fld id="{6D9441EF-4826-9E4D-888C-06D744B5B5DA}" type="slidenum">
              <a:rPr lang="en-US" smtClean="0"/>
              <a:t>14</a:t>
            </a:fld>
            <a:endParaRPr lang="en-US"/>
          </a:p>
        </p:txBody>
      </p:sp>
    </p:spTree>
    <p:extLst>
      <p:ext uri="{BB962C8B-B14F-4D97-AF65-F5344CB8AC3E}">
        <p14:creationId xmlns:p14="http://schemas.microsoft.com/office/powerpoint/2010/main" val="9375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cultural differences in how students work, Jennifer- Spoon feeding culture/too supportive,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16</a:t>
            </a:fld>
            <a:endParaRPr lang="en-US"/>
          </a:p>
        </p:txBody>
      </p:sp>
    </p:spTree>
    <p:extLst>
      <p:ext uri="{BB962C8B-B14F-4D97-AF65-F5344CB8AC3E}">
        <p14:creationId xmlns:p14="http://schemas.microsoft.com/office/powerpoint/2010/main" val="143318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cultural differences in how students work</a:t>
            </a:r>
            <a:r>
              <a:rPr lang="en-GB" dirty="0">
                <a:effectLst/>
              </a:rPr>
              <a:t>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18</a:t>
            </a:fld>
            <a:endParaRPr lang="en-US"/>
          </a:p>
        </p:txBody>
      </p:sp>
    </p:spTree>
    <p:extLst>
      <p:ext uri="{BB962C8B-B14F-4D97-AF65-F5344CB8AC3E}">
        <p14:creationId xmlns:p14="http://schemas.microsoft.com/office/powerpoint/2010/main" val="4006176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cultural differences in work practices</a:t>
            </a:r>
            <a:r>
              <a:rPr lang="en-GB" dirty="0">
                <a:effectLst/>
              </a:rPr>
              <a:t> ; </a:t>
            </a:r>
            <a:r>
              <a:rPr lang="en-GB" sz="1200" kern="1200" dirty="0" err="1">
                <a:solidFill>
                  <a:schemeClr val="tx1"/>
                </a:solidFill>
                <a:effectLst/>
                <a:latin typeface="+mn-lt"/>
                <a:ea typeface="+mn-ea"/>
                <a:cs typeface="+mn-cs"/>
              </a:rPr>
              <a:t>deprofessionalisation</a:t>
            </a:r>
            <a:r>
              <a:rPr lang="en-GB" sz="1200" kern="1200" dirty="0">
                <a:solidFill>
                  <a:schemeClr val="tx1"/>
                </a:solidFill>
                <a:effectLst/>
                <a:latin typeface="+mn-lt"/>
                <a:ea typeface="+mn-ea"/>
                <a:cs typeface="+mn-cs"/>
              </a:rPr>
              <a:t> of the professional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19</a:t>
            </a:fld>
            <a:endParaRPr lang="en-US"/>
          </a:p>
        </p:txBody>
      </p:sp>
    </p:spTree>
    <p:extLst>
      <p:ext uri="{BB962C8B-B14F-4D97-AF65-F5344CB8AC3E}">
        <p14:creationId xmlns:p14="http://schemas.microsoft.com/office/powerpoint/2010/main" val="1737354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cultural differences in work practices</a:t>
            </a:r>
            <a:r>
              <a:rPr lang="en-GB" dirty="0">
                <a:effectLst/>
              </a:rPr>
              <a:t> ; </a:t>
            </a:r>
            <a:r>
              <a:rPr lang="en-GB" sz="1200" kern="1200" dirty="0" err="1">
                <a:solidFill>
                  <a:schemeClr val="tx1"/>
                </a:solidFill>
                <a:effectLst/>
                <a:latin typeface="+mn-lt"/>
                <a:ea typeface="+mn-ea"/>
                <a:cs typeface="+mn-cs"/>
              </a:rPr>
              <a:t>deprofessionalisation</a:t>
            </a:r>
            <a:r>
              <a:rPr lang="en-GB" sz="1200" kern="1200" dirty="0">
                <a:solidFill>
                  <a:schemeClr val="tx1"/>
                </a:solidFill>
                <a:effectLst/>
                <a:latin typeface="+mn-lt"/>
                <a:ea typeface="+mn-ea"/>
                <a:cs typeface="+mn-cs"/>
              </a:rPr>
              <a:t> of the professional </a:t>
            </a:r>
            <a:endParaRPr lang="en-US" dirty="0"/>
          </a:p>
          <a:p>
            <a:endParaRPr lang="en-GB" dirty="0"/>
          </a:p>
        </p:txBody>
      </p:sp>
      <p:sp>
        <p:nvSpPr>
          <p:cNvPr id="4" name="Slide Number Placeholder 3"/>
          <p:cNvSpPr>
            <a:spLocks noGrp="1"/>
          </p:cNvSpPr>
          <p:nvPr>
            <p:ph type="sldNum" sz="quarter" idx="10"/>
          </p:nvPr>
        </p:nvSpPr>
        <p:spPr/>
        <p:txBody>
          <a:bodyPr/>
          <a:lstStyle/>
          <a:p>
            <a:fld id="{6D9441EF-4826-9E4D-888C-06D744B5B5DA}" type="slidenum">
              <a:rPr lang="en-US" smtClean="0"/>
              <a:t>20</a:t>
            </a:fld>
            <a:endParaRPr lang="en-US"/>
          </a:p>
        </p:txBody>
      </p:sp>
    </p:spTree>
    <p:extLst>
      <p:ext uri="{BB962C8B-B14F-4D97-AF65-F5344CB8AC3E}">
        <p14:creationId xmlns:p14="http://schemas.microsoft.com/office/powerpoint/2010/main" val="3784602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40</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336365" y="644058"/>
            <a:ext cx="7240318" cy="2928958"/>
          </a:xfrm>
        </p:spPr>
        <p:txBody>
          <a:bodyPr/>
          <a:lstStyle/>
          <a:p>
            <a:pPr algn="ctr" eaLnBrk="1" hangingPunct="1">
              <a:spcBef>
                <a:spcPts val="600"/>
              </a:spcBef>
            </a:pPr>
            <a:r>
              <a:rPr lang="en-US" sz="4000" dirty="0">
                <a:latin typeface="Calibri" panose="020F0502020204030204" pitchFamily="34" charset="0"/>
                <a:cs typeface="Calibri" panose="020F0502020204030204" pitchFamily="34" charset="0"/>
              </a:rPr>
              <a:t>Inclusive approaches to learning and teaching: celebrating and accommodating diversity</a:t>
            </a:r>
            <a:br>
              <a:rPr lang="en-US" sz="4000" dirty="0">
                <a:latin typeface="Calibri" panose="020F0502020204030204" pitchFamily="34" charset="0"/>
                <a:cs typeface="Calibri" panose="020F0502020204030204" pitchFamily="34" charset="0"/>
              </a:rPr>
            </a:b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The Netherlands</a:t>
            </a: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3600" dirty="0">
                <a:latin typeface="Calibri" panose="020F0502020204030204" pitchFamily="34" charset="0"/>
                <a:cs typeface="Calibri" panose="020F0502020204030204" pitchFamily="34" charset="0"/>
              </a:rPr>
              <a:t>Sally Brown</a:t>
            </a:r>
          </a:p>
          <a:p>
            <a:pPr algn="ctr" eaLnBrk="1" hangingPunct="1"/>
            <a:r>
              <a:rPr lang="en-GB" sz="2400" dirty="0">
                <a:latin typeface="Calibri" panose="020F0502020204030204" pitchFamily="34" charset="0"/>
                <a:cs typeface="Calibri" panose="020F0502020204030204" pitchFamily="34" charset="0"/>
                <a:hlinkClick r:id="rId3"/>
              </a:rPr>
              <a:t>http://sally-</a:t>
            </a:r>
            <a:r>
              <a:rPr lang="en-GB" sz="2400" dirty="0" err="1">
                <a:latin typeface="Calibri" panose="020F0502020204030204" pitchFamily="34" charset="0"/>
                <a:cs typeface="Calibri" panose="020F0502020204030204" pitchFamily="34" charset="0"/>
                <a:hlinkClick r:id="rId3"/>
              </a:rPr>
              <a:t>brown.net</a:t>
            </a:r>
            <a:endParaRPr lang="en-GB" sz="2400" dirty="0">
              <a:latin typeface="Calibri" panose="020F0502020204030204" pitchFamily="34" charset="0"/>
              <a:cs typeface="Calibri" panose="020F0502020204030204" pitchFamily="34" charset="0"/>
            </a:endParaRPr>
          </a:p>
          <a:p>
            <a:pPr algn="ctr" eaLnBrk="1" hangingPunct="1"/>
            <a:r>
              <a:rPr lang="en-GB" sz="2400" dirty="0">
                <a:latin typeface="Calibri" panose="020F0502020204030204" pitchFamily="34" charset="0"/>
                <a:cs typeface="Calibri" panose="020F0502020204030204" pitchFamily="34" charset="0"/>
              </a:rPr>
              <a:t>Twitter @</a:t>
            </a:r>
            <a:r>
              <a:rPr lang="en-GB" sz="2400" dirty="0" err="1">
                <a:latin typeface="Calibri" panose="020F0502020204030204" pitchFamily="34" charset="0"/>
                <a:cs typeface="Calibri" panose="020F0502020204030204" pitchFamily="34" charset="0"/>
              </a:rPr>
              <a:t>ProfSallyBrown</a:t>
            </a:r>
            <a:endParaRPr lang="en-GB" sz="2400" dirty="0">
              <a:latin typeface="Calibri" panose="020F0502020204030204" pitchFamily="34" charset="0"/>
              <a:cs typeface="Calibri" panose="020F0502020204030204" pitchFamily="34" charset="0"/>
            </a:endParaRPr>
          </a:p>
          <a:p>
            <a:pPr algn="ctr" eaLnBrk="1" hangingPunct="1"/>
            <a:r>
              <a:rPr lang="en-GB" sz="1800" dirty="0">
                <a:latin typeface="Calibri" panose="020F0502020204030204" pitchFamily="34" charset="0"/>
                <a:cs typeface="Calibri" panose="020F0502020204030204" pitchFamily="34" charset="0"/>
              </a:rPr>
              <a:t>Emerita Professor, Leeds Metropolitan University,</a:t>
            </a:r>
          </a:p>
          <a:p>
            <a:pPr algn="ctr" eaLnBrk="1" hangingPunct="1"/>
            <a:r>
              <a:rPr lang="en-GB" sz="1800" dirty="0">
                <a:latin typeface="Calibri" panose="020F0502020204030204" pitchFamily="34" charset="0"/>
                <a:cs typeface="Calibri" panose="020F0502020204030204" pitchFamily="34" charset="0"/>
              </a:rPr>
              <a:t>Visiting Professor, University of Plymouth, Edge Hill University, University of South Wales and Liverpool John Moores University</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p:spPr>
        <p:txBody>
          <a:bodyPr/>
          <a:lstStyle/>
          <a:p>
            <a:r>
              <a:rPr lang="en-GB" dirty="0"/>
              <a:t>But how does this apply to me?</a:t>
            </a:r>
          </a:p>
        </p:txBody>
      </p:sp>
      <p:sp>
        <p:nvSpPr>
          <p:cNvPr id="3" name="Content Placeholder 2"/>
          <p:cNvSpPr>
            <a:spLocks noGrp="1"/>
          </p:cNvSpPr>
          <p:nvPr>
            <p:ph idx="1"/>
          </p:nvPr>
        </p:nvSpPr>
        <p:spPr>
          <a:xfrm>
            <a:off x="468313" y="980729"/>
            <a:ext cx="8229600" cy="5348634"/>
          </a:xfrm>
        </p:spPr>
        <p:txBody>
          <a:bodyPr/>
          <a:lstStyle/>
          <a:p>
            <a:r>
              <a:rPr lang="en-GB" dirty="0"/>
              <a:t>Internationalised content refers to the selection of global and intercultural subject matter and the ways in which assignments focus on variations in professional practices across cultures; </a:t>
            </a:r>
          </a:p>
          <a:p>
            <a:r>
              <a:rPr lang="en-GB" dirty="0"/>
              <a:t>There can be resistance in some subjects to seeing there is any need to internationalise the curriculum: indeed some see it as challenging to their professional integrity;</a:t>
            </a:r>
          </a:p>
          <a:p>
            <a:r>
              <a:rPr lang="en-GB" dirty="0"/>
              <a:t>For example, a Science teacher quoted by Clifford in </a:t>
            </a:r>
            <a:r>
              <a:rPr lang="en-GB" dirty="0" err="1"/>
              <a:t>Trowler</a:t>
            </a:r>
            <a:r>
              <a:rPr lang="en-GB" dirty="0"/>
              <a:t> </a:t>
            </a:r>
            <a:r>
              <a:rPr lang="en-GB" i="1" dirty="0"/>
              <a:t>et al</a:t>
            </a:r>
            <a:r>
              <a:rPr lang="en-GB" dirty="0"/>
              <a:t> 2014 says: “Chemistry covers all cultures, there is no way it is culturally differentiating between chemistry here and chemistry in the US, Chemistry in Britain, in China in Nigeria in Columbia; </a:t>
            </a:r>
          </a:p>
          <a:p>
            <a:r>
              <a:rPr lang="en-GB" dirty="0"/>
              <a:t>But cultural sensitivity becomes important in relation to the kinds of </a:t>
            </a:r>
            <a:r>
              <a:rPr lang="en-GB" dirty="0">
                <a:solidFill>
                  <a:srgbClr val="7030A0"/>
                </a:solidFill>
              </a:rPr>
              <a:t>analogies</a:t>
            </a:r>
            <a:r>
              <a:rPr lang="en-GB" dirty="0"/>
              <a:t> we use in our explanations, and in our </a:t>
            </a:r>
            <a:r>
              <a:rPr lang="en-GB" dirty="0">
                <a:solidFill>
                  <a:srgbClr val="7030A0"/>
                </a:solidFill>
              </a:rPr>
              <a:t>applications</a:t>
            </a:r>
            <a:r>
              <a:rPr lang="en-GB" dirty="0"/>
              <a:t> of theory to practical contexts.</a:t>
            </a:r>
          </a:p>
        </p:txBody>
      </p:sp>
    </p:spTree>
    <p:extLst>
      <p:ext uri="{BB962C8B-B14F-4D97-AF65-F5344CB8AC3E}">
        <p14:creationId xmlns:p14="http://schemas.microsoft.com/office/powerpoint/2010/main" val="426799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Internationalising curriculum content</a:t>
            </a:r>
          </a:p>
        </p:txBody>
      </p:sp>
      <p:sp>
        <p:nvSpPr>
          <p:cNvPr id="5" name="Content Placeholder 4"/>
          <p:cNvSpPr>
            <a:spLocks noGrp="1"/>
          </p:cNvSpPr>
          <p:nvPr>
            <p:ph idx="1"/>
          </p:nvPr>
        </p:nvSpPr>
        <p:spPr>
          <a:xfrm>
            <a:off x="468313" y="980729"/>
            <a:ext cx="8229600" cy="534863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Do you present students with global examples in your teaching and assignments tasks, or are your case studies and examples drawn solely or principally from your own nation and maybe one or two others?</a:t>
            </a:r>
          </a:p>
          <a:p>
            <a:r>
              <a:rPr lang="en-GB" dirty="0"/>
              <a:t>Do you consider the implications of some of your historical or cultural references which might be unfamiliar to students from diverse national backgrounds?</a:t>
            </a:r>
          </a:p>
          <a:p>
            <a:r>
              <a:rPr lang="en-GB" dirty="0"/>
              <a:t>Do you make it possible for students to draw on their own subject-related experiences in classroom discussions and activities, for example, different legal or practical contexts?</a:t>
            </a:r>
          </a:p>
          <a:p>
            <a:r>
              <a:rPr lang="en-GB" dirty="0"/>
              <a:t>Is there transferability of practices and capabilities to home contexts for students seeking employment post-graduation?</a:t>
            </a:r>
          </a:p>
          <a:p>
            <a:endParaRPr lang="en-GB"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expect our students to do?</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349141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523578"/>
          </a:xfrm>
        </p:spPr>
        <p:txBody>
          <a:bodyPr/>
          <a:lstStyle/>
          <a:p>
            <a:r>
              <a:rPr lang="en-US" dirty="0"/>
              <a:t>What about </a:t>
            </a:r>
            <a:br>
              <a:rPr lang="en-US" dirty="0"/>
            </a:br>
            <a:r>
              <a:rPr lang="en-US" dirty="0"/>
              <a:t>international </a:t>
            </a:r>
            <a:br>
              <a:rPr lang="en-US" dirty="0"/>
            </a:br>
            <a:r>
              <a:rPr lang="en-US" dirty="0"/>
              <a:t>academics?</a:t>
            </a:r>
          </a:p>
        </p:txBody>
      </p:sp>
      <p:sp>
        <p:nvSpPr>
          <p:cNvPr id="3" name="Content Placeholder 2"/>
          <p:cNvSpPr>
            <a:spLocks noGrp="1"/>
          </p:cNvSpPr>
          <p:nvPr>
            <p:ph sz="half" idx="1"/>
          </p:nvPr>
        </p:nvSpPr>
        <p:spPr>
          <a:xfrm>
            <a:off x="236220" y="2564130"/>
            <a:ext cx="4587240" cy="3017520"/>
          </a:xfrm>
        </p:spPr>
        <p:txBody>
          <a:bodyPr>
            <a:normAutofit lnSpcReduction="10000"/>
          </a:bodyPr>
          <a:lstStyle/>
          <a:p>
            <a:pPr marL="344487" lvl="1" indent="0">
              <a:buNone/>
            </a:pPr>
            <a:r>
              <a:rPr lang="en-US" b="1" dirty="0"/>
              <a:t>Here are some perspectives from academics interviewed by </a:t>
            </a:r>
            <a:r>
              <a:rPr lang="en-US" b="1" dirty="0" err="1"/>
              <a:t>Dr</a:t>
            </a:r>
            <a:r>
              <a:rPr lang="en-US" b="1" dirty="0"/>
              <a:t> Anesa Hosein [a.hosein@surrey.ac.uk] and</a:t>
            </a:r>
          </a:p>
          <a:p>
            <a:pPr marL="344487" lvl="1" indent="0">
              <a:buNone/>
            </a:pPr>
            <a:r>
              <a:rPr lang="en-US" b="1" dirty="0" err="1"/>
              <a:t>Dr</a:t>
            </a:r>
            <a:r>
              <a:rPr lang="en-US" b="1" dirty="0"/>
              <a:t> Namrata Rao [raon@hope.ac.uk]</a:t>
            </a:r>
          </a:p>
          <a:p>
            <a:pPr marL="344487" lvl="1" indent="0">
              <a:buNone/>
            </a:pPr>
            <a:r>
              <a:rPr lang="en-US" b="1" dirty="0"/>
              <a:t>whose work I acknowledge here</a:t>
            </a:r>
          </a:p>
          <a:p>
            <a:endParaRPr lang="en-US" dirty="0"/>
          </a:p>
          <a:p>
            <a:endParaRPr lang="en-US" dirty="0"/>
          </a:p>
        </p:txBody>
      </p:sp>
      <p:pic>
        <p:nvPicPr>
          <p:cNvPr id="6" name="Picture 5"/>
          <p:cNvPicPr>
            <a:picLocks noChangeAspect="1"/>
          </p:cNvPicPr>
          <p:nvPr/>
        </p:nvPicPr>
        <p:blipFill>
          <a:blip r:embed="rId2"/>
          <a:stretch>
            <a:fillRect/>
          </a:stretch>
        </p:blipFill>
        <p:spPr>
          <a:xfrm>
            <a:off x="4802505" y="857250"/>
            <a:ext cx="3477070" cy="5143500"/>
          </a:xfrm>
          <a:prstGeom prst="rect">
            <a:avLst/>
          </a:prstGeom>
        </p:spPr>
      </p:pic>
    </p:spTree>
    <p:extLst>
      <p:ext uri="{BB962C8B-B14F-4D97-AF65-F5344CB8AC3E}">
        <p14:creationId xmlns:p14="http://schemas.microsoft.com/office/powerpoint/2010/main" val="34848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196" y="692696"/>
            <a:ext cx="7290054" cy="720080"/>
          </a:xfrm>
        </p:spPr>
        <p:txBody>
          <a:bodyPr/>
          <a:lstStyle/>
          <a:p>
            <a:r>
              <a:rPr lang="en-US" dirty="0"/>
              <a:t>Erik Blair – Procedural Differences in Work Practices</a:t>
            </a:r>
          </a:p>
        </p:txBody>
      </p:sp>
      <p:sp>
        <p:nvSpPr>
          <p:cNvPr id="5" name="Content Placeholder 4"/>
          <p:cNvSpPr>
            <a:spLocks noGrp="1"/>
          </p:cNvSpPr>
          <p:nvPr>
            <p:ph idx="1"/>
          </p:nvPr>
        </p:nvSpPr>
        <p:spPr>
          <a:xfrm>
            <a:off x="179512" y="1412776"/>
            <a:ext cx="8964488" cy="5445224"/>
          </a:xfrm>
        </p:spPr>
        <p:txBody>
          <a:bodyPr>
            <a:normAutofit fontScale="92500" lnSpcReduction="20000"/>
          </a:bodyPr>
          <a:lstStyle/>
          <a:p>
            <a:pPr marL="0" indent="0">
              <a:buNone/>
            </a:pPr>
            <a:r>
              <a:rPr lang="en-GB" i="1" dirty="0"/>
              <a:t>Initially, I felt a shock. I had come from a higher education environment in the UK where the general movement was towards openness – of data, of systems, of working and learning relationships. Everyone was expected to have a basic understanding of the photocopier and everyone was expected to complete their own paperwork. I had been conditioned into believing a specific set of expectations and norms of the teaching and learning environment and had an idea about what pedagogy, management, teamwork and university life should look like. However, the cultural and historical factors that informed the institution I now entered led to some tension as I tried to combine the old with the new. The established hierarchies of Trinidad and Tobago meant that management was not used to being questioned; teaching was content-heavy, and students were expected to be passive note-takers (Watson 2013). While I felt that I should do my own photocopying, my administrative colleagues felt that in doing so I was slighting them – so I learned to resist the urge to print, photocopy and staple resources and worked to become comfortable asking for documents that I was capable of finding for myself. </a:t>
            </a:r>
            <a:endParaRPr lang="en-GB" dirty="0"/>
          </a:p>
          <a:p>
            <a:pPr lvl="0"/>
            <a:r>
              <a:rPr lang="en-US" sz="1200" dirty="0"/>
              <a:t>- Extract for Chapter 2. </a:t>
            </a:r>
            <a:r>
              <a:rPr lang="en-US" sz="1200" dirty="0" err="1"/>
              <a:t>Contextualising</a:t>
            </a:r>
            <a:r>
              <a:rPr lang="en-US" sz="1200" dirty="0"/>
              <a:t> the New Teaching Environment (by Erik Blair) taken from </a:t>
            </a:r>
            <a:r>
              <a:rPr lang="en-US" sz="1200" dirty="0" err="1"/>
              <a:t>Hosein</a:t>
            </a:r>
            <a:r>
              <a:rPr lang="en-US" sz="1200" dirty="0"/>
              <a:t>, A., Rao N., </a:t>
            </a:r>
            <a:r>
              <a:rPr lang="en-US" sz="1200" dirty="0" err="1"/>
              <a:t>Kinchin</a:t>
            </a:r>
            <a:r>
              <a:rPr lang="en-US" sz="1200" dirty="0"/>
              <a:t> I., and </a:t>
            </a:r>
            <a:r>
              <a:rPr lang="en-US" sz="1200" dirty="0" err="1"/>
              <a:t>Yeh</a:t>
            </a:r>
            <a:r>
              <a:rPr lang="en-US" sz="1200" dirty="0"/>
              <a:t> C. S.-H. ( due June 2018) </a:t>
            </a:r>
            <a:r>
              <a:rPr lang="en-US" sz="1200" i="1" dirty="0"/>
              <a:t>Academics’ International Teaching Journeys: Personal Narratives of Transitions in Higher Education</a:t>
            </a:r>
            <a:r>
              <a:rPr lang="en-US" sz="1200" dirty="0"/>
              <a:t>, London: Bloomsbury.</a:t>
            </a:r>
            <a:endParaRPr lang="en-GB" sz="1200" dirty="0"/>
          </a:p>
          <a:p>
            <a:endParaRPr lang="en-US" dirty="0"/>
          </a:p>
        </p:txBody>
      </p:sp>
    </p:spTree>
    <p:extLst>
      <p:ext uri="{BB962C8B-B14F-4D97-AF65-F5344CB8AC3E}">
        <p14:creationId xmlns:p14="http://schemas.microsoft.com/office/powerpoint/2010/main" val="409472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Henry Kum – Questioning Professional Judgement</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107504" y="1412776"/>
            <a:ext cx="8856984" cy="5195986"/>
          </a:xfrm>
        </p:spPr>
        <p:txBody>
          <a:bodyPr>
            <a:normAutofit fontScale="92500" lnSpcReduction="10000"/>
          </a:bodyPr>
          <a:lstStyle/>
          <a:p>
            <a:pPr marL="0" indent="0">
              <a:buNone/>
            </a:pPr>
            <a:r>
              <a:rPr lang="is-IS" i="1" dirty="0"/>
              <a:t>… </a:t>
            </a:r>
            <a:r>
              <a:rPr lang="en-GB" i="1" dirty="0"/>
              <a:t>In the NSS survey, students are asked to provide feedback on what it has been like to study on their course at their institution. There is no doubt that the NSS plays a huge role in shaping the classroom approaches and methods of teachers, especially after the implementation of tuition fees. From my experience as a student and tutor in Cameroon, it is possible to conclude that the culture in Cameroon puts the teachers above the students and students are not considered to have the required resources to make objective judgements about the professional competence of academics, who are considered to be well-read. This culture shaped my professional identity of a teacher always being ahead of the students in matters of content, method and professional judgement. The challenge to me as a migrant academic was on how to draw the balance between keeping students happy and maintaining standards of good practice like attendance, course work, assignments and course expectations. </a:t>
            </a:r>
          </a:p>
          <a:p>
            <a:pPr lvl="0"/>
            <a:r>
              <a:rPr lang="en-US" sz="1200" dirty="0"/>
              <a:t>- Extract for Chapter 3. Complexities and Cross Cultural Challenges of Foreign Lecturers: Personal Narrative Histories in Cameroon and England (by Henry Kum) taken from Hosein, A., Rao N., Kinchin I., and Yeh C. S.-H. ( due June 2018) </a:t>
            </a:r>
            <a:r>
              <a:rPr lang="en-US" sz="1200" i="1" dirty="0"/>
              <a:t>Academics’ International Teaching Journeys: Personal Narratives of Transitions in Higher Education</a:t>
            </a:r>
            <a:r>
              <a:rPr lang="en-US" sz="1200" dirty="0"/>
              <a:t>, London: Bloomsbury.</a:t>
            </a:r>
            <a:endParaRPr lang="en-GB" sz="1200" dirty="0"/>
          </a:p>
          <a:p>
            <a:endParaRPr lang="en-GB" dirty="0"/>
          </a:p>
        </p:txBody>
      </p:sp>
    </p:spTree>
    <p:extLst>
      <p:ext uri="{BB962C8B-B14F-4D97-AF65-F5344CB8AC3E}">
        <p14:creationId xmlns:p14="http://schemas.microsoft.com/office/powerpoint/2010/main" val="426565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Jennifer Chung – keeping true to own ethos and beliefs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251520" y="1484784"/>
            <a:ext cx="8712968" cy="5123978"/>
          </a:xfrm>
        </p:spPr>
        <p:txBody>
          <a:bodyPr>
            <a:normAutofit fontScale="92500" lnSpcReduction="10000"/>
          </a:bodyPr>
          <a:lstStyle/>
          <a:p>
            <a:pPr marL="0" indent="0">
              <a:buNone/>
            </a:pPr>
            <a:r>
              <a:rPr lang="en-GB" i="1" dirty="0"/>
              <a:t>‘[S]tudents are strategic and define the curriculum by what is assessed rather than by what is taught … if universities are driven down the path of just pleasing the student, through market forces, league tables and an increasingly competitive global market, then the concept of quality learning is under serious threat’ (Norton 2007: 92). I felt that the wider, holistic teaching of our subjects was compromised by these assessments and led to a teach-to-the-test approach to each module. A by-product of this was the amount of support with assessments we were expected to give the students. This contrasted heavily with my own ethos and philosophy of higher education, influenced by the liberal arts tradition, which is to instil independence, self-reliance, and critical thinking in the students. I resisted the pressure to give extensive guidance to the students. </a:t>
            </a:r>
          </a:p>
          <a:p>
            <a:r>
              <a:rPr lang="en-US" sz="1500" dirty="0"/>
              <a:t>- Extract for Chapter 4. Cultural Shock of an International Academic: From a Liberal Arts Education in the USA to a Post-1992 University in the UK (by Jennifer Chung) taken from Hosein, A., Rao N., Kinchin I., and Yeh C. S.-H. ( due June 2018) </a:t>
            </a:r>
            <a:r>
              <a:rPr lang="en-US" sz="1500" i="1" dirty="0"/>
              <a:t>Academics’ International Teaching Journeys: Personal Narratives of Transitions in Higher Education</a:t>
            </a:r>
            <a:r>
              <a:rPr lang="en-US" sz="1500" dirty="0"/>
              <a:t>, London: Bloomsbury.</a:t>
            </a:r>
            <a:endParaRPr lang="en-GB" sz="1500" dirty="0"/>
          </a:p>
          <a:p>
            <a:endParaRPr lang="en-GB" dirty="0"/>
          </a:p>
        </p:txBody>
      </p:sp>
    </p:spTree>
    <p:extLst>
      <p:ext uri="{BB962C8B-B14F-4D97-AF65-F5344CB8AC3E}">
        <p14:creationId xmlns:p14="http://schemas.microsoft.com/office/powerpoint/2010/main" val="73911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err="1"/>
              <a:t>Thushari</a:t>
            </a:r>
            <a:r>
              <a:rPr lang="en-GB" dirty="0"/>
              <a:t> </a:t>
            </a:r>
            <a:r>
              <a:rPr lang="en-GB" dirty="0" err="1"/>
              <a:t>Welikala</a:t>
            </a:r>
            <a:r>
              <a:rPr lang="en-GB" dirty="0"/>
              <a:t> – gender and norms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323528" y="1323976"/>
            <a:ext cx="8640960" cy="5284786"/>
          </a:xfrm>
        </p:spPr>
        <p:txBody>
          <a:bodyPr>
            <a:normAutofit lnSpcReduction="10000"/>
          </a:bodyPr>
          <a:lstStyle/>
          <a:p>
            <a:pPr marL="0" indent="0">
              <a:buNone/>
            </a:pPr>
            <a:r>
              <a:rPr lang="en-GB" i="1" dirty="0"/>
              <a:t>Once, after a team teaching session, a White male colleague mentioned: ‘</a:t>
            </a:r>
            <a:r>
              <a:rPr lang="en-GB" i="1" dirty="0" err="1"/>
              <a:t>Thushari</a:t>
            </a:r>
            <a:r>
              <a:rPr lang="en-GB" i="1" dirty="0"/>
              <a:t>, you should not walk around the classroom while teaching. In English universities, the teacher stands in front of the class’. Since White male </a:t>
            </a:r>
            <a:r>
              <a:rPr lang="en-GB" i="1" dirty="0" err="1"/>
              <a:t>insiderism</a:t>
            </a:r>
            <a:r>
              <a:rPr lang="en-GB" i="1" dirty="0"/>
              <a:t> is normalized within HE (Collins 2008) such comments could be (</a:t>
            </a:r>
            <a:r>
              <a:rPr lang="en-GB" i="1" dirty="0" err="1"/>
              <a:t>mis</a:t>
            </a:r>
            <a:r>
              <a:rPr lang="en-GB" i="1" dirty="0"/>
              <a:t>)interpreted merely as ‘peer feedback’ making cross-boundary conversations complicated (Appiah 2006). Such experiences consistently cautioned me about </a:t>
            </a:r>
            <a:r>
              <a:rPr lang="en-GB" i="1" dirty="0" err="1"/>
              <a:t>outsiderism</a:t>
            </a:r>
            <a:r>
              <a:rPr lang="en-GB" i="1" dirty="0"/>
              <a:t>: I am the ‘linguistic other’; ‘pedagogic other’ as well as ‘cultural other’. Similarly, there had been instances where minority women have engaged in othering, which made me feel severely segregated. Thus, the division between ‘us’ and ‘them’ can operate at different layers within institutional contexts, perhaps, due to the ‘dog-eat-dog’ mentality created within neo-liberal western academia (Bhopal 2016). </a:t>
            </a:r>
          </a:p>
          <a:p>
            <a:pPr marL="0" indent="0">
              <a:buNone/>
            </a:pPr>
            <a:r>
              <a:rPr lang="en-US" sz="1200" dirty="0"/>
              <a:t>- Extract for Chapter 5. </a:t>
            </a:r>
            <a:r>
              <a:rPr lang="en-GB" sz="1200" dirty="0"/>
              <a:t>Being Women and being Migrant: Confronting Double Strangeness in UK Higher Education </a:t>
            </a:r>
            <a:r>
              <a:rPr lang="en-US" sz="1200" dirty="0"/>
              <a:t>(by </a:t>
            </a:r>
            <a:r>
              <a:rPr lang="en-GB" sz="1200" dirty="0" err="1"/>
              <a:t>Thushari</a:t>
            </a:r>
            <a:r>
              <a:rPr lang="en-GB" sz="1200" dirty="0"/>
              <a:t> </a:t>
            </a:r>
            <a:r>
              <a:rPr lang="en-GB" sz="1200" dirty="0" err="1"/>
              <a:t>Welikala</a:t>
            </a:r>
            <a:r>
              <a:rPr lang="en-US" sz="1200" dirty="0"/>
              <a:t>) taken from Hosein, A., Rao N., Kinchin I., and Yeh C. S.-H. ( due June 2018) </a:t>
            </a:r>
            <a:r>
              <a:rPr lang="en-US" sz="1200" i="1" dirty="0"/>
              <a:t>Academics’ International Teaching Journeys: Personal Narratives of Transitions in Higher Education</a:t>
            </a:r>
            <a:r>
              <a:rPr lang="en-US" sz="1200" dirty="0"/>
              <a:t>, London: Bloomsbury.</a:t>
            </a:r>
            <a:endParaRPr lang="en-GB" sz="1200" dirty="0"/>
          </a:p>
          <a:p>
            <a:pPr marL="0" indent="0">
              <a:buNone/>
            </a:pPr>
            <a:endParaRPr lang="en-GB" dirty="0"/>
          </a:p>
        </p:txBody>
      </p:sp>
    </p:spTree>
    <p:extLst>
      <p:ext uri="{BB962C8B-B14F-4D97-AF65-F5344CB8AC3E}">
        <p14:creationId xmlns:p14="http://schemas.microsoft.com/office/powerpoint/2010/main" val="287532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Chloe Shu-Hua Yeh – Teacher-Student relationship</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323528" y="1323976"/>
            <a:ext cx="8712968" cy="5534024"/>
          </a:xfrm>
        </p:spPr>
        <p:txBody>
          <a:bodyPr>
            <a:normAutofit/>
          </a:bodyPr>
          <a:lstStyle/>
          <a:p>
            <a:pPr marL="0" indent="0" algn="just">
              <a:buNone/>
            </a:pPr>
            <a:r>
              <a:rPr lang="en-GB" i="1" dirty="0"/>
              <a:t>Developing good teacher-student relationships is often a challenge for many teachers (Palmer 1998), including myself. I often wondered whether I was respected ‘enough’ by my students. For example, sometimes I received emails from students without any subject, without appropriate title and without any customary acknowledgements such as ‘thank you’. I felt surprised and puzzled when I received such emails, since in my culture, not addressing a teacher by title or name or indicating ‘thank you’ at the end of an email requesting for help from students to a lecturer is considered impolite and inappropriate.</a:t>
            </a:r>
          </a:p>
          <a:p>
            <a:pPr marL="0" indent="0">
              <a:buNone/>
            </a:pPr>
            <a:r>
              <a:rPr lang="en-US" sz="1400" dirty="0"/>
              <a:t>- Extract for Chapter 6. Overcoming Doubts in an Intercultural Academic Journey from the East to the West</a:t>
            </a:r>
            <a:r>
              <a:rPr lang="en-GB" sz="1400" dirty="0"/>
              <a:t> </a:t>
            </a:r>
            <a:r>
              <a:rPr lang="en-US" sz="1400" dirty="0"/>
              <a:t>(by </a:t>
            </a:r>
            <a:r>
              <a:rPr lang="en-GB" sz="1400" dirty="0"/>
              <a:t>Chloe Shu-Hua Yeh</a:t>
            </a:r>
            <a:r>
              <a:rPr lang="en-US" sz="1400" dirty="0"/>
              <a:t>) taken from Hosein, A., Rao N., Kinchin I., and Yeh C. S.-H. ( due June 2018) </a:t>
            </a:r>
            <a:r>
              <a:rPr lang="en-US" sz="1400" i="1" dirty="0"/>
              <a:t>Academics’ International Teaching Journeys: Personal Narratives of Transitions in Higher Education</a:t>
            </a:r>
            <a:r>
              <a:rPr lang="en-US" sz="1400" dirty="0"/>
              <a:t>, London: Bloomsbury.</a:t>
            </a:r>
            <a:endParaRPr lang="en-GB" sz="1400" dirty="0"/>
          </a:p>
          <a:p>
            <a:pPr marL="0" indent="0">
              <a:buNone/>
            </a:pPr>
            <a:endParaRPr lang="en-GB" dirty="0"/>
          </a:p>
        </p:txBody>
      </p:sp>
    </p:spTree>
    <p:extLst>
      <p:ext uri="{BB962C8B-B14F-4D97-AF65-F5344CB8AC3E}">
        <p14:creationId xmlns:p14="http://schemas.microsoft.com/office/powerpoint/2010/main" val="3006325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Chloe Shu-Hua Yeh – teacher-student expectations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179512" y="1412776"/>
            <a:ext cx="8856984" cy="5328592"/>
          </a:xfrm>
        </p:spPr>
        <p:txBody>
          <a:bodyPr>
            <a:normAutofit/>
          </a:bodyPr>
          <a:lstStyle/>
          <a:p>
            <a:pPr marL="0" indent="0">
              <a:buNone/>
            </a:pPr>
            <a:r>
              <a:rPr lang="en-GB" i="1" dirty="0"/>
              <a:t>In another instance, on graduation day, I expected my students to meet me and express some kind words/gestures to convey their gratitude for the help I extended to them in their educational journeys – an experience I was familiar with in Taiwan. However, I did not receive even a “hi” on the day. I remember I felt very disappointed with incidences such as these and kept asking myself, have I not done enough to be seen as a good teacher for them? – am I respected enough? I wonder if such doubts and conflicts were amplified by the influence of my Chinese background and the changing educational climate in higher education in the UK in the last few decades.</a:t>
            </a:r>
          </a:p>
          <a:p>
            <a:pPr marL="0" indent="0">
              <a:buNone/>
            </a:pPr>
            <a:r>
              <a:rPr lang="en-US" sz="1400" dirty="0"/>
              <a:t>- Extract for Chapter 6. Overcoming Doubts in an Intercultural Academic Journey from the East to the West</a:t>
            </a:r>
            <a:r>
              <a:rPr lang="en-GB" sz="1400" dirty="0"/>
              <a:t> </a:t>
            </a:r>
            <a:r>
              <a:rPr lang="en-US" sz="1400" dirty="0"/>
              <a:t>(by </a:t>
            </a:r>
            <a:r>
              <a:rPr lang="en-GB" sz="1400" dirty="0"/>
              <a:t>Chloe Shu-Hua Yeh</a:t>
            </a:r>
            <a:r>
              <a:rPr lang="en-US" sz="1400" dirty="0"/>
              <a:t>) taken from Hosein, A., Rao N., Kinchin I., and Yeh C. S.-H. ( due June 2018) </a:t>
            </a:r>
            <a:r>
              <a:rPr lang="en-US" sz="1400" i="1" dirty="0"/>
              <a:t>Academics’ International Teaching Journeys: Personal Narratives of Transitions in Higher Education</a:t>
            </a:r>
            <a:r>
              <a:rPr lang="en-US" sz="1400" dirty="0"/>
              <a:t>, London: Bloomsbury.</a:t>
            </a:r>
            <a:endParaRPr lang="en-GB" sz="1400" dirty="0"/>
          </a:p>
          <a:p>
            <a:pPr marL="0" indent="0">
              <a:buNone/>
            </a:pPr>
            <a:endParaRPr lang="en-GB" dirty="0"/>
          </a:p>
        </p:txBody>
      </p:sp>
    </p:spTree>
    <p:extLst>
      <p:ext uri="{BB962C8B-B14F-4D97-AF65-F5344CB8AC3E}">
        <p14:creationId xmlns:p14="http://schemas.microsoft.com/office/powerpoint/2010/main" val="1441164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53CE4-DCF4-4725-BACD-360381899F20}"/>
              </a:ext>
            </a:extLst>
          </p:cNvPr>
          <p:cNvSpPr>
            <a:spLocks noGrp="1"/>
          </p:cNvSpPr>
          <p:nvPr>
            <p:ph type="title"/>
          </p:nvPr>
        </p:nvSpPr>
        <p:spPr>
          <a:xfrm>
            <a:off x="0" y="249238"/>
            <a:ext cx="8001000" cy="1074737"/>
          </a:xfrm>
        </p:spPr>
        <p:txBody>
          <a:bodyPr/>
          <a:lstStyle/>
          <a:p>
            <a:r>
              <a:rPr lang="en-US" sz="3200" dirty="0"/>
              <a:t>Inclusive approaches to learning and teaching: celebrating &amp; accommodating diversity</a:t>
            </a:r>
            <a:endParaRPr lang="en-GB" sz="3200" dirty="0"/>
          </a:p>
        </p:txBody>
      </p:sp>
      <p:sp>
        <p:nvSpPr>
          <p:cNvPr id="3" name="Content Placeholder 2">
            <a:extLst>
              <a:ext uri="{FF2B5EF4-FFF2-40B4-BE49-F238E27FC236}">
                <a16:creationId xmlns:a16="http://schemas.microsoft.com/office/drawing/2014/main" id="{E4809C89-D23F-4D4B-88A1-663EF13D8035}"/>
              </a:ext>
            </a:extLst>
          </p:cNvPr>
          <p:cNvSpPr>
            <a:spLocks noGrp="1"/>
          </p:cNvSpPr>
          <p:nvPr>
            <p:ph idx="1"/>
          </p:nvPr>
        </p:nvSpPr>
        <p:spPr/>
        <p:txBody>
          <a:bodyPr/>
          <a:lstStyle/>
          <a:p>
            <a:pPr marL="0" indent="0">
              <a:buNone/>
            </a:pPr>
            <a:r>
              <a:rPr lang="en-GB" sz="2800" dirty="0"/>
              <a:t>Students in universities nowadays are increasingly diverse, and if we want to encourage retention and ensure all students achieve their best, we need to adopt inclusive practices that recognise and celebrate diversity through:</a:t>
            </a:r>
          </a:p>
          <a:p>
            <a:pPr lvl="1"/>
            <a:r>
              <a:rPr lang="en-GB" sz="2800" dirty="0"/>
              <a:t>​</a:t>
            </a:r>
            <a:r>
              <a:rPr lang="en-GB" sz="2800" b="1" dirty="0"/>
              <a:t>diverse curriculum content, that reflects the diversity of the student population;</a:t>
            </a:r>
          </a:p>
          <a:p>
            <a:pPr lvl="1"/>
            <a:r>
              <a:rPr lang="en-GB" sz="2800" b="1" dirty="0"/>
              <a:t>Cross-cultural approaches to teaching and assessment methods; </a:t>
            </a:r>
          </a:p>
          <a:p>
            <a:pPr lvl="1"/>
            <a:r>
              <a:rPr lang="en-GB" sz="2800" b="1" dirty="0"/>
              <a:t>inclusive approaches that provide equivalent experiences to all students.</a:t>
            </a:r>
          </a:p>
          <a:p>
            <a:endParaRPr lang="en-GB" sz="2800" dirty="0"/>
          </a:p>
        </p:txBody>
      </p:sp>
    </p:spTree>
    <p:extLst>
      <p:ext uri="{BB962C8B-B14F-4D97-AF65-F5344CB8AC3E}">
        <p14:creationId xmlns:p14="http://schemas.microsoft.com/office/powerpoint/2010/main" val="2714122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830-28F9-49B5-9A9E-D50EC23F0B6B}"/>
              </a:ext>
            </a:extLst>
          </p:cNvPr>
          <p:cNvSpPr>
            <a:spLocks noGrp="1"/>
          </p:cNvSpPr>
          <p:nvPr>
            <p:ph type="title"/>
          </p:nvPr>
        </p:nvSpPr>
        <p:spPr/>
        <p:txBody>
          <a:bodyPr/>
          <a:lstStyle/>
          <a:p>
            <a:r>
              <a:rPr lang="en-GB" dirty="0"/>
              <a:t>Tanya Hathaway – Confidence Issues</a:t>
            </a:r>
          </a:p>
        </p:txBody>
      </p:sp>
      <p:sp>
        <p:nvSpPr>
          <p:cNvPr id="3" name="Content Placeholder 2">
            <a:extLst>
              <a:ext uri="{FF2B5EF4-FFF2-40B4-BE49-F238E27FC236}">
                <a16:creationId xmlns:a16="http://schemas.microsoft.com/office/drawing/2014/main" id="{ED045A24-8F5C-4DC4-AB16-323D31E1C8F8}"/>
              </a:ext>
            </a:extLst>
          </p:cNvPr>
          <p:cNvSpPr>
            <a:spLocks noGrp="1"/>
          </p:cNvSpPr>
          <p:nvPr>
            <p:ph idx="1"/>
          </p:nvPr>
        </p:nvSpPr>
        <p:spPr>
          <a:xfrm>
            <a:off x="323528" y="1556792"/>
            <a:ext cx="8712968" cy="5301208"/>
          </a:xfrm>
        </p:spPr>
        <p:txBody>
          <a:bodyPr>
            <a:normAutofit lnSpcReduction="10000"/>
          </a:bodyPr>
          <a:lstStyle/>
          <a:p>
            <a:pPr marL="0" indent="0">
              <a:buNone/>
            </a:pPr>
            <a:r>
              <a:rPr lang="en-GB" i="1" dirty="0"/>
              <a:t>The international experience swiftly became a test of endurance as I entered a prolonged period of face-to-face teaching that was to take up much of my working hours. In rural regional Australian universities, teacher educators typically experience large class sizes and associated teaching and marking responsibilities. As is often the way with international academics, I was expected to teach and become expert in subjects disconnected from my immediate research specialism (Shaikh 2009; Green and Myatt 2011). The conditions gave me little hope of writing up research and I never was able to carve out research time as proficiently as those around me (Green and Myatt: 39). Others must have been feeling the same pressure? I marvelled at how they were coping. How were they surviving, and seemingly thriving? </a:t>
            </a:r>
            <a:endParaRPr lang="en-US" i="1" dirty="0"/>
          </a:p>
          <a:p>
            <a:r>
              <a:rPr lang="en-US" sz="1400" dirty="0"/>
              <a:t>- Extract for Chapter 7. </a:t>
            </a:r>
            <a:r>
              <a:rPr lang="en-GB" sz="1400" dirty="0"/>
              <a:t>Negotiating Transitions in Academic Identity: Teacher or Researcher? </a:t>
            </a:r>
            <a:r>
              <a:rPr lang="en-US" sz="1400" dirty="0"/>
              <a:t>(by Tanya Hathaway) taken from Hosein, A., Rao N., Kinchin I., and Yeh C. S.-H. ( due June 2018) </a:t>
            </a:r>
            <a:r>
              <a:rPr lang="en-US" sz="1400" i="1" dirty="0"/>
              <a:t>Academics’ International Teaching Journeys: Personal Narratives of Transitions in Higher Education</a:t>
            </a:r>
            <a:r>
              <a:rPr lang="en-US" sz="1400" dirty="0"/>
              <a:t>, London: Bloomsbury.</a:t>
            </a:r>
            <a:endParaRPr lang="en-GB" sz="1400" dirty="0"/>
          </a:p>
          <a:p>
            <a:endParaRPr lang="en-GB" sz="2000" dirty="0"/>
          </a:p>
        </p:txBody>
      </p:sp>
    </p:spTree>
    <p:extLst>
      <p:ext uri="{BB962C8B-B14F-4D97-AF65-F5344CB8AC3E}">
        <p14:creationId xmlns:p14="http://schemas.microsoft.com/office/powerpoint/2010/main" val="985106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758EA-9B7E-410B-BACC-A46368BFEE08}"/>
              </a:ext>
            </a:extLst>
          </p:cNvPr>
          <p:cNvSpPr>
            <a:spLocks noGrp="1"/>
          </p:cNvSpPr>
          <p:nvPr>
            <p:ph type="title"/>
          </p:nvPr>
        </p:nvSpPr>
        <p:spPr>
          <a:xfrm>
            <a:off x="457200" y="249238"/>
            <a:ext cx="7543800" cy="1523578"/>
          </a:xfrm>
        </p:spPr>
        <p:txBody>
          <a:bodyPr/>
          <a:lstStyle/>
          <a:p>
            <a:r>
              <a:rPr lang="en-GB" sz="3200" dirty="0"/>
              <a:t>And what about those of you who have worked or are working in a nation other than your home nation?</a:t>
            </a:r>
          </a:p>
        </p:txBody>
      </p:sp>
      <p:sp>
        <p:nvSpPr>
          <p:cNvPr id="3" name="Content Placeholder 2">
            <a:extLst>
              <a:ext uri="{FF2B5EF4-FFF2-40B4-BE49-F238E27FC236}">
                <a16:creationId xmlns:a16="http://schemas.microsoft.com/office/drawing/2014/main" id="{FD159152-82D0-41AC-8D4A-17A67AF5FF84}"/>
              </a:ext>
            </a:extLst>
          </p:cNvPr>
          <p:cNvSpPr>
            <a:spLocks noGrp="1"/>
          </p:cNvSpPr>
          <p:nvPr>
            <p:ph idx="1"/>
          </p:nvPr>
        </p:nvSpPr>
        <p:spPr>
          <a:xfrm>
            <a:off x="468313" y="2060847"/>
            <a:ext cx="8229600" cy="4268515"/>
          </a:xfrm>
        </p:spPr>
        <p:txBody>
          <a:bodyPr/>
          <a:lstStyle/>
          <a:p>
            <a:r>
              <a:rPr lang="en-GB" sz="2800" dirty="0"/>
              <a:t>Do you have stories to tell about the adjustments you’ve had to make to your pedagogic practice?</a:t>
            </a:r>
          </a:p>
          <a:p>
            <a:r>
              <a:rPr lang="en-GB" sz="2800" dirty="0"/>
              <a:t>Are there things that continue to surprise you?</a:t>
            </a:r>
          </a:p>
        </p:txBody>
      </p:sp>
    </p:spTree>
    <p:extLst>
      <p:ext uri="{BB962C8B-B14F-4D97-AF65-F5344CB8AC3E}">
        <p14:creationId xmlns:p14="http://schemas.microsoft.com/office/powerpoint/2010/main" val="124078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Issues raised: students in the classroom</a:t>
            </a:r>
          </a:p>
        </p:txBody>
      </p:sp>
      <p:sp>
        <p:nvSpPr>
          <p:cNvPr id="3" name="Content Placeholder 2"/>
          <p:cNvSpPr>
            <a:spLocks noGrp="1"/>
          </p:cNvSpPr>
          <p:nvPr>
            <p:ph idx="1"/>
          </p:nvPr>
        </p:nvSpPr>
        <p:spPr>
          <a:xfrm>
            <a:off x="251520" y="1539875"/>
            <a:ext cx="8712967" cy="4789488"/>
          </a:xfrm>
        </p:spPr>
        <p:txBody>
          <a:bodyPr/>
          <a:lstStyle/>
          <a:p>
            <a:r>
              <a:rPr lang="en-GB" dirty="0"/>
              <a:t>The differences in status gap (for example, as shown by physical position) between students and tutors from nation to nation can be disconcerting for students in new environments;</a:t>
            </a:r>
          </a:p>
          <a:p>
            <a:r>
              <a:rPr lang="en-GB" dirty="0"/>
              <a:t>Levels of formality vary, for example, in how lecturers dress and how they expect to be addressed (‘Sally’ or ‘Professor Brown’?);</a:t>
            </a:r>
          </a:p>
          <a:p>
            <a:r>
              <a:rPr lang="en-GB" dirty="0"/>
              <a:t>There can be issues around students who are not prepared to ask questions in class or seek support, for fear of ‘losing face’, or causing the teacher to ‘lose face’</a:t>
            </a:r>
          </a:p>
          <a:p>
            <a:r>
              <a:rPr lang="en-GB" dirty="0"/>
              <a:t>Students from countries where the collective voice is predominant, or there is a culture of non-verbalised debate and unspoken thought sometimes find Dutch or UK classroom debates alienating.</a:t>
            </a:r>
          </a:p>
        </p:txBody>
      </p:sp>
    </p:spTree>
    <p:extLst>
      <p:ext uri="{BB962C8B-B14F-4D97-AF65-F5344CB8AC3E}">
        <p14:creationId xmlns:p14="http://schemas.microsoft.com/office/powerpoint/2010/main" val="3109861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my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practice in a clinical or other professional setting;</a:t>
            </a:r>
            <a:endParaRPr lang="en-GB" sz="2600" dirty="0"/>
          </a:p>
          <a:p>
            <a:pPr lvl="0"/>
            <a:r>
              <a:rPr lang="en-US" sz="2600" dirty="0"/>
              <a:t>Determining</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Religious, social and ethnic considerations</a:t>
            </a:r>
          </a:p>
        </p:txBody>
      </p:sp>
      <p:sp>
        <p:nvSpPr>
          <p:cNvPr id="3" name="Content Placeholder 2"/>
          <p:cNvSpPr>
            <a:spLocks noGrp="1"/>
          </p:cNvSpPr>
          <p:nvPr>
            <p:ph idx="1"/>
          </p:nvPr>
        </p:nvSpPr>
        <p:spPr>
          <a:xfrm>
            <a:off x="468313" y="1323976"/>
            <a:ext cx="8229600" cy="5005388"/>
          </a:xfrm>
        </p:spPr>
        <p:txBody>
          <a:bodyPr/>
          <a:lstStyle/>
          <a:p>
            <a:r>
              <a:rPr lang="en-GB" dirty="0"/>
              <a:t>For students from some cultures, making direct eye contact (with ‘superiors’, the opposite sex or anyone) may be unacceptable, and yet in presentations, it may be an assessment criteria;</a:t>
            </a:r>
          </a:p>
          <a:p>
            <a:r>
              <a:rPr lang="en-GB" dirty="0"/>
              <a:t>Fasting is a key part of some religious observations, which can have real implications for concentration and capability in class and in exams, (so culturally sensitive HEIs bear this in mind);</a:t>
            </a:r>
          </a:p>
          <a:p>
            <a:r>
              <a:rPr lang="en-GB" dirty="0"/>
              <a:t>Interaction in classrooms between students of diverse cultures can be problematic on occasions: groupwork can particularly be a locus of conflict or confusion;</a:t>
            </a:r>
          </a:p>
          <a:p>
            <a:r>
              <a:rPr lang="en-GB" dirty="0"/>
              <a:t>In some nations what is regarded elsewhere as positive assertiveness and confidence can be seen as crass arrogance.</a:t>
            </a:r>
          </a:p>
          <a:p>
            <a:endParaRPr lang="en-GB" sz="2800" dirty="0"/>
          </a:p>
        </p:txBody>
      </p:sp>
    </p:spTree>
    <p:extLst>
      <p:ext uri="{BB962C8B-B14F-4D97-AF65-F5344CB8AC3E}">
        <p14:creationId xmlns:p14="http://schemas.microsoft.com/office/powerpoint/2010/main" val="837224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28604"/>
            <a:ext cx="7821488" cy="1143008"/>
          </a:xfrm>
        </p:spPr>
        <p:txBody>
          <a:bodyPr/>
          <a:lstStyle/>
          <a:p>
            <a:r>
              <a:rPr lang="en-GB" sz="3200" dirty="0"/>
              <a:t>Do we have comparable technological environments? Do you expect your students to:</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Have access to the internet at home? </a:t>
            </a:r>
          </a:p>
          <a:p>
            <a:r>
              <a:rPr lang="en-GB" sz="2800" dirty="0"/>
              <a:t>Bring their own devices to class (BYOD) and use them in lessons?</a:t>
            </a:r>
          </a:p>
          <a:p>
            <a:r>
              <a:rPr lang="en-GB" sz="2800" dirty="0"/>
              <a:t>Submit assignments and receive feedback electronically?</a:t>
            </a:r>
          </a:p>
          <a:p>
            <a:r>
              <a:rPr lang="en-GB" sz="2800" dirty="0"/>
              <a:t>Access core subject content on-line before they come to classes? </a:t>
            </a:r>
          </a:p>
          <a:p>
            <a:pPr marL="0" indent="0">
              <a:buNone/>
            </a:pPr>
            <a:r>
              <a:rPr lang="en-GB" sz="2800" dirty="0"/>
              <a:t>These practices are ‘old hat’ in some places and deeply unfamiliar elsewhere.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Are there shared concepts of student support? Do you</a:t>
            </a:r>
          </a:p>
        </p:txBody>
      </p:sp>
      <p:sp>
        <p:nvSpPr>
          <p:cNvPr id="3" name="Content Placeholder 2"/>
          <p:cNvSpPr>
            <a:spLocks noGrp="1"/>
          </p:cNvSpPr>
          <p:nvPr>
            <p:ph idx="1"/>
          </p:nvPr>
        </p:nvSpPr>
        <p:spPr>
          <a:xfrm>
            <a:off x="468313" y="1323975"/>
            <a:ext cx="8229600" cy="5005388"/>
          </a:xfrm>
        </p:spPr>
        <p:txBody>
          <a:bodyPr/>
          <a:lstStyle/>
          <a:p>
            <a:r>
              <a:rPr lang="en-GB" dirty="0"/>
              <a:t>Adopt a close, caring and nurturing approach to students where the teacher's role is akin to that of a parent?</a:t>
            </a:r>
          </a:p>
          <a:p>
            <a:r>
              <a:rPr lang="en-GB" dirty="0"/>
              <a:t>Will you proof-read or copy edit student work?</a:t>
            </a:r>
          </a:p>
          <a:p>
            <a:r>
              <a:rPr lang="en-GB" dirty="0"/>
              <a:t>Regularly stay after lectures for 30-60 minutes to answer questions?</a:t>
            </a:r>
          </a:p>
          <a:p>
            <a:r>
              <a:rPr lang="en-GB" dirty="0"/>
              <a:t>Regard students as independent, autonomous adults, capable of making their own decisions of how much and how hard to study?</a:t>
            </a:r>
          </a:p>
          <a:p>
            <a:r>
              <a:rPr lang="en-GB" dirty="0"/>
              <a:t>Principally have contact with students in lecture theatre or is there much contact on an individual level?</a:t>
            </a:r>
          </a:p>
          <a:p>
            <a:pPr marL="0" indent="0">
              <a:buNone/>
            </a:pPr>
            <a:r>
              <a:rPr lang="en-GB" dirty="0"/>
              <a:t>Do parents have a central role in the educational transaction? </a:t>
            </a:r>
          </a:p>
          <a:p>
            <a:endParaRPr lang="en-GB"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1B3A0-37B7-437B-B7B0-5AAAF71C5E71}"/>
              </a:ext>
            </a:extLst>
          </p:cNvPr>
          <p:cNvSpPr>
            <a:spLocks noGrp="1"/>
          </p:cNvSpPr>
          <p:nvPr>
            <p:ph type="title"/>
          </p:nvPr>
        </p:nvSpPr>
        <p:spPr/>
        <p:txBody>
          <a:bodyPr/>
          <a:lstStyle/>
          <a:p>
            <a:r>
              <a:rPr lang="en-GB" sz="3200" dirty="0"/>
              <a:t>In this workshop participants can expect to have opportunities to:​​</a:t>
            </a:r>
          </a:p>
        </p:txBody>
      </p:sp>
      <p:sp>
        <p:nvSpPr>
          <p:cNvPr id="3" name="Content Placeholder 2">
            <a:extLst>
              <a:ext uri="{FF2B5EF4-FFF2-40B4-BE49-F238E27FC236}">
                <a16:creationId xmlns:a16="http://schemas.microsoft.com/office/drawing/2014/main" id="{EAACAE91-CBB0-4A8F-B873-9E687143DC89}"/>
              </a:ext>
            </a:extLst>
          </p:cNvPr>
          <p:cNvSpPr>
            <a:spLocks noGrp="1"/>
          </p:cNvSpPr>
          <p:nvPr>
            <p:ph idx="1"/>
          </p:nvPr>
        </p:nvSpPr>
        <p:spPr/>
        <p:txBody>
          <a:bodyPr/>
          <a:lstStyle/>
          <a:p>
            <a:pPr lvl="0"/>
            <a:r>
              <a:rPr lang="en-GB" dirty="0"/>
              <a:t>Discuss the kinds of diversity we are likely to encounter in 21st century teaching contexts;</a:t>
            </a:r>
          </a:p>
          <a:p>
            <a:pPr lvl="0"/>
            <a:r>
              <a:rPr lang="en-GB" dirty="0"/>
              <a:t>Explore how to plan, prepare and deliver curricula that take account of differences including disability and social and ethnic diversity;</a:t>
            </a:r>
          </a:p>
          <a:p>
            <a:pPr lvl="0"/>
            <a:r>
              <a:rPr lang="en-GB" dirty="0"/>
              <a:t>Review the different kinds of pedagogic and assessment practice that can be found from nation to nation;</a:t>
            </a:r>
          </a:p>
          <a:p>
            <a:pPr lvl="0"/>
            <a:r>
              <a:rPr lang="en-GB" dirty="0"/>
              <a:t>Devise personal action plans to ensure our teaching is inclusive and welcoming to diverse students. </a:t>
            </a:r>
          </a:p>
          <a:p>
            <a:endParaRPr lang="en-GB" dirty="0"/>
          </a:p>
        </p:txBody>
      </p:sp>
    </p:spTree>
    <p:extLst>
      <p:ext uri="{BB962C8B-B14F-4D97-AF65-F5344CB8AC3E}">
        <p14:creationId xmlns:p14="http://schemas.microsoft.com/office/powerpoint/2010/main" val="3658920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HEIs and nations must recognise we work in a global environment</a:t>
            </a:r>
          </a:p>
        </p:txBody>
      </p:sp>
      <p:sp>
        <p:nvSpPr>
          <p:cNvPr id="3" name="Content Placeholder 2"/>
          <p:cNvSpPr>
            <a:spLocks noGrp="1"/>
          </p:cNvSpPr>
          <p:nvPr>
            <p:ph idx="1"/>
          </p:nvPr>
        </p:nvSpPr>
        <p:spPr>
          <a:xfrm>
            <a:off x="468313" y="1323975"/>
            <a:ext cx="8229600" cy="5005388"/>
          </a:xfrm>
        </p:spPr>
        <p:txBody>
          <a:bodyPr/>
          <a:lstStyle/>
          <a:p>
            <a:r>
              <a:rPr lang="en-GB" sz="2500" dirty="0"/>
              <a:t>To succeed in a highly competitive global environment, HEIs have to behave inter-culturally and cross-culturally, and dominant cultures must be sensitive about not imposing their cultural, pedagogic and academic expectations on other parts of the world.</a:t>
            </a:r>
          </a:p>
          <a:p>
            <a:r>
              <a:rPr lang="en-GB" sz="2500" dirty="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sz="25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Cultural sensitivities</a:t>
            </a:r>
          </a:p>
        </p:txBody>
      </p:sp>
      <p:sp>
        <p:nvSpPr>
          <p:cNvPr id="3" name="Content Placeholder 2"/>
          <p:cNvSpPr>
            <a:spLocks noGrp="1"/>
          </p:cNvSpPr>
          <p:nvPr>
            <p:ph idx="1"/>
          </p:nvPr>
        </p:nvSpPr>
        <p:spPr/>
        <p:txBody>
          <a:bodyPr/>
          <a:lstStyle/>
          <a:p>
            <a:r>
              <a:rPr lang="en-GB" dirty="0"/>
              <a:t>It’s necessary for all staff to recognise their personal and professional positions in relation to internationalisation, since none of us are coming from a culturally-neutral perspective;</a:t>
            </a:r>
          </a:p>
          <a:p>
            <a:r>
              <a:rPr lang="en-GB" dirty="0"/>
              <a:t>International staff and home staff working transnationally tend to be more perceptive about their own personal locus for those who work solely in their home countries;</a:t>
            </a:r>
          </a:p>
          <a:p>
            <a:r>
              <a:rPr lang="en-GB" dirty="0"/>
              <a:t>We must avoid the risks of cultural intrusion and perceived imperialism in our implied beliefs that our ways of curriculum delivery and quality assurance are always best.</a:t>
            </a:r>
          </a:p>
        </p:txBody>
      </p:sp>
    </p:spTree>
    <p:extLst>
      <p:ext uri="{BB962C8B-B14F-4D97-AF65-F5344CB8AC3E}">
        <p14:creationId xmlns:p14="http://schemas.microsoft.com/office/powerpoint/2010/main" val="4253051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Diverse pedagogic approaches and contexts across the world</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Is your principal model of teaching one of transmission of knowledge or do you review learning as a partnership between teachers and students?</a:t>
            </a:r>
          </a:p>
          <a:p>
            <a:r>
              <a:rPr lang="en-GB" sz="2800" dirty="0"/>
              <a:t>Is the knowledge base you use ubiquitous or transactional?</a:t>
            </a:r>
          </a:p>
          <a:p>
            <a:r>
              <a:rPr lang="en-GB" sz="2800" dirty="0"/>
              <a:t>Do you value robust discussion in class, or is it more important to achieve consensus?</a:t>
            </a:r>
          </a:p>
          <a:p>
            <a:r>
              <a:rPr lang="en-GB" sz="2800" dirty="0"/>
              <a:t>Is there a significant power distance between academics and students, or is the pedagogic context quite informal?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Diverse learning contexts: how far do you:</a:t>
            </a:r>
          </a:p>
        </p:txBody>
      </p:sp>
      <p:sp>
        <p:nvSpPr>
          <p:cNvPr id="3" name="Content Placeholder 2"/>
          <p:cNvSpPr>
            <a:spLocks noGrp="1"/>
          </p:cNvSpPr>
          <p:nvPr>
            <p:ph idx="1"/>
          </p:nvPr>
        </p:nvSpPr>
        <p:spPr>
          <a:xfrm>
            <a:off x="468313" y="1285860"/>
            <a:ext cx="8229600" cy="5043503"/>
          </a:xfrm>
        </p:spPr>
        <p:txBody>
          <a:bodyPr/>
          <a:lstStyle/>
          <a:p>
            <a:r>
              <a:rPr lang="en-GB" dirty="0"/>
              <a:t>Socialise with students outside class time?</a:t>
            </a:r>
          </a:p>
          <a:p>
            <a:r>
              <a:rPr lang="en-GB" dirty="0"/>
              <a:t>Encourage interruptions and questions in lectures?</a:t>
            </a:r>
          </a:p>
          <a:p>
            <a:r>
              <a:rPr lang="en-GB" dirty="0"/>
              <a:t>Encourage students to express opposing views and disagree publicly with you?</a:t>
            </a:r>
          </a:p>
          <a:p>
            <a:r>
              <a:rPr lang="en-GB" dirty="0"/>
              <a:t>Provide multiple submission opportunities for assessed work?</a:t>
            </a:r>
          </a:p>
          <a:p>
            <a:r>
              <a:rPr lang="en-GB" dirty="0"/>
              <a:t>Allow students to negotiate higher marks? </a:t>
            </a:r>
          </a:p>
          <a:p>
            <a:r>
              <a:rPr lang="en-GB" dirty="0"/>
              <a:t>Timetable required activities at weekends/ in the evening?</a:t>
            </a:r>
          </a:p>
          <a:p>
            <a:r>
              <a:rPr lang="en-GB" dirty="0"/>
              <a:t>Expect students to stay away from home overnight e.g. on field trips?</a:t>
            </a:r>
          </a:p>
          <a:p>
            <a:r>
              <a:rPr lang="en-GB" dirty="0"/>
              <a:t>Accept gifts from your students?</a:t>
            </a:r>
          </a:p>
          <a:p>
            <a:endParaRPr lang="en-GB" dirty="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034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Pedagogic terminological confusions</a:t>
            </a:r>
          </a:p>
        </p:txBody>
      </p:sp>
      <p:sp>
        <p:nvSpPr>
          <p:cNvPr id="3" name="Content Placeholder 2"/>
          <p:cNvSpPr>
            <a:spLocks noGrp="1"/>
          </p:cNvSpPr>
          <p:nvPr>
            <p:ph idx="1"/>
          </p:nvPr>
        </p:nvSpPr>
        <p:spPr>
          <a:xfrm>
            <a:off x="214282" y="1052738"/>
            <a:ext cx="8643997" cy="5276626"/>
          </a:xfrm>
        </p:spPr>
        <p:txBody>
          <a:bodyPr/>
          <a:lstStyle/>
          <a:p>
            <a:r>
              <a:rPr lang="en-GB" sz="2200" dirty="0"/>
              <a:t>In the UK ‘assessment’ encompasses the act of marking, grading and giving feedback on assignments but in the US it means the comments students give on our teaching and vice versa with significant international variation;</a:t>
            </a:r>
          </a:p>
          <a:p>
            <a:r>
              <a:rPr lang="en-GB" sz="2200" dirty="0"/>
              <a:t>‘Faculty’ in the UK is an organisational term to describe groups of subjects or departments,, but in the US the term means academic teachers;</a:t>
            </a:r>
          </a:p>
          <a:p>
            <a:r>
              <a:rPr lang="en-GB" sz="2200" dirty="0"/>
              <a:t>The term ‘instructor’ is used in the US for teaching staff, but in the UK these are technicians;</a:t>
            </a:r>
          </a:p>
          <a:p>
            <a:r>
              <a:rPr lang="en-GB" sz="2200" dirty="0"/>
              <a:t>‘Professor’ in the UK is a status only reached after extensive application processes, but is more widely used elsewhere;</a:t>
            </a:r>
          </a:p>
          <a:p>
            <a:r>
              <a:rPr lang="en-GB" sz="2200" dirty="0"/>
              <a:t>University staff in the UK are all ‘employees’, but in the US it means professional and clerical administrators;</a:t>
            </a:r>
          </a:p>
          <a:p>
            <a:r>
              <a:rPr lang="en-GB" sz="2200" dirty="0"/>
              <a:t> What in the US are termed ‘Administrators’ are called Senior Managers in the UK.</a:t>
            </a:r>
          </a:p>
          <a:p>
            <a:endParaRPr lang="en-GB" sz="2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12A82-93F4-4A5A-8AF2-382C9328B1F2}"/>
              </a:ext>
            </a:extLst>
          </p:cNvPr>
          <p:cNvSpPr>
            <a:spLocks noGrp="1"/>
          </p:cNvSpPr>
          <p:nvPr>
            <p:ph type="title"/>
          </p:nvPr>
        </p:nvSpPr>
        <p:spPr/>
        <p:txBody>
          <a:bodyPr/>
          <a:lstStyle/>
          <a:p>
            <a:r>
              <a:rPr lang="en-GB" sz="2800" dirty="0"/>
              <a:t>And what about diverse social contexts? How do we redress disadvantage for students:</a:t>
            </a:r>
          </a:p>
        </p:txBody>
      </p:sp>
      <p:sp>
        <p:nvSpPr>
          <p:cNvPr id="3" name="Content Placeholder 2">
            <a:extLst>
              <a:ext uri="{FF2B5EF4-FFF2-40B4-BE49-F238E27FC236}">
                <a16:creationId xmlns:a16="http://schemas.microsoft.com/office/drawing/2014/main" id="{DEF49E0F-8F41-4A10-A08C-9F69FC340BFE}"/>
              </a:ext>
            </a:extLst>
          </p:cNvPr>
          <p:cNvSpPr>
            <a:spLocks noGrp="1"/>
          </p:cNvSpPr>
          <p:nvPr>
            <p:ph idx="1"/>
          </p:nvPr>
        </p:nvSpPr>
        <p:spPr>
          <a:xfrm>
            <a:off x="468313" y="1539875"/>
            <a:ext cx="8229600" cy="4789488"/>
          </a:xfrm>
        </p:spPr>
        <p:txBody>
          <a:bodyPr/>
          <a:lstStyle/>
          <a:p>
            <a:r>
              <a:rPr lang="en-GB" dirty="0"/>
              <a:t>Whose family background has not fully prepared them for higher education study, particularly first-in family students who may not have as much social and cultural capital as our more advantaged students?</a:t>
            </a:r>
          </a:p>
          <a:p>
            <a:r>
              <a:rPr lang="en-GB" dirty="0"/>
              <a:t>Who are substantially financially disadvantaged compared to the majority of students (and may have to undertake paid work alongside study)?</a:t>
            </a:r>
          </a:p>
          <a:p>
            <a:r>
              <a:rPr lang="en-GB" dirty="0"/>
              <a:t>Whose personal support systems are not strong, including, perhaps students leaving foster care and those with poor organisational skills?</a:t>
            </a:r>
          </a:p>
          <a:p>
            <a:r>
              <a:rPr lang="en-GB" dirty="0"/>
              <a:t>Who themselves have substantial caring responsibilities for others that might/ will disrupt their studies?</a:t>
            </a:r>
          </a:p>
        </p:txBody>
      </p:sp>
    </p:spTree>
    <p:extLst>
      <p:ext uri="{BB962C8B-B14F-4D97-AF65-F5344CB8AC3E}">
        <p14:creationId xmlns:p14="http://schemas.microsoft.com/office/powerpoint/2010/main" val="11219370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98F98-8A44-4B53-84C9-3C946D623B35}"/>
              </a:ext>
            </a:extLst>
          </p:cNvPr>
          <p:cNvSpPr>
            <a:spLocks noGrp="1"/>
          </p:cNvSpPr>
          <p:nvPr>
            <p:ph type="title"/>
          </p:nvPr>
        </p:nvSpPr>
        <p:spPr/>
        <p:txBody>
          <a:bodyPr/>
          <a:lstStyle/>
          <a:p>
            <a:r>
              <a:rPr lang="en-GB" dirty="0"/>
              <a:t>Specifically we need to offer;</a:t>
            </a:r>
          </a:p>
        </p:txBody>
      </p:sp>
      <p:sp>
        <p:nvSpPr>
          <p:cNvPr id="3" name="Content Placeholder 2">
            <a:extLst>
              <a:ext uri="{FF2B5EF4-FFF2-40B4-BE49-F238E27FC236}">
                <a16:creationId xmlns:a16="http://schemas.microsoft.com/office/drawing/2014/main" id="{79B4301C-D82A-4A1C-894D-C12E10E51EDE}"/>
              </a:ext>
            </a:extLst>
          </p:cNvPr>
          <p:cNvSpPr>
            <a:spLocks noGrp="1"/>
          </p:cNvSpPr>
          <p:nvPr>
            <p:ph idx="1"/>
          </p:nvPr>
        </p:nvSpPr>
        <p:spPr>
          <a:xfrm>
            <a:off x="468313" y="1539875"/>
            <a:ext cx="8229600" cy="4789488"/>
          </a:xfrm>
        </p:spPr>
        <p:txBody>
          <a:bodyPr/>
          <a:lstStyle/>
          <a:p>
            <a:r>
              <a:rPr lang="en-GB" dirty="0"/>
              <a:t>Onward refences to readily available advice and support for those struggling to cope alone (with clear personal boundaries about what specialist support we cannot ourselves offer);</a:t>
            </a:r>
          </a:p>
          <a:p>
            <a:r>
              <a:rPr lang="en-GB" dirty="0"/>
              <a:t>Thoughtfulness and careful planning to ensure wealthier students are not advantaged over poorer ones in terms of access to resources in assignments;</a:t>
            </a:r>
          </a:p>
          <a:p>
            <a:r>
              <a:rPr lang="en-GB" dirty="0"/>
              <a:t>Good channels of communication to ensure that our students can enter the specific discourses of our disciplines prepared linguistically and practically;</a:t>
            </a:r>
          </a:p>
          <a:p>
            <a:r>
              <a:rPr lang="en-GB" dirty="0"/>
              <a:t>Some element of flexibility to accommodate diverse students.</a:t>
            </a:r>
          </a:p>
          <a:p>
            <a:endParaRPr lang="en-GB" dirty="0"/>
          </a:p>
          <a:p>
            <a:endParaRPr lang="en-GB" dirty="0"/>
          </a:p>
        </p:txBody>
      </p:sp>
    </p:spTree>
    <p:extLst>
      <p:ext uri="{BB962C8B-B14F-4D97-AF65-F5344CB8AC3E}">
        <p14:creationId xmlns:p14="http://schemas.microsoft.com/office/powerpoint/2010/main" val="21333029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877D9-D1ED-4159-A24E-CC8EE827FC5C}"/>
              </a:ext>
            </a:extLst>
          </p:cNvPr>
          <p:cNvSpPr>
            <a:spLocks noGrp="1"/>
          </p:cNvSpPr>
          <p:nvPr>
            <p:ph type="title"/>
          </p:nvPr>
        </p:nvSpPr>
        <p:spPr/>
        <p:txBody>
          <a:bodyPr/>
          <a:lstStyle/>
          <a:p>
            <a:r>
              <a:rPr lang="en-GB" sz="3200" dirty="0"/>
              <a:t>What kinds of disabilities do you encounter among your student cohorts?</a:t>
            </a:r>
          </a:p>
        </p:txBody>
      </p:sp>
      <p:sp>
        <p:nvSpPr>
          <p:cNvPr id="3" name="Content Placeholder 2">
            <a:extLst>
              <a:ext uri="{FF2B5EF4-FFF2-40B4-BE49-F238E27FC236}">
                <a16:creationId xmlns:a16="http://schemas.microsoft.com/office/drawing/2014/main" id="{64DDC930-4FB0-4F42-8128-89B634C8ECA0}"/>
              </a:ext>
            </a:extLst>
          </p:cNvPr>
          <p:cNvSpPr>
            <a:spLocks noGrp="1"/>
          </p:cNvSpPr>
          <p:nvPr>
            <p:ph idx="1"/>
          </p:nvPr>
        </p:nvSpPr>
        <p:spPr>
          <a:xfrm>
            <a:off x="468313" y="1539875"/>
            <a:ext cx="8229600" cy="4789488"/>
          </a:xfrm>
        </p:spPr>
        <p:txBody>
          <a:bodyPr/>
          <a:lstStyle/>
          <a:p>
            <a:r>
              <a:rPr lang="en-GB" dirty="0"/>
              <a:t>Visual, auditory, and/or speech impairments?</a:t>
            </a:r>
          </a:p>
          <a:p>
            <a:r>
              <a:rPr lang="en-GB" dirty="0"/>
              <a:t>Physical disabilities including wheelchair use? </a:t>
            </a:r>
          </a:p>
          <a:p>
            <a:r>
              <a:rPr lang="en-GB" dirty="0"/>
              <a:t>Long term health problems including Cystic fibrosis, Multiple Sclerosis and chronic fatigue?</a:t>
            </a:r>
          </a:p>
          <a:p>
            <a:r>
              <a:rPr lang="en-GB" dirty="0"/>
              <a:t>Asperger's syndrome, Autism, Dyslexia, Dyspraxia etc?</a:t>
            </a:r>
          </a:p>
          <a:p>
            <a:r>
              <a:rPr lang="en-GB" dirty="0"/>
              <a:t>Mental health problems? </a:t>
            </a:r>
          </a:p>
          <a:p>
            <a:endParaRPr lang="en-GB" dirty="0"/>
          </a:p>
          <a:p>
            <a:pPr marL="0" indent="0">
              <a:buNone/>
            </a:pPr>
            <a:r>
              <a:rPr lang="en-GB" dirty="0"/>
              <a:t>And what do you do to accommodate them?</a:t>
            </a:r>
          </a:p>
        </p:txBody>
      </p:sp>
    </p:spTree>
    <p:extLst>
      <p:ext uri="{BB962C8B-B14F-4D97-AF65-F5344CB8AC3E}">
        <p14:creationId xmlns:p14="http://schemas.microsoft.com/office/powerpoint/2010/main" val="22584919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BCDBE-F201-4416-8747-122E291CCB90}"/>
              </a:ext>
            </a:extLst>
          </p:cNvPr>
          <p:cNvSpPr>
            <a:spLocks noGrp="1"/>
          </p:cNvSpPr>
          <p:nvPr>
            <p:ph type="title"/>
          </p:nvPr>
        </p:nvSpPr>
        <p:spPr/>
        <p:txBody>
          <a:bodyPr/>
          <a:lstStyle/>
          <a:p>
            <a:r>
              <a:rPr lang="en-GB" dirty="0"/>
              <a:t>Reasonable adjustments for students with disabilities include:</a:t>
            </a:r>
          </a:p>
        </p:txBody>
      </p:sp>
      <p:sp>
        <p:nvSpPr>
          <p:cNvPr id="3" name="Content Placeholder 2">
            <a:extLst>
              <a:ext uri="{FF2B5EF4-FFF2-40B4-BE49-F238E27FC236}">
                <a16:creationId xmlns:a16="http://schemas.microsoft.com/office/drawing/2014/main" id="{78B06943-7884-489E-A4F0-84DA82AF40C4}"/>
              </a:ext>
            </a:extLst>
          </p:cNvPr>
          <p:cNvSpPr>
            <a:spLocks noGrp="1"/>
          </p:cNvSpPr>
          <p:nvPr>
            <p:ph idx="1"/>
          </p:nvPr>
        </p:nvSpPr>
        <p:spPr>
          <a:xfrm>
            <a:off x="468313" y="1539875"/>
            <a:ext cx="8229600" cy="4789488"/>
          </a:xfrm>
        </p:spPr>
        <p:txBody>
          <a:bodyPr/>
          <a:lstStyle/>
          <a:p>
            <a:r>
              <a:rPr lang="en-GB" dirty="0"/>
              <a:t>Alternative formats for study materials and assignments;</a:t>
            </a:r>
          </a:p>
          <a:p>
            <a:r>
              <a:rPr lang="en-GB" dirty="0"/>
              <a:t>Supportive technologies for use on computers;</a:t>
            </a:r>
          </a:p>
          <a:p>
            <a:r>
              <a:rPr lang="en-GB" dirty="0"/>
              <a:t>Provision of study materials/ lecture notes in advance or after classes;</a:t>
            </a:r>
          </a:p>
          <a:p>
            <a:r>
              <a:rPr lang="en-GB" dirty="0"/>
              <a:t>The option to have note-takers and amanuenses in classes and exams;</a:t>
            </a:r>
          </a:p>
          <a:p>
            <a:r>
              <a:rPr lang="en-GB" dirty="0"/>
              <a:t>Extra time allowances in exams or other assessment.</a:t>
            </a:r>
          </a:p>
        </p:txBody>
      </p:sp>
    </p:spTree>
    <p:extLst>
      <p:ext uri="{BB962C8B-B14F-4D97-AF65-F5344CB8AC3E}">
        <p14:creationId xmlns:p14="http://schemas.microsoft.com/office/powerpoint/2010/main" val="2374765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8CFB5-3C2E-4804-806B-04740A31666B}"/>
              </a:ext>
            </a:extLst>
          </p:cNvPr>
          <p:cNvSpPr>
            <a:spLocks noGrp="1"/>
          </p:cNvSpPr>
          <p:nvPr>
            <p:ph type="title"/>
          </p:nvPr>
        </p:nvSpPr>
        <p:spPr/>
        <p:txBody>
          <a:bodyPr/>
          <a:lstStyle/>
          <a:p>
            <a:r>
              <a:rPr lang="en-GB" dirty="0"/>
              <a:t>From this session</a:t>
            </a:r>
          </a:p>
        </p:txBody>
      </p:sp>
      <p:sp>
        <p:nvSpPr>
          <p:cNvPr id="3" name="Content Placeholder 2">
            <a:extLst>
              <a:ext uri="{FF2B5EF4-FFF2-40B4-BE49-F238E27FC236}">
                <a16:creationId xmlns:a16="http://schemas.microsoft.com/office/drawing/2014/main" id="{9310BA17-241A-43CE-AE04-28228F95C49B}"/>
              </a:ext>
            </a:extLst>
          </p:cNvPr>
          <p:cNvSpPr>
            <a:spLocks noGrp="1"/>
          </p:cNvSpPr>
          <p:nvPr>
            <p:ph idx="1"/>
          </p:nvPr>
        </p:nvSpPr>
        <p:spPr>
          <a:xfrm>
            <a:off x="468313" y="1539875"/>
            <a:ext cx="8229600" cy="4789488"/>
          </a:xfrm>
        </p:spPr>
        <p:txBody>
          <a:bodyPr/>
          <a:lstStyle/>
          <a:p>
            <a:r>
              <a:rPr lang="en-GB" dirty="0"/>
              <a:t>Can you identify one or more actions/interventions you would like to take to make your teaching more inclusive/</a:t>
            </a:r>
          </a:p>
          <a:p>
            <a:r>
              <a:rPr lang="en-GB" dirty="0"/>
              <a:t>Are there steps you would like to see taken within your Faculty/School?</a:t>
            </a:r>
          </a:p>
          <a:p>
            <a:r>
              <a:rPr lang="en-GB" dirty="0"/>
              <a:t>How could your university processes/ procedures be improved to make them more inclusive?</a:t>
            </a:r>
          </a:p>
        </p:txBody>
      </p:sp>
    </p:spTree>
    <p:extLst>
      <p:ext uri="{BB962C8B-B14F-4D97-AF65-F5344CB8AC3E}">
        <p14:creationId xmlns:p14="http://schemas.microsoft.com/office/powerpoint/2010/main" val="22960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BCC00-1F62-4948-AFD5-2270FE8A4B5F}"/>
              </a:ext>
            </a:extLst>
          </p:cNvPr>
          <p:cNvSpPr>
            <a:spLocks noGrp="1"/>
          </p:cNvSpPr>
          <p:nvPr>
            <p:ph type="title"/>
          </p:nvPr>
        </p:nvSpPr>
        <p:spPr/>
        <p:txBody>
          <a:bodyPr/>
          <a:lstStyle/>
          <a:p>
            <a:r>
              <a:rPr lang="en-GB" sz="2800" dirty="0"/>
              <a:t>What kinds of diversity are we likely to encounter in 21st century teaching contexts?</a:t>
            </a:r>
          </a:p>
        </p:txBody>
      </p:sp>
      <p:sp>
        <p:nvSpPr>
          <p:cNvPr id="3" name="Content Placeholder 2">
            <a:extLst>
              <a:ext uri="{FF2B5EF4-FFF2-40B4-BE49-F238E27FC236}">
                <a16:creationId xmlns:a16="http://schemas.microsoft.com/office/drawing/2014/main" id="{832927C0-318F-46C6-8BCD-4A2803CEC970}"/>
              </a:ext>
            </a:extLst>
          </p:cNvPr>
          <p:cNvSpPr>
            <a:spLocks noGrp="1"/>
          </p:cNvSpPr>
          <p:nvPr>
            <p:ph idx="1"/>
          </p:nvPr>
        </p:nvSpPr>
        <p:spPr>
          <a:xfrm>
            <a:off x="468313" y="1539875"/>
            <a:ext cx="8229600" cy="4789488"/>
          </a:xfrm>
        </p:spPr>
        <p:txBody>
          <a:bodyPr/>
          <a:lstStyle/>
          <a:p>
            <a:pPr marL="0" indent="0">
              <a:buNone/>
            </a:pPr>
            <a:r>
              <a:rPr lang="en-GB" sz="2800" dirty="0"/>
              <a:t>Task: in small groups:</a:t>
            </a:r>
          </a:p>
          <a:p>
            <a:r>
              <a:rPr lang="en-GB" sz="2800" dirty="0"/>
              <a:t>Discuss the kinds of diversity you are currently encountering in your classes;</a:t>
            </a:r>
          </a:p>
          <a:p>
            <a:r>
              <a:rPr lang="en-GB" sz="2800" dirty="0"/>
              <a:t>Identify any particular added-value that ensues from having a diverse student cohort;</a:t>
            </a:r>
          </a:p>
          <a:p>
            <a:r>
              <a:rPr lang="en-GB" sz="2800" dirty="0"/>
              <a:t>Note any particular strategies you deploy to help you be inclusive of all students you teach.</a:t>
            </a:r>
          </a:p>
        </p:txBody>
      </p:sp>
    </p:spTree>
    <p:extLst>
      <p:ext uri="{BB962C8B-B14F-4D97-AF65-F5344CB8AC3E}">
        <p14:creationId xmlns:p14="http://schemas.microsoft.com/office/powerpoint/2010/main" val="33665354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a:t>
            </a:r>
          </a:p>
        </p:txBody>
      </p:sp>
      <p:sp>
        <p:nvSpPr>
          <p:cNvPr id="3" name="Content Placeholder 2"/>
          <p:cNvSpPr>
            <a:spLocks noGrp="1"/>
          </p:cNvSpPr>
          <p:nvPr>
            <p:ph idx="1"/>
          </p:nvPr>
        </p:nvSpPr>
        <p:spPr/>
        <p:txBody>
          <a:bodyPr/>
          <a:lstStyle/>
          <a:p>
            <a:pPr>
              <a:buNone/>
            </a:pPr>
            <a:r>
              <a:rPr lang="en-US" dirty="0" err="1"/>
              <a:t>Beetham</a:t>
            </a:r>
            <a:r>
              <a:rPr lang="en-US" dirty="0"/>
              <a:t>, H. (2010) </a:t>
            </a:r>
            <a:r>
              <a:rPr lang="en-US" i="1" dirty="0"/>
              <a:t>Active learning in Technology-Rich Contexts</a:t>
            </a:r>
            <a:r>
              <a:rPr lang="en-US" dirty="0"/>
              <a:t>, in </a:t>
            </a:r>
            <a:r>
              <a:rPr lang="en-US" dirty="0" err="1"/>
              <a:t>Beetham</a:t>
            </a:r>
            <a:r>
              <a:rPr lang="en-US" dirty="0"/>
              <a:t>, H. and Sharpe, R. </a:t>
            </a:r>
            <a:r>
              <a:rPr lang="en-US" i="1" dirty="0"/>
              <a:t>Rethinking Pedagogy for a Digital age: designing for 21</a:t>
            </a:r>
            <a:r>
              <a:rPr lang="en-US" i="1" baseline="30000" dirty="0"/>
              <a:t>st</a:t>
            </a:r>
            <a:r>
              <a:rPr lang="en-US" i="1" dirty="0"/>
              <a:t> Century learning, </a:t>
            </a:r>
            <a:r>
              <a:rPr lang="en-US" dirty="0"/>
              <a:t>Abingdon: Routledge.</a:t>
            </a:r>
          </a:p>
          <a:p>
            <a:pPr>
              <a:buNone/>
            </a:pPr>
            <a:r>
              <a:rPr lang="en-US" dirty="0"/>
              <a:t>Brown, S. (2014) </a:t>
            </a:r>
            <a:r>
              <a:rPr lang="en-US" i="1" dirty="0"/>
              <a:t>Learning, Teaching and Assessment in Higher Education: Global perspectives</a:t>
            </a:r>
            <a:r>
              <a:rPr lang="en-US" dirty="0"/>
              <a:t>, Basingstoke Palgrave Macmillan</a:t>
            </a:r>
            <a:endParaRPr lang="en-GB" dirty="0"/>
          </a:p>
          <a:p>
            <a:pPr>
              <a:buNone/>
            </a:pPr>
            <a:r>
              <a:rPr lang="en-GB" dirty="0"/>
              <a:t>Carroll, J. and Ryan, J. (2005) </a:t>
            </a:r>
            <a:r>
              <a:rPr lang="en-GB" i="1" dirty="0"/>
              <a:t>Teaching International students: improving learning for all,</a:t>
            </a:r>
            <a:r>
              <a:rPr lang="en-GB" dirty="0"/>
              <a:t> London: </a:t>
            </a:r>
            <a:r>
              <a:rPr lang="en-GB" dirty="0" err="1"/>
              <a:t>Routledge</a:t>
            </a:r>
            <a:r>
              <a:rPr lang="en-GB" dirty="0"/>
              <a:t> SEDA series.</a:t>
            </a:r>
          </a:p>
          <a:p>
            <a:pPr>
              <a:buNone/>
            </a:pPr>
            <a:r>
              <a:rPr lang="en-GB" dirty="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Further references</a:t>
            </a:r>
          </a:p>
        </p:txBody>
      </p:sp>
      <p:sp>
        <p:nvSpPr>
          <p:cNvPr id="3" name="Content Placeholder 2"/>
          <p:cNvSpPr>
            <a:spLocks noGrp="1"/>
          </p:cNvSpPr>
          <p:nvPr>
            <p:ph idx="1"/>
          </p:nvPr>
        </p:nvSpPr>
        <p:spPr/>
        <p:txBody>
          <a:bodyPr/>
          <a:lstStyle/>
          <a:p>
            <a:pPr>
              <a:buNone/>
            </a:pPr>
            <a:r>
              <a:rPr lang="en-GB" dirty="0"/>
              <a:t>Flint, N. R. and Johnson, B. (2011) </a:t>
            </a:r>
            <a:r>
              <a:rPr lang="en-GB" i="1" dirty="0"/>
              <a:t>Towards fairer university assessment: addressing the concerns of students, </a:t>
            </a:r>
            <a:r>
              <a:rPr lang="en-GB" dirty="0"/>
              <a:t>London: Routledge.</a:t>
            </a:r>
          </a:p>
          <a:p>
            <a:pPr>
              <a:buNone/>
            </a:pPr>
            <a:r>
              <a:rPr lang="en-GB" dirty="0"/>
              <a:t>Grace, S. and </a:t>
            </a:r>
            <a:r>
              <a:rPr lang="en-GB" dirty="0" err="1"/>
              <a:t>Gravestock</a:t>
            </a:r>
            <a:r>
              <a:rPr lang="en-GB" dirty="0"/>
              <a:t>, P. (2009) </a:t>
            </a:r>
            <a:r>
              <a:rPr lang="en-GB" i="1" dirty="0"/>
              <a:t>Inclusion and Diversity: meeting the needs of all students</a:t>
            </a:r>
            <a:r>
              <a:rPr lang="en-GB" dirty="0"/>
              <a:t>. </a:t>
            </a:r>
            <a:r>
              <a:rPr lang="en-GB" i="1" dirty="0"/>
              <a:t>Key guides for effective teaching in Higher Education, </a:t>
            </a:r>
            <a:r>
              <a:rPr lang="en-GB" dirty="0"/>
              <a:t>Abingdon: Routledge.</a:t>
            </a:r>
          </a:p>
          <a:p>
            <a:pPr>
              <a:buNone/>
            </a:pPr>
            <a:r>
              <a:rPr lang="en-GB" dirty="0" err="1"/>
              <a:t>Humfrey</a:t>
            </a:r>
            <a:r>
              <a:rPr lang="en-GB" dirty="0"/>
              <a:t>, C. (1999) </a:t>
            </a:r>
            <a:r>
              <a:rPr lang="en-GB" i="1" dirty="0"/>
              <a:t>Managing International students</a:t>
            </a:r>
            <a:r>
              <a:rPr lang="en-GB" dirty="0"/>
              <a:t> Open University Press, Buckingham.</a:t>
            </a:r>
          </a:p>
          <a:p>
            <a:pPr>
              <a:buNone/>
            </a:pPr>
            <a:r>
              <a:rPr lang="en-GB" dirty="0"/>
              <a:t>Hunt, L. and Chalmers, D. (</a:t>
            </a:r>
            <a:r>
              <a:rPr lang="en-GB" dirty="0" err="1"/>
              <a:t>eds</a:t>
            </a:r>
            <a:r>
              <a:rPr lang="en-GB" dirty="0"/>
              <a:t>) (2012) </a:t>
            </a:r>
            <a:r>
              <a:rPr lang="en-GB" i="1" dirty="0"/>
              <a:t>University Teaching in Focus: a learner-centred approach</a:t>
            </a:r>
            <a:r>
              <a:rPr lang="en-GB" dirty="0"/>
              <a:t>, Melbourne: ACER press and Abingdon: Routledge.</a:t>
            </a:r>
          </a:p>
          <a:p>
            <a:pPr>
              <a:buNone/>
            </a:pPr>
            <a:r>
              <a:rPr lang="en-GB" dirty="0"/>
              <a:t>Jones, E. and Brown, S. (</a:t>
            </a:r>
            <a:r>
              <a:rPr lang="en-GB" dirty="0" err="1"/>
              <a:t>Eds</a:t>
            </a:r>
            <a:r>
              <a:rPr lang="en-GB" dirty="0"/>
              <a:t>) (2008) </a:t>
            </a:r>
            <a:r>
              <a:rPr lang="en-GB" i="1" dirty="0"/>
              <a:t>Internationalising Higher Education</a:t>
            </a:r>
            <a:r>
              <a:rPr lang="en-GB" dirty="0"/>
              <a:t>, London: </a:t>
            </a:r>
            <a:r>
              <a:rPr lang="en-GB" dirty="0" err="1"/>
              <a:t>Routledge</a:t>
            </a:r>
            <a:r>
              <a:rPr lang="en-GB" dirty="0"/>
              <a:t>.</a:t>
            </a:r>
          </a:p>
          <a:p>
            <a:pPr>
              <a:buNone/>
            </a:pPr>
            <a:endParaRPr lang="en-GB" dirty="0"/>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references</a:t>
            </a:r>
          </a:p>
        </p:txBody>
      </p:sp>
      <p:sp>
        <p:nvSpPr>
          <p:cNvPr id="3" name="Content Placeholder 2"/>
          <p:cNvSpPr>
            <a:spLocks noGrp="1"/>
          </p:cNvSpPr>
          <p:nvPr>
            <p:ph idx="1"/>
          </p:nvPr>
        </p:nvSpPr>
        <p:spPr>
          <a:xfrm>
            <a:off x="179512" y="1323975"/>
            <a:ext cx="8518401" cy="5005388"/>
          </a:xfrm>
        </p:spPr>
        <p:txBody>
          <a:bodyPr/>
          <a:lstStyle/>
          <a:p>
            <a:pPr>
              <a:buNone/>
            </a:pPr>
            <a:r>
              <a:rPr lang="en-GB" dirty="0"/>
              <a:t>Jones, E. and </a:t>
            </a:r>
            <a:r>
              <a:rPr lang="en-GB" dirty="0" err="1"/>
              <a:t>Killick</a:t>
            </a:r>
            <a:r>
              <a:rPr lang="en-GB" dirty="0"/>
              <a:t>, D. (2007) </a:t>
            </a:r>
            <a:r>
              <a:rPr lang="en-GB" i="1" dirty="0"/>
              <a:t>Internationalisation of the curriculum</a:t>
            </a:r>
            <a:r>
              <a:rPr lang="en-GB" dirty="0"/>
              <a:t>, in Jones, E. and Brown, S. (Eds.) (2008) </a:t>
            </a:r>
            <a:r>
              <a:rPr lang="en-GB" i="1" dirty="0"/>
              <a:t>Internationalising Higher Education</a:t>
            </a:r>
            <a:r>
              <a:rPr lang="en-GB" dirty="0"/>
              <a:t>, Abingdon: Routledge.</a:t>
            </a:r>
          </a:p>
          <a:p>
            <a:pPr>
              <a:buNone/>
            </a:pPr>
            <a:r>
              <a:rPr lang="en-GB" dirty="0"/>
              <a:t>Leask, B. (2007) </a:t>
            </a:r>
            <a:r>
              <a:rPr lang="en-GB" i="1" dirty="0"/>
              <a:t>Diversity on campus-an institutional approach: A case study from Australia</a:t>
            </a:r>
            <a:r>
              <a:rPr lang="en-GB" dirty="0"/>
              <a:t> (Doctoral dissertation, European Association for International Education (EAIE)). </a:t>
            </a:r>
          </a:p>
          <a:p>
            <a:pPr>
              <a:buNone/>
            </a:pPr>
            <a:r>
              <a:rPr lang="en-GB" dirty="0"/>
              <a:t>McNamara, D. and Harris, R. (1997</a:t>
            </a:r>
            <a:r>
              <a:rPr lang="en-GB" i="1" dirty="0"/>
              <a:t>) Overseas students in Higher Education: issues in teaching and learning, </a:t>
            </a:r>
            <a:r>
              <a:rPr lang="en-GB" dirty="0"/>
              <a:t>London: Routledge </a:t>
            </a:r>
          </a:p>
          <a:p>
            <a:pPr>
              <a:buNone/>
            </a:pPr>
            <a:r>
              <a:rPr lang="en-GB" dirty="0"/>
              <a:t>OECD (2014) Testing student and university performance globally: OECD’s AHELO http://www.oecd.org/edu/skills-beyond-school/testingstudentanduniversityperformancegloballyoecdsahelo.htm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some more</a:t>
            </a:r>
          </a:p>
        </p:txBody>
      </p:sp>
      <p:sp>
        <p:nvSpPr>
          <p:cNvPr id="3" name="Content Placeholder 2"/>
          <p:cNvSpPr>
            <a:spLocks noGrp="1"/>
          </p:cNvSpPr>
          <p:nvPr>
            <p:ph idx="1"/>
          </p:nvPr>
        </p:nvSpPr>
        <p:spPr/>
        <p:txBody>
          <a:bodyPr/>
          <a:lstStyle/>
          <a:p>
            <a:pPr>
              <a:buNone/>
            </a:pPr>
            <a:r>
              <a:rPr lang="en-GB" dirty="0"/>
              <a:t>OECD (1999) in Hunt, D. and Chalmers, L. (</a:t>
            </a:r>
            <a:r>
              <a:rPr lang="en-GB" dirty="0" err="1"/>
              <a:t>eds</a:t>
            </a:r>
            <a:r>
              <a:rPr lang="en-GB" dirty="0"/>
              <a:t>) (2012) </a:t>
            </a:r>
            <a:r>
              <a:rPr lang="en-GB" i="1" dirty="0"/>
              <a:t>University Teaching in Focus: a learning-centred approach,</a:t>
            </a:r>
            <a:r>
              <a:rPr lang="en-US" dirty="0"/>
              <a:t> Australia: ACER Press, and London: Routledge.</a:t>
            </a:r>
            <a:endParaRPr lang="en-GB" dirty="0"/>
          </a:p>
          <a:p>
            <a:pPr>
              <a:buNone/>
            </a:pPr>
            <a:r>
              <a:rPr lang="en-GB" dirty="0"/>
              <a:t>Ryan, J. (2000) </a:t>
            </a:r>
            <a:r>
              <a:rPr lang="en-GB" i="1" dirty="0"/>
              <a:t>A Guide to Teaching International Students,</a:t>
            </a:r>
            <a:r>
              <a:rPr lang="en-GB" dirty="0"/>
              <a:t> Oxford: Oxford Centre for Staff and Learning Development.</a:t>
            </a:r>
          </a:p>
          <a:p>
            <a:pPr>
              <a:buNone/>
            </a:pPr>
            <a:r>
              <a:rPr lang="en-GB" dirty="0" err="1"/>
              <a:t>Trowler</a:t>
            </a:r>
            <a:r>
              <a:rPr lang="en-GB" dirty="0"/>
              <a:t>, P., Saunders, M. and Bamber, V. (eds.), (2012) </a:t>
            </a:r>
            <a:r>
              <a:rPr lang="en-GB" i="1" dirty="0"/>
              <a:t>Tribes and territories in the 21st century: Rethinking the significance of disciplines in higher education</a:t>
            </a:r>
            <a:r>
              <a:rPr lang="en-GB" dirty="0"/>
              <a:t>. Routledge. </a:t>
            </a:r>
          </a:p>
          <a:p>
            <a:pPr>
              <a:buNone/>
            </a:pPr>
            <a:r>
              <a:rPr lang="en-GB" dirty="0" err="1"/>
              <a:t>Wisker</a:t>
            </a:r>
            <a:r>
              <a:rPr lang="en-GB" dirty="0"/>
              <a:t>, G. (2001) </a:t>
            </a:r>
            <a:r>
              <a:rPr lang="en-GB" i="1" dirty="0"/>
              <a:t>Good practice working with international students</a:t>
            </a:r>
            <a:r>
              <a:rPr lang="en-GB" dirty="0"/>
              <a:t>, Birmingham: SEDA paper 110, the Staff and educational Development Association.</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36744-DCEB-4EFA-8009-69DBCBB27059}"/>
              </a:ext>
            </a:extLst>
          </p:cNvPr>
          <p:cNvSpPr>
            <a:spLocks noGrp="1"/>
          </p:cNvSpPr>
          <p:nvPr>
            <p:ph type="title"/>
          </p:nvPr>
        </p:nvSpPr>
        <p:spPr/>
        <p:txBody>
          <a:bodyPr/>
          <a:lstStyle/>
          <a:p>
            <a:r>
              <a:rPr lang="en-GB" dirty="0"/>
              <a:t>What does inclusivity in an HE setting mean?</a:t>
            </a:r>
          </a:p>
        </p:txBody>
      </p:sp>
      <p:sp>
        <p:nvSpPr>
          <p:cNvPr id="3" name="Content Placeholder 2">
            <a:extLst>
              <a:ext uri="{FF2B5EF4-FFF2-40B4-BE49-F238E27FC236}">
                <a16:creationId xmlns:a16="http://schemas.microsoft.com/office/drawing/2014/main" id="{E59291FD-D32C-45EA-9FF3-F061FE28903D}"/>
              </a:ext>
            </a:extLst>
          </p:cNvPr>
          <p:cNvSpPr>
            <a:spLocks noGrp="1"/>
          </p:cNvSpPr>
          <p:nvPr>
            <p:ph idx="1"/>
          </p:nvPr>
        </p:nvSpPr>
        <p:spPr>
          <a:xfrm>
            <a:off x="468313" y="1539875"/>
            <a:ext cx="8229600" cy="4789488"/>
          </a:xfrm>
        </p:spPr>
        <p:txBody>
          <a:bodyPr/>
          <a:lstStyle/>
          <a:p>
            <a:r>
              <a:rPr lang="en-GB" dirty="0"/>
              <a:t>Providing opportunities for every student deemed intellectually competent to study at university to achieve their potential;</a:t>
            </a:r>
          </a:p>
          <a:p>
            <a:r>
              <a:rPr lang="en-GB" dirty="0"/>
              <a:t>Seeking ways to redress disadvantage howsoever it is caused, including that related to social, cultural, ethnic, gender, sexuality, disability and other aspects;</a:t>
            </a:r>
          </a:p>
          <a:p>
            <a:r>
              <a:rPr lang="en-GB" dirty="0"/>
              <a:t>Aiming to remove barriers which might prevent every student, including the most able, from achieving their maximum potential;</a:t>
            </a:r>
          </a:p>
          <a:p>
            <a:r>
              <a:rPr lang="en-GB" dirty="0"/>
              <a:t>Providing equivalent if not identical opportunities for those students for whom, in UK terms, we offer ‘reasonable adjustments’.</a:t>
            </a:r>
          </a:p>
        </p:txBody>
      </p:sp>
    </p:spTree>
    <p:extLst>
      <p:ext uri="{BB962C8B-B14F-4D97-AF65-F5344CB8AC3E}">
        <p14:creationId xmlns:p14="http://schemas.microsoft.com/office/powerpoint/2010/main" val="13135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94DD-A60F-4DFF-806A-4D1167D1CEC0}"/>
              </a:ext>
            </a:extLst>
          </p:cNvPr>
          <p:cNvSpPr>
            <a:spLocks noGrp="1"/>
          </p:cNvSpPr>
          <p:nvPr>
            <p:ph type="title"/>
          </p:nvPr>
        </p:nvSpPr>
        <p:spPr/>
        <p:txBody>
          <a:bodyPr/>
          <a:lstStyle/>
          <a:p>
            <a:r>
              <a:rPr lang="en-GB" dirty="0"/>
              <a:t>What does inclusivity not mean?</a:t>
            </a:r>
          </a:p>
        </p:txBody>
      </p:sp>
      <p:sp>
        <p:nvSpPr>
          <p:cNvPr id="3" name="Content Placeholder 2">
            <a:extLst>
              <a:ext uri="{FF2B5EF4-FFF2-40B4-BE49-F238E27FC236}">
                <a16:creationId xmlns:a16="http://schemas.microsoft.com/office/drawing/2014/main" id="{DB7AF0FE-BDB3-4A1A-8577-E287A8A566CE}"/>
              </a:ext>
            </a:extLst>
          </p:cNvPr>
          <p:cNvSpPr>
            <a:spLocks noGrp="1"/>
          </p:cNvSpPr>
          <p:nvPr>
            <p:ph idx="1"/>
          </p:nvPr>
        </p:nvSpPr>
        <p:spPr>
          <a:xfrm>
            <a:off x="468313" y="1539875"/>
            <a:ext cx="8229600" cy="4789488"/>
          </a:xfrm>
        </p:spPr>
        <p:txBody>
          <a:bodyPr/>
          <a:lstStyle/>
          <a:p>
            <a:r>
              <a:rPr lang="en-GB" sz="2800" dirty="0"/>
              <a:t>Making ‘special allowances’ for students who ‘can’t cope’ (although, of course, we must offer sufficient support for those students who are struggling);</a:t>
            </a:r>
          </a:p>
          <a:p>
            <a:r>
              <a:rPr lang="en-GB" sz="2800" dirty="0"/>
              <a:t>‘Dumbing down’ the curriculum;</a:t>
            </a:r>
          </a:p>
          <a:p>
            <a:r>
              <a:rPr lang="en-GB" sz="2800" dirty="0"/>
              <a:t>Failing to maintain the standards of the university; </a:t>
            </a:r>
          </a:p>
          <a:p>
            <a:r>
              <a:rPr lang="en-GB" sz="2800" dirty="0"/>
              <a:t>Enabling students to achieve professional qualifications when they are not ‘fit-to-practice.</a:t>
            </a:r>
          </a:p>
        </p:txBody>
      </p:sp>
    </p:spTree>
    <p:extLst>
      <p:ext uri="{BB962C8B-B14F-4D97-AF65-F5344CB8AC3E}">
        <p14:creationId xmlns:p14="http://schemas.microsoft.com/office/powerpoint/2010/main" val="3854352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263F5-36F6-47DC-B89A-58DE56280B66}"/>
              </a:ext>
            </a:extLst>
          </p:cNvPr>
          <p:cNvSpPr>
            <a:spLocks noGrp="1"/>
          </p:cNvSpPr>
          <p:nvPr>
            <p:ph type="title"/>
          </p:nvPr>
        </p:nvSpPr>
        <p:spPr>
          <a:xfrm>
            <a:off x="457200" y="249238"/>
            <a:ext cx="7543800" cy="1074737"/>
          </a:xfrm>
        </p:spPr>
        <p:txBody>
          <a:bodyPr/>
          <a:lstStyle/>
          <a:p>
            <a:r>
              <a:rPr lang="en-GB" sz="2800" dirty="0"/>
              <a:t>What do we mean by an inclusive curriculum? Inclusive in terms of recognising:</a:t>
            </a:r>
          </a:p>
        </p:txBody>
      </p:sp>
      <p:sp>
        <p:nvSpPr>
          <p:cNvPr id="3" name="Content Placeholder 2">
            <a:extLst>
              <a:ext uri="{FF2B5EF4-FFF2-40B4-BE49-F238E27FC236}">
                <a16:creationId xmlns:a16="http://schemas.microsoft.com/office/drawing/2014/main" id="{A9D993FE-9D8E-4A2A-A71B-0D653D1FAE2B}"/>
              </a:ext>
            </a:extLst>
          </p:cNvPr>
          <p:cNvSpPr>
            <a:spLocks noGrp="1"/>
          </p:cNvSpPr>
          <p:nvPr>
            <p:ph idx="1"/>
          </p:nvPr>
        </p:nvSpPr>
        <p:spPr>
          <a:xfrm>
            <a:off x="468313" y="1539875"/>
            <a:ext cx="8229600" cy="4789488"/>
          </a:xfrm>
        </p:spPr>
        <p:txBody>
          <a:bodyPr/>
          <a:lstStyle/>
          <a:p>
            <a:r>
              <a:rPr lang="en-GB" sz="2800" dirty="0"/>
              <a:t>The international context in which our students learn and global perspectives;</a:t>
            </a:r>
          </a:p>
          <a:p>
            <a:r>
              <a:rPr lang="en-GB" sz="2800" dirty="0"/>
              <a:t>The diversity of society in terms of class and socio-economic advantage/ disadvantage;</a:t>
            </a:r>
          </a:p>
          <a:p>
            <a:r>
              <a:rPr lang="en-GB" sz="2800" dirty="0"/>
              <a:t>Changes in relation to a rapidly-evolving world-environment.</a:t>
            </a:r>
          </a:p>
          <a:p>
            <a:endParaRPr lang="en-GB" sz="2800" dirty="0"/>
          </a:p>
        </p:txBody>
      </p:sp>
    </p:spTree>
    <p:extLst>
      <p:ext uri="{BB962C8B-B14F-4D97-AF65-F5344CB8AC3E}">
        <p14:creationId xmlns:p14="http://schemas.microsoft.com/office/powerpoint/2010/main" val="3773912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C053-733F-4050-8069-758004EFD5AA}"/>
              </a:ext>
            </a:extLst>
          </p:cNvPr>
          <p:cNvSpPr>
            <a:spLocks noGrp="1"/>
          </p:cNvSpPr>
          <p:nvPr>
            <p:ph type="title"/>
          </p:nvPr>
        </p:nvSpPr>
        <p:spPr/>
        <p:txBody>
          <a:bodyPr/>
          <a:lstStyle/>
          <a:p>
            <a:r>
              <a:rPr lang="en-GB" dirty="0"/>
              <a:t>The world is changing</a:t>
            </a:r>
          </a:p>
        </p:txBody>
      </p:sp>
      <p:sp>
        <p:nvSpPr>
          <p:cNvPr id="3" name="Content Placeholder 2">
            <a:extLst>
              <a:ext uri="{FF2B5EF4-FFF2-40B4-BE49-F238E27FC236}">
                <a16:creationId xmlns:a16="http://schemas.microsoft.com/office/drawing/2014/main" id="{C46C2FE1-442C-4698-B72E-DC08B1036AF0}"/>
              </a:ext>
            </a:extLst>
          </p:cNvPr>
          <p:cNvSpPr>
            <a:spLocks noGrp="1"/>
          </p:cNvSpPr>
          <p:nvPr>
            <p:ph idx="1"/>
          </p:nvPr>
        </p:nvSpPr>
        <p:spPr>
          <a:xfrm>
            <a:off x="611560" y="1323975"/>
            <a:ext cx="8229600" cy="4789488"/>
          </a:xfrm>
        </p:spPr>
        <p:txBody>
          <a:bodyPr/>
          <a:lstStyle/>
          <a:p>
            <a:r>
              <a:rPr lang="en-GB" sz="2800" dirty="0"/>
              <a:t>We are educating students for an employment context in which many jobs (and professions?) common now will not exist in 20 years time;</a:t>
            </a:r>
          </a:p>
          <a:p>
            <a:r>
              <a:rPr lang="en-GB" sz="2800" dirty="0"/>
              <a:t>We have no idea how long any working life will extend in the future and how many years of active retirement (or semi-retirement) may follow, which has implications for the education context;</a:t>
            </a:r>
          </a:p>
          <a:p>
            <a:r>
              <a:rPr lang="en-GB" sz="2800" dirty="0"/>
              <a:t>Family life looks different now to what it looked like in the past, and is likely to change even further.</a:t>
            </a:r>
          </a:p>
        </p:txBody>
      </p:sp>
    </p:spTree>
    <p:extLst>
      <p:ext uri="{BB962C8B-B14F-4D97-AF65-F5344CB8AC3E}">
        <p14:creationId xmlns:p14="http://schemas.microsoft.com/office/powerpoint/2010/main" val="650570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does an internationalised curriculum mean?</a:t>
            </a:r>
          </a:p>
        </p:txBody>
      </p:sp>
      <p:sp>
        <p:nvSpPr>
          <p:cNvPr id="3" name="Content Placeholder 2"/>
          <p:cNvSpPr>
            <a:spLocks noGrp="1"/>
          </p:cNvSpPr>
          <p:nvPr>
            <p:ph idx="1"/>
          </p:nvPr>
        </p:nvSpPr>
        <p:spPr/>
        <p:txBody>
          <a:bodyPr/>
          <a:lstStyle/>
          <a:p>
            <a:r>
              <a:rPr lang="en-GB" dirty="0"/>
              <a:t>‘The international classroom requires teachers to be skilled managers of a complex teaching and learning environment. They must not only possess the abilities associated with ‘good teaching’ but be efficient intercultural learners who use cultural diversity in the classroom as a learning resource’. (Leask, 2007, p.87).</a:t>
            </a:r>
          </a:p>
          <a:p>
            <a:r>
              <a:rPr lang="en-GB" dirty="0"/>
              <a:t>‘The features of internationalised curricula reflect the varied rationales behind them: early and less developed models will focus exclusively on content, but more complex models encompass references to knowledge and skills, sometimes to behaviours and, where the rationale is values-based, to attitudes.’ (Jones and </a:t>
            </a:r>
            <a:r>
              <a:rPr lang="en-GB" dirty="0" err="1"/>
              <a:t>Killick</a:t>
            </a:r>
            <a:r>
              <a:rPr lang="en-GB" dirty="0"/>
              <a:t>, 2007, p.112).</a:t>
            </a:r>
          </a:p>
          <a:p>
            <a:endParaRPr lang="en-GB" dirty="0"/>
          </a:p>
        </p:txBody>
      </p:sp>
    </p:spTree>
    <p:extLst>
      <p:ext uri="{BB962C8B-B14F-4D97-AF65-F5344CB8AC3E}">
        <p14:creationId xmlns:p14="http://schemas.microsoft.com/office/powerpoint/2010/main" val="98172040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4696</Words>
  <Application>Microsoft Office PowerPoint</Application>
  <PresentationFormat>On-screen Show (4:3)</PresentationFormat>
  <Paragraphs>223</Paragraphs>
  <Slides>44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Wingdings</vt:lpstr>
      <vt:lpstr>LeedsMet template</vt:lpstr>
      <vt:lpstr>Inclusive approaches to learning and teaching: celebrating and accommodating diversity  The Netherlands</vt:lpstr>
      <vt:lpstr>Inclusive approaches to learning and teaching: celebrating &amp; accommodating diversity</vt:lpstr>
      <vt:lpstr>In this workshop participants can expect to have opportunities to:​​</vt:lpstr>
      <vt:lpstr>What kinds of diversity are we likely to encounter in 21st century teaching contexts?</vt:lpstr>
      <vt:lpstr>What does inclusivity in an HE setting mean?</vt:lpstr>
      <vt:lpstr>What does inclusivity not mean?</vt:lpstr>
      <vt:lpstr>What do we mean by an inclusive curriculum? Inclusive in terms of recognising:</vt:lpstr>
      <vt:lpstr>The world is changing</vt:lpstr>
      <vt:lpstr>What does an internationalised curriculum mean?</vt:lpstr>
      <vt:lpstr>But how does this apply to me?</vt:lpstr>
      <vt:lpstr>Internationalising curriculum content</vt:lpstr>
      <vt:lpstr>What do we expect our students to do?</vt:lpstr>
      <vt:lpstr>What about  international  academics?</vt:lpstr>
      <vt:lpstr>Erik Blair – Procedural Differences in Work Practices</vt:lpstr>
      <vt:lpstr>Henry Kum – Questioning Professional Judgement</vt:lpstr>
      <vt:lpstr>Jennifer Chung – keeping true to own ethos and beliefs</vt:lpstr>
      <vt:lpstr>Thushari Welikala – gender and norms</vt:lpstr>
      <vt:lpstr>Chloe Shu-Hua Yeh – Teacher-Student relationship</vt:lpstr>
      <vt:lpstr>Chloe Shu-Hua Yeh – teacher-student expectations</vt:lpstr>
      <vt:lpstr>Tanya Hathaway – Confidence Issues</vt:lpstr>
      <vt:lpstr>And what about those of you who have worked or are working in a nation other than your home nation?</vt:lpstr>
      <vt:lpstr>Issues raised: students in the classroom</vt:lpstr>
      <vt:lpstr>Assessment practices vary hugely globally and this can perplex students. There are variations in</vt:lpstr>
      <vt:lpstr>In some nations, assessment is solely about judging outputs, but other purposes can include:</vt:lpstr>
      <vt:lpstr>What is being assessed?</vt:lpstr>
      <vt:lpstr>There are considerable variations in expectations concerning feedback on:</vt:lpstr>
      <vt:lpstr>Religious, social and ethnic considerations</vt:lpstr>
      <vt:lpstr>Do we have comparable technological environments? Do you expect your students to:</vt:lpstr>
      <vt:lpstr>Are there shared concepts of student support? Do you</vt:lpstr>
      <vt:lpstr>HEIs and nations must recognise we work in a global environment</vt:lpstr>
      <vt:lpstr>Cultural sensitivities</vt:lpstr>
      <vt:lpstr>Diverse pedagogic approaches and contexts across the world</vt:lpstr>
      <vt:lpstr>Diverse learning contexts: how far do you:</vt:lpstr>
      <vt:lpstr>Pedagogic terminological confusions</vt:lpstr>
      <vt:lpstr>And what about diverse social contexts? How do we redress disadvantage for students:</vt:lpstr>
      <vt:lpstr>Specifically we need to offer;</vt:lpstr>
      <vt:lpstr>What kinds of disabilities do you encounter among your student cohorts?</vt:lpstr>
      <vt:lpstr>Reasonable adjustments for students with disabilities include:</vt:lpstr>
      <vt:lpstr>From this session</vt:lpstr>
      <vt:lpstr>These and other slides will be available on my website at http://sally-brown.net</vt:lpstr>
      <vt:lpstr>References and further reading</vt:lpstr>
      <vt:lpstr>Further references</vt:lpstr>
      <vt:lpstr>More references</vt:lpstr>
      <vt:lpstr>And some more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2017-11-20T08:24:57Z</dcterms:modified>
</cp:coreProperties>
</file>