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24"/>
  </p:notesMasterIdLst>
  <p:handoutMasterIdLst>
    <p:handoutMasterId r:id="rId25"/>
  </p:handoutMasterIdLst>
  <p:sldIdLst>
    <p:sldId id="420" r:id="rId3"/>
    <p:sldId id="424" r:id="rId4"/>
    <p:sldId id="425" r:id="rId5"/>
    <p:sldId id="423" r:id="rId6"/>
    <p:sldId id="421" r:id="rId7"/>
    <p:sldId id="432" r:id="rId8"/>
    <p:sldId id="433" r:id="rId9"/>
    <p:sldId id="434" r:id="rId10"/>
    <p:sldId id="435" r:id="rId11"/>
    <p:sldId id="436" r:id="rId12"/>
    <p:sldId id="437" r:id="rId13"/>
    <p:sldId id="438" r:id="rId14"/>
    <p:sldId id="430" r:id="rId15"/>
    <p:sldId id="443" r:id="rId16"/>
    <p:sldId id="431" r:id="rId17"/>
    <p:sldId id="444" r:id="rId18"/>
    <p:sldId id="439" r:id="rId19"/>
    <p:sldId id="428" r:id="rId20"/>
    <p:sldId id="441" r:id="rId21"/>
    <p:sldId id="442" r:id="rId22"/>
    <p:sldId id="426" r:id="rId23"/>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66" d="100"/>
          <a:sy n="66" d="100"/>
        </p:scale>
        <p:origin x="990"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varScale="1">
      <p:scale>
        <a:sx n="1" d="1"/>
        <a:sy n="1" d="1"/>
      </p:scale>
      <p:origin x="0" y="-87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microsoft.com/office/2015/10/relationships/revisionInfo" Target="revisionInfo.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10/11/2017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10/11/2017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10/11/2017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10/11/2017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10/11/2017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10/11/2017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10/11/2017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10/11/2017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10/11/2017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10/11/2017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10/11/2017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10/11/2017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mailto:david@davidbaume.com" TargetMode="External"/><Relationship Id="rId3" Type="http://schemas.openxmlformats.org/officeDocument/2006/relationships/hyperlink" Target="http://sally-brown.net/" TargetMode="External"/><Relationship Id="rId7" Type="http://schemas.openxmlformats.org/officeDocument/2006/relationships/hyperlink" Target="http://davidbaume.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mailto:phil@phil-race.co.uk" TargetMode="External"/><Relationship Id="rId5" Type="http://schemas.openxmlformats.org/officeDocument/2006/relationships/hyperlink" Target="http://phil-race.co.uk/" TargetMode="External"/><Relationship Id="rId4" Type="http://schemas.openxmlformats.org/officeDocument/2006/relationships/hyperlink" Target="mailto:s.brown@leedsbeckett.ac.uk" TargetMode="Externa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davidbaume.com/2017/04/19/re-mapping-the-higher-education-development-community/" TargetMode="External"/><Relationship Id="rId2" Type="http://schemas.openxmlformats.org/officeDocument/2006/relationships/hyperlink" Target="https://tinyurl.com/DBHED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sz="4000" dirty="0"/>
              <a:t>Using national and international networks and communities for development, dissemination (and dodging bullets)!</a:t>
            </a:r>
          </a:p>
        </p:txBody>
      </p:sp>
      <p:sp>
        <p:nvSpPr>
          <p:cNvPr id="3075" name="Rectangle 3"/>
          <p:cNvSpPr>
            <a:spLocks noGrp="1" noChangeArrowheads="1"/>
          </p:cNvSpPr>
          <p:nvPr>
            <p:ph type="subTitle" idx="1"/>
          </p:nvPr>
        </p:nvSpPr>
        <p:spPr>
          <a:xfrm>
            <a:off x="107504" y="2928934"/>
            <a:ext cx="7272808" cy="3429004"/>
          </a:xfrm>
        </p:spPr>
        <p:txBody>
          <a:bodyPr/>
          <a:lstStyle/>
          <a:p>
            <a:pPr algn="ctr" eaLnBrk="1" hangingPunct="1">
              <a:defRPr/>
            </a:pPr>
            <a:r>
              <a:rPr lang="en-GB" b="1" dirty="0"/>
              <a:t>SEDA Conference 16-17</a:t>
            </a:r>
            <a:r>
              <a:rPr lang="en-GB" b="1" baseline="30000" dirty="0"/>
              <a:t>th</a:t>
            </a:r>
            <a:r>
              <a:rPr lang="en-GB" b="1" dirty="0"/>
              <a:t> November 2017</a:t>
            </a:r>
          </a:p>
          <a:p>
            <a:pPr algn="ctr" eaLnBrk="1" hangingPunct="1">
              <a:defRPr/>
            </a:pPr>
            <a:r>
              <a:rPr lang="en-GB" sz="2400" b="1" dirty="0"/>
              <a:t>Sally Brown, Phil Race and David Baume</a:t>
            </a:r>
          </a:p>
          <a:p>
            <a:pPr algn="ctr" eaLnBrk="1" hangingPunct="1">
              <a:defRPr/>
            </a:pPr>
            <a:r>
              <a:rPr lang="en-GB" sz="2000" b="1" dirty="0"/>
              <a:t>@</a:t>
            </a:r>
            <a:r>
              <a:rPr lang="en-GB" sz="2000" b="1" dirty="0" err="1"/>
              <a:t>ProfSallyBrown</a:t>
            </a:r>
            <a:r>
              <a:rPr lang="en-GB" sz="2000" dirty="0"/>
              <a:t> 	</a:t>
            </a:r>
            <a:r>
              <a:rPr lang="en-GB" sz="2000" dirty="0">
                <a:hlinkClick r:id="rId3"/>
              </a:rPr>
              <a:t>http://sally-brown.net</a:t>
            </a:r>
            <a:r>
              <a:rPr lang="en-GB" sz="2000" dirty="0"/>
              <a:t> </a:t>
            </a:r>
            <a:r>
              <a:rPr lang="en-GB" sz="2000" dirty="0">
                <a:hlinkClick r:id="rId4"/>
              </a:rPr>
              <a:t>s.brown@leedsbeckett.ac.uk</a:t>
            </a:r>
            <a:endParaRPr lang="en-GB" sz="2000" dirty="0"/>
          </a:p>
          <a:p>
            <a:pPr algn="ctr" eaLnBrk="1" hangingPunct="1">
              <a:defRPr/>
            </a:pPr>
            <a:r>
              <a:rPr lang="en-GB" sz="2000" b="1" dirty="0"/>
              <a:t>@</a:t>
            </a:r>
            <a:r>
              <a:rPr lang="en-GB" sz="2000" b="1" dirty="0" err="1"/>
              <a:t>RacePhil</a:t>
            </a:r>
            <a:r>
              <a:rPr lang="en-GB" sz="2000" b="1" dirty="0"/>
              <a:t> 	</a:t>
            </a:r>
            <a:r>
              <a:rPr lang="en-GB" sz="2000" b="1" dirty="0">
                <a:hlinkClick r:id="rId5"/>
              </a:rPr>
              <a:t>http://phil-race.co.uk</a:t>
            </a:r>
            <a:r>
              <a:rPr lang="en-GB" sz="2000" b="1" dirty="0"/>
              <a:t> </a:t>
            </a:r>
          </a:p>
          <a:p>
            <a:pPr algn="ctr" eaLnBrk="1" hangingPunct="1">
              <a:defRPr/>
            </a:pPr>
            <a:r>
              <a:rPr lang="en-GB" sz="2000" b="1" dirty="0">
                <a:hlinkClick r:id="rId6"/>
              </a:rPr>
              <a:t>phil@phil-race.co.uk</a:t>
            </a:r>
            <a:r>
              <a:rPr lang="en-GB" sz="2000" b="1" dirty="0"/>
              <a:t> </a:t>
            </a:r>
          </a:p>
          <a:p>
            <a:pPr algn="ctr" eaLnBrk="1" hangingPunct="1">
              <a:defRPr/>
            </a:pPr>
            <a:r>
              <a:rPr lang="en-GB" sz="2000" dirty="0"/>
              <a:t>@</a:t>
            </a:r>
            <a:r>
              <a:rPr lang="en-GB" sz="2000" dirty="0" err="1"/>
              <a:t>David_Baume</a:t>
            </a:r>
            <a:r>
              <a:rPr lang="en-GB" sz="2000" dirty="0"/>
              <a:t> 		</a:t>
            </a:r>
            <a:r>
              <a:rPr lang="en-GB" sz="2000" dirty="0">
                <a:hlinkClick r:id="rId7"/>
              </a:rPr>
              <a:t>http://davidbaume.com</a:t>
            </a:r>
            <a:r>
              <a:rPr lang="en-GB" sz="2000" dirty="0"/>
              <a:t> </a:t>
            </a:r>
            <a:r>
              <a:rPr lang="en-GB" sz="2000" dirty="0">
                <a:hlinkClick r:id="rId8"/>
              </a:rPr>
              <a:t>david@davidbaume.com</a:t>
            </a:r>
            <a:r>
              <a:rPr lang="en-GB" sz="2000" dirty="0"/>
              <a:t> </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7992016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4009836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163669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CCB58-A1FE-4083-BC65-0030AFB69EFA}"/>
              </a:ext>
            </a:extLst>
          </p:cNvPr>
          <p:cNvSpPr>
            <a:spLocks noGrp="1"/>
          </p:cNvSpPr>
          <p:nvPr>
            <p:ph type="title"/>
          </p:nvPr>
        </p:nvSpPr>
        <p:spPr>
          <a:xfrm>
            <a:off x="5364087" y="1772816"/>
            <a:ext cx="3570945" cy="3312368"/>
          </a:xfrm>
          <a:noFill/>
        </p:spPr>
        <p:txBody>
          <a:bodyPr/>
          <a:lstStyle/>
          <a:p>
            <a:r>
              <a:rPr lang="en-GB" sz="3600" dirty="0">
                <a:solidFill>
                  <a:schemeClr val="bg1"/>
                </a:solidFill>
              </a:rPr>
              <a:t>Sally Brown: </a:t>
            </a:r>
            <a:br>
              <a:rPr lang="en-GB" dirty="0">
                <a:solidFill>
                  <a:schemeClr val="bg1"/>
                </a:solidFill>
              </a:rPr>
            </a:br>
            <a:r>
              <a:rPr lang="en-GB" dirty="0">
                <a:solidFill>
                  <a:schemeClr val="bg1"/>
                </a:solidFill>
              </a:rPr>
              <a:t>a career forged through active networking, sustained by the generosity and challenges of peers, now dedicated to paying forward</a:t>
            </a:r>
          </a:p>
        </p:txBody>
      </p:sp>
      <p:pic>
        <p:nvPicPr>
          <p:cNvPr id="7" name="Picture 6">
            <a:extLst>
              <a:ext uri="{FF2B5EF4-FFF2-40B4-BE49-F238E27FC236}">
                <a16:creationId xmlns:a16="http://schemas.microsoft.com/office/drawing/2014/main" id="{EEF17ECA-3EEE-493E-AD92-B0DDA05FBCCD}"/>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5400000">
            <a:off x="-837617" y="857250"/>
            <a:ext cx="6858000" cy="5143500"/>
          </a:xfrm>
          <a:prstGeom prst="rect">
            <a:avLst/>
          </a:prstGeom>
        </p:spPr>
      </p:pic>
    </p:spTree>
    <p:extLst>
      <p:ext uri="{BB962C8B-B14F-4D97-AF65-F5344CB8AC3E}">
        <p14:creationId xmlns:p14="http://schemas.microsoft.com/office/powerpoint/2010/main" val="1700573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3" name="Rectangle: Rounded Corners 2"/>
          <p:cNvSpPr/>
          <p:nvPr/>
        </p:nvSpPr>
        <p:spPr>
          <a:xfrm>
            <a:off x="391886" y="304800"/>
            <a:ext cx="8418285" cy="6154057"/>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5" name="Straight Connector 4"/>
          <p:cNvCxnSpPr>
            <a:stCxn id="3" idx="0"/>
            <a:endCxn id="3" idx="2"/>
          </p:cNvCxnSpPr>
          <p:nvPr/>
        </p:nvCxnSpPr>
        <p:spPr>
          <a:xfrm>
            <a:off x="4601029" y="304800"/>
            <a:ext cx="0" cy="615405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a:stCxn id="3" idx="1"/>
            <a:endCxn id="3" idx="3"/>
          </p:cNvCxnSpPr>
          <p:nvPr/>
        </p:nvCxnSpPr>
        <p:spPr>
          <a:xfrm>
            <a:off x="391886" y="3381829"/>
            <a:ext cx="84182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899592" y="548680"/>
            <a:ext cx="3693100" cy="2554545"/>
          </a:xfrm>
          <a:prstGeom prst="rect">
            <a:avLst/>
          </a:prstGeom>
          <a:noFill/>
        </p:spPr>
        <p:txBody>
          <a:bodyPr wrap="square" rtlCol="0">
            <a:spAutoFit/>
          </a:bodyPr>
          <a:lstStyle/>
          <a:p>
            <a:r>
              <a:rPr lang="en-GB" sz="2000" b="1" dirty="0">
                <a:solidFill>
                  <a:schemeClr val="accent2">
                    <a:lumMod val="75000"/>
                  </a:schemeClr>
                </a:solidFill>
              </a:rPr>
              <a:t>SEDA: </a:t>
            </a:r>
            <a:r>
              <a:rPr lang="en-GB" sz="2000" b="1" dirty="0"/>
              <a:t>for me this is my home community through which I learned to publish, organise, network and grow personally. I still give energy, expertise and mentoring . I love the JISC-mail list &amp; conferences, and I mentor.</a:t>
            </a:r>
          </a:p>
        </p:txBody>
      </p:sp>
      <p:sp>
        <p:nvSpPr>
          <p:cNvPr id="9" name="TextBox 8"/>
          <p:cNvSpPr txBox="1"/>
          <p:nvPr/>
        </p:nvSpPr>
        <p:spPr>
          <a:xfrm>
            <a:off x="4824920" y="490480"/>
            <a:ext cx="3744685" cy="2862322"/>
          </a:xfrm>
          <a:prstGeom prst="rect">
            <a:avLst/>
          </a:prstGeom>
          <a:noFill/>
        </p:spPr>
        <p:txBody>
          <a:bodyPr wrap="square" rtlCol="0">
            <a:spAutoFit/>
          </a:bodyPr>
          <a:lstStyle/>
          <a:p>
            <a:r>
              <a:rPr lang="en-GB" sz="2000" b="1" dirty="0">
                <a:solidFill>
                  <a:schemeClr val="tx2">
                    <a:lumMod val="60000"/>
                    <a:lumOff val="40000"/>
                  </a:schemeClr>
                </a:solidFill>
              </a:rPr>
              <a:t>The ILTHE: </a:t>
            </a:r>
            <a:r>
              <a:rPr lang="en-GB" sz="2000" b="1" dirty="0"/>
              <a:t>I helped to grow this, </a:t>
            </a:r>
            <a:r>
              <a:rPr lang="en-GB" sz="2000" b="1" i="1" dirty="0"/>
              <a:t>ab initio </a:t>
            </a:r>
            <a:r>
              <a:rPr lang="en-GB" sz="2000" b="1" dirty="0"/>
              <a:t>developing memberships services, publishing, conferences, membership engagement, virtual and live networking, members’ electronic resources and community building</a:t>
            </a:r>
          </a:p>
        </p:txBody>
      </p:sp>
      <p:sp>
        <p:nvSpPr>
          <p:cNvPr id="10" name="TextBox 9"/>
          <p:cNvSpPr txBox="1"/>
          <p:nvPr/>
        </p:nvSpPr>
        <p:spPr>
          <a:xfrm>
            <a:off x="740229" y="3483933"/>
            <a:ext cx="3628571" cy="2554545"/>
          </a:xfrm>
          <a:prstGeom prst="rect">
            <a:avLst/>
          </a:prstGeom>
          <a:noFill/>
        </p:spPr>
        <p:txBody>
          <a:bodyPr wrap="square" rtlCol="0">
            <a:spAutoFit/>
          </a:bodyPr>
          <a:lstStyle/>
          <a:p>
            <a:r>
              <a:rPr lang="en-GB" sz="2000" b="1" dirty="0">
                <a:solidFill>
                  <a:srgbClr val="FFC000"/>
                </a:solidFill>
              </a:rPr>
              <a:t>HEA: </a:t>
            </a:r>
            <a:r>
              <a:rPr lang="en-GB" sz="2000" b="1" dirty="0"/>
              <a:t>the organisation with which I have a love/hate relationship: I am a (very) critical friend, an excellence awards reviewer, a sometime consultant on assessment and a contributor to various fora</a:t>
            </a:r>
          </a:p>
        </p:txBody>
      </p:sp>
      <p:sp>
        <p:nvSpPr>
          <p:cNvPr id="11" name="TextBox 10"/>
          <p:cNvSpPr txBox="1"/>
          <p:nvPr/>
        </p:nvSpPr>
        <p:spPr>
          <a:xfrm>
            <a:off x="4702631" y="3410857"/>
            <a:ext cx="3875312" cy="2862322"/>
          </a:xfrm>
          <a:prstGeom prst="rect">
            <a:avLst/>
          </a:prstGeom>
          <a:noFill/>
        </p:spPr>
        <p:txBody>
          <a:bodyPr wrap="square" rtlCol="0">
            <a:spAutoFit/>
          </a:bodyPr>
          <a:lstStyle/>
          <a:p>
            <a:r>
              <a:rPr lang="en-GB" sz="2000" b="1" dirty="0">
                <a:solidFill>
                  <a:srgbClr val="0070C0"/>
                </a:solidFill>
              </a:rPr>
              <a:t>ANTF: </a:t>
            </a:r>
            <a:r>
              <a:rPr lang="en-GB" sz="2000" b="1" dirty="0"/>
              <a:t>my current community of volition: as a committee member/Chair I help sustain a community through direction/ personal influence, networking, support and energisation. I value particularly the JISC-mail list and the symposia</a:t>
            </a:r>
          </a:p>
        </p:txBody>
      </p:sp>
    </p:spTree>
    <p:extLst>
      <p:ext uri="{BB962C8B-B14F-4D97-AF65-F5344CB8AC3E}">
        <p14:creationId xmlns:p14="http://schemas.microsoft.com/office/powerpoint/2010/main" val="22734950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1E1EBF-FA8D-42C6-8AA1-0F32D5691818}"/>
              </a:ext>
            </a:extLst>
          </p:cNvPr>
          <p:cNvSpPr>
            <a:spLocks noGrp="1"/>
          </p:cNvSpPr>
          <p:nvPr>
            <p:ph idx="1"/>
          </p:nvPr>
        </p:nvSpPr>
        <p:spPr>
          <a:xfrm>
            <a:off x="5508103" y="1412875"/>
            <a:ext cx="3189809" cy="4789488"/>
          </a:xfrm>
        </p:spPr>
        <p:txBody>
          <a:bodyPr/>
          <a:lstStyle/>
          <a:p>
            <a:endParaRPr lang="en-GB" dirty="0">
              <a:solidFill>
                <a:schemeClr val="bg1"/>
              </a:solidFill>
            </a:endParaRPr>
          </a:p>
          <a:p>
            <a:pPr marL="0" indent="0">
              <a:buNone/>
            </a:pPr>
            <a:r>
              <a:rPr lang="en-GB" sz="3600" dirty="0">
                <a:solidFill>
                  <a:schemeClr val="bg1"/>
                </a:solidFill>
              </a:rPr>
              <a:t>Phil Race </a:t>
            </a:r>
          </a:p>
          <a:p>
            <a:pPr marL="0" indent="0">
              <a:buNone/>
            </a:pPr>
            <a:r>
              <a:rPr lang="en-GB" dirty="0">
                <a:solidFill>
                  <a:schemeClr val="bg1"/>
                </a:solidFill>
              </a:rPr>
              <a:t>independent by role and choice, committed to open learning, open educational resources, open rail returns, open-mindedness and opening wine bottles</a:t>
            </a:r>
          </a:p>
        </p:txBody>
      </p:sp>
      <p:pic>
        <p:nvPicPr>
          <p:cNvPr id="5" name="Picture 4">
            <a:extLst>
              <a:ext uri="{FF2B5EF4-FFF2-40B4-BE49-F238E27FC236}">
                <a16:creationId xmlns:a16="http://schemas.microsoft.com/office/drawing/2014/main" id="{58741087-F875-434E-B7BB-D55647622946}"/>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rot="5400000">
            <a:off x="-857250" y="857250"/>
            <a:ext cx="6858000" cy="5143500"/>
          </a:xfrm>
          <a:prstGeom prst="rect">
            <a:avLst/>
          </a:prstGeom>
        </p:spPr>
      </p:pic>
    </p:spTree>
    <p:extLst>
      <p:ext uri="{BB962C8B-B14F-4D97-AF65-F5344CB8AC3E}">
        <p14:creationId xmlns:p14="http://schemas.microsoft.com/office/powerpoint/2010/main" val="239263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92D050"/>
        </a:solidFill>
        <a:effectLst/>
      </p:bgPr>
    </p:bg>
    <p:spTree>
      <p:nvGrpSpPr>
        <p:cNvPr id="1" name=""/>
        <p:cNvGrpSpPr/>
        <p:nvPr/>
      </p:nvGrpSpPr>
      <p:grpSpPr>
        <a:xfrm>
          <a:off x="0" y="0"/>
          <a:ext cx="0" cy="0"/>
          <a:chOff x="0" y="0"/>
          <a:chExt cx="0" cy="0"/>
        </a:xfrm>
      </p:grpSpPr>
      <p:sp>
        <p:nvSpPr>
          <p:cNvPr id="3" name="Rectangle: Rounded Corners 2"/>
          <p:cNvSpPr/>
          <p:nvPr/>
        </p:nvSpPr>
        <p:spPr>
          <a:xfrm>
            <a:off x="391886" y="304800"/>
            <a:ext cx="8418285" cy="6154057"/>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5" name="Straight Connector 4"/>
          <p:cNvCxnSpPr>
            <a:stCxn id="3" idx="0"/>
            <a:endCxn id="3" idx="2"/>
          </p:cNvCxnSpPr>
          <p:nvPr/>
        </p:nvCxnSpPr>
        <p:spPr>
          <a:xfrm>
            <a:off x="4601029" y="304800"/>
            <a:ext cx="0" cy="615405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a:stCxn id="3" idx="1"/>
            <a:endCxn id="3" idx="3"/>
          </p:cNvCxnSpPr>
          <p:nvPr/>
        </p:nvCxnSpPr>
        <p:spPr>
          <a:xfrm>
            <a:off x="391886" y="3381829"/>
            <a:ext cx="84182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89920" y="498010"/>
            <a:ext cx="3917459" cy="2800767"/>
          </a:xfrm>
          <a:prstGeom prst="rect">
            <a:avLst/>
          </a:prstGeom>
          <a:noFill/>
        </p:spPr>
        <p:txBody>
          <a:bodyPr wrap="square" rtlCol="0">
            <a:spAutoFit/>
          </a:bodyPr>
          <a:lstStyle/>
          <a:p>
            <a:r>
              <a:rPr lang="en-GB" sz="2200" b="1" dirty="0">
                <a:solidFill>
                  <a:schemeClr val="tx2">
                    <a:lumMod val="40000"/>
                    <a:lumOff val="60000"/>
                  </a:schemeClr>
                </a:solidFill>
              </a:rPr>
              <a:t>SCEDSIP, PACE, SCED, AETT, ILTHE, SEDA </a:t>
            </a:r>
          </a:p>
          <a:p>
            <a:r>
              <a:rPr lang="en-GB" sz="2200" b="1" dirty="0"/>
              <a:t>Learning from and participating in educational communities of practice all my life!</a:t>
            </a:r>
          </a:p>
          <a:p>
            <a:r>
              <a:rPr lang="en-GB" sz="2200" b="1" dirty="0"/>
              <a:t>Learned to write Minutes, papers and books!</a:t>
            </a:r>
          </a:p>
        </p:txBody>
      </p:sp>
      <p:sp>
        <p:nvSpPr>
          <p:cNvPr id="9" name="TextBox 8"/>
          <p:cNvSpPr txBox="1"/>
          <p:nvPr/>
        </p:nvSpPr>
        <p:spPr>
          <a:xfrm>
            <a:off x="4813728" y="511771"/>
            <a:ext cx="3783745" cy="2800767"/>
          </a:xfrm>
          <a:prstGeom prst="rect">
            <a:avLst/>
          </a:prstGeom>
          <a:noFill/>
        </p:spPr>
        <p:txBody>
          <a:bodyPr wrap="square" rtlCol="0">
            <a:spAutoFit/>
          </a:bodyPr>
          <a:lstStyle/>
          <a:p>
            <a:r>
              <a:rPr lang="en-GB" sz="2200" b="1" dirty="0">
                <a:solidFill>
                  <a:srgbClr val="FF0000"/>
                </a:solidFill>
              </a:rPr>
              <a:t>Rail Users Consultative Committee for Wales:</a:t>
            </a:r>
          </a:p>
          <a:p>
            <a:r>
              <a:rPr lang="en-GB" sz="2200" b="1" dirty="0"/>
              <a:t>Learned how important people’s specialisms and strengths can be.</a:t>
            </a:r>
          </a:p>
          <a:p>
            <a:r>
              <a:rPr lang="en-GB" sz="2200" b="1" dirty="0">
                <a:solidFill>
                  <a:srgbClr val="FF0000"/>
                </a:solidFill>
              </a:rPr>
              <a:t>SCI (South Wales Section)</a:t>
            </a:r>
          </a:p>
          <a:p>
            <a:r>
              <a:rPr lang="en-GB" sz="2200" b="1" dirty="0"/>
              <a:t>Learned what not to do as Treasurer!</a:t>
            </a:r>
          </a:p>
        </p:txBody>
      </p:sp>
      <p:sp>
        <p:nvSpPr>
          <p:cNvPr id="10" name="TextBox 9"/>
          <p:cNvSpPr txBox="1"/>
          <p:nvPr/>
        </p:nvSpPr>
        <p:spPr>
          <a:xfrm>
            <a:off x="611560" y="3371810"/>
            <a:ext cx="3964069" cy="2862322"/>
          </a:xfrm>
          <a:prstGeom prst="rect">
            <a:avLst/>
          </a:prstGeom>
          <a:noFill/>
        </p:spPr>
        <p:txBody>
          <a:bodyPr wrap="square" rtlCol="0">
            <a:spAutoFit/>
          </a:bodyPr>
          <a:lstStyle/>
          <a:p>
            <a:r>
              <a:rPr lang="en-GB" sz="2000" b="1" dirty="0">
                <a:solidFill>
                  <a:srgbClr val="00B050"/>
                </a:solidFill>
              </a:rPr>
              <a:t>CET’s OTTSU</a:t>
            </a:r>
            <a:br>
              <a:rPr lang="en-GB" sz="2000" b="1" dirty="0">
                <a:solidFill>
                  <a:srgbClr val="00B050"/>
                </a:solidFill>
              </a:rPr>
            </a:br>
            <a:r>
              <a:rPr lang="en-GB" sz="2000" b="1" dirty="0"/>
              <a:t>Learned to escape from my institution and run workshops </a:t>
            </a:r>
            <a:r>
              <a:rPr lang="en-GB" sz="2000" b="1" dirty="0">
                <a:solidFill>
                  <a:srgbClr val="00B050"/>
                </a:solidFill>
              </a:rPr>
              <a:t>British Safety Council</a:t>
            </a:r>
          </a:p>
          <a:p>
            <a:r>
              <a:rPr lang="en-GB" sz="2000" b="1" dirty="0"/>
              <a:t>Learned about risk and hazards, and how to make even COSHH training workshops fun, and a lot about MCQs</a:t>
            </a:r>
          </a:p>
        </p:txBody>
      </p:sp>
      <p:sp>
        <p:nvSpPr>
          <p:cNvPr id="11" name="TextBox 10"/>
          <p:cNvSpPr txBox="1"/>
          <p:nvPr/>
        </p:nvSpPr>
        <p:spPr>
          <a:xfrm>
            <a:off x="4742543" y="3526690"/>
            <a:ext cx="3875312" cy="2462213"/>
          </a:xfrm>
          <a:prstGeom prst="rect">
            <a:avLst/>
          </a:prstGeom>
          <a:noFill/>
        </p:spPr>
        <p:txBody>
          <a:bodyPr wrap="square" rtlCol="0">
            <a:spAutoFit/>
          </a:bodyPr>
          <a:lstStyle/>
          <a:p>
            <a:r>
              <a:rPr lang="en-GB" sz="2200" b="1" dirty="0"/>
              <a:t>Online learning, </a:t>
            </a:r>
            <a:r>
              <a:rPr lang="en-GB" sz="2200" b="1" dirty="0" err="1"/>
              <a:t>Twitter@RacePhil</a:t>
            </a:r>
            <a:r>
              <a:rPr lang="en-GB" sz="2200" b="1" dirty="0"/>
              <a:t>, (especially #</a:t>
            </a:r>
            <a:r>
              <a:rPr lang="en-GB" sz="2200" b="1" dirty="0" err="1"/>
              <a:t>LTHEchat</a:t>
            </a:r>
            <a:r>
              <a:rPr lang="en-GB" sz="2200" b="1" dirty="0"/>
              <a:t>), </a:t>
            </a:r>
            <a:r>
              <a:rPr lang="en-GB" sz="2200" b="1" dirty="0" err="1"/>
              <a:t>FutureLearn</a:t>
            </a:r>
            <a:r>
              <a:rPr lang="en-GB" sz="2200" b="1" dirty="0"/>
              <a:t> MOOCs (Parliament, Weather), joining in webinars e.g. ‘Transforming Assessment’</a:t>
            </a:r>
          </a:p>
        </p:txBody>
      </p:sp>
    </p:spTree>
    <p:extLst>
      <p:ext uri="{BB962C8B-B14F-4D97-AF65-F5344CB8AC3E}">
        <p14:creationId xmlns:p14="http://schemas.microsoft.com/office/powerpoint/2010/main" val="6751917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3" name="Rectangle: Rounded Corners 2"/>
          <p:cNvSpPr/>
          <p:nvPr/>
        </p:nvSpPr>
        <p:spPr>
          <a:xfrm>
            <a:off x="391886" y="304800"/>
            <a:ext cx="8418285" cy="6154057"/>
          </a:xfrm>
          <a:prstGeom prst="roundRect">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cxnSp>
        <p:nvCxnSpPr>
          <p:cNvPr id="5" name="Straight Connector 4"/>
          <p:cNvCxnSpPr>
            <a:stCxn id="3" idx="0"/>
            <a:endCxn id="3" idx="2"/>
          </p:cNvCxnSpPr>
          <p:nvPr/>
        </p:nvCxnSpPr>
        <p:spPr>
          <a:xfrm>
            <a:off x="4601029" y="304800"/>
            <a:ext cx="0" cy="6154057"/>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a:stCxn id="3" idx="1"/>
            <a:endCxn id="3" idx="3"/>
          </p:cNvCxnSpPr>
          <p:nvPr/>
        </p:nvCxnSpPr>
        <p:spPr>
          <a:xfrm>
            <a:off x="391886" y="3381829"/>
            <a:ext cx="841828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40229" y="568848"/>
            <a:ext cx="3860799" cy="1015663"/>
          </a:xfrm>
          <a:prstGeom prst="rect">
            <a:avLst/>
          </a:prstGeom>
          <a:noFill/>
        </p:spPr>
        <p:txBody>
          <a:bodyPr wrap="square" rtlCol="0">
            <a:spAutoFit/>
          </a:bodyPr>
          <a:lstStyle/>
          <a:p>
            <a:r>
              <a:rPr lang="en-GB" sz="2000" b="1" dirty="0"/>
              <a:t>With which professional association(s) and network(s) do you currently work?</a:t>
            </a:r>
          </a:p>
        </p:txBody>
      </p:sp>
      <p:sp>
        <p:nvSpPr>
          <p:cNvPr id="9" name="TextBox 8"/>
          <p:cNvSpPr txBox="1"/>
          <p:nvPr/>
        </p:nvSpPr>
        <p:spPr>
          <a:xfrm>
            <a:off x="4833258" y="661181"/>
            <a:ext cx="3439885" cy="369332"/>
          </a:xfrm>
          <a:prstGeom prst="rect">
            <a:avLst/>
          </a:prstGeom>
          <a:noFill/>
        </p:spPr>
        <p:txBody>
          <a:bodyPr wrap="square" rtlCol="0">
            <a:spAutoFit/>
          </a:bodyPr>
          <a:lstStyle>
            <a:defPPr>
              <a:defRPr lang="en-GB"/>
            </a:defPPr>
            <a:lvl1pPr>
              <a:defRPr sz="2000" b="1"/>
            </a:lvl1pPr>
          </a:lstStyle>
          <a:p>
            <a:r>
              <a:rPr lang="en-GB" dirty="0"/>
              <a:t>What do you gain from them?</a:t>
            </a:r>
          </a:p>
        </p:txBody>
      </p:sp>
      <p:sp>
        <p:nvSpPr>
          <p:cNvPr id="10" name="TextBox 9"/>
          <p:cNvSpPr txBox="1"/>
          <p:nvPr/>
        </p:nvSpPr>
        <p:spPr>
          <a:xfrm>
            <a:off x="740229" y="3483933"/>
            <a:ext cx="3628571" cy="646331"/>
          </a:xfrm>
          <a:prstGeom prst="rect">
            <a:avLst/>
          </a:prstGeom>
          <a:noFill/>
        </p:spPr>
        <p:txBody>
          <a:bodyPr wrap="square" rtlCol="0">
            <a:spAutoFit/>
          </a:bodyPr>
          <a:lstStyle>
            <a:defPPr>
              <a:defRPr lang="en-GB"/>
            </a:defPPr>
            <a:lvl1pPr>
              <a:defRPr sz="2000" b="1"/>
            </a:lvl1pPr>
          </a:lstStyle>
          <a:p>
            <a:r>
              <a:rPr lang="en-GB" dirty="0"/>
              <a:t>What more help / support / ideas / outlets do you need?</a:t>
            </a:r>
          </a:p>
        </p:txBody>
      </p:sp>
      <p:sp>
        <p:nvSpPr>
          <p:cNvPr id="11" name="TextBox 10"/>
          <p:cNvSpPr txBox="1"/>
          <p:nvPr/>
        </p:nvSpPr>
        <p:spPr>
          <a:xfrm>
            <a:off x="4702631" y="3410857"/>
            <a:ext cx="3875312" cy="1200329"/>
          </a:xfrm>
          <a:prstGeom prst="rect">
            <a:avLst/>
          </a:prstGeom>
          <a:noFill/>
        </p:spPr>
        <p:txBody>
          <a:bodyPr wrap="square" rtlCol="0">
            <a:spAutoFit/>
          </a:bodyPr>
          <a:lstStyle>
            <a:defPPr>
              <a:defRPr lang="en-GB"/>
            </a:defPPr>
            <a:lvl1pPr>
              <a:defRPr sz="2000" b="1"/>
            </a:lvl1pPr>
          </a:lstStyle>
          <a:p>
            <a:r>
              <a:rPr lang="en-GB" dirty="0"/>
              <a:t>How will you investigate / work with one other professional association / network to provide more of what you need?</a:t>
            </a:r>
          </a:p>
        </p:txBody>
      </p:sp>
    </p:spTree>
    <p:extLst>
      <p:ext uri="{BB962C8B-B14F-4D97-AF65-F5344CB8AC3E}">
        <p14:creationId xmlns:p14="http://schemas.microsoft.com/office/powerpoint/2010/main" val="347128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9F3FAB-02E7-4ADB-A245-1F0CD53313C7}"/>
              </a:ext>
            </a:extLst>
          </p:cNvPr>
          <p:cNvSpPr>
            <a:spLocks noGrp="1"/>
          </p:cNvSpPr>
          <p:nvPr>
            <p:ph type="title"/>
          </p:nvPr>
        </p:nvSpPr>
        <p:spPr/>
        <p:txBody>
          <a:bodyPr/>
          <a:lstStyle/>
          <a:p>
            <a:r>
              <a:rPr lang="en-GB" dirty="0"/>
              <a:t>Some concluding thoughts on what makes networks and communities work well</a:t>
            </a:r>
          </a:p>
        </p:txBody>
      </p:sp>
      <p:sp>
        <p:nvSpPr>
          <p:cNvPr id="3" name="Content Placeholder 2">
            <a:extLst>
              <a:ext uri="{FF2B5EF4-FFF2-40B4-BE49-F238E27FC236}">
                <a16:creationId xmlns:a16="http://schemas.microsoft.com/office/drawing/2014/main" id="{9BEFE0B6-5BF2-4AE5-ADFE-64E45A662DE0}"/>
              </a:ext>
            </a:extLst>
          </p:cNvPr>
          <p:cNvSpPr>
            <a:spLocks noGrp="1"/>
          </p:cNvSpPr>
          <p:nvPr>
            <p:ph idx="1"/>
          </p:nvPr>
        </p:nvSpPr>
        <p:spPr/>
        <p:txBody>
          <a:bodyPr/>
          <a:lstStyle/>
          <a:p>
            <a:pPr marL="0" indent="0">
              <a:buNone/>
            </a:pPr>
            <a:r>
              <a:rPr lang="en-GB" dirty="0"/>
              <a:t>Which of these things do you consider essential?</a:t>
            </a:r>
          </a:p>
          <a:p>
            <a:r>
              <a:rPr lang="en-GB" dirty="0"/>
              <a:t>Funding/ sponsorship/ other form of finance?</a:t>
            </a:r>
          </a:p>
          <a:p>
            <a:r>
              <a:rPr lang="en-GB" dirty="0"/>
              <a:t>A sensible organisational structure?</a:t>
            </a:r>
          </a:p>
          <a:p>
            <a:r>
              <a:rPr lang="en-GB" dirty="0"/>
              <a:t>A clear mission?</a:t>
            </a:r>
          </a:p>
          <a:p>
            <a:r>
              <a:rPr lang="en-GB" dirty="0"/>
              <a:t>Share mutual values?</a:t>
            </a:r>
          </a:p>
          <a:p>
            <a:r>
              <a:rPr lang="en-GB" dirty="0"/>
              <a:t>Diversity of membership?</a:t>
            </a:r>
          </a:p>
          <a:p>
            <a:r>
              <a:rPr lang="en-GB" dirty="0"/>
              <a:t>What else?</a:t>
            </a:r>
          </a:p>
        </p:txBody>
      </p:sp>
    </p:spTree>
    <p:extLst>
      <p:ext uri="{BB962C8B-B14F-4D97-AF65-F5344CB8AC3E}">
        <p14:creationId xmlns:p14="http://schemas.microsoft.com/office/powerpoint/2010/main" val="23545299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0DC2A-259E-46F0-B48E-D92D7FAECB0E}"/>
              </a:ext>
            </a:extLst>
          </p:cNvPr>
          <p:cNvSpPr>
            <a:spLocks noGrp="1"/>
          </p:cNvSpPr>
          <p:nvPr>
            <p:ph type="title"/>
          </p:nvPr>
        </p:nvSpPr>
        <p:spPr/>
        <p:txBody>
          <a:bodyPr/>
          <a:lstStyle/>
          <a:p>
            <a:r>
              <a:rPr lang="en-GB" dirty="0"/>
              <a:t>How can you really stuff up a network/community?</a:t>
            </a:r>
          </a:p>
        </p:txBody>
      </p:sp>
      <p:sp>
        <p:nvSpPr>
          <p:cNvPr id="3" name="Content Placeholder 2">
            <a:extLst>
              <a:ext uri="{FF2B5EF4-FFF2-40B4-BE49-F238E27FC236}">
                <a16:creationId xmlns:a16="http://schemas.microsoft.com/office/drawing/2014/main" id="{0C2988F6-CDD2-414D-8EA0-74CAEF1438A1}"/>
              </a:ext>
            </a:extLst>
          </p:cNvPr>
          <p:cNvSpPr>
            <a:spLocks noGrp="1"/>
          </p:cNvSpPr>
          <p:nvPr>
            <p:ph idx="1"/>
          </p:nvPr>
        </p:nvSpPr>
        <p:spPr/>
        <p:txBody>
          <a:bodyPr/>
          <a:lstStyle/>
          <a:p>
            <a:r>
              <a:rPr lang="en-GB" dirty="0"/>
              <a:t>Exclusivity?</a:t>
            </a:r>
          </a:p>
          <a:p>
            <a:r>
              <a:rPr lang="en-GB" dirty="0"/>
              <a:t>Failure to have succession planning?</a:t>
            </a:r>
          </a:p>
          <a:p>
            <a:r>
              <a:rPr lang="en-GB" dirty="0"/>
              <a:t>Insufficient critical mass?</a:t>
            </a:r>
          </a:p>
          <a:p>
            <a:r>
              <a:rPr lang="en-GB" dirty="0"/>
              <a:t>Financial mismanagement?</a:t>
            </a:r>
          </a:p>
          <a:p>
            <a:r>
              <a:rPr lang="en-GB" dirty="0"/>
              <a:t>Running out of a reasons for existence?</a:t>
            </a:r>
          </a:p>
          <a:p>
            <a:r>
              <a:rPr lang="en-GB" dirty="0"/>
              <a:t>Competitive organisations that work better?</a:t>
            </a:r>
          </a:p>
          <a:p>
            <a:r>
              <a:rPr lang="en-GB" dirty="0"/>
              <a:t>What else?</a:t>
            </a:r>
          </a:p>
          <a:p>
            <a:endParaRPr lang="en-GB" dirty="0"/>
          </a:p>
        </p:txBody>
      </p:sp>
    </p:spTree>
    <p:extLst>
      <p:ext uri="{BB962C8B-B14F-4D97-AF65-F5344CB8AC3E}">
        <p14:creationId xmlns:p14="http://schemas.microsoft.com/office/powerpoint/2010/main" val="1883628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EFBF0-E555-49BC-B4DC-6C2F2E6243CF}"/>
              </a:ext>
            </a:extLst>
          </p:cNvPr>
          <p:cNvSpPr>
            <a:spLocks noGrp="1"/>
          </p:cNvSpPr>
          <p:nvPr>
            <p:ph type="title"/>
          </p:nvPr>
        </p:nvSpPr>
        <p:spPr/>
        <p:txBody>
          <a:bodyPr/>
          <a:lstStyle/>
          <a:p>
            <a:r>
              <a:rPr lang="en-GB" sz="3600" dirty="0"/>
              <a:t>Our focus</a:t>
            </a:r>
          </a:p>
        </p:txBody>
      </p:sp>
      <p:sp>
        <p:nvSpPr>
          <p:cNvPr id="3" name="Content Placeholder 2">
            <a:extLst>
              <a:ext uri="{FF2B5EF4-FFF2-40B4-BE49-F238E27FC236}">
                <a16:creationId xmlns:a16="http://schemas.microsoft.com/office/drawing/2014/main" id="{34784A0B-B086-4119-B4B2-F514384AB14E}"/>
              </a:ext>
            </a:extLst>
          </p:cNvPr>
          <p:cNvSpPr>
            <a:spLocks noGrp="1"/>
          </p:cNvSpPr>
          <p:nvPr>
            <p:ph idx="1"/>
          </p:nvPr>
        </p:nvSpPr>
        <p:spPr/>
        <p:txBody>
          <a:bodyPr/>
          <a:lstStyle/>
          <a:p>
            <a:pPr marL="0" indent="0">
              <a:buNone/>
            </a:pPr>
            <a:r>
              <a:rPr lang="en-GB" sz="2800" dirty="0"/>
              <a:t>Whether you are new to teaching and development in universities and colleges or a seasoned practitioner, it can be an isolating and sometimes lonely experience. People working in teaching and development have access to a wide variety of supportive and helpful communities of practice (Wenger, 1998). But it is not always easy to work out how to select, join or participate in them. And once we are in one, we tend to stay there. </a:t>
            </a:r>
          </a:p>
        </p:txBody>
      </p:sp>
    </p:spTree>
    <p:extLst>
      <p:ext uri="{BB962C8B-B14F-4D97-AF65-F5344CB8AC3E}">
        <p14:creationId xmlns:p14="http://schemas.microsoft.com/office/powerpoint/2010/main" val="13606232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E084D-429F-4384-BA08-A15B1A6D48BB}"/>
              </a:ext>
            </a:extLst>
          </p:cNvPr>
          <p:cNvSpPr>
            <a:spLocks noGrp="1"/>
          </p:cNvSpPr>
          <p:nvPr>
            <p:ph type="title"/>
          </p:nvPr>
        </p:nvSpPr>
        <p:spPr/>
        <p:txBody>
          <a:bodyPr/>
          <a:lstStyle/>
          <a:p>
            <a:r>
              <a:rPr lang="en-GB" dirty="0"/>
              <a:t>The underpinnings of successful networking: </a:t>
            </a:r>
            <a:br>
              <a:rPr lang="en-GB" dirty="0"/>
            </a:br>
            <a:r>
              <a:rPr lang="en-GB" dirty="0"/>
              <a:t>be:</a:t>
            </a:r>
          </a:p>
        </p:txBody>
      </p:sp>
      <p:sp>
        <p:nvSpPr>
          <p:cNvPr id="3" name="Content Placeholder 2">
            <a:extLst>
              <a:ext uri="{FF2B5EF4-FFF2-40B4-BE49-F238E27FC236}">
                <a16:creationId xmlns:a16="http://schemas.microsoft.com/office/drawing/2014/main" id="{7511A4F4-EE7E-4BFD-87B5-1D75D238068D}"/>
              </a:ext>
            </a:extLst>
          </p:cNvPr>
          <p:cNvSpPr>
            <a:spLocks noGrp="1"/>
          </p:cNvSpPr>
          <p:nvPr>
            <p:ph idx="1"/>
          </p:nvPr>
        </p:nvSpPr>
        <p:spPr/>
        <p:txBody>
          <a:bodyPr/>
          <a:lstStyle/>
          <a:p>
            <a:r>
              <a:rPr lang="en-GB" dirty="0"/>
              <a:t>Generous with your time and energy, while taking care of boundaries; </a:t>
            </a:r>
          </a:p>
          <a:p>
            <a:r>
              <a:rPr lang="en-GB" dirty="0"/>
              <a:t>Visible without being overpowering;</a:t>
            </a:r>
          </a:p>
          <a:p>
            <a:r>
              <a:rPr lang="en-GB" dirty="0"/>
              <a:t>Challenging and unafraid to ask difficult questions;</a:t>
            </a:r>
          </a:p>
          <a:p>
            <a:r>
              <a:rPr lang="en-GB" dirty="0"/>
              <a:t>Mindful of the needs of the wider community;</a:t>
            </a:r>
          </a:p>
          <a:p>
            <a:r>
              <a:rPr lang="en-GB" dirty="0"/>
              <a:t>Resourceful in finding creative solutions to seemingly intractable problems;</a:t>
            </a:r>
          </a:p>
          <a:p>
            <a:r>
              <a:rPr lang="en-GB" dirty="0"/>
              <a:t>Serendipitous, in being able to spot opportunities;</a:t>
            </a:r>
          </a:p>
          <a:p>
            <a:r>
              <a:rPr lang="en-GB" dirty="0"/>
              <a:t>Grateful for the opportunities and support provided by your nurturing networks.</a:t>
            </a:r>
          </a:p>
          <a:p>
            <a:endParaRPr lang="en-GB" dirty="0"/>
          </a:p>
          <a:p>
            <a:endParaRPr lang="en-GB" dirty="0"/>
          </a:p>
        </p:txBody>
      </p:sp>
    </p:spTree>
    <p:extLst>
      <p:ext uri="{BB962C8B-B14F-4D97-AF65-F5344CB8AC3E}">
        <p14:creationId xmlns:p14="http://schemas.microsoft.com/office/powerpoint/2010/main" val="13034124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2082C-9DA3-4B2E-B331-6A7B938921F2}"/>
              </a:ext>
            </a:extLst>
          </p:cNvPr>
          <p:cNvSpPr>
            <a:spLocks noGrp="1"/>
          </p:cNvSpPr>
          <p:nvPr>
            <p:ph type="title"/>
          </p:nvPr>
        </p:nvSpPr>
        <p:spPr>
          <a:xfrm>
            <a:off x="457200" y="122239"/>
            <a:ext cx="7543800" cy="642466"/>
          </a:xfrm>
        </p:spPr>
        <p:txBody>
          <a:bodyPr/>
          <a:lstStyle/>
          <a:p>
            <a:r>
              <a:rPr lang="en-GB" sz="3600" dirty="0"/>
              <a:t>References</a:t>
            </a:r>
            <a:endParaRPr lang="en-GB" dirty="0"/>
          </a:p>
        </p:txBody>
      </p:sp>
      <p:sp>
        <p:nvSpPr>
          <p:cNvPr id="3" name="Content Placeholder 2">
            <a:extLst>
              <a:ext uri="{FF2B5EF4-FFF2-40B4-BE49-F238E27FC236}">
                <a16:creationId xmlns:a16="http://schemas.microsoft.com/office/drawing/2014/main" id="{2D37882D-4747-4BA8-94A7-5AB0F373C45C}"/>
              </a:ext>
            </a:extLst>
          </p:cNvPr>
          <p:cNvSpPr>
            <a:spLocks noGrp="1"/>
          </p:cNvSpPr>
          <p:nvPr>
            <p:ph idx="1"/>
          </p:nvPr>
        </p:nvSpPr>
        <p:spPr>
          <a:xfrm>
            <a:off x="457200" y="1052736"/>
            <a:ext cx="8229600" cy="4789488"/>
          </a:xfrm>
        </p:spPr>
        <p:txBody>
          <a:bodyPr/>
          <a:lstStyle/>
          <a:p>
            <a:pPr marL="723900" indent="-723900">
              <a:buNone/>
            </a:pPr>
            <a:r>
              <a:rPr lang="en-GB" sz="2800" dirty="0"/>
              <a:t>Baume, D. (2017)Remapping the Higher Education Development Community on his blogsite at</a:t>
            </a:r>
          </a:p>
          <a:p>
            <a:pPr marL="723900" indent="-723900">
              <a:buNone/>
            </a:pPr>
            <a:r>
              <a:rPr lang="en-GB" sz="2800" dirty="0"/>
              <a:t> </a:t>
            </a:r>
            <a:r>
              <a:rPr lang="en-GB" sz="2800" u="sng" dirty="0">
                <a:hlinkClick r:id="rId2"/>
              </a:rPr>
              <a:t>https://tinyurl.com/DBHEDC</a:t>
            </a:r>
            <a:r>
              <a:rPr lang="en-GB" sz="2800" dirty="0"/>
              <a:t> </a:t>
            </a:r>
          </a:p>
          <a:p>
            <a:pPr marL="723900" indent="-723900">
              <a:buNone/>
            </a:pPr>
            <a:endParaRPr lang="en-GB" sz="2800" dirty="0"/>
          </a:p>
          <a:p>
            <a:pPr marL="723900" indent="-723900">
              <a:buNone/>
            </a:pPr>
            <a:r>
              <a:rPr lang="en-GB" sz="2800" dirty="0"/>
              <a:t>Wenger, E, (1998) </a:t>
            </a:r>
            <a:r>
              <a:rPr lang="en-GB" sz="2800" i="1" dirty="0"/>
              <a:t>Communities of practice: learning, meaning and identity, </a:t>
            </a:r>
            <a:r>
              <a:rPr lang="en-GB" sz="2800" dirty="0"/>
              <a:t>Cambridge, MA: Harvard University Press.</a:t>
            </a:r>
          </a:p>
          <a:p>
            <a:pPr marL="723900" indent="-723900">
              <a:buNone/>
            </a:pPr>
            <a:endParaRPr lang="en-GB" sz="2800" dirty="0"/>
          </a:p>
          <a:p>
            <a:pPr marL="723900" indent="-723900">
              <a:buNone/>
            </a:pPr>
            <a:r>
              <a:rPr lang="en-GB" sz="2800" dirty="0"/>
              <a:t>UK National Development Associations – see </a:t>
            </a:r>
            <a:r>
              <a:rPr lang="en-GB" sz="2800" u="sng" dirty="0">
                <a:hlinkClick r:id="rId3"/>
              </a:rPr>
              <a:t>https://davidbaume.com/2017/04/19/re-mapping-the-higher-education-development-community/</a:t>
            </a:r>
            <a:endParaRPr lang="en-GB" sz="2800" dirty="0"/>
          </a:p>
        </p:txBody>
      </p:sp>
    </p:spTree>
    <p:extLst>
      <p:ext uri="{BB962C8B-B14F-4D97-AF65-F5344CB8AC3E}">
        <p14:creationId xmlns:p14="http://schemas.microsoft.com/office/powerpoint/2010/main" val="11421497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14DCD-7A85-464C-9FA1-C68C4225BD9A}"/>
              </a:ext>
            </a:extLst>
          </p:cNvPr>
          <p:cNvSpPr>
            <a:spLocks noGrp="1"/>
          </p:cNvSpPr>
          <p:nvPr>
            <p:ph type="title"/>
          </p:nvPr>
        </p:nvSpPr>
        <p:spPr>
          <a:xfrm>
            <a:off x="430052" y="122239"/>
            <a:ext cx="7543800" cy="858490"/>
          </a:xfrm>
        </p:spPr>
        <p:txBody>
          <a:bodyPr/>
          <a:lstStyle/>
          <a:p>
            <a:r>
              <a:rPr lang="en-GB" dirty="0"/>
              <a:t>Key issues to be addressed in this session therefore include:</a:t>
            </a:r>
          </a:p>
        </p:txBody>
      </p:sp>
      <p:sp>
        <p:nvSpPr>
          <p:cNvPr id="3" name="Content Placeholder 2">
            <a:extLst>
              <a:ext uri="{FF2B5EF4-FFF2-40B4-BE49-F238E27FC236}">
                <a16:creationId xmlns:a16="http://schemas.microsoft.com/office/drawing/2014/main" id="{860F1A51-727A-48CC-A651-D1F3607ADD18}"/>
              </a:ext>
            </a:extLst>
          </p:cNvPr>
          <p:cNvSpPr>
            <a:spLocks noGrp="1"/>
          </p:cNvSpPr>
          <p:nvPr>
            <p:ph idx="1"/>
          </p:nvPr>
        </p:nvSpPr>
        <p:spPr>
          <a:xfrm>
            <a:off x="430052" y="1196975"/>
            <a:ext cx="8229600" cy="4789488"/>
          </a:xfrm>
        </p:spPr>
        <p:txBody>
          <a:bodyPr/>
          <a:lstStyle/>
          <a:p>
            <a:pPr lvl="0"/>
            <a:r>
              <a:rPr lang="en-GB" dirty="0"/>
              <a:t>Locating and joining the most helpful communities with which to engage;</a:t>
            </a:r>
          </a:p>
          <a:p>
            <a:pPr lvl="0"/>
            <a:r>
              <a:rPr lang="en-GB" dirty="0"/>
              <a:t>Deciding your level of commitment of time and energy to a particular community (“Should I volunteer as a committee member, or just sit on the side-lines?”);</a:t>
            </a:r>
          </a:p>
          <a:p>
            <a:pPr lvl="0"/>
            <a:r>
              <a:rPr lang="en-GB" dirty="0"/>
              <a:t>Establishing how best to contribute to one or more groups and organisations (“Is this idea or practice good enough to share yet?”); and</a:t>
            </a:r>
          </a:p>
          <a:p>
            <a:pPr lvl="0"/>
            <a:r>
              <a:rPr lang="en-GB" dirty="0"/>
              <a:t>Developing co-operation with development functions and organisations beyond your current one(s).</a:t>
            </a:r>
          </a:p>
          <a:p>
            <a:r>
              <a:rPr lang="en-GB" dirty="0"/>
              <a:t>This session is designed both to celebrate the communities now available and to offer some experience-based suggestions on establishing new communities to fit as-yet-unserved needs.</a:t>
            </a:r>
          </a:p>
          <a:p>
            <a:endParaRPr lang="en-GB" dirty="0"/>
          </a:p>
        </p:txBody>
      </p:sp>
    </p:spTree>
    <p:extLst>
      <p:ext uri="{BB962C8B-B14F-4D97-AF65-F5344CB8AC3E}">
        <p14:creationId xmlns:p14="http://schemas.microsoft.com/office/powerpoint/2010/main" val="1666874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B14E4-A040-4161-A370-2F55A2F94BA8}"/>
              </a:ext>
            </a:extLst>
          </p:cNvPr>
          <p:cNvSpPr>
            <a:spLocks noGrp="1"/>
          </p:cNvSpPr>
          <p:nvPr>
            <p:ph type="title"/>
          </p:nvPr>
        </p:nvSpPr>
        <p:spPr/>
        <p:txBody>
          <a:bodyPr/>
          <a:lstStyle/>
          <a:p>
            <a:pPr marL="0" indent="0">
              <a:buNone/>
            </a:pPr>
            <a:r>
              <a:rPr lang="en-GB" dirty="0"/>
              <a:t>By the end of this session, delegates will have had opportunities to:</a:t>
            </a:r>
          </a:p>
        </p:txBody>
      </p:sp>
      <p:sp>
        <p:nvSpPr>
          <p:cNvPr id="3" name="Content Placeholder 2">
            <a:extLst>
              <a:ext uri="{FF2B5EF4-FFF2-40B4-BE49-F238E27FC236}">
                <a16:creationId xmlns:a16="http://schemas.microsoft.com/office/drawing/2014/main" id="{4277EE7A-0E89-4D0B-8651-31A27CE11B6E}"/>
              </a:ext>
            </a:extLst>
          </p:cNvPr>
          <p:cNvSpPr>
            <a:spLocks noGrp="1"/>
          </p:cNvSpPr>
          <p:nvPr>
            <p:ph idx="1"/>
          </p:nvPr>
        </p:nvSpPr>
        <p:spPr/>
        <p:txBody>
          <a:bodyPr/>
          <a:lstStyle/>
          <a:p>
            <a:pPr lvl="0"/>
            <a:r>
              <a:rPr lang="en-GB" dirty="0"/>
              <a:t>Review and plan how best they can share and disseminate good practice through live and virtual networks, and</a:t>
            </a:r>
          </a:p>
          <a:p>
            <a:pPr lvl="0"/>
            <a:r>
              <a:rPr lang="en-GB" dirty="0"/>
              <a:t>Identify new ways in which they can engage with and use learning and teaching networks and associations.</a:t>
            </a:r>
          </a:p>
          <a:p>
            <a:pPr marL="0" indent="0">
              <a:buNone/>
            </a:pPr>
            <a:r>
              <a:rPr lang="en-GB" sz="2800" dirty="0">
                <a:solidFill>
                  <a:srgbClr val="0070C0"/>
                </a:solidFill>
              </a:rPr>
              <a:t>Our plan: </a:t>
            </a:r>
          </a:p>
          <a:p>
            <a:pPr marL="0" indent="0">
              <a:buNone/>
            </a:pPr>
            <a:r>
              <a:rPr lang="en-GB" dirty="0"/>
              <a:t>Introductions and initial presentations;</a:t>
            </a:r>
          </a:p>
          <a:p>
            <a:pPr marL="0" indent="0">
              <a:buNone/>
            </a:pPr>
            <a:r>
              <a:rPr lang="en-GB" dirty="0"/>
              <a:t>Small groups task;</a:t>
            </a:r>
          </a:p>
          <a:p>
            <a:pPr marL="0" indent="0">
              <a:buNone/>
            </a:pPr>
            <a:r>
              <a:rPr lang="en-GB" dirty="0"/>
              <a:t>Plenary panel</a:t>
            </a:r>
          </a:p>
          <a:p>
            <a:pPr lvl="0"/>
            <a:endParaRPr lang="en-GB" dirty="0"/>
          </a:p>
          <a:p>
            <a:endParaRPr lang="en-GB" dirty="0"/>
          </a:p>
        </p:txBody>
      </p:sp>
    </p:spTree>
    <p:extLst>
      <p:ext uri="{BB962C8B-B14F-4D97-AF65-F5344CB8AC3E}">
        <p14:creationId xmlns:p14="http://schemas.microsoft.com/office/powerpoint/2010/main" val="1172024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4FC25-8438-47BE-8D62-8E123339C9E0}"/>
              </a:ext>
            </a:extLst>
          </p:cNvPr>
          <p:cNvSpPr>
            <a:spLocks noGrp="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Your presenters representing 135 years of Educational Development!</a:t>
            </a:r>
          </a:p>
        </p:txBody>
      </p:sp>
      <p:sp>
        <p:nvSpPr>
          <p:cNvPr id="3" name="Content Placeholder 2">
            <a:extLst>
              <a:ext uri="{FF2B5EF4-FFF2-40B4-BE49-F238E27FC236}">
                <a16:creationId xmlns:a16="http://schemas.microsoft.com/office/drawing/2014/main" id="{3A0B0F27-A4A9-47AF-8409-1E44387A5697}"/>
              </a:ext>
            </a:extLst>
          </p:cNvPr>
          <p:cNvSpPr>
            <a:spLocks noGrp="1"/>
          </p:cNvSpPr>
          <p:nvPr>
            <p:ph idx="1"/>
          </p:nvPr>
        </p:nvSpPr>
        <p:spPr>
          <a:xfrm>
            <a:off x="611559" y="1196976"/>
            <a:ext cx="8086353" cy="5005388"/>
          </a:xfrm>
        </p:spPr>
        <p:txBody>
          <a:bodyPr/>
          <a:lstStyle/>
          <a:p>
            <a:pPr marL="0" indent="0">
              <a:buNone/>
            </a:pPr>
            <a:r>
              <a:rPr lang="en-GB" sz="2000" dirty="0">
                <a:solidFill>
                  <a:schemeClr val="tx2">
                    <a:lumMod val="60000"/>
                    <a:lumOff val="40000"/>
                  </a:schemeClr>
                </a:solidFill>
              </a:rPr>
              <a:t>David Baume </a:t>
            </a:r>
            <a:r>
              <a:rPr lang="en-GB" sz="2000" dirty="0"/>
              <a:t>was founding chair of SEDA and a co-founder of ICED, IJAD, HEDG and the UK National Coordination Team. He will talk about starting, working with and finding synergies with national and international development networks and associations. </a:t>
            </a:r>
          </a:p>
          <a:p>
            <a:pPr marL="0" indent="0">
              <a:buNone/>
            </a:pPr>
            <a:r>
              <a:rPr lang="en-GB" sz="2000" dirty="0">
                <a:solidFill>
                  <a:schemeClr val="tx2">
                    <a:lumMod val="60000"/>
                    <a:lumOff val="40000"/>
                  </a:schemeClr>
                </a:solidFill>
              </a:rPr>
              <a:t>Sally Brown </a:t>
            </a:r>
            <a:r>
              <a:rPr lang="en-GB" sz="2000" dirty="0"/>
              <a:t>has a long record of leadership within SEDA, she helped to set up the Institute for Learning and Teaching in Higher Education, a predecessor of the Higher Education Academy, and is now chair of the Association of National Teaching Fellows. She will talk about fostering member engagement.</a:t>
            </a:r>
          </a:p>
          <a:p>
            <a:pPr marL="0" indent="0">
              <a:buNone/>
            </a:pPr>
            <a:r>
              <a:rPr lang="en-GB" sz="2000" dirty="0">
                <a:solidFill>
                  <a:schemeClr val="tx2">
                    <a:lumMod val="60000"/>
                    <a:lumOff val="40000"/>
                  </a:schemeClr>
                </a:solidFill>
              </a:rPr>
              <a:t>Phil Race </a:t>
            </a:r>
            <a:r>
              <a:rPr lang="en-GB" sz="2000" dirty="0"/>
              <a:t>was very active in SEDA’s antecedent organisations, SCEDSIP, SCED and the Association of Educational and Training Technology and in SEDA itself, and historically in the Polytechnic Association for Continuing Education (PACE). He will talk about virtual networks for personal and professional development, including the SEDA and NTF </a:t>
            </a:r>
            <a:r>
              <a:rPr lang="en-GB" sz="2000" dirty="0" err="1"/>
              <a:t>mailbases</a:t>
            </a:r>
            <a:r>
              <a:rPr lang="en-GB" sz="2000" dirty="0"/>
              <a:t> and the Twitter community, particularly #</a:t>
            </a:r>
            <a:r>
              <a:rPr lang="en-GB" sz="2000" dirty="0" err="1"/>
              <a:t>LTHEchat</a:t>
            </a:r>
            <a:r>
              <a:rPr lang="en-GB" sz="2000" dirty="0"/>
              <a:t>.</a:t>
            </a:r>
          </a:p>
          <a:p>
            <a:endParaRPr lang="en-GB" sz="2000" dirty="0"/>
          </a:p>
        </p:txBody>
      </p:sp>
    </p:spTree>
    <p:extLst>
      <p:ext uri="{BB962C8B-B14F-4D97-AF65-F5344CB8AC3E}">
        <p14:creationId xmlns:p14="http://schemas.microsoft.com/office/powerpoint/2010/main" val="1738165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1331640" y="-22848"/>
            <a:ext cx="5947393" cy="6857999"/>
          </a:xfrm>
          <a:prstGeom prst="rect">
            <a:avLst/>
          </a:prstGeom>
        </p:spPr>
      </p:pic>
      <p:sp>
        <p:nvSpPr>
          <p:cNvPr id="3" name="TextBox 2">
            <a:extLst>
              <a:ext uri="{FF2B5EF4-FFF2-40B4-BE49-F238E27FC236}">
                <a16:creationId xmlns:a16="http://schemas.microsoft.com/office/drawing/2014/main" id="{7FE5A77E-290E-49E3-B252-F8117E013E1F}"/>
              </a:ext>
            </a:extLst>
          </p:cNvPr>
          <p:cNvSpPr txBox="1"/>
          <p:nvPr/>
        </p:nvSpPr>
        <p:spPr>
          <a:xfrm>
            <a:off x="7545696" y="1916832"/>
            <a:ext cx="1444626" cy="1046440"/>
          </a:xfrm>
          <a:prstGeom prst="rect">
            <a:avLst/>
          </a:prstGeom>
          <a:noFill/>
        </p:spPr>
        <p:txBody>
          <a:bodyPr wrap="none" rtlCol="0">
            <a:spAutoFit/>
          </a:bodyPr>
          <a:lstStyle/>
          <a:p>
            <a:r>
              <a:rPr lang="en-GB" dirty="0">
                <a:solidFill>
                  <a:schemeClr val="bg1"/>
                </a:solidFill>
              </a:rPr>
              <a:t>David</a:t>
            </a:r>
          </a:p>
          <a:p>
            <a:r>
              <a:rPr lang="en-GB" dirty="0">
                <a:solidFill>
                  <a:schemeClr val="bg1"/>
                </a:solidFill>
              </a:rPr>
              <a:t>Baume</a:t>
            </a:r>
          </a:p>
        </p:txBody>
      </p:sp>
    </p:spTree>
    <p:extLst>
      <p:ext uri="{BB962C8B-B14F-4D97-AF65-F5344CB8AC3E}">
        <p14:creationId xmlns:p14="http://schemas.microsoft.com/office/powerpoint/2010/main" val="10533559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980224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682905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6520636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1043</Words>
  <Application>Microsoft Office PowerPoint</Application>
  <PresentationFormat>On-screen Show (4:3)</PresentationFormat>
  <Paragraphs>82</Paragraphs>
  <Slides>21</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21</vt:i4>
      </vt:variant>
    </vt:vector>
  </HeadingPairs>
  <TitlesOfParts>
    <vt:vector size="28" baseType="lpstr">
      <vt:lpstr>Arial</vt:lpstr>
      <vt:lpstr>Arial Rounded MT Bold</vt:lpstr>
      <vt:lpstr>Calibri</vt:lpstr>
      <vt:lpstr>Comic Sans MS</vt:lpstr>
      <vt:lpstr>Wingdings</vt:lpstr>
      <vt:lpstr>LeedsMet template</vt:lpstr>
      <vt:lpstr>101_Custom Design</vt:lpstr>
      <vt:lpstr>Using national and international networks and communities for development, dissemination (and dodging bullets)!</vt:lpstr>
      <vt:lpstr>Our focus</vt:lpstr>
      <vt:lpstr>Key issues to be addressed in this session therefore include:</vt:lpstr>
      <vt:lpstr>By the end of this session, delegates will have had opportunities to:</vt:lpstr>
      <vt:lpstr>Your presenters representing 135 years of Educational Development!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Sally Brown:  a career forged through active networking, sustained by the generosity and challenges of peers, now dedicated to paying forward</vt:lpstr>
      <vt:lpstr>PowerPoint Presentation</vt:lpstr>
      <vt:lpstr>PowerPoint Presentation</vt:lpstr>
      <vt:lpstr>PowerPoint Presentation</vt:lpstr>
      <vt:lpstr>PowerPoint Presentation</vt:lpstr>
      <vt:lpstr>Some concluding thoughts on what makes networks and communities work well</vt:lpstr>
      <vt:lpstr>How can you really stuff up a network/community?</vt:lpstr>
      <vt:lpstr>The underpinnings of successful networking:  be:</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2017-11-10T12:27:14Z</dcterms:modified>
</cp:coreProperties>
</file>