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Lst>
  <p:notesMasterIdLst>
    <p:notesMasterId r:id="rId34"/>
  </p:notesMasterIdLst>
  <p:handoutMasterIdLst>
    <p:handoutMasterId r:id="rId35"/>
  </p:handoutMasterIdLst>
  <p:sldIdLst>
    <p:sldId id="420" r:id="rId4"/>
    <p:sldId id="669" r:id="rId5"/>
    <p:sldId id="670" r:id="rId6"/>
    <p:sldId id="671" r:id="rId7"/>
    <p:sldId id="662" r:id="rId8"/>
    <p:sldId id="663" r:id="rId9"/>
    <p:sldId id="664" r:id="rId10"/>
    <p:sldId id="665" r:id="rId11"/>
    <p:sldId id="626" r:id="rId12"/>
    <p:sldId id="672" r:id="rId13"/>
    <p:sldId id="673" r:id="rId14"/>
    <p:sldId id="675" r:id="rId15"/>
    <p:sldId id="676" r:id="rId16"/>
    <p:sldId id="674" r:id="rId17"/>
    <p:sldId id="677" r:id="rId18"/>
    <p:sldId id="666" r:id="rId19"/>
    <p:sldId id="667" r:id="rId20"/>
    <p:sldId id="668" r:id="rId21"/>
    <p:sldId id="642" r:id="rId22"/>
    <p:sldId id="643" r:id="rId23"/>
    <p:sldId id="651" r:id="rId24"/>
    <p:sldId id="549" r:id="rId25"/>
    <p:sldId id="635" r:id="rId26"/>
    <p:sldId id="656" r:id="rId27"/>
    <p:sldId id="678" r:id="rId28"/>
    <p:sldId id="382" r:id="rId29"/>
    <p:sldId id="270" r:id="rId30"/>
    <p:sldId id="271" r:id="rId31"/>
    <p:sldId id="272" r:id="rId32"/>
    <p:sldId id="317" r:id="rId33"/>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11" autoAdjust="0"/>
    <p:restoredTop sz="94533" autoAdjust="0"/>
  </p:normalViewPr>
  <p:slideViewPr>
    <p:cSldViewPr>
      <p:cViewPr>
        <p:scale>
          <a:sx n="80" d="100"/>
          <a:sy n="80" d="100"/>
        </p:scale>
        <p:origin x="600" y="-354"/>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varScale="1">
      <p:scale>
        <a:sx n="1" d="1"/>
        <a:sy n="1" d="1"/>
      </p:scale>
      <p:origin x="0" y="-5436"/>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commentAuthors" Target="commentAuthor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23</a:t>
            </a:fld>
            <a:endParaRPr lang="en-US"/>
          </a:p>
        </p:txBody>
      </p:sp>
    </p:spTree>
    <p:extLst>
      <p:ext uri="{BB962C8B-B14F-4D97-AF65-F5344CB8AC3E}">
        <p14:creationId xmlns:p14="http://schemas.microsoft.com/office/powerpoint/2010/main" val="29277898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24</a:t>
            </a:fld>
            <a:endParaRPr lang="en-US" dirty="0"/>
          </a:p>
        </p:txBody>
      </p:sp>
    </p:spTree>
    <p:extLst>
      <p:ext uri="{BB962C8B-B14F-4D97-AF65-F5344CB8AC3E}">
        <p14:creationId xmlns:p14="http://schemas.microsoft.com/office/powerpoint/2010/main" val="24374724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dirty="0"/>
          </a:p>
        </p:txBody>
      </p:sp>
    </p:spTree>
    <p:extLst>
      <p:ext uri="{BB962C8B-B14F-4D97-AF65-F5344CB8AC3E}">
        <p14:creationId xmlns:p14="http://schemas.microsoft.com/office/powerpoint/2010/main" val="36587952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a:p>
        </p:txBody>
      </p:sp>
    </p:spTree>
    <p:extLst>
      <p:ext uri="{BB962C8B-B14F-4D97-AF65-F5344CB8AC3E}">
        <p14:creationId xmlns:p14="http://schemas.microsoft.com/office/powerpoint/2010/main" val="24492398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a:p>
        </p:txBody>
      </p:sp>
    </p:spTree>
    <p:extLst>
      <p:ext uri="{BB962C8B-B14F-4D97-AF65-F5344CB8AC3E}">
        <p14:creationId xmlns:p14="http://schemas.microsoft.com/office/powerpoint/2010/main" val="41747787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a:p>
        </p:txBody>
      </p:sp>
    </p:spTree>
    <p:extLst>
      <p:ext uri="{BB962C8B-B14F-4D97-AF65-F5344CB8AC3E}">
        <p14:creationId xmlns:p14="http://schemas.microsoft.com/office/powerpoint/2010/main" val="15690490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a:p>
        </p:txBody>
      </p:sp>
    </p:spTree>
    <p:extLst>
      <p:ext uri="{BB962C8B-B14F-4D97-AF65-F5344CB8AC3E}">
        <p14:creationId xmlns:p14="http://schemas.microsoft.com/office/powerpoint/2010/main" val="1181606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5</a:t>
            </a:fld>
            <a:endParaRPr lang="en-GB"/>
          </a:p>
        </p:txBody>
      </p:sp>
    </p:spTree>
    <p:extLst>
      <p:ext uri="{BB962C8B-B14F-4D97-AF65-F5344CB8AC3E}">
        <p14:creationId xmlns:p14="http://schemas.microsoft.com/office/powerpoint/2010/main" val="27597306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a:t>
            </a:fld>
            <a:endParaRPr lang="en-US" dirty="0"/>
          </a:p>
        </p:txBody>
      </p:sp>
    </p:spTree>
    <p:extLst>
      <p:ext uri="{BB962C8B-B14F-4D97-AF65-F5344CB8AC3E}">
        <p14:creationId xmlns:p14="http://schemas.microsoft.com/office/powerpoint/2010/main" val="26722554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7</a:t>
            </a:fld>
            <a:endParaRPr lang="en-US" dirty="0"/>
          </a:p>
        </p:txBody>
      </p:sp>
    </p:spTree>
    <p:extLst>
      <p:ext uri="{BB962C8B-B14F-4D97-AF65-F5344CB8AC3E}">
        <p14:creationId xmlns:p14="http://schemas.microsoft.com/office/powerpoint/2010/main" val="39582501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8</a:t>
            </a:fld>
            <a:endParaRPr lang="en-US" dirty="0"/>
          </a:p>
        </p:txBody>
      </p:sp>
    </p:spTree>
    <p:extLst>
      <p:ext uri="{BB962C8B-B14F-4D97-AF65-F5344CB8AC3E}">
        <p14:creationId xmlns:p14="http://schemas.microsoft.com/office/powerpoint/2010/main" val="19810180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9</a:t>
            </a:fld>
            <a:endParaRPr lang="en-US" dirty="0"/>
          </a:p>
        </p:txBody>
      </p:sp>
    </p:spTree>
    <p:extLst>
      <p:ext uri="{BB962C8B-B14F-4D97-AF65-F5344CB8AC3E}">
        <p14:creationId xmlns:p14="http://schemas.microsoft.com/office/powerpoint/2010/main" val="42794166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A6AF1EB3-E790-40A2-AF3E-3729E83EC063}" type="slidenum">
              <a:rPr lang="en-GB" smtClean="0"/>
              <a:pPr>
                <a:defRPr/>
              </a:pPr>
              <a:t>20</a:t>
            </a:fld>
            <a:endParaRPr lang="en-GB"/>
          </a:p>
        </p:txBody>
      </p:sp>
    </p:spTree>
    <p:extLst>
      <p:ext uri="{BB962C8B-B14F-4D97-AF65-F5344CB8AC3E}">
        <p14:creationId xmlns:p14="http://schemas.microsoft.com/office/powerpoint/2010/main" val="11442310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a:p>
        </p:txBody>
      </p:sp>
      <p:sp>
        <p:nvSpPr>
          <p:cNvPr id="87044" name="Slide Number Placeholder 3"/>
          <p:cNvSpPr>
            <a:spLocks noGrp="1"/>
          </p:cNvSpPr>
          <p:nvPr>
            <p:ph type="sldNum" sz="quarter" idx="5"/>
          </p:nvPr>
        </p:nvSpPr>
        <p:spPr>
          <a:noFill/>
        </p:spPr>
        <p:txBody>
          <a:bodyPr/>
          <a:lstStyle/>
          <a:p>
            <a:fld id="{3DDE8434-0189-4C89-9D2F-79F7765FDDBD}" type="slidenum">
              <a:rPr lang="en-US" smtClean="0"/>
              <a:pPr/>
              <a:t>21</a:t>
            </a:fld>
            <a:endParaRPr lang="en-US"/>
          </a:p>
        </p:txBody>
      </p:sp>
    </p:spTree>
    <p:extLst>
      <p:ext uri="{BB962C8B-B14F-4D97-AF65-F5344CB8AC3E}">
        <p14:creationId xmlns:p14="http://schemas.microsoft.com/office/powerpoint/2010/main" val="8399783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22</a:t>
            </a:fld>
            <a:endParaRPr lang="en-GB"/>
          </a:p>
        </p:txBody>
      </p:sp>
    </p:spTree>
    <p:extLst>
      <p:ext uri="{BB962C8B-B14F-4D97-AF65-F5344CB8AC3E}">
        <p14:creationId xmlns:p14="http://schemas.microsoft.com/office/powerpoint/2010/main" val="2270331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06/11/2017</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06/11/2017</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06/11/2017</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06/11/2017</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06/11/2017</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06/11/2017</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06/11/2017</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06/11/2017</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06/11/2017</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06/11/2017</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06/11/2017</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06/11/2017</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06/11/2017</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8"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www.jisc.ac.uk/whatwedo/programmes/usersandinnovation/soundsgood.aspx"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400" dirty="0"/>
              <a:t>Enhancing assessment</a:t>
            </a:r>
          </a:p>
        </p:txBody>
      </p:sp>
      <p:sp>
        <p:nvSpPr>
          <p:cNvPr id="3075" name="Rectangle 3"/>
          <p:cNvSpPr>
            <a:spLocks noGrp="1" noChangeArrowheads="1"/>
          </p:cNvSpPr>
          <p:nvPr>
            <p:ph type="subTitle" idx="1"/>
          </p:nvPr>
        </p:nvSpPr>
        <p:spPr>
          <a:xfrm>
            <a:off x="323528" y="2928934"/>
            <a:ext cx="6912768" cy="3429004"/>
          </a:xfrm>
        </p:spPr>
        <p:txBody>
          <a:bodyPr/>
          <a:lstStyle/>
          <a:p>
            <a:pPr algn="ctr" eaLnBrk="1" hangingPunct="1">
              <a:defRPr/>
            </a:pPr>
            <a:r>
              <a:rPr lang="en-GB" dirty="0"/>
              <a:t>Edinburgh Napier University</a:t>
            </a:r>
          </a:p>
          <a:p>
            <a:pPr algn="ctr" eaLnBrk="1" hangingPunct="1">
              <a:defRPr/>
            </a:pPr>
            <a:r>
              <a:rPr lang="en-GB" sz="2400" dirty="0"/>
              <a:t>School of Engineering and Built Environment </a:t>
            </a:r>
          </a:p>
          <a:p>
            <a:pPr algn="ctr" eaLnBrk="1" hangingPunct="1">
              <a:defRPr/>
            </a:pPr>
            <a:r>
              <a:rPr lang="en-GB" sz="1600" dirty="0"/>
              <a:t>8</a:t>
            </a:r>
            <a:r>
              <a:rPr lang="en-GB" sz="1600" baseline="30000" dirty="0"/>
              <a:t>th</a:t>
            </a:r>
            <a:r>
              <a:rPr lang="en-GB" sz="1600" dirty="0"/>
              <a:t> November, 2017 2pm-5pm</a:t>
            </a:r>
          </a:p>
          <a:p>
            <a:pPr algn="ctr" eaLnBrk="1" hangingPunct="1">
              <a:defRPr/>
            </a:pPr>
            <a:r>
              <a:rPr lang="en-GB" sz="2400" b="1" dirty="0"/>
              <a:t>Sally Brown </a:t>
            </a:r>
            <a:r>
              <a:rPr lang="en-GB" sz="2400" dirty="0"/>
              <a:t>NTF, PFHEA, SFSEDA</a:t>
            </a:r>
            <a:endParaRPr lang="en-GB" sz="1800" b="1" dirty="0"/>
          </a:p>
          <a:p>
            <a:pPr algn="ctr" eaLnBrk="1" hangingPunct="1">
              <a:defRPr/>
            </a:pPr>
            <a:r>
              <a:rPr lang="en-GB" sz="1800" b="1" dirty="0"/>
              <a:t>@</a:t>
            </a:r>
            <a:r>
              <a:rPr lang="en-GB" sz="1800" b="1" dirty="0" err="1"/>
              <a:t>ProfSallyBrown</a:t>
            </a:r>
            <a:r>
              <a:rPr lang="en-GB" sz="1800" dirty="0"/>
              <a:t> 	sally@sally-brown.net</a:t>
            </a:r>
            <a:endParaRPr lang="en-GB" sz="1800" b="1" dirty="0"/>
          </a:p>
          <a:p>
            <a:pPr algn="ctr" eaLnBrk="1" hangingPunct="1">
              <a:defRPr/>
            </a:pPr>
            <a:r>
              <a:rPr lang="en-GB" sz="1800" dirty="0" err="1"/>
              <a:t>Emerita</a:t>
            </a:r>
            <a:r>
              <a:rPr lang="en-GB" sz="1800" dirty="0"/>
              <a:t> Professor, Leeds Beckett University</a:t>
            </a:r>
          </a:p>
          <a:p>
            <a:pPr algn="ctr" eaLnBrk="1" hangingPunct="1">
              <a:defRPr/>
            </a:pPr>
            <a:r>
              <a:rPr lang="en-GB" sz="1800" dirty="0"/>
              <a:t>Visiting Professor: University of Plymouth, University of South Wales, Edge Hill University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48BBE-AD72-432C-97B6-2DE44B6366FC}"/>
              </a:ext>
            </a:extLst>
          </p:cNvPr>
          <p:cNvSpPr>
            <a:spLocks noGrp="1"/>
          </p:cNvSpPr>
          <p:nvPr>
            <p:ph type="title"/>
          </p:nvPr>
        </p:nvSpPr>
        <p:spPr>
          <a:xfrm>
            <a:off x="107504" y="122238"/>
            <a:ext cx="7893496" cy="1074737"/>
          </a:xfrm>
        </p:spPr>
        <p:txBody>
          <a:bodyPr/>
          <a:lstStyle/>
          <a:p>
            <a:r>
              <a:rPr lang="en-GB" dirty="0"/>
              <a:t>Helping students better understand what is needed of them</a:t>
            </a:r>
          </a:p>
        </p:txBody>
      </p:sp>
      <p:sp>
        <p:nvSpPr>
          <p:cNvPr id="3" name="Content Placeholder 2">
            <a:extLst>
              <a:ext uri="{FF2B5EF4-FFF2-40B4-BE49-F238E27FC236}">
                <a16:creationId xmlns:a16="http://schemas.microsoft.com/office/drawing/2014/main" id="{9DC2FF15-D780-4B4E-A4CE-FB177D4D1DF2}"/>
              </a:ext>
            </a:extLst>
          </p:cNvPr>
          <p:cNvSpPr>
            <a:spLocks noGrp="1"/>
          </p:cNvSpPr>
          <p:nvPr>
            <p:ph idx="1"/>
          </p:nvPr>
        </p:nvSpPr>
        <p:spPr/>
        <p:txBody>
          <a:bodyPr/>
          <a:lstStyle/>
          <a:p>
            <a:pPr marL="0" indent="0">
              <a:buNone/>
            </a:pPr>
            <a:r>
              <a:rPr lang="en-GB" dirty="0"/>
              <a:t>This can be achieved in a variety of ways, including:</a:t>
            </a:r>
          </a:p>
          <a:p>
            <a:r>
              <a:rPr lang="en-GB" dirty="0"/>
              <a:t>Using games (like the Biscuit game) can help make students think hard about criteria and required outcomes;</a:t>
            </a:r>
          </a:p>
          <a:p>
            <a:r>
              <a:rPr lang="en-GB" dirty="0"/>
              <a:t>Ensuring that briefings (in the form of documentation, and more importantly, live/ face-to-face briefings, where students can actively interrogate criteria) are useful;</a:t>
            </a:r>
          </a:p>
          <a:p>
            <a:r>
              <a:rPr lang="en-GB" dirty="0"/>
              <a:t>Getting students to self-assess to start a feedback dialogue; </a:t>
            </a:r>
          </a:p>
          <a:p>
            <a:r>
              <a:rPr lang="en-GB" dirty="0"/>
              <a:t>Using exemplars to show students what high quality work in this domain comprises, and what features and aspects are crucial for success.</a:t>
            </a:r>
          </a:p>
        </p:txBody>
      </p:sp>
    </p:spTree>
    <p:extLst>
      <p:ext uri="{BB962C8B-B14F-4D97-AF65-F5344CB8AC3E}">
        <p14:creationId xmlns:p14="http://schemas.microsoft.com/office/powerpoint/2010/main" val="6708072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C85ED-5876-483C-A651-2A46B668B23C}"/>
              </a:ext>
            </a:extLst>
          </p:cNvPr>
          <p:cNvSpPr>
            <a:spLocks noGrp="1"/>
          </p:cNvSpPr>
          <p:nvPr>
            <p:ph type="title"/>
          </p:nvPr>
        </p:nvSpPr>
        <p:spPr/>
        <p:txBody>
          <a:bodyPr/>
          <a:lstStyle/>
          <a:p>
            <a:r>
              <a:rPr lang="en-GB" dirty="0"/>
              <a:t>Briefings activity</a:t>
            </a:r>
          </a:p>
        </p:txBody>
      </p:sp>
      <p:sp>
        <p:nvSpPr>
          <p:cNvPr id="3" name="Content Placeholder 2">
            <a:extLst>
              <a:ext uri="{FF2B5EF4-FFF2-40B4-BE49-F238E27FC236}">
                <a16:creationId xmlns:a16="http://schemas.microsoft.com/office/drawing/2014/main" id="{9B09D8E0-2DFB-4D1C-9527-5BC110641EAF}"/>
              </a:ext>
            </a:extLst>
          </p:cNvPr>
          <p:cNvSpPr>
            <a:spLocks noGrp="1"/>
          </p:cNvSpPr>
          <p:nvPr>
            <p:ph idx="1"/>
          </p:nvPr>
        </p:nvSpPr>
        <p:spPr/>
        <p:txBody>
          <a:bodyPr/>
          <a:lstStyle/>
          <a:p>
            <a:pPr marL="0" indent="0">
              <a:buNone/>
            </a:pPr>
            <a:r>
              <a:rPr lang="en-GB" dirty="0"/>
              <a:t>Imagine this is an early assignment for a First-Year undergraduate cohort;</a:t>
            </a:r>
          </a:p>
          <a:p>
            <a:r>
              <a:rPr lang="en-GB" dirty="0"/>
              <a:t>In groups, list some essential components of an effective assignment brief;</a:t>
            </a:r>
          </a:p>
          <a:p>
            <a:r>
              <a:rPr lang="en-GB" dirty="0"/>
              <a:t>Discuss how your briefings would be different if these were Final Year UGs or PG students;</a:t>
            </a:r>
          </a:p>
          <a:p>
            <a:r>
              <a:rPr lang="en-GB" dirty="0"/>
              <a:t>Use this activity to help you build a checklist of what to include in your future briefings.</a:t>
            </a:r>
          </a:p>
        </p:txBody>
      </p:sp>
    </p:spTree>
    <p:extLst>
      <p:ext uri="{BB962C8B-B14F-4D97-AF65-F5344CB8AC3E}">
        <p14:creationId xmlns:p14="http://schemas.microsoft.com/office/powerpoint/2010/main" val="8862414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33257-019D-4E0D-AA0E-69BA404FFB53}"/>
              </a:ext>
            </a:extLst>
          </p:cNvPr>
          <p:cNvSpPr>
            <a:spLocks noGrp="1"/>
          </p:cNvSpPr>
          <p:nvPr>
            <p:ph type="title"/>
          </p:nvPr>
        </p:nvSpPr>
        <p:spPr/>
        <p:txBody>
          <a:bodyPr/>
          <a:lstStyle/>
          <a:p>
            <a:r>
              <a:rPr lang="en-GB" dirty="0"/>
              <a:t>Essential components of an effective assignment brief I would suggest include:</a:t>
            </a:r>
          </a:p>
        </p:txBody>
      </p:sp>
      <p:sp>
        <p:nvSpPr>
          <p:cNvPr id="3" name="Content Placeholder 2">
            <a:extLst>
              <a:ext uri="{FF2B5EF4-FFF2-40B4-BE49-F238E27FC236}">
                <a16:creationId xmlns:a16="http://schemas.microsoft.com/office/drawing/2014/main" id="{234B8900-D9F0-4238-9CF7-C3EC3BCB6AAB}"/>
              </a:ext>
            </a:extLst>
          </p:cNvPr>
          <p:cNvSpPr>
            <a:spLocks noGrp="1"/>
          </p:cNvSpPr>
          <p:nvPr>
            <p:ph idx="1"/>
          </p:nvPr>
        </p:nvSpPr>
        <p:spPr/>
        <p:txBody>
          <a:bodyPr/>
          <a:lstStyle/>
          <a:p>
            <a:r>
              <a:rPr lang="en-GB" sz="2000" dirty="0">
                <a:solidFill>
                  <a:schemeClr val="tx2">
                    <a:lumMod val="60000"/>
                    <a:lumOff val="40000"/>
                  </a:schemeClr>
                </a:solidFill>
              </a:rPr>
              <a:t>Housekeeping arrangements: </a:t>
            </a:r>
            <a:r>
              <a:rPr lang="en-GB" sz="2000" dirty="0"/>
              <a:t>when does it have to be completed? How must it be submitted? Are you setting limitations around format and layout (e.g. font size, margins, use of figures, tables etc)?</a:t>
            </a:r>
          </a:p>
          <a:p>
            <a:r>
              <a:rPr lang="en-GB" sz="2000" dirty="0">
                <a:solidFill>
                  <a:schemeClr val="tx2">
                    <a:lumMod val="60000"/>
                    <a:lumOff val="40000"/>
                  </a:schemeClr>
                </a:solidFill>
              </a:rPr>
              <a:t>Clarifying the scope of the task</a:t>
            </a:r>
            <a:r>
              <a:rPr lang="en-GB" sz="2000" dirty="0"/>
              <a:t>: how big is the task? How many words? Approximately how much time would you intend an average student to spend on this work? How many and what kinds of references should they use?</a:t>
            </a:r>
          </a:p>
          <a:p>
            <a:r>
              <a:rPr lang="en-GB" sz="2000" dirty="0">
                <a:solidFill>
                  <a:schemeClr val="tx2">
                    <a:lumMod val="60000"/>
                    <a:lumOff val="40000"/>
                  </a:schemeClr>
                </a:solidFill>
              </a:rPr>
              <a:t>Support: </a:t>
            </a:r>
            <a:r>
              <a:rPr lang="en-GB" sz="2000" dirty="0"/>
              <a:t>Where can students go for help? How much and what kind of support can they get? (e.g. checking drafts, proofreading);</a:t>
            </a:r>
          </a:p>
          <a:p>
            <a:r>
              <a:rPr lang="en-GB" sz="2000" dirty="0">
                <a:solidFill>
                  <a:schemeClr val="tx2">
                    <a:lumMod val="60000"/>
                    <a:lumOff val="40000"/>
                  </a:schemeClr>
                </a:solidFill>
              </a:rPr>
              <a:t>Good academic conduct: </a:t>
            </a:r>
            <a:r>
              <a:rPr lang="en-GB" sz="2000" dirty="0"/>
              <a:t>what do they need to know about the appropriate levels of peer support? How might plagiarism regulations impact on them?</a:t>
            </a:r>
          </a:p>
          <a:p>
            <a:r>
              <a:rPr lang="en-GB" sz="2000" dirty="0">
                <a:solidFill>
                  <a:schemeClr val="tx2">
                    <a:lumMod val="60000"/>
                    <a:lumOff val="40000"/>
                  </a:schemeClr>
                </a:solidFill>
              </a:rPr>
              <a:t>Choosing the right medium</a:t>
            </a:r>
            <a:r>
              <a:rPr lang="en-GB" sz="2000" dirty="0"/>
              <a:t>: is an oral or video briefing best? What kinds of documentary detail do they need? Is the briefing a dialogue or monologue?</a:t>
            </a:r>
          </a:p>
          <a:p>
            <a:endParaRPr lang="en-GB" dirty="0"/>
          </a:p>
        </p:txBody>
      </p:sp>
    </p:spTree>
    <p:extLst>
      <p:ext uri="{BB962C8B-B14F-4D97-AF65-F5344CB8AC3E}">
        <p14:creationId xmlns:p14="http://schemas.microsoft.com/office/powerpoint/2010/main" val="25466492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FC2EF-D432-4FB8-A8CC-B47216B8E04A}"/>
              </a:ext>
            </a:extLst>
          </p:cNvPr>
          <p:cNvSpPr>
            <a:spLocks noGrp="1"/>
          </p:cNvSpPr>
          <p:nvPr>
            <p:ph type="title"/>
          </p:nvPr>
        </p:nvSpPr>
        <p:spPr/>
        <p:txBody>
          <a:bodyPr/>
          <a:lstStyle/>
          <a:p>
            <a:r>
              <a:rPr lang="en-GB" dirty="0"/>
              <a:t>Briefings for students: setting the context</a:t>
            </a:r>
          </a:p>
        </p:txBody>
      </p:sp>
      <p:sp>
        <p:nvSpPr>
          <p:cNvPr id="3" name="Content Placeholder 2">
            <a:extLst>
              <a:ext uri="{FF2B5EF4-FFF2-40B4-BE49-F238E27FC236}">
                <a16:creationId xmlns:a16="http://schemas.microsoft.com/office/drawing/2014/main" id="{1019F8C0-2458-4834-942A-0DA129AE0C7E}"/>
              </a:ext>
            </a:extLst>
          </p:cNvPr>
          <p:cNvSpPr>
            <a:spLocks noGrp="1"/>
          </p:cNvSpPr>
          <p:nvPr>
            <p:ph idx="1"/>
          </p:nvPr>
        </p:nvSpPr>
        <p:spPr>
          <a:xfrm>
            <a:off x="468313" y="1268760"/>
            <a:ext cx="8229600" cy="4933603"/>
          </a:xfrm>
        </p:spPr>
        <p:txBody>
          <a:bodyPr/>
          <a:lstStyle/>
          <a:p>
            <a:r>
              <a:rPr lang="en-GB" dirty="0"/>
              <a:t>Early-stage students are likely to need more reassurance in your briefings in which the tone of your language may be crucial;</a:t>
            </a:r>
          </a:p>
          <a:p>
            <a:r>
              <a:rPr lang="en-GB" dirty="0"/>
              <a:t>We should aim for as much transparency as possible: no student should be having to guess what you are looking for at any stage of their academic careers;</a:t>
            </a:r>
          </a:p>
          <a:p>
            <a:r>
              <a:rPr lang="en-GB" dirty="0"/>
              <a:t>Whenever we use what may be to them an unfamiliar format, briefings should be linked to trial-runs, risk-free rehearsals and Q&amp;A opportunities to clarify any areas of misconceptions; </a:t>
            </a:r>
          </a:p>
          <a:p>
            <a:r>
              <a:rPr lang="en-GB" dirty="0"/>
              <a:t>This is not ‘</a:t>
            </a:r>
            <a:r>
              <a:rPr lang="en-GB" dirty="0" err="1"/>
              <a:t>spoonfeeding</a:t>
            </a:r>
            <a:r>
              <a:rPr lang="en-GB" dirty="0"/>
              <a:t>’ but instead giving them the knives and forks to feed themselves! </a:t>
            </a:r>
          </a:p>
        </p:txBody>
      </p:sp>
    </p:spTree>
    <p:extLst>
      <p:ext uri="{BB962C8B-B14F-4D97-AF65-F5344CB8AC3E}">
        <p14:creationId xmlns:p14="http://schemas.microsoft.com/office/powerpoint/2010/main" val="6821263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28AED-8775-4A52-BB83-CAADEBD73122}"/>
              </a:ext>
            </a:extLst>
          </p:cNvPr>
          <p:cNvSpPr>
            <a:spLocks noGrp="1"/>
          </p:cNvSpPr>
          <p:nvPr>
            <p:ph type="title"/>
          </p:nvPr>
        </p:nvSpPr>
        <p:spPr>
          <a:xfrm>
            <a:off x="35496" y="188640"/>
            <a:ext cx="8064896" cy="1074737"/>
          </a:xfrm>
        </p:spPr>
        <p:txBody>
          <a:bodyPr/>
          <a:lstStyle/>
          <a:p>
            <a:br>
              <a:rPr lang="en-GB" dirty="0"/>
            </a:br>
            <a:r>
              <a:rPr lang="en-GB" dirty="0"/>
              <a:t>Getting students to self-assess to deepen their learning &amp; develop feedback dialogues (see handout)</a:t>
            </a:r>
          </a:p>
        </p:txBody>
      </p:sp>
      <p:sp>
        <p:nvSpPr>
          <p:cNvPr id="3" name="Content Placeholder 2">
            <a:extLst>
              <a:ext uri="{FF2B5EF4-FFF2-40B4-BE49-F238E27FC236}">
                <a16:creationId xmlns:a16="http://schemas.microsoft.com/office/drawing/2014/main" id="{E6A53465-B0F3-40F4-AC91-DFEB15EC5AAB}"/>
              </a:ext>
            </a:extLst>
          </p:cNvPr>
          <p:cNvSpPr>
            <a:spLocks noGrp="1"/>
          </p:cNvSpPr>
          <p:nvPr>
            <p:ph idx="1"/>
          </p:nvPr>
        </p:nvSpPr>
        <p:spPr>
          <a:xfrm>
            <a:off x="251520" y="1263376"/>
            <a:ext cx="8712968" cy="5189959"/>
          </a:xfrm>
        </p:spPr>
        <p:txBody>
          <a:bodyPr/>
          <a:lstStyle/>
          <a:p>
            <a:pPr marL="0" indent="0">
              <a:buNone/>
            </a:pPr>
            <a:r>
              <a:rPr lang="en-GB" dirty="0"/>
              <a:t>The more we can foster autonomous behaviour in students, the better they are likely to perform and we want them to be confident about the quality of the work they submit. Such self-efficacy can be achieved through holding productive dialogues to help them build their evaluative capacities. So we can:</a:t>
            </a:r>
          </a:p>
          <a:p>
            <a:r>
              <a:rPr lang="en-GB" dirty="0"/>
              <a:t>Make sure that we talk a class through the intended learning outcomes and illustrate how the assessment criteria will be used when we assess them;</a:t>
            </a:r>
          </a:p>
          <a:p>
            <a:pPr lvl="0"/>
            <a:r>
              <a:rPr lang="en-GB" dirty="0"/>
              <a:t>Show examples of good, poor, and ‘in-between’ examples of responses to similar assignments, so they can see how the assessment criteria are used to grade them;</a:t>
            </a:r>
          </a:p>
          <a:p>
            <a:pPr lvl="0"/>
            <a:r>
              <a:rPr lang="en-GB" dirty="0"/>
              <a:t>Get a class to grade three similar assignments achieving different grades and ask students what differences they notice.</a:t>
            </a:r>
          </a:p>
          <a:p>
            <a:endParaRPr lang="en-GB" dirty="0"/>
          </a:p>
        </p:txBody>
      </p:sp>
    </p:spTree>
    <p:extLst>
      <p:ext uri="{BB962C8B-B14F-4D97-AF65-F5344CB8AC3E}">
        <p14:creationId xmlns:p14="http://schemas.microsoft.com/office/powerpoint/2010/main" val="41322521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4F502-2D12-460B-8946-1542E4F3EB4A}"/>
              </a:ext>
            </a:extLst>
          </p:cNvPr>
          <p:cNvSpPr>
            <a:spLocks noGrp="1"/>
          </p:cNvSpPr>
          <p:nvPr>
            <p:ph type="title"/>
          </p:nvPr>
        </p:nvSpPr>
        <p:spPr>
          <a:xfrm>
            <a:off x="457200" y="122239"/>
            <a:ext cx="7543800" cy="642465"/>
          </a:xfrm>
        </p:spPr>
        <p:txBody>
          <a:bodyPr/>
          <a:lstStyle/>
          <a:p>
            <a:r>
              <a:rPr lang="en-GB" dirty="0"/>
              <a:t>We can also:</a:t>
            </a:r>
          </a:p>
        </p:txBody>
      </p:sp>
      <p:sp>
        <p:nvSpPr>
          <p:cNvPr id="3" name="Content Placeholder 2">
            <a:extLst>
              <a:ext uri="{FF2B5EF4-FFF2-40B4-BE49-F238E27FC236}">
                <a16:creationId xmlns:a16="http://schemas.microsoft.com/office/drawing/2014/main" id="{436929D9-10DD-4927-AFB4-9DAFC3743294}"/>
              </a:ext>
            </a:extLst>
          </p:cNvPr>
          <p:cNvSpPr>
            <a:spLocks noGrp="1"/>
          </p:cNvSpPr>
          <p:nvPr>
            <p:ph idx="1"/>
          </p:nvPr>
        </p:nvSpPr>
        <p:spPr>
          <a:xfrm>
            <a:off x="323528" y="764704"/>
            <a:ext cx="8229600" cy="5149627"/>
          </a:xfrm>
        </p:spPr>
        <p:txBody>
          <a:bodyPr/>
          <a:lstStyle/>
          <a:p>
            <a:r>
              <a:rPr lang="en-GB" dirty="0"/>
              <a:t>Follow this by asking students themselves to work out suitable criteria for judging the examples they have seen; </a:t>
            </a:r>
          </a:p>
          <a:p>
            <a:pPr lvl="0"/>
            <a:r>
              <a:rPr lang="en-GB" dirty="0"/>
              <a:t>Ask students, when they submit their own work, to fill in a grid where they rate their own achievement of learning outcomes/ assessment criteria on a scale ‘fully met’, ‘partially met’ and ‘not well met’;</a:t>
            </a:r>
          </a:p>
          <a:p>
            <a:pPr lvl="0"/>
            <a:r>
              <a:rPr lang="en-GB" dirty="0"/>
              <a:t>Require students to submit their responses to a short questionnaire with their assignments, where they reflect briefly on best and worst aspects, what they struggled with, what grades they expect etc, then respond briefly to their comments;</a:t>
            </a:r>
          </a:p>
          <a:p>
            <a:pPr lvl="0"/>
            <a:r>
              <a:rPr lang="en-GB" dirty="0"/>
              <a:t>Avoid telling students about faults they already know about, but rather suggest how they might address such faults;</a:t>
            </a:r>
          </a:p>
          <a:p>
            <a:pPr lvl="0"/>
            <a:r>
              <a:rPr lang="en-GB" dirty="0"/>
              <a:t>Check in plenary how useful students found our feedback on their self-assessment, e.g. by a show of hands.</a:t>
            </a:r>
          </a:p>
          <a:p>
            <a:endParaRPr lang="en-GB" dirty="0"/>
          </a:p>
        </p:txBody>
      </p:sp>
    </p:spTree>
    <p:extLst>
      <p:ext uri="{BB962C8B-B14F-4D97-AF65-F5344CB8AC3E}">
        <p14:creationId xmlns:p14="http://schemas.microsoft.com/office/powerpoint/2010/main" val="22761410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9130-5495-4434-B83A-6B38490230A5}"/>
              </a:ext>
            </a:extLst>
          </p:cNvPr>
          <p:cNvSpPr>
            <a:spLocks noGrp="1"/>
          </p:cNvSpPr>
          <p:nvPr>
            <p:ph type="title"/>
          </p:nvPr>
        </p:nvSpPr>
        <p:spPr/>
        <p:txBody>
          <a:bodyPr/>
          <a:lstStyle/>
          <a:p>
            <a:r>
              <a:rPr lang="en-GB" dirty="0"/>
              <a:t>What are exemplars, and how can we use them productively?</a:t>
            </a:r>
          </a:p>
        </p:txBody>
      </p:sp>
      <p:sp>
        <p:nvSpPr>
          <p:cNvPr id="3" name="Content Placeholder 2">
            <a:extLst>
              <a:ext uri="{FF2B5EF4-FFF2-40B4-BE49-F238E27FC236}">
                <a16:creationId xmlns:a16="http://schemas.microsoft.com/office/drawing/2014/main" id="{7E2498B1-DED7-4C0D-8905-002711E2407D}"/>
              </a:ext>
            </a:extLst>
          </p:cNvPr>
          <p:cNvSpPr>
            <a:spLocks noGrp="1"/>
          </p:cNvSpPr>
          <p:nvPr>
            <p:ph idx="1"/>
          </p:nvPr>
        </p:nvSpPr>
        <p:spPr>
          <a:xfrm>
            <a:off x="468313" y="1196975"/>
            <a:ext cx="8229600" cy="5005388"/>
          </a:xfrm>
        </p:spPr>
        <p:txBody>
          <a:bodyPr/>
          <a:lstStyle/>
          <a:p>
            <a:r>
              <a:rPr lang="en-GB" dirty="0"/>
              <a:t>Exemplars are not model answers. They are carefully selected examples of authentic student work from previous cohorts (anonymised and with permission) or teacher-constructed examples (based on your extensive experience of the kinds of responses and common mistakes students make). They are chosen to typify and illustrate designated levels of quality or competence. </a:t>
            </a:r>
          </a:p>
          <a:p>
            <a:r>
              <a:rPr lang="en-GB" dirty="0"/>
              <a:t>The concrete nature of exemplars means that they are able to convey messages in a way that nothing else can (Sadler, 2002). Carefully selected examples can not only help students to ‘see’ what the teacher expects with regard to the task in hand (</a:t>
            </a:r>
            <a:r>
              <a:rPr lang="en-GB" dirty="0" err="1"/>
              <a:t>Scoles</a:t>
            </a:r>
            <a:r>
              <a:rPr lang="en-GB" dirty="0"/>
              <a:t> et al, 2013), but also guide their action.</a:t>
            </a:r>
          </a:p>
          <a:p>
            <a:endParaRPr lang="en-GB" dirty="0"/>
          </a:p>
        </p:txBody>
      </p:sp>
    </p:spTree>
    <p:extLst>
      <p:ext uri="{BB962C8B-B14F-4D97-AF65-F5344CB8AC3E}">
        <p14:creationId xmlns:p14="http://schemas.microsoft.com/office/powerpoint/2010/main" val="13866217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33B10-CDEB-4392-BB05-AAD95B87ACEF}"/>
              </a:ext>
            </a:extLst>
          </p:cNvPr>
          <p:cNvSpPr>
            <a:spLocks noGrp="1"/>
          </p:cNvSpPr>
          <p:nvPr>
            <p:ph type="title"/>
          </p:nvPr>
        </p:nvSpPr>
        <p:spPr>
          <a:xfrm>
            <a:off x="457200" y="122239"/>
            <a:ext cx="7543800" cy="714474"/>
          </a:xfrm>
        </p:spPr>
        <p:txBody>
          <a:bodyPr/>
          <a:lstStyle/>
          <a:p>
            <a:r>
              <a:rPr lang="en-GB" dirty="0"/>
              <a:t>Exemplars can enable students to:</a:t>
            </a:r>
          </a:p>
        </p:txBody>
      </p:sp>
      <p:sp>
        <p:nvSpPr>
          <p:cNvPr id="3" name="Content Placeholder 2">
            <a:extLst>
              <a:ext uri="{FF2B5EF4-FFF2-40B4-BE49-F238E27FC236}">
                <a16:creationId xmlns:a16="http://schemas.microsoft.com/office/drawing/2014/main" id="{3EFBD1FF-D448-450B-973C-BEB717F1D8BF}"/>
              </a:ext>
            </a:extLst>
          </p:cNvPr>
          <p:cNvSpPr>
            <a:spLocks noGrp="1"/>
          </p:cNvSpPr>
          <p:nvPr>
            <p:ph idx="1"/>
          </p:nvPr>
        </p:nvSpPr>
        <p:spPr>
          <a:xfrm>
            <a:off x="468313" y="1124744"/>
            <a:ext cx="8229600" cy="5077619"/>
          </a:xfrm>
        </p:spPr>
        <p:txBody>
          <a:bodyPr/>
          <a:lstStyle/>
          <a:p>
            <a:pPr lvl="0"/>
            <a:r>
              <a:rPr lang="en-GB" dirty="0"/>
              <a:t>gain a feel for what the final product looks like in terms of layout, structure and language;</a:t>
            </a:r>
          </a:p>
          <a:p>
            <a:pPr lvl="0"/>
            <a:r>
              <a:rPr lang="en-GB" dirty="0"/>
              <a:t>develop their insights into the nature of academic writing; </a:t>
            </a:r>
          </a:p>
          <a:p>
            <a:pPr lvl="0"/>
            <a:r>
              <a:rPr lang="en-GB" dirty="0"/>
              <a:t>raise awareness of the diverse ways a task might fruitfully (or erroneously) be tackled;</a:t>
            </a:r>
          </a:p>
          <a:p>
            <a:pPr lvl="0"/>
            <a:r>
              <a:rPr lang="en-GB" dirty="0"/>
              <a:t>hone students’ evaluative skills.</a:t>
            </a:r>
          </a:p>
          <a:p>
            <a:r>
              <a:rPr lang="en-GB" dirty="0"/>
              <a:t>Act as powerful learning tools (Sadler, 2010), helping students gain insight into the nature of quality and standards, ideally through close analysis and discussion (Hendry et al, 2016). Students typically find exemplars to be more useful than standalone lists of criteria, grids and rubrics (</a:t>
            </a:r>
            <a:r>
              <a:rPr lang="en-GB" dirty="0" err="1"/>
              <a:t>Hawe</a:t>
            </a:r>
            <a:r>
              <a:rPr lang="en-GB" dirty="0"/>
              <a:t> et al, 2017).</a:t>
            </a:r>
          </a:p>
          <a:p>
            <a:endParaRPr lang="en-GB" dirty="0"/>
          </a:p>
        </p:txBody>
      </p:sp>
    </p:spTree>
    <p:extLst>
      <p:ext uri="{BB962C8B-B14F-4D97-AF65-F5344CB8AC3E}">
        <p14:creationId xmlns:p14="http://schemas.microsoft.com/office/powerpoint/2010/main" val="14158443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76B4F-FB8C-4013-824F-806E231D1455}"/>
              </a:ext>
            </a:extLst>
          </p:cNvPr>
          <p:cNvSpPr>
            <a:spLocks noGrp="1"/>
          </p:cNvSpPr>
          <p:nvPr>
            <p:ph type="title"/>
          </p:nvPr>
        </p:nvSpPr>
        <p:spPr/>
        <p:txBody>
          <a:bodyPr/>
          <a:lstStyle/>
          <a:p>
            <a:r>
              <a:rPr lang="en-GB" dirty="0"/>
              <a:t>What can we do when using exemplars? (see handout)</a:t>
            </a:r>
          </a:p>
        </p:txBody>
      </p:sp>
      <p:sp>
        <p:nvSpPr>
          <p:cNvPr id="3" name="Content Placeholder 2">
            <a:extLst>
              <a:ext uri="{FF2B5EF4-FFF2-40B4-BE49-F238E27FC236}">
                <a16:creationId xmlns:a16="http://schemas.microsoft.com/office/drawing/2014/main" id="{C5ECE1A1-1276-4704-A7CE-136C90C02C66}"/>
              </a:ext>
            </a:extLst>
          </p:cNvPr>
          <p:cNvSpPr>
            <a:spLocks noGrp="1"/>
          </p:cNvSpPr>
          <p:nvPr>
            <p:ph idx="1"/>
          </p:nvPr>
        </p:nvSpPr>
        <p:spPr>
          <a:xfrm>
            <a:off x="457200" y="1196975"/>
            <a:ext cx="8229600" cy="4789488"/>
          </a:xfrm>
        </p:spPr>
        <p:txBody>
          <a:bodyPr/>
          <a:lstStyle/>
          <a:p>
            <a:pPr marL="457200" lvl="0" indent="-457200">
              <a:buSzPct val="100000"/>
              <a:buFont typeface="+mj-lt"/>
              <a:buAutoNum type="arabicPeriod"/>
            </a:pPr>
            <a:r>
              <a:rPr lang="en-GB" dirty="0"/>
              <a:t>Choose examples which will help students firmly grasp task requirements; </a:t>
            </a:r>
          </a:p>
          <a:p>
            <a:pPr marL="457200" lvl="0" indent="-457200">
              <a:buSzPct val="100000"/>
              <a:buFont typeface="+mj-lt"/>
              <a:buAutoNum type="arabicPeriod"/>
            </a:pPr>
            <a:r>
              <a:rPr lang="en-GB" dirty="0"/>
              <a:t>Help students practice applying criteria to samples of work; </a:t>
            </a:r>
          </a:p>
          <a:p>
            <a:pPr marL="457200" lvl="0" indent="-457200">
              <a:buSzPct val="100000"/>
              <a:buFont typeface="+mj-lt"/>
              <a:buAutoNum type="arabicPeriod"/>
            </a:pPr>
            <a:r>
              <a:rPr lang="en-GB" dirty="0"/>
              <a:t>Enable students to reflect deeply on, and discuss, what high quality work looks like; </a:t>
            </a:r>
          </a:p>
          <a:p>
            <a:pPr marL="457200" lvl="0" indent="-457200">
              <a:buSzPct val="100000"/>
              <a:buFont typeface="+mj-lt"/>
              <a:buAutoNum type="arabicPeriod"/>
            </a:pPr>
            <a:r>
              <a:rPr lang="en-GB" dirty="0"/>
              <a:t>Choose examples to promote self-efficacy; </a:t>
            </a:r>
          </a:p>
          <a:p>
            <a:pPr marL="457200" lvl="0" indent="-457200">
              <a:buSzPct val="100000"/>
              <a:buFont typeface="+mj-lt"/>
              <a:buAutoNum type="arabicPeriod"/>
            </a:pPr>
            <a:r>
              <a:rPr lang="en-GB" dirty="0"/>
              <a:t>Carefully orchestrate discussion activities to promote understanding of fruitful learning strategies and approaches;</a:t>
            </a:r>
          </a:p>
          <a:p>
            <a:pPr marL="457200" lvl="0" indent="-457200">
              <a:buSzPct val="100000"/>
              <a:buFont typeface="+mj-lt"/>
              <a:buAutoNum type="arabicPeriod"/>
            </a:pPr>
            <a:r>
              <a:rPr lang="en-GB" dirty="0"/>
              <a:t>Use exemplars-based activities to develop students’ skills to monitor their own work while they are producing it; </a:t>
            </a:r>
          </a:p>
          <a:p>
            <a:pPr marL="457200" lvl="0" indent="-457200">
              <a:buSzPct val="100000"/>
              <a:buFont typeface="+mj-lt"/>
              <a:buAutoNum type="arabicPeriod"/>
            </a:pPr>
            <a:r>
              <a:rPr lang="en-GB" dirty="0"/>
              <a:t>Help them rate their work by comparison with their peers. </a:t>
            </a:r>
          </a:p>
        </p:txBody>
      </p:sp>
    </p:spTree>
    <p:extLst>
      <p:ext uri="{BB962C8B-B14F-4D97-AF65-F5344CB8AC3E}">
        <p14:creationId xmlns:p14="http://schemas.microsoft.com/office/powerpoint/2010/main" val="38601990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134364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pPr algn="l" eaLnBrk="0" fontAlgn="base" hangingPunct="0">
              <a:spcAft>
                <a:spcPct val="0"/>
              </a:spcAft>
            </a:pPr>
            <a:r>
              <a:rPr lang="en-GB" sz="3200" b="1" dirty="0">
                <a:solidFill>
                  <a:srgbClr val="002060"/>
                </a:solidFill>
              </a:rPr>
              <a:t>Designing fit-for-purpose assessment methods &amp; approaches: 10 questions</a:t>
            </a:r>
            <a:br>
              <a:rPr lang="en-GB" sz="3200" b="1" dirty="0">
                <a:solidFill>
                  <a:srgbClr val="002060"/>
                </a:solidFill>
              </a:rPr>
            </a:br>
            <a:endParaRPr lang="en-GB" sz="3200" b="1" dirty="0">
              <a:solidFill>
                <a:srgbClr val="002060"/>
              </a:solidFill>
            </a:endParaRPr>
          </a:p>
        </p:txBody>
      </p:sp>
      <p:sp>
        <p:nvSpPr>
          <p:cNvPr id="3" name="Content Placeholder 2"/>
          <p:cNvSpPr>
            <a:spLocks noGrp="1"/>
          </p:cNvSpPr>
          <p:nvPr>
            <p:ph idx="1"/>
          </p:nvPr>
        </p:nvSpPr>
        <p:spPr>
          <a:xfrm>
            <a:off x="457200" y="1340768"/>
            <a:ext cx="8229600" cy="4785395"/>
          </a:xfrm>
        </p:spPr>
        <p:txBody>
          <a:bodyPr>
            <a:normAutofit/>
          </a:bodyPr>
          <a:lstStyle/>
          <a:p>
            <a:pPr marL="514350" indent="-514350">
              <a:buClr>
                <a:srgbClr val="0070C0"/>
              </a:buClr>
              <a:buSzPct val="100000"/>
              <a:buFont typeface="+mj-lt"/>
              <a:buAutoNum type="arabicPeriod"/>
            </a:pPr>
            <a:r>
              <a:rPr lang="en-GB" sz="2400" b="1" dirty="0"/>
              <a:t>Are your assignments fully and constructively aligned with your learning outcomes?</a:t>
            </a:r>
          </a:p>
          <a:p>
            <a:pPr marL="514350" indent="-514350">
              <a:buClr>
                <a:srgbClr val="0070C0"/>
              </a:buClr>
              <a:buSzPct val="100000"/>
              <a:buFont typeface="+mj-lt"/>
              <a:buAutoNum type="arabicPeriod"/>
            </a:pPr>
            <a:r>
              <a:rPr lang="en-GB" sz="2400" b="1" dirty="0"/>
              <a:t>Do they comply with your university requirements in terms of format, number, word limits etc?</a:t>
            </a:r>
          </a:p>
          <a:p>
            <a:pPr marL="514350" indent="-514350">
              <a:buClr>
                <a:srgbClr val="0070C0"/>
              </a:buClr>
              <a:buSzPct val="100000"/>
              <a:buFont typeface="+mj-lt"/>
              <a:buAutoNum type="arabicPeriod"/>
            </a:pPr>
            <a:r>
              <a:rPr lang="en-GB" sz="2400" b="1" dirty="0"/>
              <a:t>Are summative assessments undertaken throughout the course, or is everything ‘sudden death’ end-point? </a:t>
            </a:r>
          </a:p>
          <a:p>
            <a:pPr marL="514350" indent="-514350">
              <a:buClr>
                <a:srgbClr val="0070C0"/>
              </a:buClr>
              <a:buSzPct val="100000"/>
              <a:buFont typeface="+mj-lt"/>
              <a:buAutoNum type="arabicPeriod"/>
            </a:pPr>
            <a:r>
              <a:rPr lang="en-GB" sz="2400" b="1" dirty="0"/>
              <a:t>Is there excessive bunching of assignments in different modules, that is highly stressful for students and unmanageable for staff?</a:t>
            </a:r>
          </a:p>
          <a:p>
            <a:pPr marL="514350" indent="-514350">
              <a:buClr>
                <a:srgbClr val="0070C0"/>
              </a:buClr>
              <a:buSzPct val="100000"/>
              <a:buFont typeface="+mj-lt"/>
              <a:buAutoNum type="arabicPeriod"/>
            </a:pPr>
            <a:r>
              <a:rPr lang="en-GB" sz="2400" b="1" dirty="0"/>
              <a:t>Are there plenty of opportunities for formative assessment, especially early on in the programme?</a:t>
            </a:r>
          </a:p>
        </p:txBody>
      </p:sp>
    </p:spTree>
    <p:extLst>
      <p:ext uri="{BB962C8B-B14F-4D97-AF65-F5344CB8AC3E}">
        <p14:creationId xmlns:p14="http://schemas.microsoft.com/office/powerpoint/2010/main" val="3265288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3164E-FF65-43F0-BCEA-8F81BB70EBD2}"/>
              </a:ext>
            </a:extLst>
          </p:cNvPr>
          <p:cNvSpPr>
            <a:spLocks noGrp="1"/>
          </p:cNvSpPr>
          <p:nvPr>
            <p:ph type="title"/>
          </p:nvPr>
        </p:nvSpPr>
        <p:spPr/>
        <p:txBody>
          <a:bodyPr/>
          <a:lstStyle/>
          <a:p>
            <a:r>
              <a:rPr lang="en-GB" dirty="0"/>
              <a:t>The focus of this workshop</a:t>
            </a:r>
          </a:p>
        </p:txBody>
      </p:sp>
      <p:sp>
        <p:nvSpPr>
          <p:cNvPr id="3" name="Content Placeholder 2">
            <a:extLst>
              <a:ext uri="{FF2B5EF4-FFF2-40B4-BE49-F238E27FC236}">
                <a16:creationId xmlns:a16="http://schemas.microsoft.com/office/drawing/2014/main" id="{9A0CF1F9-72AB-4B78-A046-5BD0F997E20B}"/>
              </a:ext>
            </a:extLst>
          </p:cNvPr>
          <p:cNvSpPr>
            <a:spLocks noGrp="1"/>
          </p:cNvSpPr>
          <p:nvPr>
            <p:ph idx="1"/>
          </p:nvPr>
        </p:nvSpPr>
        <p:spPr/>
        <p:txBody>
          <a:bodyPr/>
          <a:lstStyle/>
          <a:p>
            <a:r>
              <a:rPr lang="en-GB" dirty="0"/>
              <a:t>Edinburgh Napier University is working hard to improve feedback and assessment across the board; </a:t>
            </a:r>
          </a:p>
          <a:p>
            <a:r>
              <a:rPr lang="en-GB" dirty="0"/>
              <a:t>Enhancing assessment and feedback in the light of an upcoming subject review is crucial;</a:t>
            </a:r>
          </a:p>
          <a:p>
            <a:r>
              <a:rPr lang="en-GB" dirty="0"/>
              <a:t>This workshop aims to help staff design good assessments that are fit-for-purpose and genuinely are integrated with learning;</a:t>
            </a:r>
          </a:p>
          <a:p>
            <a:r>
              <a:rPr lang="en-GB" dirty="0"/>
              <a:t>We want to help students better understand what is needed of them for example through using exemplars and briefings;</a:t>
            </a:r>
          </a:p>
          <a:p>
            <a:r>
              <a:rPr lang="en-GB" dirty="0"/>
              <a:t>We aim to provide dialogic opportunities to improve assessment and feedback because this is proven to work!</a:t>
            </a:r>
          </a:p>
        </p:txBody>
      </p:sp>
    </p:spTree>
    <p:extLst>
      <p:ext uri="{BB962C8B-B14F-4D97-AF65-F5344CB8AC3E}">
        <p14:creationId xmlns:p14="http://schemas.microsoft.com/office/powerpoint/2010/main" val="35308585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xfrm>
            <a:off x="457200" y="0"/>
            <a:ext cx="8229600" cy="11430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And the next five:</a:t>
            </a:r>
          </a:p>
        </p:txBody>
      </p:sp>
      <p:sp>
        <p:nvSpPr>
          <p:cNvPr id="19459"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normAutofit/>
          </a:bodyPr>
          <a:lstStyle/>
          <a:p>
            <a:pPr marL="457200" indent="-457200" fontAlgn="base">
              <a:spcBef>
                <a:spcPts val="600"/>
              </a:spcBef>
              <a:spcAft>
                <a:spcPct val="0"/>
              </a:spcAft>
              <a:buClr>
                <a:srgbClr val="0070C0"/>
              </a:buClr>
              <a:buSzPct val="100000"/>
              <a:buFont typeface="+mj-lt"/>
              <a:buAutoNum type="arabicPeriod" startAt="6"/>
            </a:pPr>
            <a:r>
              <a:rPr lang="en-GB" sz="2400" b="1" dirty="0"/>
              <a:t>Are students over-assessed? </a:t>
            </a:r>
          </a:p>
          <a:p>
            <a:pPr marL="457200" indent="-457200" fontAlgn="base">
              <a:spcBef>
                <a:spcPts val="600"/>
              </a:spcBef>
              <a:spcAft>
                <a:spcPct val="0"/>
              </a:spcAft>
              <a:buClr>
                <a:srgbClr val="0070C0"/>
              </a:buClr>
              <a:buSzPct val="100000"/>
              <a:buFont typeface="+mj-lt"/>
              <a:buAutoNum type="arabicPeriod" startAt="6"/>
            </a:pPr>
            <a:r>
              <a:rPr lang="en-GB" sz="2400" b="1" dirty="0"/>
              <a:t>Do staff have time to mark the assessments in time for moderation etc.?</a:t>
            </a:r>
          </a:p>
          <a:p>
            <a:pPr marL="457200" indent="-457200" fontAlgn="base">
              <a:spcBef>
                <a:spcPts val="600"/>
              </a:spcBef>
              <a:spcAft>
                <a:spcPct val="0"/>
              </a:spcAft>
              <a:buClr>
                <a:srgbClr val="0070C0"/>
              </a:buClr>
              <a:buSzPct val="100000"/>
              <a:buFont typeface="+mj-lt"/>
              <a:buAutoNum type="arabicPeriod" startAt="6"/>
            </a:pPr>
            <a:r>
              <a:rPr lang="en-GB" sz="2400" b="1" dirty="0"/>
              <a:t>When you have introduced innovative assignments, have they been introduced instead of existing ones, or simply added to the assessment diet?</a:t>
            </a:r>
          </a:p>
          <a:p>
            <a:pPr marL="457200" indent="-457200" fontAlgn="base">
              <a:spcBef>
                <a:spcPts val="600"/>
              </a:spcBef>
              <a:spcAft>
                <a:spcPct val="0"/>
              </a:spcAft>
              <a:buClr>
                <a:srgbClr val="0070C0"/>
              </a:buClr>
              <a:buSzPct val="100000"/>
              <a:buFont typeface="+mj-lt"/>
              <a:buAutoNum type="arabicPeriod" startAt="6"/>
            </a:pPr>
            <a:r>
              <a:rPr lang="en-GB" sz="2400" b="1" dirty="0"/>
              <a:t>Are students encouraged to make good use of the feedback they receive?</a:t>
            </a:r>
          </a:p>
          <a:p>
            <a:pPr marL="457200" indent="-457200" fontAlgn="base">
              <a:spcBef>
                <a:spcPts val="600"/>
              </a:spcBef>
              <a:spcAft>
                <a:spcPct val="0"/>
              </a:spcAft>
              <a:buClr>
                <a:srgbClr val="0070C0"/>
              </a:buClr>
              <a:buSzPct val="100000"/>
              <a:buFont typeface="+mj-lt"/>
              <a:buAutoNum type="arabicPeriod" startAt="6"/>
            </a:pPr>
            <a:r>
              <a:rPr lang="en-GB" sz="2400" b="1" dirty="0"/>
              <a:t>Do the students perceive your assessment diet to be fair and providing meaningful recognition of their achievements?</a:t>
            </a:r>
          </a:p>
        </p:txBody>
      </p:sp>
    </p:spTree>
    <p:extLst>
      <p:ext uri="{BB962C8B-B14F-4D97-AF65-F5344CB8AC3E}">
        <p14:creationId xmlns:p14="http://schemas.microsoft.com/office/powerpoint/2010/main" val="22258121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57200" y="274638"/>
            <a:ext cx="8507413" cy="11430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Can we provide opportunities for staged assessment?</a:t>
            </a:r>
          </a:p>
        </p:txBody>
      </p:sp>
      <p:sp>
        <p:nvSpPr>
          <p:cNvPr id="46083" name="Rectangle 3"/>
          <p:cNvSpPr>
            <a:spLocks noGrp="1" noChangeArrowheads="1"/>
          </p:cNvSpPr>
          <p:nvPr>
            <p:ph type="body" idx="1"/>
          </p:nvPr>
        </p:nvSpPr>
        <p:spPr>
          <a:xfrm>
            <a:off x="457200" y="1556791"/>
            <a:ext cx="8229600" cy="4751933"/>
          </a:xfrm>
          <a:noFill/>
          <a:ln w="9525">
            <a:noFill/>
            <a:miter lim="800000"/>
            <a:headEnd/>
            <a:tailEnd/>
          </a:ln>
        </p:spPr>
        <p:txBody>
          <a:bodyPr vert="horz" wrap="square" lIns="91440" tIns="45720" rIns="91440" bIns="45720" numCol="1" rtlCol="0"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400" b="1" dirty="0"/>
              <a:t>Consider allowing resubmissions of work as part of a planned programme early on;</a:t>
            </a:r>
          </a:p>
          <a:p>
            <a:pPr fontAlgn="base">
              <a:spcBef>
                <a:spcPts val="600"/>
              </a:spcBef>
              <a:spcAft>
                <a:spcPct val="0"/>
              </a:spcAft>
              <a:buClr>
                <a:schemeClr val="tx2"/>
              </a:buClr>
              <a:buSzPct val="70000"/>
              <a:buFont typeface="Wingdings" pitchFamily="2" charset="2"/>
              <a:buChar char="l"/>
            </a:pPr>
            <a:r>
              <a:rPr lang="en-GB" sz="2400" b="1" dirty="0"/>
              <a:t>Students often feel they could do better once they have seen the formative feedback and would like the chance to have another go; </a:t>
            </a:r>
          </a:p>
          <a:p>
            <a:pPr fontAlgn="base">
              <a:spcBef>
                <a:spcPts val="600"/>
              </a:spcBef>
              <a:spcAft>
                <a:spcPct val="0"/>
              </a:spcAft>
              <a:buClr>
                <a:schemeClr val="tx2"/>
              </a:buClr>
              <a:buSzPct val="70000"/>
              <a:buFont typeface="Wingdings" pitchFamily="2" charset="2"/>
              <a:buChar char="l"/>
            </a:pPr>
            <a:r>
              <a:rPr lang="en-GB" sz="2400" b="1" dirty="0"/>
              <a:t>Particularly at the early stages of a programme, we can consider offering them the chance to use formative feedback productively; </a:t>
            </a:r>
          </a:p>
          <a:p>
            <a:pPr fontAlgn="base">
              <a:spcBef>
                <a:spcPts val="600"/>
              </a:spcBef>
              <a:spcAft>
                <a:spcPct val="0"/>
              </a:spcAft>
              <a:buClr>
                <a:schemeClr val="tx2"/>
              </a:buClr>
              <a:buSzPct val="70000"/>
              <a:buFont typeface="Wingdings" pitchFamily="2" charset="2"/>
              <a:buChar char="l"/>
            </a:pPr>
            <a:r>
              <a:rPr lang="en-GB" sz="2400" b="1" dirty="0"/>
              <a:t>Feedback often involves a change of orientation, not just the remediation of errors. </a:t>
            </a:r>
          </a:p>
        </p:txBody>
      </p:sp>
    </p:spTree>
    <p:extLst>
      <p:ext uri="{BB962C8B-B14F-4D97-AF65-F5344CB8AC3E}">
        <p14:creationId xmlns:p14="http://schemas.microsoft.com/office/powerpoint/2010/main" val="34994348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Do your international students understand UK assessment approaches?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Have you clarified the ground rules on issues like pass marks, criterion-referenced assessment and grading systems?</a:t>
            </a:r>
          </a:p>
          <a:p>
            <a:pPr fontAlgn="base">
              <a:spcBef>
                <a:spcPts val="600"/>
              </a:spcBef>
              <a:spcAft>
                <a:spcPct val="0"/>
              </a:spcAft>
              <a:buClr>
                <a:schemeClr val="tx2"/>
              </a:buClr>
              <a:buSzPct val="70000"/>
              <a:buFont typeface="Wingdings" pitchFamily="2" charset="2"/>
              <a:buChar char="l"/>
            </a:pPr>
            <a:r>
              <a:rPr lang="en-GB" sz="2400" b="1" dirty="0"/>
              <a:t>Have you explained how extensions, condonements, and university assessment regulations work?</a:t>
            </a:r>
          </a:p>
          <a:p>
            <a:pPr fontAlgn="base">
              <a:spcBef>
                <a:spcPts val="600"/>
              </a:spcBef>
              <a:spcAft>
                <a:spcPct val="0"/>
              </a:spcAft>
              <a:buClr>
                <a:schemeClr val="tx2"/>
              </a:buClr>
              <a:buSzPct val="70000"/>
              <a:buFont typeface="Wingdings" pitchFamily="2" charset="2"/>
              <a:buChar char="l"/>
            </a:pPr>
            <a:r>
              <a:rPr lang="en-GB" sz="2400" b="1" dirty="0"/>
              <a:t>Are the assignments built around a curriculum international in scope and content? Are tasks and case studies globally orientated?</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p:spPr>
        <p:txBody>
          <a:bodyPr/>
          <a:lstStyle/>
          <a:p>
            <a:pPr eaLnBrk="1" hangingPunct="1"/>
            <a:r>
              <a:rPr lang="en-GB"/>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dirty="0"/>
              <a:t>Intra-tutor and Inter-tutor reliability need to be assured;</a:t>
            </a:r>
          </a:p>
          <a:p>
            <a:pPr eaLnBrk="1" hangingPunct="1"/>
            <a:r>
              <a:rPr lang="en-GB" sz="2800" dirty="0"/>
              <a:t>Practices and processes need to be transparently fair to all students;</a:t>
            </a:r>
          </a:p>
          <a:p>
            <a:pPr eaLnBrk="1" hangingPunct="1"/>
            <a:r>
              <a:rPr lang="en-GB" sz="2800" dirty="0"/>
              <a:t>Cheats and plagiarisers need to be deterred/punished;</a:t>
            </a:r>
          </a:p>
          <a:p>
            <a:pPr eaLnBrk="1" hangingPunct="1"/>
            <a:r>
              <a:rPr lang="en-GB" sz="2800" dirty="0"/>
              <a:t>Assessment needs to be manageable for both staff and students;</a:t>
            </a:r>
          </a:p>
          <a:p>
            <a:pPr eaLnBrk="1" hangingPunct="1"/>
            <a:r>
              <a:rPr lang="en-GB" sz="2800" dirty="0"/>
              <a:t>Assignments should assess what has been taught/learned, not what it is easy to assess.</a:t>
            </a:r>
            <a:endParaRPr lang="en-GB" dirty="0"/>
          </a:p>
        </p:txBody>
      </p:sp>
    </p:spTree>
    <p:extLst>
      <p:ext uri="{BB962C8B-B14F-4D97-AF65-F5344CB8AC3E}">
        <p14:creationId xmlns:p14="http://schemas.microsoft.com/office/powerpoint/2010/main" val="40856675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Conclusions</a:t>
            </a:r>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dirty="0"/>
              <a:t>Assessment can be a powerful means of focusing student effort and enhancing achievement if it is well designed and constructively aligned (Biggs and Tang, 2007);</a:t>
            </a:r>
          </a:p>
          <a:p>
            <a:pPr eaLnBrk="1" hangingPunct="1"/>
            <a:r>
              <a:rPr lang="en-US" dirty="0"/>
              <a:t>We need to deploy a diverse range of tactics to our assessment and feedback to ensure that they work to enhance and extend student learning;</a:t>
            </a:r>
          </a:p>
          <a:p>
            <a:pPr eaLnBrk="1" hangingPunct="1"/>
            <a:r>
              <a:rPr lang="en-US" dirty="0"/>
              <a:t>Assessment needs to be manageable for staff and students if it is going to engage students in learning activities. </a:t>
            </a:r>
          </a:p>
        </p:txBody>
      </p:sp>
    </p:spTree>
    <p:extLst>
      <p:ext uri="{BB962C8B-B14F-4D97-AF65-F5344CB8AC3E}">
        <p14:creationId xmlns:p14="http://schemas.microsoft.com/office/powerpoint/2010/main" val="30545097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79B90-3C70-4541-B367-7F3FA0D16C97}"/>
              </a:ext>
            </a:extLst>
          </p:cNvPr>
          <p:cNvSpPr>
            <a:spLocks noGrp="1"/>
          </p:cNvSpPr>
          <p:nvPr>
            <p:ph type="title"/>
          </p:nvPr>
        </p:nvSpPr>
        <p:spPr/>
        <p:txBody>
          <a:bodyPr/>
          <a:lstStyle/>
          <a:p>
            <a:r>
              <a:rPr lang="en-GB" dirty="0"/>
              <a:t>Action planning</a:t>
            </a:r>
          </a:p>
        </p:txBody>
      </p:sp>
      <p:sp>
        <p:nvSpPr>
          <p:cNvPr id="3" name="Content Placeholder 2">
            <a:extLst>
              <a:ext uri="{FF2B5EF4-FFF2-40B4-BE49-F238E27FC236}">
                <a16:creationId xmlns:a16="http://schemas.microsoft.com/office/drawing/2014/main" id="{B4B17164-A3FB-4D36-8613-D7903E7B3C50}"/>
              </a:ext>
            </a:extLst>
          </p:cNvPr>
          <p:cNvSpPr>
            <a:spLocks noGrp="1"/>
          </p:cNvSpPr>
          <p:nvPr>
            <p:ph idx="1"/>
          </p:nvPr>
        </p:nvSpPr>
        <p:spPr/>
        <p:txBody>
          <a:bodyPr/>
          <a:lstStyle/>
          <a:p>
            <a:r>
              <a:rPr lang="en-GB" dirty="0"/>
              <a:t>How could you use the Biscuit game to help develop the assessment literacy of your colleagues new to assessment and your students?</a:t>
            </a:r>
          </a:p>
          <a:p>
            <a:r>
              <a:rPr lang="en-GB" dirty="0"/>
              <a:t>How can you ensure that your assessments are genuinely productive of learning, rather than just the last stage of the process?</a:t>
            </a:r>
          </a:p>
          <a:p>
            <a:r>
              <a:rPr lang="en-GB" dirty="0"/>
              <a:t>Could you collectively build up a set of exemplars to help your students understand what good work comprises?</a:t>
            </a:r>
          </a:p>
          <a:p>
            <a:r>
              <a:rPr lang="en-GB" dirty="0"/>
              <a:t>What elements of effective briefings could you usefully build into your future planning?</a:t>
            </a:r>
          </a:p>
          <a:p>
            <a:r>
              <a:rPr lang="en-GB" dirty="0"/>
              <a:t>How can you ensure that your assessment is fit-for purpose?</a:t>
            </a:r>
          </a:p>
        </p:txBody>
      </p:sp>
    </p:spTree>
    <p:extLst>
      <p:ext uri="{BB962C8B-B14F-4D97-AF65-F5344CB8AC3E}">
        <p14:creationId xmlns:p14="http://schemas.microsoft.com/office/powerpoint/2010/main" val="9448407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slides will be available on my website at http://sally-brown.net</a:t>
            </a:r>
          </a:p>
        </p:txBody>
      </p:sp>
      <p:pic>
        <p:nvPicPr>
          <p:cNvPr id="3" name="Picture 2" descr="sally new photo.jpg"/>
          <p:cNvPicPr>
            <a:picLocks noChangeAspect="1"/>
          </p:cNvPicPr>
          <p:nvPr/>
        </p:nvPicPr>
        <p:blipFill rotWithShape="1">
          <a:blip r:embed="rId3" cstate="email"/>
          <a:srcRect l="9669" t="4351" r="7183" b="17335"/>
          <a:stretch/>
        </p:blipFill>
        <p:spPr>
          <a:xfrm>
            <a:off x="3059832" y="1484784"/>
            <a:ext cx="3456384" cy="4340575"/>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(1)</a:t>
            </a:r>
          </a:p>
        </p:txBody>
      </p:sp>
      <p:sp>
        <p:nvSpPr>
          <p:cNvPr id="207875" name="Rectangle 3"/>
          <p:cNvSpPr>
            <a:spLocks noGrp="1" noChangeArrowheads="1"/>
          </p:cNvSpPr>
          <p:nvPr>
            <p:ph type="body" idx="1"/>
          </p:nvPr>
        </p:nvSpPr>
        <p:spPr>
          <a:xfrm>
            <a:off x="466829" y="922338"/>
            <a:ext cx="8713788" cy="5615905"/>
          </a:xfrm>
        </p:spPr>
        <p:txBody>
          <a:bodyPr/>
          <a:lstStyle/>
          <a:p>
            <a:pPr marL="609600" indent="-609600" eaLnBrk="1" hangingPunct="1">
              <a:buNone/>
              <a:defRPr/>
            </a:pPr>
            <a:r>
              <a:rPr lang="en-GB" sz="2000" dirty="0"/>
              <a:t>Bain, K. (2004) </a:t>
            </a:r>
            <a:r>
              <a:rPr lang="en-GB" sz="2000" i="1" dirty="0"/>
              <a:t>What the best College Teachers do</a:t>
            </a:r>
            <a:r>
              <a:rPr lang="en-GB" sz="2000" dirty="0"/>
              <a:t>, Cambridge: Harvard University Press.</a:t>
            </a:r>
          </a:p>
          <a:p>
            <a:pPr marL="609600" indent="-609600" eaLnBrk="1" hangingPunct="1">
              <a:buFont typeface="Wingdings" pitchFamily="2" charset="2"/>
              <a:buNone/>
              <a:defRPr/>
            </a:pPr>
            <a:r>
              <a:rPr lang="en-GB" sz="2000" dirty="0">
                <a:cs typeface="Times New Roman" pitchFamily="18" charset="0"/>
              </a:rPr>
              <a:t>Biggs, J. and Tang, C. (2007) </a:t>
            </a:r>
            <a:r>
              <a:rPr lang="en-GB" sz="2000" i="1" dirty="0">
                <a:cs typeface="Times New Roman" pitchFamily="18" charset="0"/>
              </a:rPr>
              <a:t>Teaching for Quality Learning at University, </a:t>
            </a:r>
            <a:r>
              <a:rPr lang="en-GB" sz="2000" dirty="0">
                <a:cs typeface="Times New Roman" pitchFamily="18" charset="0"/>
              </a:rPr>
              <a:t>Maidenhead: Open University Press.</a:t>
            </a:r>
          </a:p>
          <a:p>
            <a:pPr marL="609600" indent="-609600" eaLnBrk="1" hangingPunct="1">
              <a:buFont typeface="Wingdings" pitchFamily="2" charset="2"/>
              <a:buNone/>
              <a:defRPr/>
            </a:pPr>
            <a:r>
              <a:rPr lang="en-GB" sz="2000" dirty="0">
                <a:cs typeface="Times New Roman" pitchFamily="18" charset="0"/>
              </a:rPr>
              <a:t>Bloxham, S. and Boyd, P. (2007) </a:t>
            </a:r>
            <a:r>
              <a:rPr lang="en-GB" sz="2000" i="1" dirty="0">
                <a:cs typeface="Times New Roman" pitchFamily="18" charset="0"/>
              </a:rPr>
              <a:t>Developing effective assessment in higher education: a practical guide</a:t>
            </a:r>
            <a:r>
              <a:rPr lang="en-GB" sz="2000" dirty="0">
                <a:cs typeface="Times New Roman" pitchFamily="18" charset="0"/>
              </a:rPr>
              <a:t>, Maidenhead, Open University Press.</a:t>
            </a:r>
          </a:p>
          <a:p>
            <a:pPr marL="609600" indent="-609600" eaLnBrk="1" hangingPunct="1">
              <a:buFont typeface="Wingdings" pitchFamily="2" charset="2"/>
              <a:buNone/>
              <a:defRPr/>
            </a:pPr>
            <a:r>
              <a:rPr lang="en-GB" sz="2000" dirty="0" err="1"/>
              <a:t>Boud</a:t>
            </a:r>
            <a:r>
              <a:rPr lang="en-GB" sz="2000" dirty="0"/>
              <a:t>, D. (1995) </a:t>
            </a:r>
            <a:r>
              <a:rPr lang="en-GB" sz="2000" i="1" dirty="0"/>
              <a:t>Enhancing learning through self-assessment,</a:t>
            </a:r>
            <a:r>
              <a:rPr lang="en-GB" sz="2000" dirty="0"/>
              <a:t> London: Routledge.</a:t>
            </a:r>
          </a:p>
          <a:p>
            <a:pPr marL="609600" indent="-609600" eaLnBrk="1" hangingPunct="1">
              <a:buFont typeface="Wingdings" pitchFamily="2" charset="2"/>
              <a:buNone/>
              <a:defRPr/>
            </a:pPr>
            <a:r>
              <a:rPr lang="en-GB" sz="2000" dirty="0"/>
              <a:t>Brown, S. and </a:t>
            </a:r>
            <a:r>
              <a:rPr lang="en-GB" sz="2000" dirty="0" err="1"/>
              <a:t>Glasner</a:t>
            </a:r>
            <a:r>
              <a:rPr lang="en-GB" sz="2000" dirty="0"/>
              <a:t>, A. (eds.) (1999) </a:t>
            </a:r>
            <a:r>
              <a:rPr lang="en-GB" sz="2000" i="1" dirty="0"/>
              <a:t>Assessment Matters in Higher Education, Choosing and Using Diverse Approaches</a:t>
            </a:r>
            <a:r>
              <a:rPr lang="en-GB" sz="2000" dirty="0"/>
              <a:t>, Maidenhead: Open University Press.</a:t>
            </a:r>
          </a:p>
          <a:p>
            <a:pPr marL="609600" indent="-609600" eaLnBrk="1" hangingPunct="1">
              <a:buNone/>
              <a:defRPr/>
            </a:pPr>
            <a:r>
              <a:rPr lang="en-US" sz="2000" dirty="0"/>
              <a:t>Brown, S. and Race, P. (2012) </a:t>
            </a:r>
            <a:r>
              <a:rPr lang="en-GB" sz="2000" i="1" dirty="0"/>
              <a:t>Using effective assessment to promote learning </a:t>
            </a:r>
            <a:r>
              <a:rPr lang="en-GB" sz="2000" dirty="0"/>
              <a:t>in Hunt, L. and Chambers, D. (2012) </a:t>
            </a:r>
            <a:r>
              <a:rPr lang="en-GB" sz="2000" i="1" dirty="0"/>
              <a:t>University Teaching in Focus, Victoria, Australia, Acer Press. P74-91.</a:t>
            </a:r>
          </a:p>
          <a:p>
            <a:pPr marL="609600" indent="-609600" eaLnBrk="1" hangingPunct="1">
              <a:buNone/>
              <a:defRPr/>
            </a:pPr>
            <a:r>
              <a:rPr lang="en-GB" sz="2000" dirty="0"/>
              <a:t>Brown, S. (2015) </a:t>
            </a:r>
            <a:r>
              <a:rPr lang="en-GB" sz="2000" i="1" dirty="0"/>
              <a:t>Learning , Teaching and Assessment in Higher Education: Global perspectives, </a:t>
            </a:r>
            <a:r>
              <a:rPr lang="en-GB" sz="2000" dirty="0"/>
              <a:t>London, Palgrave.</a:t>
            </a:r>
          </a:p>
          <a:p>
            <a:pPr marL="609600" indent="-609600" eaLnBrk="1" hangingPunct="1">
              <a:defRPr/>
            </a:pPr>
            <a:endParaRPr lang="en-GB" sz="2000" dirty="0"/>
          </a:p>
          <a:p>
            <a:pPr eaLnBrk="1" hangingPunct="1">
              <a:lnSpc>
                <a:spcPct val="90000"/>
              </a:lnSpc>
              <a:buNone/>
              <a:defRPr/>
            </a:pPr>
            <a:endParaRPr lang="en-GB" sz="2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r>
              <a:rPr lang="en-GB" sz="3200" kern="1200" dirty="0">
                <a:solidFill>
                  <a:srgbClr val="002060"/>
                </a:solidFill>
              </a:rPr>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2000" dirty="0"/>
              <a:t>Carless, D., </a:t>
            </a:r>
            <a:r>
              <a:rPr lang="en-US" sz="2000" dirty="0" err="1"/>
              <a:t>Joughin</a:t>
            </a:r>
            <a:r>
              <a:rPr lang="en-US" sz="2000" dirty="0"/>
              <a:t>, G., </a:t>
            </a:r>
            <a:r>
              <a:rPr lang="en-US" sz="2000" dirty="0" err="1"/>
              <a:t>Ngar</a:t>
            </a:r>
            <a:r>
              <a:rPr lang="en-US" sz="2000" dirty="0"/>
              <a:t>-Fun Liu </a:t>
            </a:r>
            <a:r>
              <a:rPr lang="en-US" sz="2000" i="1" dirty="0"/>
              <a:t>et al</a:t>
            </a:r>
            <a:r>
              <a:rPr lang="en-US" sz="2000" dirty="0"/>
              <a:t> (2006) </a:t>
            </a:r>
            <a:r>
              <a:rPr lang="en-US" sz="2000" i="1" dirty="0"/>
              <a:t>How Assessment supports learning: Learning orientated assessment in action </a:t>
            </a:r>
            <a:r>
              <a:rPr lang="en-US" sz="2000" dirty="0"/>
              <a:t>Hong Kong: Hong Kong University Press.</a:t>
            </a:r>
          </a:p>
          <a:p>
            <a:pPr eaLnBrk="1" hangingPunct="1">
              <a:buFont typeface="Wingdings" pitchFamily="2" charset="2"/>
              <a:buNone/>
              <a:defRPr/>
            </a:pPr>
            <a:r>
              <a:rPr lang="en-GB" sz="2000" dirty="0"/>
              <a:t>Carroll, J. and Ryan, J. (2005) </a:t>
            </a:r>
            <a:r>
              <a:rPr lang="en-GB" sz="2000" i="1" dirty="0"/>
              <a:t>Teaching International students: improving learning for all. </a:t>
            </a:r>
            <a:r>
              <a:rPr lang="en-GB" sz="2000" dirty="0"/>
              <a:t>London: Routledge SEDA series.</a:t>
            </a:r>
          </a:p>
          <a:p>
            <a:pPr eaLnBrk="1" hangingPunct="1">
              <a:buNone/>
              <a:defRPr/>
            </a:pPr>
            <a:r>
              <a:rPr lang="en-GB" sz="2000" dirty="0" err="1"/>
              <a:t>Crosling</a:t>
            </a:r>
            <a:r>
              <a:rPr lang="en-GB" sz="2000" dirty="0"/>
              <a:t>, G., Thomas, L. and </a:t>
            </a:r>
            <a:r>
              <a:rPr lang="en-GB" sz="2000" dirty="0" err="1"/>
              <a:t>Heagney</a:t>
            </a:r>
            <a:r>
              <a:rPr lang="en-GB" sz="2000" dirty="0"/>
              <a:t>, M. (2008) </a:t>
            </a:r>
            <a:r>
              <a:rPr lang="en-GB" sz="2000" i="1" dirty="0"/>
              <a:t>Improving student retention in Higher Education,</a:t>
            </a:r>
            <a:r>
              <a:rPr lang="en-GB" sz="2000" dirty="0"/>
              <a:t> London and New York: Routledge </a:t>
            </a:r>
          </a:p>
          <a:p>
            <a:pPr marL="609600" indent="-609600" eaLnBrk="1" hangingPunct="1">
              <a:buFont typeface="Wingdings" pitchFamily="2" charset="2"/>
              <a:buNone/>
              <a:defRPr/>
            </a:pPr>
            <a:r>
              <a:rPr lang="en-GB" sz="2000" dirty="0"/>
              <a:t>Crooks, T. (1988) </a:t>
            </a:r>
            <a:r>
              <a:rPr lang="en-GB" sz="2000" i="1" dirty="0"/>
              <a:t>Assessing student performance, </a:t>
            </a:r>
            <a:r>
              <a:rPr lang="en-GB" sz="2000" dirty="0"/>
              <a:t>HERDSA Green Guide No 8 HERDSA (reprinted 1994).</a:t>
            </a:r>
          </a:p>
          <a:p>
            <a:pPr marL="609600" indent="-609600" eaLnBrk="1" hangingPunct="1">
              <a:buFont typeface="Wingdings" pitchFamily="2" charset="2"/>
              <a:buNone/>
              <a:defRPr/>
            </a:pPr>
            <a:r>
              <a:rPr lang="en-GB" sz="2000" dirty="0" err="1"/>
              <a:t>Falchikov</a:t>
            </a:r>
            <a:r>
              <a:rPr lang="en-GB" sz="2000" dirty="0"/>
              <a:t>, N. (2004) </a:t>
            </a:r>
            <a:r>
              <a:rPr lang="en-GB" sz="2000" i="1" dirty="0"/>
              <a:t>Improving Assessment through Student Involvement: Practical Solutions for Aiding Learning in Higher and Further Education,</a:t>
            </a:r>
            <a:r>
              <a:rPr lang="en-GB" sz="2000" dirty="0"/>
              <a:t> London: Routledge.</a:t>
            </a:r>
          </a:p>
          <a:p>
            <a:pPr marL="609600" indent="-609600" eaLnBrk="1" hangingPunct="1">
              <a:buFont typeface="Wingdings" pitchFamily="2" charset="2"/>
              <a:buNone/>
              <a:defRPr/>
            </a:pPr>
            <a:r>
              <a:rPr lang="en-GB" sz="2000" dirty="0"/>
              <a:t>Gibbs, G. (1999) </a:t>
            </a:r>
            <a:r>
              <a:rPr lang="en-GB" sz="2000" i="1" dirty="0"/>
              <a:t>Using assessment strategically to change the way students learn</a:t>
            </a:r>
            <a:r>
              <a:rPr lang="en-GB" sz="2000" dirty="0"/>
              <a:t>, in Brown S. &amp; </a:t>
            </a:r>
            <a:r>
              <a:rPr lang="en-GB" sz="2000" dirty="0" err="1"/>
              <a:t>Glasner</a:t>
            </a:r>
            <a:r>
              <a:rPr lang="en-GB" sz="2000" dirty="0"/>
              <a:t>, A. (eds.), </a:t>
            </a:r>
            <a:r>
              <a:rPr lang="en-GB" sz="2000" i="1" dirty="0"/>
              <a:t>Assessment Matters in Higher Education: Choosing and Using Diverse Approaches, </a:t>
            </a:r>
            <a:r>
              <a:rPr lang="en-GB" sz="2000" dirty="0"/>
              <a:t>Maidenhead: SRHE/Open University Press.</a:t>
            </a:r>
          </a:p>
          <a:p>
            <a:pPr marL="609600" indent="-609600" eaLnBrk="1" hangingPunct="1">
              <a:buFont typeface="Wingdings" pitchFamily="2" charset="2"/>
              <a:buNone/>
              <a:defRPr/>
            </a:pPr>
            <a:r>
              <a:rPr lang="en-GB" sz="2000" dirty="0"/>
              <a:t>Higher Education Academy (2012) </a:t>
            </a:r>
            <a:r>
              <a:rPr lang="en-GB" sz="2000" i="1" dirty="0"/>
              <a:t>A marked improvement; transforming assessment in higher education</a:t>
            </a:r>
            <a:r>
              <a:rPr lang="en-GB" sz="2000" dirty="0"/>
              <a:t>, York: HEA.</a:t>
            </a:r>
          </a:p>
          <a:p>
            <a:pPr eaLnBrk="1" hangingPunct="1">
              <a:defRPr/>
            </a:pPr>
            <a:endParaRPr lang="en-GB" sz="2000" dirty="0"/>
          </a:p>
          <a:p>
            <a:pPr eaLnBrk="1" hangingPunct="1">
              <a:defRPr/>
            </a:pPr>
            <a:endParaRPr lang="en-GB" sz="2000" dirty="0"/>
          </a:p>
          <a:p>
            <a:pPr eaLnBrk="1" hangingPunct="1">
              <a:defRPr/>
            </a:pPr>
            <a:endParaRPr lang="en-GB" sz="2000" dirty="0"/>
          </a:p>
          <a:p>
            <a:pPr eaLnBrk="1" hangingPunct="1">
              <a:defRPr/>
            </a:pPr>
            <a:endParaRPr lang="en-GB" sz="2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(3)</a:t>
            </a:r>
          </a:p>
        </p:txBody>
      </p:sp>
      <p:sp>
        <p:nvSpPr>
          <p:cNvPr id="43011" name="Rectangle 3"/>
          <p:cNvSpPr>
            <a:spLocks noGrp="1" noChangeArrowheads="1"/>
          </p:cNvSpPr>
          <p:nvPr>
            <p:ph type="body" idx="1"/>
          </p:nvPr>
        </p:nvSpPr>
        <p:spPr>
          <a:xfrm>
            <a:off x="142844" y="1052737"/>
            <a:ext cx="8750331" cy="5329014"/>
          </a:xfrm>
        </p:spPr>
        <p:txBody>
          <a:bodyPr/>
          <a:lstStyle/>
          <a:p>
            <a:pPr eaLnBrk="1" hangingPunct="1">
              <a:buFont typeface="Wingdings" pitchFamily="2" charset="2"/>
              <a:buNone/>
              <a:defRPr/>
            </a:pPr>
            <a:r>
              <a:rPr lang="en-GB" sz="2000" dirty="0"/>
              <a:t>McDowell, L. and Brown, S. (1998) </a:t>
            </a:r>
            <a:r>
              <a:rPr lang="en-GB" sz="2000" i="1" dirty="0"/>
              <a:t>Assessing students: cheating and plagiarism</a:t>
            </a:r>
            <a:r>
              <a:rPr lang="en-GB" sz="2000" dirty="0"/>
              <a:t>, Newcastle: Red Guide 10/11 University of Northumbria.</a:t>
            </a:r>
            <a:endParaRPr lang="en-US" sz="2000" dirty="0"/>
          </a:p>
          <a:p>
            <a:pPr eaLnBrk="1" hangingPunct="1">
              <a:buNone/>
              <a:defRPr/>
            </a:pPr>
            <a:r>
              <a:rPr lang="en-GB" sz="2000" dirty="0"/>
              <a:t>Meyer, J.H.F. and Land, R. (2003) ‘Threshold Concepts and Troublesome Knowledge 1 – Linkages to Ways of Thinking and Practising within the Disciplines’ in C. Rust (ed.) </a:t>
            </a:r>
            <a:r>
              <a:rPr lang="en-GB" sz="2000" i="1" dirty="0"/>
              <a:t>Improving Student Learning </a:t>
            </a:r>
            <a:r>
              <a:rPr lang="en-GB" sz="2000" dirty="0"/>
              <a:t>–</a:t>
            </a:r>
            <a:r>
              <a:rPr lang="en-GB" sz="2000" i="1" dirty="0"/>
              <a:t> Ten years on</a:t>
            </a:r>
            <a:r>
              <a:rPr lang="en-GB" sz="2000" dirty="0"/>
              <a:t>. Oxford: OCSLD.</a:t>
            </a:r>
          </a:p>
          <a:p>
            <a:pPr eaLnBrk="1" hangingPunct="1">
              <a:buFont typeface="Wingdings" pitchFamily="2" charset="2"/>
              <a:buNone/>
              <a:defRPr/>
            </a:pPr>
            <a:r>
              <a:rPr lang="en-GB" sz="2000" dirty="0" err="1"/>
              <a:t>Nicol</a:t>
            </a:r>
            <a:r>
              <a:rPr lang="en-GB" sz="2000" dirty="0"/>
              <a:t>, D. J. and Macfarlane-Dick, D. (2006) Formative assessment and self-regulated learning: A model and seven principles of good feedback practice, </a:t>
            </a:r>
            <a:r>
              <a:rPr lang="en-GB" sz="2000" i="1" dirty="0"/>
              <a:t>Studies in Higher Education </a:t>
            </a:r>
            <a:r>
              <a:rPr lang="en-GB" sz="2000" i="1" dirty="0" err="1"/>
              <a:t>Vol</a:t>
            </a:r>
            <a:r>
              <a:rPr lang="en-GB" sz="2000" i="1" dirty="0"/>
              <a:t> 31(2), 199-218.</a:t>
            </a:r>
          </a:p>
          <a:p>
            <a:pPr eaLnBrk="1" hangingPunct="1">
              <a:buNone/>
              <a:defRPr/>
            </a:pPr>
            <a:r>
              <a:rPr lang="en-GB" sz="2000" dirty="0"/>
              <a:t>PASS project Bradford </a:t>
            </a:r>
            <a:r>
              <a:rPr lang="en-GB" sz="2000" dirty="0">
                <a:hlinkClick r:id="rId3"/>
              </a:rPr>
              <a:t>http://www.pass.brad.ac.uk/</a:t>
            </a:r>
            <a:r>
              <a:rPr lang="en-GB" sz="2000" dirty="0"/>
              <a:t> Accessed November 2013.</a:t>
            </a:r>
          </a:p>
          <a:p>
            <a:pPr eaLnBrk="1" hangingPunct="1">
              <a:buNone/>
              <a:defRPr/>
            </a:pPr>
            <a:r>
              <a:rPr lang="en-GB" sz="2000" dirty="0"/>
              <a:t>Peelo, M. T., &amp; Wareham, T. (Eds.). (2002). </a:t>
            </a:r>
            <a:r>
              <a:rPr lang="en-GB" sz="2000" i="1" dirty="0"/>
              <a:t>Failing students in higher education</a:t>
            </a:r>
            <a:r>
              <a:rPr lang="en-GB" sz="2000" dirty="0"/>
              <a:t>. Society for Research into Higher Education. </a:t>
            </a:r>
          </a:p>
          <a:p>
            <a:pPr eaLnBrk="1" hangingPunct="1">
              <a:buNone/>
              <a:defRPr/>
            </a:pPr>
            <a:r>
              <a:rPr lang="en-GB" sz="2000" dirty="0"/>
              <a:t>Pickford, R. and Brown, S. (2006) </a:t>
            </a:r>
            <a:r>
              <a:rPr lang="en-GB" sz="2000" i="1" dirty="0"/>
              <a:t>Assessing skills and practice,</a:t>
            </a:r>
            <a:r>
              <a:rPr lang="en-GB" sz="2000" dirty="0"/>
              <a:t> London: Routledge. </a:t>
            </a:r>
          </a:p>
          <a:p>
            <a:pPr eaLnBrk="1" hangingPunct="1">
              <a:buNone/>
              <a:defRPr/>
            </a:pPr>
            <a:r>
              <a:rPr lang="en-GB" sz="2000" dirty="0" err="1"/>
              <a:t>Rotheram</a:t>
            </a:r>
            <a:r>
              <a:rPr lang="en-GB" sz="2000" dirty="0"/>
              <a:t>, B. (2009) </a:t>
            </a:r>
            <a:r>
              <a:rPr lang="en-GB" sz="2000" i="1" dirty="0"/>
              <a:t>Sounds Good,</a:t>
            </a:r>
            <a:r>
              <a:rPr lang="en-GB" sz="2000" dirty="0"/>
              <a:t> JISC project </a:t>
            </a:r>
            <a:r>
              <a:rPr lang="en-GB" sz="2000" dirty="0">
                <a:hlinkClick r:id="rId4"/>
              </a:rPr>
              <a:t>http://www.jisc.ac.uk/whatwedo/programmes/usersandinnovation/soundsgood.aspx</a:t>
            </a:r>
            <a:r>
              <a:rPr lang="en-GB" sz="2000" dirty="0"/>
              <a:t> </a:t>
            </a:r>
          </a:p>
          <a:p>
            <a:pPr eaLnBrk="1" hangingPunct="1">
              <a:buNone/>
              <a:defRPr/>
            </a:pPr>
            <a:endParaRPr lang="en-GB" sz="2000" dirty="0"/>
          </a:p>
          <a:p>
            <a:pPr eaLnBrk="1" hangingPunct="1">
              <a:lnSpc>
                <a:spcPct val="90000"/>
              </a:lnSpc>
              <a:buFont typeface="Wingdings" pitchFamily="2" charset="2"/>
              <a:buNone/>
              <a:defRPr/>
            </a:pPr>
            <a:endParaRPr lang="en-GB"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ABF6B-3A8E-4AF6-AED9-7603D2C62995}"/>
              </a:ext>
            </a:extLst>
          </p:cNvPr>
          <p:cNvSpPr>
            <a:spLocks noGrp="1"/>
          </p:cNvSpPr>
          <p:nvPr>
            <p:ph type="title"/>
          </p:nvPr>
        </p:nvSpPr>
        <p:spPr/>
        <p:txBody>
          <a:bodyPr/>
          <a:lstStyle/>
          <a:p>
            <a:r>
              <a:rPr lang="en-GB" dirty="0"/>
              <a:t>But first a game!</a:t>
            </a:r>
          </a:p>
        </p:txBody>
      </p:sp>
      <p:sp>
        <p:nvSpPr>
          <p:cNvPr id="3" name="Content Placeholder 2">
            <a:extLst>
              <a:ext uri="{FF2B5EF4-FFF2-40B4-BE49-F238E27FC236}">
                <a16:creationId xmlns:a16="http://schemas.microsoft.com/office/drawing/2014/main" id="{5E240BED-5E90-4E22-9D98-38FB32CA080A}"/>
              </a:ext>
            </a:extLst>
          </p:cNvPr>
          <p:cNvSpPr>
            <a:spLocks noGrp="1"/>
          </p:cNvSpPr>
          <p:nvPr>
            <p:ph idx="1"/>
          </p:nvPr>
        </p:nvSpPr>
        <p:spPr/>
        <p:txBody>
          <a:bodyPr/>
          <a:lstStyle/>
          <a:p>
            <a:r>
              <a:rPr lang="en-GB" dirty="0"/>
              <a:t>This game is designed to help you think about how we can explain the importance of taking assessment criteria seriously in assessment to help students really understand what they need to do to succeed;</a:t>
            </a:r>
          </a:p>
          <a:p>
            <a:r>
              <a:rPr lang="en-GB" dirty="0"/>
              <a:t>Biscuits are a metaphor!</a:t>
            </a:r>
          </a:p>
        </p:txBody>
      </p:sp>
    </p:spTree>
    <p:extLst>
      <p:ext uri="{BB962C8B-B14F-4D97-AF65-F5344CB8AC3E}">
        <p14:creationId xmlns:p14="http://schemas.microsoft.com/office/powerpoint/2010/main" val="5490200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Useful references and further reading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2000" dirty="0"/>
              <a:t>Race, P. (2001) </a:t>
            </a:r>
            <a:r>
              <a:rPr lang="en-GB" sz="2000" i="1" dirty="0"/>
              <a:t>A Briefing on Self, Peer &amp; Group Assessment,</a:t>
            </a:r>
            <a:r>
              <a:rPr lang="en-GB" sz="2000" dirty="0"/>
              <a:t> in LTSN Generic Centre Assessment Series No 9, LTSN York.</a:t>
            </a:r>
          </a:p>
          <a:p>
            <a:pPr eaLnBrk="1" hangingPunct="1">
              <a:buFont typeface="Wingdings" pitchFamily="2" charset="2"/>
              <a:buNone/>
            </a:pPr>
            <a:r>
              <a:rPr lang="en-GB" sz="2000" dirty="0"/>
              <a:t>Race P. (2015) </a:t>
            </a:r>
            <a:r>
              <a:rPr lang="en-GB" sz="2000" i="1" dirty="0"/>
              <a:t>The lecturer’s toolkit (4</a:t>
            </a:r>
            <a:r>
              <a:rPr lang="en-GB" sz="2000" i="1" baseline="30000" dirty="0"/>
              <a:t>th</a:t>
            </a:r>
            <a:r>
              <a:rPr lang="en-GB" sz="2000" i="1" dirty="0"/>
              <a:t> edition),</a:t>
            </a:r>
            <a:r>
              <a:rPr lang="en-GB" sz="2000" dirty="0"/>
              <a:t> London: Routledge.</a:t>
            </a:r>
          </a:p>
          <a:p>
            <a:pPr eaLnBrk="1" hangingPunct="1">
              <a:buFont typeface="Wingdings" pitchFamily="2" charset="2"/>
              <a:buNone/>
            </a:pPr>
            <a:r>
              <a:rPr lang="en-GB" sz="2000" dirty="0"/>
              <a:t>Rust, C., Price, M. and O’Donovan, B. (2003) Improving students’ learning by developing their understanding of assessment criteria and processes</a:t>
            </a:r>
            <a:r>
              <a:rPr lang="en-GB" sz="2000" i="1" dirty="0"/>
              <a:t>, Assessment and Evaluation in Higher Education. 28 (2), 147-164.</a:t>
            </a:r>
          </a:p>
          <a:p>
            <a:pPr eaLnBrk="1" hangingPunct="1">
              <a:buFont typeface="Wingdings" pitchFamily="2" charset="2"/>
              <a:buNone/>
            </a:pPr>
            <a:r>
              <a:rPr lang="en-GB" sz="2000" dirty="0"/>
              <a:t>Ryan, J. (2000) </a:t>
            </a:r>
            <a:r>
              <a:rPr lang="en-GB" sz="2000" i="1" dirty="0"/>
              <a:t>A Guide to Teaching International Students,</a:t>
            </a:r>
            <a:r>
              <a:rPr lang="en-GB" sz="2000" dirty="0"/>
              <a:t> Oxford Centre for Staff and Learning Development.</a:t>
            </a:r>
          </a:p>
          <a:p>
            <a:pPr eaLnBrk="1" hangingPunct="1">
              <a:buFont typeface="Wingdings" pitchFamily="2" charset="2"/>
              <a:buNone/>
            </a:pPr>
            <a:r>
              <a:rPr lang="en-GB" sz="2000" dirty="0"/>
              <a:t>Stefani, L. and Carroll, J. (2001) </a:t>
            </a:r>
            <a:r>
              <a:rPr lang="en-GB" sz="2000" i="1" dirty="0"/>
              <a:t>A Briefing on Plagiarism </a:t>
            </a:r>
            <a:r>
              <a:rPr lang="en-GB" sz="2000" dirty="0"/>
              <a:t>http://www.ltsn.ac.uk/application.asp?app=resources.asp&amp;process=full_record&amp;section=generic&amp;id=10</a:t>
            </a:r>
          </a:p>
          <a:p>
            <a:pPr eaLnBrk="1" hangingPunct="1">
              <a:buNone/>
            </a:pPr>
            <a:r>
              <a:rPr lang="en-GB" sz="2000" dirty="0"/>
              <a:t>Sadler, D. Royce (2010) Beyond feedback: developing student capability in complex appraisal,</a:t>
            </a:r>
            <a:br>
              <a:rPr lang="en-GB" sz="2000" dirty="0"/>
            </a:br>
            <a:r>
              <a:rPr lang="en-GB" sz="2000" i="1" dirty="0"/>
              <a:t>Assessment &amp; Evaluation in Higher Education, 35: 5, 535-550.</a:t>
            </a:r>
          </a:p>
          <a:p>
            <a:pPr eaLnBrk="1" hangingPunct="1">
              <a:buNone/>
            </a:pPr>
            <a:r>
              <a:rPr lang="en-GB" sz="2000" dirty="0"/>
              <a:t>Yorke, M. (1999) </a:t>
            </a:r>
            <a:r>
              <a:rPr lang="en-GB" sz="2000" i="1" dirty="0"/>
              <a:t>Leaving Early: Undergraduate Non-completion in Higher Education,</a:t>
            </a:r>
            <a:r>
              <a:rPr lang="en-GB" sz="2000" dirty="0"/>
              <a:t> London: Routledge.</a:t>
            </a:r>
          </a:p>
          <a:p>
            <a:pPr eaLnBrk="1" hangingPunct="1">
              <a:buFont typeface="Wingdings" pitchFamily="2" charset="2"/>
              <a:buNone/>
            </a:pPr>
            <a:endParaRPr lang="en-GB" sz="2000" dirty="0"/>
          </a:p>
          <a:p>
            <a:endParaRPr lang="en-GB"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A262-FB0B-47B6-BC26-1081F74053A1}"/>
              </a:ext>
            </a:extLst>
          </p:cNvPr>
          <p:cNvSpPr>
            <a:spLocks noGrp="1"/>
          </p:cNvSpPr>
          <p:nvPr>
            <p:ph type="title"/>
          </p:nvPr>
        </p:nvSpPr>
        <p:spPr/>
        <p:txBody>
          <a:bodyPr/>
          <a:lstStyle/>
          <a:p>
            <a:r>
              <a:rPr lang="en-GB" dirty="0"/>
              <a:t>Thinking through the issues raised in the biscuit game</a:t>
            </a:r>
          </a:p>
        </p:txBody>
      </p:sp>
      <p:sp>
        <p:nvSpPr>
          <p:cNvPr id="3" name="Content Placeholder 2">
            <a:extLst>
              <a:ext uri="{FF2B5EF4-FFF2-40B4-BE49-F238E27FC236}">
                <a16:creationId xmlns:a16="http://schemas.microsoft.com/office/drawing/2014/main" id="{0D301135-AEEC-4738-A5CF-C6EE8F8396D7}"/>
              </a:ext>
            </a:extLst>
          </p:cNvPr>
          <p:cNvSpPr>
            <a:spLocks noGrp="1"/>
          </p:cNvSpPr>
          <p:nvPr>
            <p:ph idx="1"/>
          </p:nvPr>
        </p:nvSpPr>
        <p:spPr>
          <a:xfrm>
            <a:off x="251520" y="1412875"/>
            <a:ext cx="8446393" cy="4789488"/>
          </a:xfrm>
        </p:spPr>
        <p:txBody>
          <a:bodyPr/>
          <a:lstStyle/>
          <a:p>
            <a:r>
              <a:rPr lang="en-GB" sz="2000" dirty="0"/>
              <a:t>It is often useful to start from individual perspectives at the outset of an assignment and clarify preconceptions;</a:t>
            </a:r>
          </a:p>
          <a:p>
            <a:r>
              <a:rPr lang="en-GB" sz="2000" dirty="0"/>
              <a:t>Assessment is a complex nuanced task with grey areas, and just as agreed definitions of biscuits are not always readily achievable, so also assignments benefit from dialogue to clarify expectations;</a:t>
            </a:r>
          </a:p>
          <a:p>
            <a:r>
              <a:rPr lang="en-GB" sz="2000" dirty="0"/>
              <a:t>Category definitions can sometimes be complicated when setting assignments. It’s helpful in advance of an assessment to agree definitions of what is, for example, a portfolio;</a:t>
            </a:r>
          </a:p>
          <a:p>
            <a:r>
              <a:rPr lang="en-GB" sz="2000" dirty="0"/>
              <a:t>It’s helpful to surface the fact that although criteria may be considered to be explicit, the way people grade using criteria can differ substantially;</a:t>
            </a:r>
          </a:p>
          <a:p>
            <a:r>
              <a:rPr lang="en-GB" sz="2000" dirty="0"/>
              <a:t>Assessment is an imprecise and inexact activity and to recognise that absolute certainty about grades is not always achievable;</a:t>
            </a:r>
          </a:p>
          <a:p>
            <a:r>
              <a:rPr lang="en-GB" sz="2000" dirty="0"/>
              <a:t>Generic discussion about assessment, and how we grade can help develop assessment literacy.</a:t>
            </a:r>
          </a:p>
          <a:p>
            <a:endParaRPr lang="en-GB" dirty="0"/>
          </a:p>
        </p:txBody>
      </p:sp>
    </p:spTree>
    <p:extLst>
      <p:ext uri="{BB962C8B-B14F-4D97-AF65-F5344CB8AC3E}">
        <p14:creationId xmlns:p14="http://schemas.microsoft.com/office/powerpoint/2010/main" val="2358540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Using assessment for learning </a:t>
            </a:r>
            <a:br>
              <a:rPr lang="en-GB" sz="3200" kern="1200" dirty="0">
                <a:solidFill>
                  <a:srgbClr val="002060"/>
                </a:solidFill>
              </a:rPr>
            </a:br>
            <a:r>
              <a:rPr lang="en-GB" sz="3200" kern="1200" dirty="0">
                <a:solidFill>
                  <a:srgbClr val="002060"/>
                </a:solidFill>
              </a:rPr>
              <a:t>(Sambell et al, 2012)</a:t>
            </a:r>
          </a:p>
        </p:txBody>
      </p:sp>
      <p:sp>
        <p:nvSpPr>
          <p:cNvPr id="22531" name="Content Placeholder 2"/>
          <p:cNvSpPr>
            <a:spLocks noGrp="1"/>
          </p:cNvSpPr>
          <p:nvPr>
            <p:ph idx="1"/>
          </p:nvPr>
        </p:nvSpPr>
        <p:spPr/>
        <p:txBody>
          <a:bodyPr/>
          <a:lstStyle/>
          <a:p>
            <a:pPr eaLnBrk="1" hangingPunct="1"/>
            <a:r>
              <a:rPr lang="en-US" sz="2400" b="1" dirty="0"/>
              <a:t>Assessment that is meaningful to students can provide them with a framework for activity;</a:t>
            </a:r>
          </a:p>
          <a:p>
            <a:pPr eaLnBrk="1" hangingPunct="1"/>
            <a:r>
              <a:rPr lang="en-US" sz="2400" b="1" dirty="0"/>
              <a:t>“Students can escape bad teaching but they can’t escape bad assessment” (</a:t>
            </a:r>
            <a:r>
              <a:rPr lang="en-US" sz="2400" b="1" dirty="0" err="1"/>
              <a:t>Boud</a:t>
            </a:r>
            <a:r>
              <a:rPr lang="en-US" sz="2400" b="1" dirty="0"/>
              <a:t>, 1995);</a:t>
            </a:r>
          </a:p>
          <a:p>
            <a:pPr eaLnBrk="1" hangingPunct="1"/>
            <a:r>
              <a:rPr lang="en-US" sz="2400" b="1" dirty="0"/>
              <a:t>Where assessment is fully part of the learning process and integrated within it, the act of being assessed can help students to make sense of their learning;</a:t>
            </a:r>
          </a:p>
          <a:p>
            <a:pPr eaLnBrk="1" hangingPunct="1"/>
            <a:r>
              <a:rPr lang="en-GB" sz="2400" b="1" dirty="0"/>
              <a:t>Assessment should be formative, informative, developmental and remediable.</a:t>
            </a:r>
          </a:p>
          <a:p>
            <a:pPr eaLnBrk="1" hangingPunct="1"/>
            <a:endParaRPr lang="en-US" sz="2400" dirty="0"/>
          </a:p>
        </p:txBody>
      </p:sp>
    </p:spTree>
    <p:extLst>
      <p:ext uri="{BB962C8B-B14F-4D97-AF65-F5344CB8AC3E}">
        <p14:creationId xmlns:p14="http://schemas.microsoft.com/office/powerpoint/2010/main" val="2825270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188913"/>
            <a:ext cx="8569325" cy="610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lstStyle/>
          <a:p>
            <a:endParaRPr lang="en-GB" dirty="0"/>
          </a:p>
        </p:txBody>
      </p:sp>
      <p:grpSp>
        <p:nvGrpSpPr>
          <p:cNvPr id="2" name="Group 3"/>
          <p:cNvGrpSpPr>
            <a:grpSpLocks/>
          </p:cNvGrpSpPr>
          <p:nvPr/>
        </p:nvGrpSpPr>
        <p:grpSpPr bwMode="auto">
          <a:xfrm>
            <a:off x="4633913" y="549275"/>
            <a:ext cx="2654300" cy="2725738"/>
            <a:chOff x="2937" y="346"/>
            <a:chExt cx="1672" cy="1717"/>
          </a:xfrm>
          <a:solidFill>
            <a:srgbClr val="00B050"/>
          </a:solidFill>
        </p:grpSpPr>
        <p:sp>
          <p:nvSpPr>
            <p:cNvPr id="48132" name="Freeform 4"/>
            <p:cNvSpPr>
              <a:spLocks/>
            </p:cNvSpPr>
            <p:nvPr/>
          </p:nvSpPr>
          <p:spPr bwMode="auto">
            <a:xfrm>
              <a:off x="2937" y="346"/>
              <a:ext cx="1672" cy="1717"/>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grpFill/>
            <a:ln w="25400">
              <a:solidFill>
                <a:srgbClr val="000000"/>
              </a:solidFill>
              <a:prstDash val="solid"/>
              <a:round/>
              <a:headEnd/>
              <a:tailEnd/>
            </a:ln>
          </p:spPr>
          <p:txBody>
            <a:bodyPr/>
            <a:lstStyle/>
            <a:p>
              <a:endParaRPr lang="en-GB" dirty="0"/>
            </a:p>
          </p:txBody>
        </p:sp>
        <p:sp>
          <p:nvSpPr>
            <p:cNvPr id="48133" name="Text Box 5"/>
            <p:cNvSpPr txBox="1">
              <a:spLocks noChangeArrowheads="1"/>
            </p:cNvSpPr>
            <p:nvPr/>
          </p:nvSpPr>
          <p:spPr bwMode="auto">
            <a:xfrm>
              <a:off x="3152" y="618"/>
              <a:ext cx="771" cy="633"/>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200" b="1" dirty="0">
                  <a:latin typeface="Comic Sans MS" pitchFamily="66" charset="0"/>
                </a:rPr>
                <a:t>Emphasises authentic &amp; complex assessment tasks</a:t>
              </a:r>
              <a:endParaRPr lang="en-US" sz="1200" b="1" dirty="0">
                <a:latin typeface="Comic Sans MS" pitchFamily="66" charset="0"/>
              </a:endParaRPr>
            </a:p>
          </p:txBody>
        </p:sp>
      </p:grpSp>
      <p:grpSp>
        <p:nvGrpSpPr>
          <p:cNvPr id="3" name="Group 6"/>
          <p:cNvGrpSpPr>
            <a:grpSpLocks/>
          </p:cNvGrpSpPr>
          <p:nvPr/>
        </p:nvGrpSpPr>
        <p:grpSpPr bwMode="auto">
          <a:xfrm>
            <a:off x="1962150" y="547688"/>
            <a:ext cx="2687638" cy="2693987"/>
            <a:chOff x="1244" y="346"/>
            <a:chExt cx="1693" cy="1697"/>
          </a:xfrm>
        </p:grpSpPr>
        <p:sp>
          <p:nvSpPr>
            <p:cNvPr id="48135" name="Freeform 7"/>
            <p:cNvSpPr>
              <a:spLocks/>
            </p:cNvSpPr>
            <p:nvPr/>
          </p:nvSpPr>
          <p:spPr bwMode="auto">
            <a:xfrm>
              <a:off x="1244" y="346"/>
              <a:ext cx="1693" cy="1697"/>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dirty="0"/>
            </a:p>
          </p:txBody>
        </p:sp>
        <p:sp>
          <p:nvSpPr>
            <p:cNvPr id="48136" name="Text Box 8"/>
            <p:cNvSpPr txBox="1">
              <a:spLocks noChangeArrowheads="1"/>
            </p:cNvSpPr>
            <p:nvPr/>
          </p:nvSpPr>
          <p:spPr bwMode="auto">
            <a:xfrm>
              <a:off x="1791" y="733"/>
              <a:ext cx="1021"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Develops students’ abilities to evaluate own progress, direct own learning</a:t>
              </a:r>
              <a:endParaRPr lang="en-US" sz="1200" b="1" dirty="0">
                <a:latin typeface="Comic Sans MS" pitchFamily="66" charset="0"/>
              </a:endParaRPr>
            </a:p>
          </p:txBody>
        </p:sp>
      </p:grpSp>
      <p:grpSp>
        <p:nvGrpSpPr>
          <p:cNvPr id="4" name="Group 9"/>
          <p:cNvGrpSpPr>
            <a:grpSpLocks/>
          </p:cNvGrpSpPr>
          <p:nvPr/>
        </p:nvGrpSpPr>
        <p:grpSpPr bwMode="auto">
          <a:xfrm>
            <a:off x="1531938" y="1839913"/>
            <a:ext cx="3114675" cy="2755900"/>
            <a:chOff x="975" y="1175"/>
            <a:chExt cx="1962" cy="1736"/>
          </a:xfrm>
          <a:solidFill>
            <a:schemeClr val="accent6">
              <a:lumMod val="40000"/>
              <a:lumOff val="60000"/>
            </a:schemeClr>
          </a:solidFill>
        </p:grpSpPr>
        <p:sp>
          <p:nvSpPr>
            <p:cNvPr id="48138" name="Freeform 10"/>
            <p:cNvSpPr>
              <a:spLocks/>
            </p:cNvSpPr>
            <p:nvPr/>
          </p:nvSpPr>
          <p:spPr bwMode="auto">
            <a:xfrm>
              <a:off x="975" y="1175"/>
              <a:ext cx="1962" cy="1736"/>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grpFill/>
            <a:ln w="25400">
              <a:solidFill>
                <a:srgbClr val="000000"/>
              </a:solidFill>
              <a:prstDash val="solid"/>
              <a:round/>
              <a:headEnd/>
              <a:tailEnd/>
            </a:ln>
          </p:spPr>
          <p:txBody>
            <a:bodyPr/>
            <a:lstStyle/>
            <a:p>
              <a:endParaRPr lang="en-GB" dirty="0"/>
            </a:p>
          </p:txBody>
        </p:sp>
        <p:sp>
          <p:nvSpPr>
            <p:cNvPr id="48139" name="Text Box 11"/>
            <p:cNvSpPr txBox="1">
              <a:spLocks noChangeArrowheads="1"/>
            </p:cNvSpPr>
            <p:nvPr/>
          </p:nvSpPr>
          <p:spPr bwMode="auto">
            <a:xfrm>
              <a:off x="1186" y="1774"/>
              <a:ext cx="1082" cy="748"/>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informal feedback (e.g. peer review of draft writing, collaborative project work)</a:t>
              </a:r>
              <a:endParaRPr lang="en-US" sz="1200" b="1" dirty="0">
                <a:latin typeface="Comic Sans MS" pitchFamily="66" charset="0"/>
              </a:endParaRPr>
            </a:p>
          </p:txBody>
        </p:sp>
      </p:grpSp>
      <p:grpSp>
        <p:nvGrpSpPr>
          <p:cNvPr id="5" name="Group 12"/>
          <p:cNvGrpSpPr>
            <a:grpSpLocks/>
          </p:cNvGrpSpPr>
          <p:nvPr/>
        </p:nvGrpSpPr>
        <p:grpSpPr bwMode="auto">
          <a:xfrm>
            <a:off x="1960563" y="3235325"/>
            <a:ext cx="2687637" cy="2659063"/>
            <a:chOff x="1244" y="2073"/>
            <a:chExt cx="1693" cy="1675"/>
          </a:xfrm>
        </p:grpSpPr>
        <p:sp>
          <p:nvSpPr>
            <p:cNvPr id="48141" name="Freeform 13"/>
            <p:cNvSpPr>
              <a:spLocks/>
            </p:cNvSpPr>
            <p:nvPr/>
          </p:nvSpPr>
          <p:spPr bwMode="auto">
            <a:xfrm>
              <a:off x="1244" y="2073"/>
              <a:ext cx="1693" cy="1675"/>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0000"/>
            </a:solidFill>
            <a:ln w="25400">
              <a:solidFill>
                <a:srgbClr val="000000"/>
              </a:solidFill>
              <a:prstDash val="solid"/>
              <a:round/>
              <a:headEnd/>
              <a:tailEnd/>
            </a:ln>
          </p:spPr>
          <p:txBody>
            <a:bodyPr/>
            <a:lstStyle/>
            <a:p>
              <a:endParaRPr lang="en-GB" dirty="0"/>
            </a:p>
          </p:txBody>
        </p:sp>
        <p:sp>
          <p:nvSpPr>
            <p:cNvPr id="48142" name="Text Box 14"/>
            <p:cNvSpPr txBox="1">
              <a:spLocks noChangeArrowheads="1"/>
            </p:cNvSpPr>
            <p:nvPr/>
          </p:nvSpPr>
          <p:spPr bwMode="auto">
            <a:xfrm>
              <a:off x="1620" y="2742"/>
              <a:ext cx="1192"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formal feedback (e.g. tutor comment, self-review logs)</a:t>
              </a:r>
              <a:endParaRPr lang="en-US" sz="1200" b="1" dirty="0">
                <a:latin typeface="Comic Sans MS" pitchFamily="66" charset="0"/>
              </a:endParaRPr>
            </a:p>
          </p:txBody>
        </p:sp>
      </p:grpSp>
      <p:grpSp>
        <p:nvGrpSpPr>
          <p:cNvPr id="6" name="Group 15"/>
          <p:cNvGrpSpPr>
            <a:grpSpLocks/>
          </p:cNvGrpSpPr>
          <p:nvPr/>
        </p:nvGrpSpPr>
        <p:grpSpPr bwMode="auto">
          <a:xfrm>
            <a:off x="4646613" y="3235325"/>
            <a:ext cx="2625725" cy="2659063"/>
            <a:chOff x="2920" y="2056"/>
            <a:chExt cx="1672" cy="1675"/>
          </a:xfrm>
        </p:grpSpPr>
        <p:sp>
          <p:nvSpPr>
            <p:cNvPr id="48144" name="Freeform 16"/>
            <p:cNvSpPr>
              <a:spLocks/>
            </p:cNvSpPr>
            <p:nvPr/>
          </p:nvSpPr>
          <p:spPr bwMode="auto">
            <a:xfrm>
              <a:off x="2920" y="2056"/>
              <a:ext cx="1672" cy="1675"/>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dirty="0"/>
            </a:p>
          </p:txBody>
        </p:sp>
        <p:sp>
          <p:nvSpPr>
            <p:cNvPr id="48145" name="Text Box 17"/>
            <p:cNvSpPr txBox="1">
              <a:spLocks noChangeArrowheads="1"/>
            </p:cNvSpPr>
            <p:nvPr/>
          </p:nvSpPr>
          <p:spPr bwMode="auto">
            <a:xfrm>
              <a:off x="2984" y="2573"/>
              <a:ext cx="1056"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Offers extensive ‘low stakes’ confidence building opportunities and practice</a:t>
              </a:r>
              <a:endParaRPr lang="en-US" sz="1200" b="1" dirty="0">
                <a:latin typeface="Comic Sans MS" pitchFamily="66" charset="0"/>
              </a:endParaRPr>
            </a:p>
          </p:txBody>
        </p:sp>
      </p:grpSp>
      <p:grpSp>
        <p:nvGrpSpPr>
          <p:cNvPr id="7" name="Group 18"/>
          <p:cNvGrpSpPr>
            <a:grpSpLocks/>
          </p:cNvGrpSpPr>
          <p:nvPr/>
        </p:nvGrpSpPr>
        <p:grpSpPr bwMode="auto">
          <a:xfrm>
            <a:off x="4633913" y="1852613"/>
            <a:ext cx="3078162" cy="2755900"/>
            <a:chOff x="2937" y="1175"/>
            <a:chExt cx="1939" cy="1736"/>
          </a:xfrm>
        </p:grpSpPr>
        <p:sp>
          <p:nvSpPr>
            <p:cNvPr id="48147" name="Freeform 19"/>
            <p:cNvSpPr>
              <a:spLocks/>
            </p:cNvSpPr>
            <p:nvPr/>
          </p:nvSpPr>
          <p:spPr bwMode="auto">
            <a:xfrm>
              <a:off x="2937" y="1175"/>
              <a:ext cx="1939" cy="1736"/>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dirty="0"/>
            </a:p>
          </p:txBody>
        </p:sp>
        <p:sp>
          <p:nvSpPr>
            <p:cNvPr id="48148" name="Text Box 20"/>
            <p:cNvSpPr txBox="1">
              <a:spLocks noChangeArrowheads="1"/>
            </p:cNvSpPr>
            <p:nvPr/>
          </p:nvSpPr>
          <p:spPr bwMode="auto">
            <a:xfrm>
              <a:off x="3619" y="1686"/>
              <a:ext cx="1031" cy="633"/>
            </a:xfrm>
            <a:prstGeom prst="rect">
              <a:avLst/>
            </a:prstGeom>
            <a:solidFill>
              <a:schemeClr val="bg1">
                <a:lumMod val="85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Uses high stakes summative assessment rigorously but sparingly</a:t>
              </a:r>
              <a:endParaRPr lang="en-US" sz="1200" b="1" dirty="0">
                <a:latin typeface="Comic Sans MS" pitchFamily="66" charset="0"/>
              </a:endParaRPr>
            </a:p>
          </p:txBody>
        </p:sp>
      </p:grpSp>
      <p:sp>
        <p:nvSpPr>
          <p:cNvPr id="48149" name="Text Box 21"/>
          <p:cNvSpPr txBox="1">
            <a:spLocks noChangeArrowheads="1"/>
          </p:cNvSpPr>
          <p:nvPr/>
        </p:nvSpPr>
        <p:spPr bwMode="auto">
          <a:xfrm>
            <a:off x="274638" y="2746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2800" b="1" dirty="0">
                <a:solidFill>
                  <a:srgbClr val="3366FF"/>
                </a:solidFill>
                <a:latin typeface="Tahoma" charset="0"/>
              </a:rPr>
              <a:t>A4L the Northumbria model</a:t>
            </a:r>
            <a:endParaRPr lang="en-GB" sz="2400" dirty="0">
              <a:solidFill>
                <a:srgbClr val="3366FF"/>
              </a:solidFill>
              <a:latin typeface="Tahoma" charset="0"/>
            </a:endParaRPr>
          </a:p>
        </p:txBody>
      </p:sp>
    </p:spTree>
    <p:extLst>
      <p:ext uri="{BB962C8B-B14F-4D97-AF65-F5344CB8AC3E}">
        <p14:creationId xmlns:p14="http://schemas.microsoft.com/office/powerpoint/2010/main" val="4080201066"/>
      </p:ext>
    </p:extLst>
  </p:cSld>
  <p:clrMapOvr>
    <a:masterClrMapping/>
  </p:clrMapOvr>
  <p:transition spd="slow" advTm="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a:t>Assessment </a:t>
            </a:r>
            <a:r>
              <a:rPr lang="en-GB" i="1" dirty="0"/>
              <a:t>for</a:t>
            </a:r>
            <a:r>
              <a:rPr lang="en-GB" dirty="0"/>
              <a:t> learning: some useful thoughts</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a:t>1. 	Tasks should be </a:t>
            </a:r>
            <a:r>
              <a:rPr lang="en-GB" sz="2300" dirty="0">
                <a:solidFill>
                  <a:schemeClr val="tx2">
                    <a:lumMod val="40000"/>
                    <a:lumOff val="60000"/>
                  </a:schemeClr>
                </a:solidFill>
              </a:rPr>
              <a:t>challenging</a:t>
            </a:r>
            <a:r>
              <a:rPr lang="en-GB" sz="2300" dirty="0"/>
              <a:t>, demanding higher order learning and integration of knowledge learned in both the university and other contexts;</a:t>
            </a:r>
          </a:p>
          <a:p>
            <a:pPr marL="438150" indent="-438150" eaLnBrk="1" hangingPunct="1">
              <a:buFont typeface="Wingdings" pitchFamily="2" charset="2"/>
              <a:buNone/>
              <a:defRPr/>
            </a:pPr>
            <a:r>
              <a:rPr lang="en-GB" sz="2300" dirty="0"/>
              <a:t>2. 	Learning and assessment should be </a:t>
            </a:r>
            <a:r>
              <a:rPr lang="en-GB" sz="2300" dirty="0">
                <a:solidFill>
                  <a:srgbClr val="AD5CFF"/>
                </a:solidFill>
              </a:rPr>
              <a:t>integrated</a:t>
            </a:r>
            <a:r>
              <a:rPr lang="en-GB" sz="2300" dirty="0"/>
              <a:t>, assessment should not come at the end of learning but should be part of the learning process;</a:t>
            </a:r>
          </a:p>
          <a:p>
            <a:pPr marL="438150" indent="-438150" eaLnBrk="1" hangingPunct="1">
              <a:buFont typeface="Wingdings" pitchFamily="2" charset="2"/>
              <a:buNone/>
              <a:defRPr/>
            </a:pPr>
            <a:r>
              <a:rPr lang="en-GB" sz="2300" dirty="0"/>
              <a:t>3. 	Students are involved in self assessment and reflection on their learning, they are involved in </a:t>
            </a:r>
            <a:r>
              <a:rPr lang="en-GB" sz="2300" dirty="0">
                <a:solidFill>
                  <a:srgbClr val="AD5CFF"/>
                </a:solidFill>
              </a:rPr>
              <a:t>judging performance</a:t>
            </a:r>
            <a:r>
              <a:rPr lang="en-GB" sz="2300" dirty="0"/>
              <a:t>;</a:t>
            </a:r>
          </a:p>
          <a:p>
            <a:pPr marL="438150" indent="-438150" eaLnBrk="1" hangingPunct="1">
              <a:buFont typeface="Wingdings" pitchFamily="2" charset="2"/>
              <a:buNone/>
              <a:defRPr/>
            </a:pPr>
            <a:r>
              <a:rPr lang="en-GB" sz="2300" dirty="0"/>
              <a:t>4. 	Assessment should encourage </a:t>
            </a:r>
            <a:r>
              <a:rPr lang="en-GB" sz="2300" dirty="0">
                <a:solidFill>
                  <a:srgbClr val="AD5CFF"/>
                </a:solidFill>
              </a:rPr>
              <a:t>metacognition</a:t>
            </a:r>
            <a:r>
              <a:rPr lang="en-GB" sz="2300" dirty="0"/>
              <a:t>, promoting thinking about the learning process not just the learning outcomes;</a:t>
            </a:r>
          </a:p>
          <a:p>
            <a:pPr marL="438150" indent="-438150" eaLnBrk="1" hangingPunct="1">
              <a:buFont typeface="Wingdings" pitchFamily="2" charset="2"/>
              <a:buNone/>
              <a:defRPr/>
            </a:pPr>
            <a:r>
              <a:rPr lang="en-GB" sz="2300" dirty="0"/>
              <a:t>5. 	Assessment should have a </a:t>
            </a:r>
            <a:r>
              <a:rPr lang="en-GB" sz="2300" dirty="0">
                <a:solidFill>
                  <a:srgbClr val="AD5CFF"/>
                </a:solidFill>
              </a:rPr>
              <a:t>formative </a:t>
            </a:r>
            <a:r>
              <a:rPr lang="en-GB" sz="23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7934898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dirty="0"/>
              <a:t>6. 	Assessment expectations should be made </a:t>
            </a:r>
            <a:r>
              <a:rPr lang="en-GB" dirty="0">
                <a:solidFill>
                  <a:schemeClr val="tx2">
                    <a:lumMod val="40000"/>
                    <a:lumOff val="60000"/>
                  </a:schemeClr>
                </a:solidFill>
              </a:rPr>
              <a:t>visible</a:t>
            </a:r>
            <a:r>
              <a:rPr lang="en-GB" dirty="0">
                <a:solidFill>
                  <a:srgbClr val="7030A0"/>
                </a:solidFill>
              </a:rPr>
              <a:t> </a:t>
            </a:r>
            <a:r>
              <a:rPr lang="en-GB" dirty="0"/>
              <a:t>to students as far as possible;</a:t>
            </a:r>
          </a:p>
          <a:p>
            <a:pPr marL="538163" indent="-538163" eaLnBrk="1" hangingPunct="1">
              <a:buFont typeface="Wingdings" pitchFamily="2" charset="2"/>
              <a:buNone/>
              <a:defRPr/>
            </a:pPr>
            <a:r>
              <a:rPr lang="en-GB" dirty="0"/>
              <a:t>7. 	Tasks should involve the </a:t>
            </a:r>
            <a:r>
              <a:rPr lang="en-GB" dirty="0">
                <a:solidFill>
                  <a:schemeClr val="tx2">
                    <a:lumMod val="40000"/>
                    <a:lumOff val="60000"/>
                  </a:schemeClr>
                </a:solidFill>
              </a:rPr>
              <a:t>active engagement </a:t>
            </a:r>
            <a:r>
              <a:rPr lang="en-GB" dirty="0"/>
              <a:t>of students developing the capacity to find things out for themselves and learn independently;</a:t>
            </a:r>
          </a:p>
          <a:p>
            <a:pPr marL="538163" indent="-538163" eaLnBrk="1" hangingPunct="1">
              <a:buFont typeface="Wingdings" pitchFamily="2" charset="2"/>
              <a:buNone/>
              <a:defRPr/>
            </a:pPr>
            <a:r>
              <a:rPr lang="en-GB" dirty="0"/>
              <a:t>8. 	Tasks should be </a:t>
            </a:r>
            <a:r>
              <a:rPr lang="en-GB" dirty="0">
                <a:solidFill>
                  <a:schemeClr val="tx2">
                    <a:lumMod val="40000"/>
                    <a:lumOff val="60000"/>
                  </a:schemeClr>
                </a:solidFill>
              </a:rPr>
              <a:t>authentic</a:t>
            </a:r>
            <a:r>
              <a:rPr lang="en-GB" dirty="0"/>
              <a:t>; worthwhile, relevant and offering students some level of control over their work;</a:t>
            </a:r>
          </a:p>
          <a:p>
            <a:pPr marL="538163" indent="-538163" eaLnBrk="1" hangingPunct="1">
              <a:buFont typeface="Wingdings" pitchFamily="2" charset="2"/>
              <a:buNone/>
              <a:defRPr/>
            </a:pPr>
            <a:r>
              <a:rPr lang="en-GB" dirty="0"/>
              <a:t>9. 	Tasks are </a:t>
            </a:r>
            <a:r>
              <a:rPr lang="en-GB" dirty="0">
                <a:solidFill>
                  <a:schemeClr val="tx2">
                    <a:lumMod val="40000"/>
                    <a:lumOff val="60000"/>
                  </a:schemeClr>
                </a:solidFill>
              </a:rPr>
              <a:t>fit for purpose </a:t>
            </a:r>
            <a:r>
              <a:rPr lang="en-GB" dirty="0"/>
              <a:t>and align with important learning outcomes;</a:t>
            </a:r>
          </a:p>
          <a:p>
            <a:pPr marL="538163" indent="-538163" eaLnBrk="1" hangingPunct="1">
              <a:buFont typeface="Wingdings" pitchFamily="2" charset="2"/>
              <a:buNone/>
              <a:defRPr/>
            </a:pPr>
            <a:r>
              <a:rPr lang="en-GB" dirty="0"/>
              <a:t>10. 	Assessment should be used to </a:t>
            </a:r>
            <a:r>
              <a:rPr lang="en-GB" dirty="0">
                <a:solidFill>
                  <a:schemeClr val="tx2">
                    <a:lumMod val="40000"/>
                    <a:lumOff val="60000"/>
                  </a:schemeClr>
                </a:solidFill>
              </a:rPr>
              <a:t>evaluate teaching </a:t>
            </a:r>
            <a:r>
              <a:rPr lang="en-GB" dirty="0"/>
              <a:t>as well as student learning.</a:t>
            </a:r>
          </a:p>
          <a:p>
            <a:pPr eaLnBrk="1" hangingPunct="1">
              <a:buFont typeface="Wingdings" pitchFamily="2" charset="2"/>
              <a:buNone/>
              <a:defRPr/>
            </a:pPr>
            <a:r>
              <a:rPr lang="en-GB" i="1" dirty="0"/>
              <a:t>(Bloxham and Boyd)</a:t>
            </a:r>
          </a:p>
        </p:txBody>
      </p:sp>
    </p:spTree>
    <p:extLst>
      <p:ext uri="{BB962C8B-B14F-4D97-AF65-F5344CB8AC3E}">
        <p14:creationId xmlns:p14="http://schemas.microsoft.com/office/powerpoint/2010/main" val="1401331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dirty="0"/>
              <a:t>Make sense of key terms such as criteria, weightings, and level;</a:t>
            </a:r>
          </a:p>
          <a:p>
            <a:r>
              <a:rPr lang="en-GB" dirty="0"/>
              <a:t>Encounter a variety of assessment methods (e.g. presentations, portfolios, posters, assessed web participation, practicals, vivas etc) and get practice in using them;</a:t>
            </a:r>
          </a:p>
          <a:p>
            <a:r>
              <a:rPr lang="en-GB" dirty="0"/>
              <a:t>Be strategic in their behaviours, putting more work into aspects of an assignment with high weightings, interrogating criteria to find out what is really required and so on;</a:t>
            </a:r>
          </a:p>
          <a:p>
            <a:r>
              <a:rPr lang="en-GB"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3903459396"/>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2923</Words>
  <Application>Microsoft Office PowerPoint</Application>
  <PresentationFormat>On-screen Show (4:3)</PresentationFormat>
  <Paragraphs>192</Paragraphs>
  <Slides>30</Slides>
  <Notes>16</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30</vt:i4>
      </vt:variant>
    </vt:vector>
  </HeadingPairs>
  <TitlesOfParts>
    <vt:vector size="40" baseType="lpstr">
      <vt:lpstr>Arial</vt:lpstr>
      <vt:lpstr>Arial Rounded MT Bold</vt:lpstr>
      <vt:lpstr>Calibri</vt:lpstr>
      <vt:lpstr>Comic Sans MS</vt:lpstr>
      <vt:lpstr>Tahoma</vt:lpstr>
      <vt:lpstr>Times New Roman</vt:lpstr>
      <vt:lpstr>Wingdings</vt:lpstr>
      <vt:lpstr>LeedsMet template</vt:lpstr>
      <vt:lpstr>101_Custom Design</vt:lpstr>
      <vt:lpstr>Office Theme</vt:lpstr>
      <vt:lpstr>Enhancing assessment</vt:lpstr>
      <vt:lpstr>The focus of this workshop</vt:lpstr>
      <vt:lpstr>But first a game!</vt:lpstr>
      <vt:lpstr>Thinking through the issues raised in the biscuit game</vt:lpstr>
      <vt:lpstr>Using assessment for learning  (Sambell et al, 2012)</vt:lpstr>
      <vt:lpstr>PowerPoint Presentation</vt:lpstr>
      <vt:lpstr>Assessment for learning: some useful thoughts</vt:lpstr>
      <vt:lpstr>Assessment for learning</vt:lpstr>
      <vt:lpstr>Assessment literacy: students do better if they can: </vt:lpstr>
      <vt:lpstr>Helping students better understand what is needed of them</vt:lpstr>
      <vt:lpstr>Briefings activity</vt:lpstr>
      <vt:lpstr>Essential components of an effective assignment brief I would suggest include:</vt:lpstr>
      <vt:lpstr>Briefings for students: setting the context</vt:lpstr>
      <vt:lpstr> Getting students to self-assess to deepen their learning &amp; develop feedback dialogues (see handout)</vt:lpstr>
      <vt:lpstr>We can also:</vt:lpstr>
      <vt:lpstr>What are exemplars, and how can we use them productively?</vt:lpstr>
      <vt:lpstr>Exemplars can enable students to:</vt:lpstr>
      <vt:lpstr>What can we do when using exemplars? (see handout)</vt:lpstr>
      <vt:lpstr>Designing fit-for-purpose assessment methods &amp; approaches: 10 questions </vt:lpstr>
      <vt:lpstr>And the next five:</vt:lpstr>
      <vt:lpstr>Can we provide opportunities for staged assessment?</vt:lpstr>
      <vt:lpstr>Do your international students understand UK assessment approaches?</vt:lpstr>
      <vt:lpstr>Making assessment work well</vt:lpstr>
      <vt:lpstr>Conclusions</vt:lpstr>
      <vt:lpstr>Action planning</vt:lpstr>
      <vt:lpstr>These and other slides will be available on my website at http://sally-brown.net</vt:lpstr>
      <vt:lpstr>Useful references and further reading (1)</vt:lpstr>
      <vt:lpstr>Useful references and further reading (2)</vt:lpstr>
      <vt:lpstr>Useful references and further reading (3)</vt:lpstr>
      <vt:lpstr>Useful references and further reading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2017-11-07T09:34:55Z</dcterms:modified>
</cp:coreProperties>
</file>