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Lst>
  <p:notesMasterIdLst>
    <p:notesMasterId r:id="rId31"/>
  </p:notesMasterIdLst>
  <p:handoutMasterIdLst>
    <p:handoutMasterId r:id="rId32"/>
  </p:handoutMasterIdLst>
  <p:sldIdLst>
    <p:sldId id="420" r:id="rId3"/>
    <p:sldId id="638" r:id="rId4"/>
    <p:sldId id="660" r:id="rId5"/>
    <p:sldId id="666" r:id="rId6"/>
    <p:sldId id="639" r:id="rId7"/>
    <p:sldId id="657" r:id="rId8"/>
    <p:sldId id="640" r:id="rId9"/>
    <p:sldId id="641" r:id="rId10"/>
    <p:sldId id="663" r:id="rId11"/>
    <p:sldId id="664" r:id="rId12"/>
    <p:sldId id="644" r:id="rId13"/>
    <p:sldId id="645" r:id="rId14"/>
    <p:sldId id="646" r:id="rId15"/>
    <p:sldId id="647" r:id="rId16"/>
    <p:sldId id="658" r:id="rId17"/>
    <p:sldId id="649" r:id="rId18"/>
    <p:sldId id="648" r:id="rId19"/>
    <p:sldId id="665" r:id="rId20"/>
    <p:sldId id="667" r:id="rId21"/>
    <p:sldId id="653" r:id="rId22"/>
    <p:sldId id="589" r:id="rId23"/>
    <p:sldId id="656" r:id="rId24"/>
    <p:sldId id="662" r:id="rId25"/>
    <p:sldId id="382" r:id="rId26"/>
    <p:sldId id="270" r:id="rId27"/>
    <p:sldId id="271" r:id="rId28"/>
    <p:sldId id="272" r:id="rId29"/>
    <p:sldId id="317" r:id="rId30"/>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11" autoAdjust="0"/>
    <p:restoredTop sz="94533" autoAdjust="0"/>
  </p:normalViewPr>
  <p:slideViewPr>
    <p:cSldViewPr>
      <p:cViewPr varScale="1">
        <p:scale>
          <a:sx n="66" d="100"/>
          <a:sy n="66" d="100"/>
        </p:scale>
        <p:origin x="990" y="66"/>
      </p:cViewPr>
      <p:guideLst>
        <p:guide orient="horz" pos="2160"/>
        <p:guide pos="2880"/>
      </p:guideLst>
    </p:cSldViewPr>
  </p:slideViewPr>
  <p:outlineViewPr>
    <p:cViewPr>
      <p:scale>
        <a:sx n="33" d="100"/>
        <a:sy n="33" d="100"/>
      </p:scale>
      <p:origin x="0" y="-143904"/>
    </p:cViewPr>
  </p:outlineViewPr>
  <p:notesTextViewPr>
    <p:cViewPr>
      <p:scale>
        <a:sx n="100" d="100"/>
        <a:sy n="100" d="100"/>
      </p:scale>
      <p:origin x="0" y="0"/>
    </p:cViewPr>
  </p:notesTextViewPr>
  <p:sorterViewPr>
    <p:cViewPr varScale="1">
      <p:scale>
        <a:sx n="1" d="1"/>
        <a:sy n="1" d="1"/>
      </p:scale>
      <p:origin x="0" y="-2268"/>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commentAuthors" Target="commentAuthors.xml"/><Relationship Id="rId38"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311899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2750034B-FA1B-4989-9657-9088CB755A55}" type="slidenum">
              <a:rPr lang="en-GB" smtClean="0"/>
              <a:pPr>
                <a:defRPr/>
              </a:pPr>
              <a:t>7</a:t>
            </a:fld>
            <a:endParaRPr lang="en-GB"/>
          </a:p>
        </p:txBody>
      </p:sp>
    </p:spTree>
    <p:extLst>
      <p:ext uri="{BB962C8B-B14F-4D97-AF65-F5344CB8AC3E}">
        <p14:creationId xmlns:p14="http://schemas.microsoft.com/office/powerpoint/2010/main" val="34412919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8</a:t>
            </a:fld>
            <a:endParaRPr lang="en-US" dirty="0"/>
          </a:p>
        </p:txBody>
      </p:sp>
    </p:spTree>
    <p:extLst>
      <p:ext uri="{BB962C8B-B14F-4D97-AF65-F5344CB8AC3E}">
        <p14:creationId xmlns:p14="http://schemas.microsoft.com/office/powerpoint/2010/main" val="18681958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22</a:t>
            </a:fld>
            <a:endParaRPr lang="en-US" dirty="0"/>
          </a:p>
        </p:txBody>
      </p:sp>
    </p:spTree>
    <p:extLst>
      <p:ext uri="{BB962C8B-B14F-4D97-AF65-F5344CB8AC3E}">
        <p14:creationId xmlns:p14="http://schemas.microsoft.com/office/powerpoint/2010/main" val="2437472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24</a:t>
            </a:fld>
            <a:endParaRPr lang="en-US" dirty="0"/>
          </a:p>
        </p:txBody>
      </p:sp>
    </p:spTree>
    <p:extLst>
      <p:ext uri="{BB962C8B-B14F-4D97-AF65-F5344CB8AC3E}">
        <p14:creationId xmlns:p14="http://schemas.microsoft.com/office/powerpoint/2010/main" val="36587952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25</a:t>
            </a:fld>
            <a:endParaRPr lang="en-US"/>
          </a:p>
        </p:txBody>
      </p:sp>
    </p:spTree>
    <p:extLst>
      <p:ext uri="{BB962C8B-B14F-4D97-AF65-F5344CB8AC3E}">
        <p14:creationId xmlns:p14="http://schemas.microsoft.com/office/powerpoint/2010/main" val="24492398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26</a:t>
            </a:fld>
            <a:endParaRPr lang="en-US"/>
          </a:p>
        </p:txBody>
      </p:sp>
    </p:spTree>
    <p:extLst>
      <p:ext uri="{BB962C8B-B14F-4D97-AF65-F5344CB8AC3E}">
        <p14:creationId xmlns:p14="http://schemas.microsoft.com/office/powerpoint/2010/main" val="41747787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27</a:t>
            </a:fld>
            <a:endParaRPr lang="en-US"/>
          </a:p>
        </p:txBody>
      </p:sp>
    </p:spTree>
    <p:extLst>
      <p:ext uri="{BB962C8B-B14F-4D97-AF65-F5344CB8AC3E}">
        <p14:creationId xmlns:p14="http://schemas.microsoft.com/office/powerpoint/2010/main" val="15690490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28</a:t>
            </a:fld>
            <a:endParaRPr lang="en-US"/>
          </a:p>
        </p:txBody>
      </p:sp>
    </p:spTree>
    <p:extLst>
      <p:ext uri="{BB962C8B-B14F-4D97-AF65-F5344CB8AC3E}">
        <p14:creationId xmlns:p14="http://schemas.microsoft.com/office/powerpoint/2010/main" val="1181606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06/11/2017</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06/11/2017</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06/11/2017</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06/11/2017</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06/11/2017</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06/11/2017</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06/11/2017</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06/11/2017</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06/11/2017</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06/11/2017</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06/11/2017</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06/11/2017</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www.jisc.ac.uk/whatwedo/programmes/usersandinnovation/soundsgood.asp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sz="4400" dirty="0"/>
              <a:t>Improving the quality, scope and usefulness of feedback</a:t>
            </a:r>
          </a:p>
        </p:txBody>
      </p:sp>
      <p:sp>
        <p:nvSpPr>
          <p:cNvPr id="3075" name="Rectangle 3"/>
          <p:cNvSpPr>
            <a:spLocks noGrp="1" noChangeArrowheads="1"/>
          </p:cNvSpPr>
          <p:nvPr>
            <p:ph type="subTitle" idx="1"/>
          </p:nvPr>
        </p:nvSpPr>
        <p:spPr>
          <a:xfrm>
            <a:off x="323528" y="2928934"/>
            <a:ext cx="6912768" cy="3429004"/>
          </a:xfrm>
        </p:spPr>
        <p:txBody>
          <a:bodyPr/>
          <a:lstStyle/>
          <a:p>
            <a:pPr algn="ctr" eaLnBrk="1" hangingPunct="1">
              <a:defRPr/>
            </a:pPr>
            <a:r>
              <a:rPr lang="en-GB" dirty="0"/>
              <a:t>Edinburgh Napier University</a:t>
            </a:r>
          </a:p>
          <a:p>
            <a:pPr algn="ctr" eaLnBrk="1" hangingPunct="1">
              <a:defRPr/>
            </a:pPr>
            <a:r>
              <a:rPr lang="en-GB" sz="2400" dirty="0"/>
              <a:t>School of Engineering and Built Environment </a:t>
            </a:r>
          </a:p>
          <a:p>
            <a:pPr algn="ctr" eaLnBrk="1" hangingPunct="1">
              <a:defRPr/>
            </a:pPr>
            <a:r>
              <a:rPr lang="en-GB" sz="1600" dirty="0"/>
              <a:t>8</a:t>
            </a:r>
            <a:r>
              <a:rPr lang="en-GB" sz="1600" baseline="30000" dirty="0"/>
              <a:t>th</a:t>
            </a:r>
            <a:r>
              <a:rPr lang="en-GB" sz="1600" dirty="0"/>
              <a:t> November, 2017 10 am- 1pm</a:t>
            </a:r>
          </a:p>
          <a:p>
            <a:pPr algn="ctr" eaLnBrk="1" hangingPunct="1">
              <a:defRPr/>
            </a:pPr>
            <a:r>
              <a:rPr lang="en-GB" sz="2400" b="1" dirty="0"/>
              <a:t>Sally Brown </a:t>
            </a:r>
            <a:r>
              <a:rPr lang="en-GB" sz="2400" dirty="0"/>
              <a:t>NTF, PFHEA, SFSEDA</a:t>
            </a:r>
            <a:endParaRPr lang="en-GB" sz="1800" b="1" dirty="0"/>
          </a:p>
          <a:p>
            <a:pPr algn="ctr" eaLnBrk="1" hangingPunct="1">
              <a:defRPr/>
            </a:pPr>
            <a:r>
              <a:rPr lang="en-GB" sz="1800" b="1" dirty="0"/>
              <a:t>@</a:t>
            </a:r>
            <a:r>
              <a:rPr lang="en-GB" sz="1800" b="1" dirty="0" err="1"/>
              <a:t>ProfSallyBrown</a:t>
            </a:r>
            <a:r>
              <a:rPr lang="en-GB" sz="1800" dirty="0"/>
              <a:t> 	sally@sally-brown.net</a:t>
            </a:r>
            <a:endParaRPr lang="en-GB" sz="1800" b="1" dirty="0"/>
          </a:p>
          <a:p>
            <a:pPr algn="ctr" eaLnBrk="1" hangingPunct="1">
              <a:defRPr/>
            </a:pPr>
            <a:r>
              <a:rPr lang="en-GB" sz="1800" dirty="0" err="1"/>
              <a:t>Emerita</a:t>
            </a:r>
            <a:r>
              <a:rPr lang="en-GB" sz="1800" dirty="0"/>
              <a:t> Professor, Leeds Beckett University</a:t>
            </a:r>
          </a:p>
          <a:p>
            <a:pPr algn="ctr" eaLnBrk="1" hangingPunct="1">
              <a:defRPr/>
            </a:pPr>
            <a:r>
              <a:rPr lang="en-GB" sz="1800" dirty="0"/>
              <a:t>Visiting Professor: University of Plymouth, University of South Wales, Edge Hill University &amp; Liverpool John Moores University.</a:t>
            </a:r>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E48B8-2A7E-43DF-A455-B84E4637DA70}"/>
              </a:ext>
            </a:extLst>
          </p:cNvPr>
          <p:cNvSpPr>
            <a:spLocks noGrp="1"/>
          </p:cNvSpPr>
          <p:nvPr>
            <p:ph type="title"/>
          </p:nvPr>
        </p:nvSpPr>
        <p:spPr/>
        <p:txBody>
          <a:bodyPr/>
          <a:lstStyle/>
          <a:p>
            <a:r>
              <a:rPr lang="en-GB" dirty="0"/>
              <a:t>Task: Giving formative feedback prior to submitting summative tasks </a:t>
            </a:r>
          </a:p>
        </p:txBody>
      </p:sp>
      <p:sp>
        <p:nvSpPr>
          <p:cNvPr id="3" name="Content Placeholder 2">
            <a:extLst>
              <a:ext uri="{FF2B5EF4-FFF2-40B4-BE49-F238E27FC236}">
                <a16:creationId xmlns:a16="http://schemas.microsoft.com/office/drawing/2014/main" id="{E13F9183-0239-40A8-AFA4-43942A92D442}"/>
              </a:ext>
            </a:extLst>
          </p:cNvPr>
          <p:cNvSpPr>
            <a:spLocks noGrp="1"/>
          </p:cNvSpPr>
          <p:nvPr>
            <p:ph idx="1"/>
          </p:nvPr>
        </p:nvSpPr>
        <p:spPr>
          <a:xfrm>
            <a:off x="468312" y="1412875"/>
            <a:ext cx="8568183" cy="4789488"/>
          </a:xfrm>
        </p:spPr>
        <p:txBody>
          <a:bodyPr/>
          <a:lstStyle/>
          <a:p>
            <a:pPr marL="0" indent="0">
              <a:buNone/>
            </a:pPr>
            <a:r>
              <a:rPr lang="en-GB" sz="1800" dirty="0"/>
              <a:t>Discuss the examples provided on the handout about how to give early formative feedback and agree 2-3 approaches you would be prepared to adopt:</a:t>
            </a:r>
          </a:p>
          <a:p>
            <a:pPr lvl="0"/>
            <a:r>
              <a:rPr lang="en-GB" sz="1800" dirty="0"/>
              <a:t>Briefing students on assignment requirements in a face-to-face sessions; </a:t>
            </a:r>
          </a:p>
          <a:p>
            <a:pPr lvl="0"/>
            <a:r>
              <a:rPr lang="en-GB" sz="1800" dirty="0"/>
              <a:t>Preparing a set of ‘Frequently Asked Questions’ at the assignment briefing;</a:t>
            </a:r>
          </a:p>
          <a:p>
            <a:pPr lvl="0"/>
            <a:r>
              <a:rPr lang="en-GB" sz="1800" dirty="0"/>
              <a:t>Showing students examples of work of the required standard;</a:t>
            </a:r>
          </a:p>
          <a:p>
            <a:pPr lvl="0"/>
            <a:r>
              <a:rPr lang="en-GB" sz="1800" dirty="0"/>
              <a:t>Letting them see worked examples; </a:t>
            </a:r>
          </a:p>
          <a:p>
            <a:pPr lvl="0"/>
            <a:r>
              <a:rPr lang="en-GB" sz="1800" dirty="0"/>
              <a:t>Asking students to submit draft bibliographies; </a:t>
            </a:r>
          </a:p>
          <a:p>
            <a:pPr lvl="0"/>
            <a:r>
              <a:rPr lang="en-GB" sz="1800" dirty="0"/>
              <a:t>Asking students to bring along drafts to a lecture and encouraging questions;</a:t>
            </a:r>
          </a:p>
          <a:p>
            <a:pPr lvl="0"/>
            <a:r>
              <a:rPr lang="en-GB" sz="1800" dirty="0"/>
              <a:t>Providing opportunities for students to review each other’s drafts in pairs; </a:t>
            </a:r>
          </a:p>
          <a:p>
            <a:pPr lvl="0"/>
            <a:r>
              <a:rPr lang="en-GB" sz="1800" dirty="0"/>
              <a:t>Running quizzes using audience response systems in class time; </a:t>
            </a:r>
          </a:p>
          <a:p>
            <a:pPr lvl="0"/>
            <a:r>
              <a:rPr lang="en-GB" sz="1800" dirty="0"/>
              <a:t>Asking students to submit short work-in-progress for ‘quick and dirty’ comments; </a:t>
            </a:r>
          </a:p>
          <a:p>
            <a:pPr lvl="0"/>
            <a:r>
              <a:rPr lang="en-GB" sz="1800" dirty="0"/>
              <a:t>Posting anonymised examples of submitted drafts with your commentaries;</a:t>
            </a:r>
          </a:p>
          <a:p>
            <a:pPr lvl="0"/>
            <a:r>
              <a:rPr lang="en-GB" sz="1800" dirty="0"/>
              <a:t>Offering shared drop-in ‘surgeries’; </a:t>
            </a:r>
          </a:p>
          <a:p>
            <a:r>
              <a:rPr lang="en-GB" sz="1800" dirty="0"/>
              <a:t>Offering on-line webinars or open chat sessions.</a:t>
            </a:r>
          </a:p>
        </p:txBody>
      </p:sp>
    </p:spTree>
    <p:extLst>
      <p:ext uri="{BB962C8B-B14F-4D97-AF65-F5344CB8AC3E}">
        <p14:creationId xmlns:p14="http://schemas.microsoft.com/office/powerpoint/2010/main" val="2306011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sz="3200" dirty="0"/>
              <a:t>Good feedback: </a:t>
            </a:r>
            <a:br>
              <a:rPr lang="en-GB" sz="3200" dirty="0"/>
            </a:br>
            <a:r>
              <a:rPr lang="en-GB" sz="1800" dirty="0">
                <a:solidFill>
                  <a:schemeClr val="tx1"/>
                </a:solidFill>
              </a:rPr>
              <a:t>(after Brown, S. (2015), </a:t>
            </a:r>
            <a:r>
              <a:rPr lang="en-GB" sz="1800" i="1" dirty="0">
                <a:solidFill>
                  <a:schemeClr val="tx1"/>
                </a:solidFill>
              </a:rPr>
              <a:t>Assessment, learning and teaching in higher education: global perspectives</a:t>
            </a:r>
            <a:r>
              <a:rPr lang="en-GB" sz="1800" dirty="0">
                <a:solidFill>
                  <a:schemeClr val="tx1"/>
                </a:solidFill>
              </a:rPr>
              <a:t>, London: Palgrave-MacMillan)</a:t>
            </a:r>
          </a:p>
        </p:txBody>
      </p:sp>
      <p:sp>
        <p:nvSpPr>
          <p:cNvPr id="3" name="Content Placeholder 2"/>
          <p:cNvSpPr>
            <a:spLocks noGrp="1"/>
          </p:cNvSpPr>
          <p:nvPr>
            <p:ph idx="1"/>
          </p:nvPr>
        </p:nvSpPr>
        <p:spPr/>
        <p:txBody>
          <a:bodyPr/>
          <a:lstStyle/>
          <a:p>
            <a:pPr lvl="0">
              <a:buSzPct val="100000"/>
              <a:buFont typeface="+mj-lt"/>
              <a:buAutoNum type="arabicPeriod"/>
            </a:pPr>
            <a:r>
              <a:rPr lang="en-GB" sz="2800" dirty="0"/>
              <a:t>Is dialogic, rather than mono-directional, giving students chances to respond to comments from their markers and seek clarification where necessary. </a:t>
            </a:r>
          </a:p>
          <a:p>
            <a:pPr lvl="0">
              <a:buSzPct val="100000"/>
              <a:buFont typeface="+mj-lt"/>
              <a:buAutoNum type="arabicPeriod"/>
            </a:pPr>
            <a:r>
              <a:rPr lang="en-GB" sz="2800" dirty="0"/>
              <a:t>Helps clarify what good work looks like, so students are really clear about goals, criteria and expected standards, and provides opportunities to close the gap between current and desired performance.</a:t>
            </a:r>
          </a:p>
        </p:txBody>
      </p:sp>
    </p:spTree>
    <p:extLst>
      <p:ext uri="{BB962C8B-B14F-4D97-AF65-F5344CB8AC3E}">
        <p14:creationId xmlns:p14="http://schemas.microsoft.com/office/powerpoint/2010/main" val="87261708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Good</a:t>
            </a:r>
            <a:r>
              <a:rPr lang="en-GB" dirty="0"/>
              <a:t> </a:t>
            </a:r>
            <a:r>
              <a:rPr lang="en-GB" sz="3200" dirty="0"/>
              <a:t>feedback</a:t>
            </a:r>
            <a:r>
              <a:rPr lang="en-GB" dirty="0"/>
              <a:t>:</a:t>
            </a:r>
          </a:p>
        </p:txBody>
      </p:sp>
      <p:sp>
        <p:nvSpPr>
          <p:cNvPr id="3" name="Content Placeholder 2"/>
          <p:cNvSpPr>
            <a:spLocks noGrp="1"/>
          </p:cNvSpPr>
          <p:nvPr>
            <p:ph idx="1"/>
          </p:nvPr>
        </p:nvSpPr>
        <p:spPr/>
        <p:txBody>
          <a:bodyPr/>
          <a:lstStyle/>
          <a:p>
            <a:pPr lvl="0">
              <a:buSzPct val="100000"/>
              <a:buFont typeface="+mj-lt"/>
              <a:buAutoNum type="arabicPeriod" startAt="3"/>
            </a:pPr>
            <a:r>
              <a:rPr lang="en-GB" sz="2800" dirty="0"/>
              <a:t>Actively facilitates students reviewing their own work and reflecting on it, so that they become good judges of the quality of their own work. </a:t>
            </a:r>
          </a:p>
          <a:p>
            <a:pPr>
              <a:buSzPct val="100000"/>
              <a:buFont typeface="+mj-lt"/>
              <a:buAutoNum type="arabicPeriod" startAt="3"/>
            </a:pPr>
            <a:r>
              <a:rPr lang="en-GB" sz="2800" dirty="0"/>
              <a:t>Doesn’t just correct errors and indicate problems, potentially leaving students discouraged and demotivated, but also highlights good work and encourages them to believe they can improve and succeed.</a:t>
            </a:r>
          </a:p>
          <a:p>
            <a:pPr>
              <a:buSzPct val="100000"/>
              <a:buFont typeface="+mj-lt"/>
              <a:buAutoNum type="arabicPeriod" startAt="3"/>
            </a:pPr>
            <a:endParaRPr lang="en-GB" sz="2800" dirty="0"/>
          </a:p>
        </p:txBody>
      </p:sp>
    </p:spTree>
    <p:extLst>
      <p:ext uri="{BB962C8B-B14F-4D97-AF65-F5344CB8AC3E}">
        <p14:creationId xmlns:p14="http://schemas.microsoft.com/office/powerpoint/2010/main" val="392526923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Good</a:t>
            </a:r>
            <a:r>
              <a:rPr lang="en-GB" dirty="0"/>
              <a:t> </a:t>
            </a:r>
            <a:r>
              <a:rPr lang="en-GB" sz="3200" dirty="0"/>
              <a:t>feedback</a:t>
            </a:r>
            <a:r>
              <a:rPr lang="en-GB" dirty="0"/>
              <a:t>:</a:t>
            </a:r>
          </a:p>
        </p:txBody>
      </p:sp>
      <p:sp>
        <p:nvSpPr>
          <p:cNvPr id="3" name="Content Placeholder 2"/>
          <p:cNvSpPr>
            <a:spLocks noGrp="1"/>
          </p:cNvSpPr>
          <p:nvPr>
            <p:ph idx="1"/>
          </p:nvPr>
        </p:nvSpPr>
        <p:spPr/>
        <p:txBody>
          <a:bodyPr/>
          <a:lstStyle/>
          <a:p>
            <a:pPr lvl="0">
              <a:buSzPct val="100000"/>
              <a:buFont typeface="+mj-lt"/>
              <a:buAutoNum type="arabicPeriod" startAt="5"/>
            </a:pPr>
            <a:r>
              <a:rPr lang="en-GB" sz="2800" dirty="0"/>
              <a:t>Delivers high-quality information to students about their achievements to date and how they can improve their future work. Where there are errors, students should be able to see what needs to be done to remediate them, and where they are undershooting in terms of achievement, they should be able to perceive how to make their work even better. </a:t>
            </a:r>
          </a:p>
        </p:txBody>
      </p:sp>
    </p:spTree>
    <p:extLst>
      <p:ext uri="{BB962C8B-B14F-4D97-AF65-F5344CB8AC3E}">
        <p14:creationId xmlns:p14="http://schemas.microsoft.com/office/powerpoint/2010/main" val="1239067187"/>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806432"/>
          </a:xfrm>
        </p:spPr>
        <p:txBody>
          <a:bodyPr/>
          <a:lstStyle/>
          <a:p>
            <a:r>
              <a:rPr lang="en-GB" sz="3200" dirty="0"/>
              <a:t>Good</a:t>
            </a:r>
            <a:r>
              <a:rPr lang="en-GB" dirty="0"/>
              <a:t> </a:t>
            </a:r>
            <a:r>
              <a:rPr lang="en-GB" sz="3200" dirty="0"/>
              <a:t>feedback</a:t>
            </a:r>
            <a:r>
              <a:rPr lang="en-GB" dirty="0"/>
              <a:t>:</a:t>
            </a:r>
          </a:p>
        </p:txBody>
      </p:sp>
      <p:sp>
        <p:nvSpPr>
          <p:cNvPr id="3" name="Content Placeholder 2"/>
          <p:cNvSpPr>
            <a:spLocks noGrp="1"/>
          </p:cNvSpPr>
          <p:nvPr>
            <p:ph idx="1"/>
          </p:nvPr>
        </p:nvSpPr>
        <p:spPr>
          <a:xfrm>
            <a:off x="358775" y="1214422"/>
            <a:ext cx="8605838" cy="5166905"/>
          </a:xfrm>
        </p:spPr>
        <p:txBody>
          <a:bodyPr/>
          <a:lstStyle/>
          <a:p>
            <a:pPr>
              <a:buSzPct val="100000"/>
              <a:buFont typeface="+mj-lt"/>
              <a:buAutoNum type="arabicPeriod" startAt="6"/>
            </a:pPr>
            <a:r>
              <a:rPr lang="en-GB" sz="2800" dirty="0"/>
              <a:t>Offers ‘feed-forward’ aiming to ‘increase the value of feedback to the students by focusing comments not only on the past and present … but also on the future – what the student might aim to do, or do differently in the next assignment or assessment if they are to continue to do well or to do better’ (</a:t>
            </a:r>
            <a:r>
              <a:rPr lang="en-GB" sz="2800" dirty="0" err="1"/>
              <a:t>Hounsell</a:t>
            </a:r>
            <a:r>
              <a:rPr lang="en-GB" sz="2800" dirty="0"/>
              <a:t>, 2008, p.5).</a:t>
            </a:r>
          </a:p>
          <a:p>
            <a:pPr lvl="0">
              <a:buSzPct val="100000"/>
              <a:buFont typeface="+mj-lt"/>
              <a:buAutoNum type="arabicPeriod" startAt="6"/>
            </a:pPr>
            <a:r>
              <a:rPr lang="en-GB" sz="2800" dirty="0"/>
              <a:t>Ensures that the mark isn’t the only thing that students take note of when work is returned, but that they are encouraged to read and use the advice given in feedback and apply it to future assignments.</a:t>
            </a:r>
          </a:p>
        </p:txBody>
      </p:sp>
    </p:spTree>
    <p:extLst>
      <p:ext uri="{BB962C8B-B14F-4D97-AF65-F5344CB8AC3E}">
        <p14:creationId xmlns:p14="http://schemas.microsoft.com/office/powerpoint/2010/main" val="2306092421"/>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importance of dialogic feedback (Sadler)</a:t>
            </a:r>
          </a:p>
        </p:txBody>
      </p:sp>
      <p:sp>
        <p:nvSpPr>
          <p:cNvPr id="3" name="Content Placeholder 2"/>
          <p:cNvSpPr>
            <a:spLocks noGrp="1"/>
          </p:cNvSpPr>
          <p:nvPr>
            <p:ph idx="1"/>
          </p:nvPr>
        </p:nvSpPr>
        <p:spPr/>
        <p:txBody>
          <a:bodyPr/>
          <a:lstStyle/>
          <a:p>
            <a:pPr marL="0" indent="0">
              <a:buNone/>
            </a:pPr>
            <a:r>
              <a:rPr lang="en-GB" sz="2800" dirty="0"/>
              <a:t>Students need to be exposed to, and gain experience in making judgements about, </a:t>
            </a:r>
            <a:r>
              <a:rPr lang="en-GB" sz="2800" dirty="0">
                <a:solidFill>
                  <a:srgbClr val="7030A0"/>
                </a:solidFill>
              </a:rPr>
              <a:t>a variety of works of different quality</a:t>
            </a:r>
            <a:r>
              <a:rPr lang="en-GB" sz="2800" dirty="0"/>
              <a:t>... They need planned rather than random exposure to exemplars, and experience in </a:t>
            </a:r>
            <a:r>
              <a:rPr lang="en-GB" sz="2800" dirty="0">
                <a:solidFill>
                  <a:srgbClr val="7030A0"/>
                </a:solidFill>
              </a:rPr>
              <a:t>making judgements </a:t>
            </a:r>
            <a:r>
              <a:rPr lang="en-GB" sz="2800" dirty="0"/>
              <a:t>about quality. They need to create </a:t>
            </a:r>
            <a:r>
              <a:rPr lang="en-GB" sz="2800" dirty="0">
                <a:solidFill>
                  <a:srgbClr val="7030A0"/>
                </a:solidFill>
              </a:rPr>
              <a:t>verbalised </a:t>
            </a:r>
            <a:r>
              <a:rPr lang="en-GB" sz="2800" dirty="0"/>
              <a:t>rationales and accounts of how various works could have been done better. Finally, they need to engage in evaluative </a:t>
            </a:r>
            <a:r>
              <a:rPr lang="en-GB" sz="2800" dirty="0">
                <a:solidFill>
                  <a:srgbClr val="7030A0"/>
                </a:solidFill>
              </a:rPr>
              <a:t>conversations</a:t>
            </a:r>
            <a:r>
              <a:rPr lang="en-GB" sz="2800" dirty="0"/>
              <a:t> with teachers and other students. </a:t>
            </a:r>
          </a:p>
          <a:p>
            <a:pPr marL="0" indent="0">
              <a:buNone/>
            </a:pPr>
            <a:endParaRPr lang="en-GB" sz="2800" dirty="0"/>
          </a:p>
        </p:txBody>
      </p:sp>
    </p:spTree>
    <p:extLst>
      <p:ext uri="{BB962C8B-B14F-4D97-AF65-F5344CB8AC3E}">
        <p14:creationId xmlns:p14="http://schemas.microsoft.com/office/powerpoint/2010/main" val="2132582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Five things students really hate about feedback</a:t>
            </a:r>
          </a:p>
        </p:txBody>
      </p:sp>
      <p:sp>
        <p:nvSpPr>
          <p:cNvPr id="3" name="Content Placeholder 2"/>
          <p:cNvSpPr>
            <a:spLocks noGrp="1"/>
          </p:cNvSpPr>
          <p:nvPr>
            <p:ph idx="1"/>
          </p:nvPr>
        </p:nvSpPr>
        <p:spPr/>
        <p:txBody>
          <a:bodyPr/>
          <a:lstStyle/>
          <a:p>
            <a:pPr lvl="0"/>
            <a:r>
              <a:rPr lang="en-GB" sz="2800" dirty="0"/>
              <a:t>Vague comments which give few hints on how to improve or remediate errors: ‘OK as far as it goes’, ‘Needs greater depth of argument’, ‘Inappropriate methodology used’, ‘Not written at the right level’. </a:t>
            </a:r>
          </a:p>
          <a:p>
            <a:r>
              <a:rPr lang="en-GB" sz="2800" dirty="0"/>
              <a:t>Feedback that arrives so late that there are no opportunities to put into practice any guidance suggested in time for the submission of the next assignment.</a:t>
            </a:r>
          </a:p>
        </p:txBody>
      </p:sp>
    </p:spTree>
    <p:extLst>
      <p:ext uri="{BB962C8B-B14F-4D97-AF65-F5344CB8AC3E}">
        <p14:creationId xmlns:p14="http://schemas.microsoft.com/office/powerpoint/2010/main" val="2013676692"/>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Things students really hate about poor feedback</a:t>
            </a:r>
          </a:p>
        </p:txBody>
      </p:sp>
      <p:sp>
        <p:nvSpPr>
          <p:cNvPr id="3" name="Content Placeholder 2"/>
          <p:cNvSpPr>
            <a:spLocks noGrp="1"/>
          </p:cNvSpPr>
          <p:nvPr>
            <p:ph idx="1"/>
          </p:nvPr>
        </p:nvSpPr>
        <p:spPr/>
        <p:txBody>
          <a:bodyPr/>
          <a:lstStyle/>
          <a:p>
            <a:pPr lvl="0"/>
            <a:r>
              <a:rPr lang="en-GB" sz="2800" dirty="0"/>
              <a:t>Poorly written comments that are nigh on impossible to decode, especially when impenetrable acronyms or abbreviations are used, or where handwriting is in an unfamiliar alphabet and is illegible. </a:t>
            </a:r>
          </a:p>
          <a:p>
            <a:pPr lvl="0"/>
            <a:r>
              <a:rPr lang="en-GB" sz="2800" dirty="0"/>
              <a:t>Cursory and derogatory remarks that leave them feeling demoralised ‘Weak argument’, ‘Shoddy work’, ‘Hopeless’, ‘Under-developed’, and so on. </a:t>
            </a:r>
          </a:p>
          <a:p>
            <a:pPr lvl="0"/>
            <a:r>
              <a:rPr lang="en-GB" sz="2800" dirty="0"/>
              <a:t>Value judgements on them as people rather than on the work in hand. </a:t>
            </a:r>
          </a:p>
        </p:txBody>
      </p:sp>
    </p:spTree>
    <p:extLst>
      <p:ext uri="{BB962C8B-B14F-4D97-AF65-F5344CB8AC3E}">
        <p14:creationId xmlns:p14="http://schemas.microsoft.com/office/powerpoint/2010/main" val="6112803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985F3-73E9-42C5-AF0E-BB123C64739D}"/>
              </a:ext>
            </a:extLst>
          </p:cNvPr>
          <p:cNvSpPr>
            <a:spLocks noGrp="1"/>
          </p:cNvSpPr>
          <p:nvPr>
            <p:ph type="title"/>
          </p:nvPr>
        </p:nvSpPr>
        <p:spPr/>
        <p:txBody>
          <a:bodyPr/>
          <a:lstStyle/>
          <a:p>
            <a:r>
              <a:rPr lang="en-GB" dirty="0"/>
              <a:t>Task</a:t>
            </a:r>
          </a:p>
        </p:txBody>
      </p:sp>
      <p:sp>
        <p:nvSpPr>
          <p:cNvPr id="3" name="Content Placeholder 2">
            <a:extLst>
              <a:ext uri="{FF2B5EF4-FFF2-40B4-BE49-F238E27FC236}">
                <a16:creationId xmlns:a16="http://schemas.microsoft.com/office/drawing/2014/main" id="{7CF8CF7D-43B7-467C-B9A6-4B771CACCFE0}"/>
              </a:ext>
            </a:extLst>
          </p:cNvPr>
          <p:cNvSpPr>
            <a:spLocks noGrp="1"/>
          </p:cNvSpPr>
          <p:nvPr>
            <p:ph idx="1"/>
          </p:nvPr>
        </p:nvSpPr>
        <p:spPr/>
        <p:txBody>
          <a:bodyPr/>
          <a:lstStyle/>
          <a:p>
            <a:pPr marL="0" indent="0">
              <a:buNone/>
            </a:pPr>
            <a:r>
              <a:rPr lang="en-GB" dirty="0"/>
              <a:t>Which if any of these behaviours do you recognise from your own programmes and how could you stop them happening?</a:t>
            </a:r>
          </a:p>
        </p:txBody>
      </p:sp>
    </p:spTree>
    <p:extLst>
      <p:ext uri="{BB962C8B-B14F-4D97-AF65-F5344CB8AC3E}">
        <p14:creationId xmlns:p14="http://schemas.microsoft.com/office/powerpoint/2010/main" val="31123547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076AC-BB2F-4D3B-A0EA-8A4C07AC971A}"/>
              </a:ext>
            </a:extLst>
          </p:cNvPr>
          <p:cNvSpPr>
            <a:spLocks noGrp="1"/>
          </p:cNvSpPr>
          <p:nvPr>
            <p:ph type="title"/>
          </p:nvPr>
        </p:nvSpPr>
        <p:spPr/>
        <p:txBody>
          <a:bodyPr/>
          <a:lstStyle/>
          <a:p>
            <a:r>
              <a:rPr lang="en-GB" dirty="0"/>
              <a:t>Encouraging better use of feedback (see handout)</a:t>
            </a:r>
          </a:p>
        </p:txBody>
      </p:sp>
      <p:sp>
        <p:nvSpPr>
          <p:cNvPr id="3" name="Content Placeholder 2">
            <a:extLst>
              <a:ext uri="{FF2B5EF4-FFF2-40B4-BE49-F238E27FC236}">
                <a16:creationId xmlns:a16="http://schemas.microsoft.com/office/drawing/2014/main" id="{06B322A7-D15B-4C43-B87E-373B354875C3}"/>
              </a:ext>
            </a:extLst>
          </p:cNvPr>
          <p:cNvSpPr>
            <a:spLocks noGrp="1"/>
          </p:cNvSpPr>
          <p:nvPr>
            <p:ph idx="1"/>
          </p:nvPr>
        </p:nvSpPr>
        <p:spPr>
          <a:xfrm>
            <a:off x="457200" y="1412875"/>
            <a:ext cx="8363271" cy="4789488"/>
          </a:xfrm>
        </p:spPr>
        <p:txBody>
          <a:bodyPr/>
          <a:lstStyle/>
          <a:p>
            <a:pPr lvl="0"/>
            <a:r>
              <a:rPr lang="en-GB" dirty="0"/>
              <a:t>Emphasise early on the importance to them of formative feedback;</a:t>
            </a:r>
          </a:p>
          <a:p>
            <a:pPr lvl="0"/>
            <a:r>
              <a:rPr lang="en-GB" dirty="0"/>
              <a:t>Consider how best to provide them with feedback. </a:t>
            </a:r>
          </a:p>
          <a:p>
            <a:pPr lvl="0"/>
            <a:r>
              <a:rPr lang="en-GB" dirty="0"/>
              <a:t>Provide them with training on why and how feedback is provided;</a:t>
            </a:r>
          </a:p>
          <a:p>
            <a:pPr lvl="0"/>
            <a:r>
              <a:rPr lang="en-GB" dirty="0"/>
              <a:t>Get students to practise drafting and delivering feedback;</a:t>
            </a:r>
          </a:p>
          <a:p>
            <a:pPr lvl="0"/>
            <a:r>
              <a:rPr lang="en-GB" dirty="0"/>
              <a:t>Get students to focus on comments rather than marks; </a:t>
            </a:r>
          </a:p>
          <a:p>
            <a:pPr lvl="0"/>
            <a:r>
              <a:rPr lang="en-GB" dirty="0"/>
              <a:t>Help students to believe they have the agency to improve their work;</a:t>
            </a:r>
          </a:p>
          <a:p>
            <a:pPr lvl="0"/>
            <a:r>
              <a:rPr lang="en-GB" dirty="0"/>
              <a:t>Encourage students to think of feedback as a trigger to them taking action;</a:t>
            </a:r>
          </a:p>
          <a:p>
            <a:pPr lvl="0"/>
            <a:r>
              <a:rPr lang="en-GB" dirty="0"/>
              <a:t>Give them some examples of helpful feedback as a prompt to discussion. </a:t>
            </a:r>
          </a:p>
        </p:txBody>
      </p:sp>
    </p:spTree>
    <p:extLst>
      <p:ext uri="{BB962C8B-B14F-4D97-AF65-F5344CB8AC3E}">
        <p14:creationId xmlns:p14="http://schemas.microsoft.com/office/powerpoint/2010/main" val="4003986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Focus of this workshop</a:t>
            </a:r>
          </a:p>
        </p:txBody>
      </p:sp>
      <p:sp>
        <p:nvSpPr>
          <p:cNvPr id="3" name="Content Placeholder 2"/>
          <p:cNvSpPr>
            <a:spLocks noGrp="1"/>
          </p:cNvSpPr>
          <p:nvPr>
            <p:ph idx="1"/>
          </p:nvPr>
        </p:nvSpPr>
        <p:spPr>
          <a:xfrm>
            <a:off x="179512" y="1268760"/>
            <a:ext cx="8712968" cy="4933603"/>
          </a:xfrm>
        </p:spPr>
        <p:txBody>
          <a:bodyPr/>
          <a:lstStyle/>
          <a:p>
            <a:r>
              <a:rPr lang="en-GB" dirty="0"/>
              <a:t>This year there is an intense focus on improving assessment and feedback at Edinburgh Napier university this year, of which this workshop forms a part;</a:t>
            </a:r>
          </a:p>
          <a:p>
            <a:r>
              <a:rPr lang="en-GB" dirty="0"/>
              <a:t>Assessment and feedback NSS scores in Engineering and Built Environment have highlighted some issues around assessment and feedback;</a:t>
            </a:r>
          </a:p>
          <a:p>
            <a:r>
              <a:rPr lang="en-GB" dirty="0"/>
              <a:t>NSS scores, whether we like it or not, have high impact on the way any university (and programme) is perceived;</a:t>
            </a:r>
          </a:p>
          <a:p>
            <a:r>
              <a:rPr lang="en-GB" dirty="0"/>
              <a:t>This workshop aims to provide some practical and grounded suggestions on ways in which we can improve the quality, scope and usefulness of feedback. </a:t>
            </a:r>
          </a:p>
        </p:txBody>
      </p:sp>
    </p:spTree>
    <p:extLst>
      <p:ext uri="{BB962C8B-B14F-4D97-AF65-F5344CB8AC3E}">
        <p14:creationId xmlns:p14="http://schemas.microsoft.com/office/powerpoint/2010/main" val="38728326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Encouraging students to recognise and use the feedback we provide for them</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dirty="0"/>
              <a:t>Delivery of feedback should not be left to chance, so its best to avoid asking students to pick up marked hard copy assignments from departmental offices;</a:t>
            </a:r>
          </a:p>
          <a:p>
            <a:r>
              <a:rPr lang="en-GB" dirty="0"/>
              <a:t>Electronic submission of assignments has benefits and disadvantages but on balance the former outweigh the latter;</a:t>
            </a:r>
          </a:p>
          <a:p>
            <a:r>
              <a:rPr lang="en-GB" dirty="0"/>
              <a:t>Perhaps require students to guestimate expected marks having read your feedback early in their programmes;</a:t>
            </a:r>
          </a:p>
          <a:p>
            <a:r>
              <a:rPr lang="en-GB" dirty="0"/>
              <a:t>‘Assignment handler’ can deliver feedback electronically and only release marks once students have responded;</a:t>
            </a:r>
          </a:p>
          <a:p>
            <a:r>
              <a:rPr lang="en-GB" dirty="0"/>
              <a:t>Audio files of audio feedback can be highly successful in enabling students to capture ‘live’ oral feedback, and can replace written feedback (e.g. JISC project ‘Sounds good’).</a:t>
            </a:r>
          </a:p>
          <a:p>
            <a:endParaRPr lang="en-GB" dirty="0"/>
          </a:p>
        </p:txBody>
      </p:sp>
    </p:spTree>
    <p:extLst>
      <p:ext uri="{BB962C8B-B14F-4D97-AF65-F5344CB8AC3E}">
        <p14:creationId xmlns:p14="http://schemas.microsoft.com/office/powerpoint/2010/main" val="5889308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To better engage learners through feedback and assessment we can:</a:t>
            </a:r>
          </a:p>
        </p:txBody>
      </p:sp>
      <p:sp>
        <p:nvSpPr>
          <p:cNvPr id="44035" name="Content Placeholder 2"/>
          <p:cNvSpPr>
            <a:spLocks noGrp="1"/>
          </p:cNvSpPr>
          <p:nvPr>
            <p:ph idx="1"/>
          </p:nvPr>
        </p:nvSpPr>
        <p:spPr>
          <a:xfrm>
            <a:off x="468313" y="1196975"/>
            <a:ext cx="8229600" cy="5005388"/>
          </a:xfrm>
        </p:spPr>
        <p:txBody>
          <a:bodyPr/>
          <a:lstStyle/>
          <a:p>
            <a:pPr>
              <a:lnSpc>
                <a:spcPct val="100000"/>
              </a:lnSpc>
            </a:pPr>
            <a:r>
              <a:rPr lang="en-GB" sz="2400" dirty="0"/>
              <a:t>Make use of real examples and hot-off-the-press data to keep content and tasks current and relevant;</a:t>
            </a:r>
          </a:p>
          <a:p>
            <a:pPr>
              <a:lnSpc>
                <a:spcPct val="100000"/>
              </a:lnSpc>
            </a:pPr>
            <a:r>
              <a:rPr lang="en-GB" dirty="0"/>
              <a:t>Provide c</a:t>
            </a:r>
            <a:r>
              <a:rPr lang="en-GB" sz="2400" dirty="0"/>
              <a:t>hallenges to students’ thinking without letting individuals feel publicly exposed or humiliated;</a:t>
            </a:r>
          </a:p>
          <a:p>
            <a:pPr>
              <a:lnSpc>
                <a:spcPct val="100000"/>
              </a:lnSpc>
            </a:pPr>
            <a:r>
              <a:rPr lang="en-GB" sz="2400" dirty="0"/>
              <a:t>Relate their learning in class to the forthcoming/ongoing assignment (without slavishly teaching to the exam);</a:t>
            </a:r>
          </a:p>
          <a:p>
            <a:r>
              <a:rPr lang="en-GB" sz="2400" dirty="0"/>
              <a:t>Make spaces for dialogue through formative assessment;</a:t>
            </a:r>
            <a:endParaRPr lang="en-GB" dirty="0"/>
          </a:p>
          <a:p>
            <a:r>
              <a:rPr lang="en-GB" dirty="0"/>
              <a:t>Give them real problems to solve and issues with which to engage;</a:t>
            </a:r>
          </a:p>
          <a:p>
            <a:r>
              <a:rPr lang="en-GB" dirty="0"/>
              <a:t>Identify the skills they need to succeed and provide opportunities to rehearse and develop them;</a:t>
            </a:r>
          </a:p>
          <a:p>
            <a:r>
              <a:rPr lang="en-GB" dirty="0"/>
              <a:t>Never compromise on the quality of the demands we make of them.</a:t>
            </a:r>
          </a:p>
          <a:p>
            <a:pPr>
              <a:lnSpc>
                <a:spcPct val="100000"/>
              </a:lnSpc>
            </a:pPr>
            <a:endParaRPr lang="en-GB" sz="2400" dirty="0"/>
          </a:p>
          <a:p>
            <a:pPr>
              <a:lnSpc>
                <a:spcPct val="100000"/>
              </a:lnSpc>
            </a:pPr>
            <a:endParaRPr lang="en-GB"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a:t>Conclusions</a:t>
            </a:r>
          </a:p>
        </p:txBody>
      </p:sp>
      <p:sp>
        <p:nvSpPr>
          <p:cNvPr id="43011" name="Rectangle 3"/>
          <p:cNvSpPr>
            <a:spLocks noGrp="1" noChangeArrowheads="1"/>
          </p:cNvSpPr>
          <p:nvPr>
            <p:ph type="body" idx="1"/>
          </p:nvPr>
        </p:nvSpPr>
        <p:spPr>
          <a:xfrm>
            <a:off x="285720" y="1340768"/>
            <a:ext cx="8629680" cy="4785395"/>
          </a:xfrm>
        </p:spPr>
        <p:txBody>
          <a:bodyPr/>
          <a:lstStyle/>
          <a:p>
            <a:pPr eaLnBrk="1" hangingPunct="1"/>
            <a:r>
              <a:rPr lang="en-US" dirty="0"/>
              <a:t>The first six weeks of the first semester are crucial in helping students understand how assessment works, so feedback here matters very significantly;</a:t>
            </a:r>
          </a:p>
          <a:p>
            <a:pPr eaLnBrk="1" hangingPunct="1"/>
            <a:r>
              <a:rPr lang="en-US" dirty="0"/>
              <a:t>Students in the early stages of their learning journey are likely to need more support and positive feedback than later, when they are more robust and confident, so we may need to front-load our feedback activities at the start of programme and again at the start of each academic year (especially year three!);</a:t>
            </a:r>
          </a:p>
          <a:p>
            <a:pPr eaLnBrk="1" hangingPunct="1"/>
            <a:r>
              <a:rPr lang="en-US" dirty="0"/>
              <a:t>No single method of giving feedback is likely to be ubiquitously successful, so it’s worth using a variety of approaches.</a:t>
            </a:r>
          </a:p>
        </p:txBody>
      </p:sp>
    </p:spTree>
    <p:extLst>
      <p:ext uri="{BB962C8B-B14F-4D97-AF65-F5344CB8AC3E}">
        <p14:creationId xmlns:p14="http://schemas.microsoft.com/office/powerpoint/2010/main" val="30545097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47398-424F-47D7-89D6-B3999E49263E}"/>
              </a:ext>
            </a:extLst>
          </p:cNvPr>
          <p:cNvSpPr>
            <a:spLocks noGrp="1"/>
          </p:cNvSpPr>
          <p:nvPr>
            <p:ph type="title"/>
          </p:nvPr>
        </p:nvSpPr>
        <p:spPr/>
        <p:txBody>
          <a:bodyPr/>
          <a:lstStyle/>
          <a:p>
            <a:r>
              <a:rPr lang="en-GB" dirty="0"/>
              <a:t>Planning for action</a:t>
            </a:r>
          </a:p>
        </p:txBody>
      </p:sp>
      <p:sp>
        <p:nvSpPr>
          <p:cNvPr id="3" name="Content Placeholder 2">
            <a:extLst>
              <a:ext uri="{FF2B5EF4-FFF2-40B4-BE49-F238E27FC236}">
                <a16:creationId xmlns:a16="http://schemas.microsoft.com/office/drawing/2014/main" id="{E6D25319-3956-4C27-97FF-90AEEA252CC0}"/>
              </a:ext>
            </a:extLst>
          </p:cNvPr>
          <p:cNvSpPr>
            <a:spLocks noGrp="1"/>
          </p:cNvSpPr>
          <p:nvPr>
            <p:ph idx="1"/>
          </p:nvPr>
        </p:nvSpPr>
        <p:spPr/>
        <p:txBody>
          <a:bodyPr/>
          <a:lstStyle/>
          <a:p>
            <a:r>
              <a:rPr lang="en-GB" dirty="0"/>
              <a:t>From the tasks you have undertaken in this morning’s workshop, identify as an individual at least one action you could usefully take to enhance the effectiveness of your own feedback to students;</a:t>
            </a:r>
          </a:p>
          <a:p>
            <a:r>
              <a:rPr lang="en-GB" dirty="0"/>
              <a:t>Working with colleagues with whom you share a programme, identify how your could enhance feedback across the board;</a:t>
            </a:r>
          </a:p>
          <a:p>
            <a:r>
              <a:rPr lang="en-GB" dirty="0"/>
              <a:t>Is there any advice you would like to give your </a:t>
            </a:r>
            <a:r>
              <a:rPr lang="en-GB" dirty="0" err="1"/>
              <a:t>HoS</a:t>
            </a:r>
            <a:r>
              <a:rPr lang="en-GB" dirty="0"/>
              <a:t>, the </a:t>
            </a:r>
            <a:r>
              <a:rPr lang="en-GB" dirty="0" err="1"/>
              <a:t>ENhance</a:t>
            </a:r>
            <a:r>
              <a:rPr lang="en-GB" dirty="0"/>
              <a:t> project team or the university as a whole on improving feedback in Engineering/Built Environment?</a:t>
            </a:r>
          </a:p>
        </p:txBody>
      </p:sp>
    </p:spTree>
    <p:extLst>
      <p:ext uri="{BB962C8B-B14F-4D97-AF65-F5344CB8AC3E}">
        <p14:creationId xmlns:p14="http://schemas.microsoft.com/office/powerpoint/2010/main" val="31444237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kern="1200" dirty="0">
                <a:solidFill>
                  <a:srgbClr val="002060"/>
                </a:solidFill>
              </a:rPr>
              <a:t>These and other slides will be available on my website at http://sally-brown.net</a:t>
            </a:r>
          </a:p>
        </p:txBody>
      </p:sp>
      <p:pic>
        <p:nvPicPr>
          <p:cNvPr id="3" name="Picture 2" descr="sally new photo.jpg"/>
          <p:cNvPicPr>
            <a:picLocks noChangeAspect="1"/>
          </p:cNvPicPr>
          <p:nvPr/>
        </p:nvPicPr>
        <p:blipFill rotWithShape="1">
          <a:blip r:embed="rId3" cstate="email"/>
          <a:srcRect l="9669" t="4351" r="7183" b="17335"/>
          <a:stretch/>
        </p:blipFill>
        <p:spPr>
          <a:xfrm>
            <a:off x="3059832" y="1484784"/>
            <a:ext cx="3456384" cy="4340575"/>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(1)</a:t>
            </a:r>
          </a:p>
        </p:txBody>
      </p:sp>
      <p:sp>
        <p:nvSpPr>
          <p:cNvPr id="207875" name="Rectangle 3"/>
          <p:cNvSpPr>
            <a:spLocks noGrp="1" noChangeArrowheads="1"/>
          </p:cNvSpPr>
          <p:nvPr>
            <p:ph type="body" idx="1"/>
          </p:nvPr>
        </p:nvSpPr>
        <p:spPr>
          <a:xfrm>
            <a:off x="466829" y="922338"/>
            <a:ext cx="8713788" cy="5615905"/>
          </a:xfrm>
        </p:spPr>
        <p:txBody>
          <a:bodyPr/>
          <a:lstStyle/>
          <a:p>
            <a:pPr marL="609600" indent="-609600" eaLnBrk="1" hangingPunct="1">
              <a:buNone/>
              <a:defRPr/>
            </a:pPr>
            <a:r>
              <a:rPr lang="en-GB" sz="2000" dirty="0"/>
              <a:t>Bain, K. (2004) </a:t>
            </a:r>
            <a:r>
              <a:rPr lang="en-GB" sz="2000" i="1" dirty="0"/>
              <a:t>What the best College Teachers do</a:t>
            </a:r>
            <a:r>
              <a:rPr lang="en-GB" sz="2000" dirty="0"/>
              <a:t>, Cambridge: Harvard University Press.</a:t>
            </a:r>
          </a:p>
          <a:p>
            <a:pPr marL="609600" indent="-609600" eaLnBrk="1" hangingPunct="1">
              <a:buFont typeface="Wingdings" pitchFamily="2" charset="2"/>
              <a:buNone/>
              <a:defRPr/>
            </a:pPr>
            <a:r>
              <a:rPr lang="en-GB" sz="2000" dirty="0">
                <a:cs typeface="Times New Roman" pitchFamily="18" charset="0"/>
              </a:rPr>
              <a:t>Biggs, J. and Tang, C. (2007) </a:t>
            </a:r>
            <a:r>
              <a:rPr lang="en-GB" sz="2000" i="1" dirty="0">
                <a:cs typeface="Times New Roman" pitchFamily="18" charset="0"/>
              </a:rPr>
              <a:t>Teaching for Quality Learning at University, </a:t>
            </a:r>
            <a:r>
              <a:rPr lang="en-GB" sz="2000" dirty="0">
                <a:cs typeface="Times New Roman" pitchFamily="18" charset="0"/>
              </a:rPr>
              <a:t>Maidenhead: Open University Press.</a:t>
            </a:r>
          </a:p>
          <a:p>
            <a:pPr marL="609600" indent="-609600" eaLnBrk="1" hangingPunct="1">
              <a:buFont typeface="Wingdings" pitchFamily="2" charset="2"/>
              <a:buNone/>
              <a:defRPr/>
            </a:pPr>
            <a:r>
              <a:rPr lang="en-GB" sz="2000" dirty="0">
                <a:cs typeface="Times New Roman" pitchFamily="18" charset="0"/>
              </a:rPr>
              <a:t>Bloxham, S. and Boyd, P. (2007) </a:t>
            </a:r>
            <a:r>
              <a:rPr lang="en-GB" sz="2000" i="1" dirty="0">
                <a:cs typeface="Times New Roman" pitchFamily="18" charset="0"/>
              </a:rPr>
              <a:t>Developing effective assessment in higher education: a practical guide</a:t>
            </a:r>
            <a:r>
              <a:rPr lang="en-GB" sz="2000" dirty="0">
                <a:cs typeface="Times New Roman" pitchFamily="18" charset="0"/>
              </a:rPr>
              <a:t>, Maidenhead, Open University Press.</a:t>
            </a:r>
          </a:p>
          <a:p>
            <a:pPr marL="609600" indent="-609600" eaLnBrk="1" hangingPunct="1">
              <a:buFont typeface="Wingdings" pitchFamily="2" charset="2"/>
              <a:buNone/>
              <a:defRPr/>
            </a:pPr>
            <a:r>
              <a:rPr lang="en-GB" sz="2000" dirty="0" err="1"/>
              <a:t>Boud</a:t>
            </a:r>
            <a:r>
              <a:rPr lang="en-GB" sz="2000" dirty="0"/>
              <a:t>, D. (1995) </a:t>
            </a:r>
            <a:r>
              <a:rPr lang="en-GB" sz="2000" i="1" dirty="0"/>
              <a:t>Enhancing learning through self-assessment,</a:t>
            </a:r>
            <a:r>
              <a:rPr lang="en-GB" sz="2000" dirty="0"/>
              <a:t> London: Routledge.</a:t>
            </a:r>
          </a:p>
          <a:p>
            <a:pPr marL="609600" indent="-609600" eaLnBrk="1" hangingPunct="1">
              <a:buFont typeface="Wingdings" pitchFamily="2" charset="2"/>
              <a:buNone/>
              <a:defRPr/>
            </a:pPr>
            <a:r>
              <a:rPr lang="en-GB" sz="2000" dirty="0"/>
              <a:t>Brown, S. and </a:t>
            </a:r>
            <a:r>
              <a:rPr lang="en-GB" sz="2000" dirty="0" err="1"/>
              <a:t>Glasner</a:t>
            </a:r>
            <a:r>
              <a:rPr lang="en-GB" sz="2000" dirty="0"/>
              <a:t>, A. (eds.) (1999) </a:t>
            </a:r>
            <a:r>
              <a:rPr lang="en-GB" sz="2000" i="1" dirty="0"/>
              <a:t>Assessment Matters in Higher Education, Choosing and Using Diverse Approaches</a:t>
            </a:r>
            <a:r>
              <a:rPr lang="en-GB" sz="2000" dirty="0"/>
              <a:t>, Maidenhead: Open University Press.</a:t>
            </a:r>
          </a:p>
          <a:p>
            <a:pPr marL="609600" indent="-609600" eaLnBrk="1" hangingPunct="1">
              <a:buNone/>
              <a:defRPr/>
            </a:pPr>
            <a:r>
              <a:rPr lang="en-US" sz="2000" dirty="0"/>
              <a:t>Brown, S. and Race, P. (2012) </a:t>
            </a:r>
            <a:r>
              <a:rPr lang="en-GB" sz="2000" i="1" dirty="0"/>
              <a:t>Using effective assessment to promote learning </a:t>
            </a:r>
            <a:r>
              <a:rPr lang="en-GB" sz="2000" dirty="0"/>
              <a:t>in Hunt, L. and Chambers, D. (2012) </a:t>
            </a:r>
            <a:r>
              <a:rPr lang="en-GB" sz="2000" i="1" dirty="0"/>
              <a:t>University Teaching in Focus, Victoria, Australia, Acer Press. P74-91.</a:t>
            </a:r>
          </a:p>
          <a:p>
            <a:pPr marL="609600" indent="-609600" eaLnBrk="1" hangingPunct="1">
              <a:buNone/>
              <a:defRPr/>
            </a:pPr>
            <a:r>
              <a:rPr lang="en-GB" sz="2000" dirty="0"/>
              <a:t>Brown, S. (2015) </a:t>
            </a:r>
            <a:r>
              <a:rPr lang="en-GB" sz="2000" i="1" dirty="0"/>
              <a:t>Learning , Teaching and Assessment in Higher Education: Global perspectives, </a:t>
            </a:r>
            <a:r>
              <a:rPr lang="en-GB" sz="2000" dirty="0"/>
              <a:t>London, Palgrave.</a:t>
            </a:r>
          </a:p>
          <a:p>
            <a:pPr marL="609600" indent="-609600" eaLnBrk="1" hangingPunct="1">
              <a:defRPr/>
            </a:pPr>
            <a:endParaRPr lang="en-GB" sz="2000" dirty="0"/>
          </a:p>
          <a:p>
            <a:pPr eaLnBrk="1" hangingPunct="1">
              <a:lnSpc>
                <a:spcPct val="90000"/>
              </a:lnSpc>
              <a:buNone/>
              <a:defRPr/>
            </a:pPr>
            <a:endParaRPr lang="en-GB"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r>
              <a:rPr lang="en-GB" sz="3200" kern="1200" dirty="0">
                <a:solidFill>
                  <a:srgbClr val="002060"/>
                </a:solidFill>
              </a:rPr>
              <a:t>Useful references and further reading (2)</a:t>
            </a:r>
          </a:p>
        </p:txBody>
      </p:sp>
      <p:sp>
        <p:nvSpPr>
          <p:cNvPr id="208899" name="Rectangle 3"/>
          <p:cNvSpPr>
            <a:spLocks noGrp="1" noChangeArrowheads="1"/>
          </p:cNvSpPr>
          <p:nvPr>
            <p:ph type="body" idx="1"/>
          </p:nvPr>
        </p:nvSpPr>
        <p:spPr>
          <a:xfrm>
            <a:off x="250825" y="836712"/>
            <a:ext cx="8424863" cy="5365651"/>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2000" dirty="0"/>
              <a:t>Carless, D., </a:t>
            </a:r>
            <a:r>
              <a:rPr lang="en-US" sz="2000" dirty="0" err="1"/>
              <a:t>Joughin</a:t>
            </a:r>
            <a:r>
              <a:rPr lang="en-US" sz="2000" dirty="0"/>
              <a:t>, G., </a:t>
            </a:r>
            <a:r>
              <a:rPr lang="en-US" sz="2000" dirty="0" err="1"/>
              <a:t>Ngar</a:t>
            </a:r>
            <a:r>
              <a:rPr lang="en-US" sz="2000" dirty="0"/>
              <a:t>-Fun Liu </a:t>
            </a:r>
            <a:r>
              <a:rPr lang="en-US" sz="2000" i="1" dirty="0"/>
              <a:t>et al</a:t>
            </a:r>
            <a:r>
              <a:rPr lang="en-US" sz="2000" dirty="0"/>
              <a:t> (2006) </a:t>
            </a:r>
            <a:r>
              <a:rPr lang="en-US" sz="2000" i="1" dirty="0"/>
              <a:t>How Assessment supports learning: Learning orientated assessment in action </a:t>
            </a:r>
            <a:r>
              <a:rPr lang="en-US" sz="2000" dirty="0"/>
              <a:t>Hong Kong: Hong Kong University Press.</a:t>
            </a:r>
          </a:p>
          <a:p>
            <a:pPr eaLnBrk="1" hangingPunct="1">
              <a:buFont typeface="Wingdings" pitchFamily="2" charset="2"/>
              <a:buNone/>
              <a:defRPr/>
            </a:pPr>
            <a:r>
              <a:rPr lang="en-GB" sz="2000" dirty="0"/>
              <a:t>Carroll, J. and Ryan, J. (2005) </a:t>
            </a:r>
            <a:r>
              <a:rPr lang="en-GB" sz="2000" i="1" dirty="0"/>
              <a:t>Teaching International students: improving learning for all. </a:t>
            </a:r>
            <a:r>
              <a:rPr lang="en-GB" sz="2000" dirty="0"/>
              <a:t>London: Routledge SEDA series.</a:t>
            </a:r>
          </a:p>
          <a:p>
            <a:pPr eaLnBrk="1" hangingPunct="1">
              <a:buNone/>
              <a:defRPr/>
            </a:pPr>
            <a:r>
              <a:rPr lang="en-GB" sz="2000" dirty="0" err="1"/>
              <a:t>Crosling</a:t>
            </a:r>
            <a:r>
              <a:rPr lang="en-GB" sz="2000" dirty="0"/>
              <a:t>, G., Thomas, L. and </a:t>
            </a:r>
            <a:r>
              <a:rPr lang="en-GB" sz="2000" dirty="0" err="1"/>
              <a:t>Heagney</a:t>
            </a:r>
            <a:r>
              <a:rPr lang="en-GB" sz="2000" dirty="0"/>
              <a:t>, M. (2008) </a:t>
            </a:r>
            <a:r>
              <a:rPr lang="en-GB" sz="2000" i="1" dirty="0"/>
              <a:t>Improving student retention in Higher Education,</a:t>
            </a:r>
            <a:r>
              <a:rPr lang="en-GB" sz="2000" dirty="0"/>
              <a:t> London and New York: Routledge </a:t>
            </a:r>
          </a:p>
          <a:p>
            <a:pPr marL="609600" indent="-609600" eaLnBrk="1" hangingPunct="1">
              <a:buFont typeface="Wingdings" pitchFamily="2" charset="2"/>
              <a:buNone/>
              <a:defRPr/>
            </a:pPr>
            <a:r>
              <a:rPr lang="en-GB" sz="2000" dirty="0"/>
              <a:t>Crooks, T. (1988) </a:t>
            </a:r>
            <a:r>
              <a:rPr lang="en-GB" sz="2000" i="1" dirty="0"/>
              <a:t>Assessing student performance, </a:t>
            </a:r>
            <a:r>
              <a:rPr lang="en-GB" sz="2000" dirty="0"/>
              <a:t>HERDSA Green Guide No 8 HERDSA (reprinted 1994).</a:t>
            </a:r>
          </a:p>
          <a:p>
            <a:pPr marL="609600" indent="-609600" eaLnBrk="1" hangingPunct="1">
              <a:buFont typeface="Wingdings" pitchFamily="2" charset="2"/>
              <a:buNone/>
              <a:defRPr/>
            </a:pPr>
            <a:r>
              <a:rPr lang="en-GB" sz="2000" dirty="0" err="1"/>
              <a:t>Falchikov</a:t>
            </a:r>
            <a:r>
              <a:rPr lang="en-GB" sz="2000" dirty="0"/>
              <a:t>, N. (2004) </a:t>
            </a:r>
            <a:r>
              <a:rPr lang="en-GB" sz="2000" i="1" dirty="0"/>
              <a:t>Improving Assessment through Student Involvement: Practical Solutions for Aiding Learning in Higher and Further Education,</a:t>
            </a:r>
            <a:r>
              <a:rPr lang="en-GB" sz="2000" dirty="0"/>
              <a:t> London: Routledge.</a:t>
            </a:r>
          </a:p>
          <a:p>
            <a:pPr marL="609600" indent="-609600" eaLnBrk="1" hangingPunct="1">
              <a:buFont typeface="Wingdings" pitchFamily="2" charset="2"/>
              <a:buNone/>
              <a:defRPr/>
            </a:pPr>
            <a:r>
              <a:rPr lang="en-GB" sz="2000" dirty="0"/>
              <a:t>Gibbs, G. (1999) </a:t>
            </a:r>
            <a:r>
              <a:rPr lang="en-GB" sz="2000" i="1" dirty="0"/>
              <a:t>Using assessment strategically to change the way students learn</a:t>
            </a:r>
            <a:r>
              <a:rPr lang="en-GB" sz="2000" dirty="0"/>
              <a:t>, in Brown S. &amp; </a:t>
            </a:r>
            <a:r>
              <a:rPr lang="en-GB" sz="2000" dirty="0" err="1"/>
              <a:t>Glasner</a:t>
            </a:r>
            <a:r>
              <a:rPr lang="en-GB" sz="2000" dirty="0"/>
              <a:t>, A. (eds.), </a:t>
            </a:r>
            <a:r>
              <a:rPr lang="en-GB" sz="2000" i="1" dirty="0"/>
              <a:t>Assessment Matters in Higher Education: Choosing and Using Diverse Approaches, </a:t>
            </a:r>
            <a:r>
              <a:rPr lang="en-GB" sz="2000" dirty="0"/>
              <a:t>Maidenhead: SRHE/Open University Press.</a:t>
            </a:r>
          </a:p>
          <a:p>
            <a:pPr marL="609600" indent="-609600" eaLnBrk="1" hangingPunct="1">
              <a:buFont typeface="Wingdings" pitchFamily="2" charset="2"/>
              <a:buNone/>
              <a:defRPr/>
            </a:pPr>
            <a:r>
              <a:rPr lang="en-GB" sz="2000" dirty="0"/>
              <a:t>Higher Education Academy (2012) </a:t>
            </a:r>
            <a:r>
              <a:rPr lang="en-GB" sz="2000" i="1" dirty="0"/>
              <a:t>A marked improvement; transforming assessment in higher education</a:t>
            </a:r>
            <a:r>
              <a:rPr lang="en-GB" sz="2000" dirty="0"/>
              <a:t>, York: HEA.</a:t>
            </a:r>
          </a:p>
          <a:p>
            <a:pPr eaLnBrk="1" hangingPunct="1">
              <a:defRPr/>
            </a:pPr>
            <a:endParaRPr lang="en-GB" sz="2000" dirty="0"/>
          </a:p>
          <a:p>
            <a:pPr eaLnBrk="1" hangingPunct="1">
              <a:defRPr/>
            </a:pPr>
            <a:endParaRPr lang="en-GB" sz="2000" dirty="0"/>
          </a:p>
          <a:p>
            <a:pPr eaLnBrk="1" hangingPunct="1">
              <a:defRPr/>
            </a:pPr>
            <a:endParaRPr lang="en-GB" sz="2000" dirty="0"/>
          </a:p>
          <a:p>
            <a:pPr eaLnBrk="1" hangingPunct="1">
              <a:defRPr/>
            </a:pPr>
            <a:endParaRPr lang="en-GB"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(3)</a:t>
            </a:r>
          </a:p>
        </p:txBody>
      </p:sp>
      <p:sp>
        <p:nvSpPr>
          <p:cNvPr id="43011" name="Rectangle 3"/>
          <p:cNvSpPr>
            <a:spLocks noGrp="1" noChangeArrowheads="1"/>
          </p:cNvSpPr>
          <p:nvPr>
            <p:ph type="body" idx="1"/>
          </p:nvPr>
        </p:nvSpPr>
        <p:spPr>
          <a:xfrm>
            <a:off x="142844" y="1052737"/>
            <a:ext cx="8750331" cy="5329014"/>
          </a:xfrm>
        </p:spPr>
        <p:txBody>
          <a:bodyPr/>
          <a:lstStyle/>
          <a:p>
            <a:pPr eaLnBrk="1" hangingPunct="1">
              <a:buFont typeface="Wingdings" pitchFamily="2" charset="2"/>
              <a:buNone/>
              <a:defRPr/>
            </a:pPr>
            <a:r>
              <a:rPr lang="en-GB" sz="2000" dirty="0"/>
              <a:t>McDowell, L. and Brown, S. (1998) </a:t>
            </a:r>
            <a:r>
              <a:rPr lang="en-GB" sz="2000" i="1" dirty="0"/>
              <a:t>Assessing students: cheating and plagiarism</a:t>
            </a:r>
            <a:r>
              <a:rPr lang="en-GB" sz="2000" dirty="0"/>
              <a:t>, Newcastle: Red Guide 10/11 University of Northumbria.</a:t>
            </a:r>
            <a:endParaRPr lang="en-US" sz="2000" dirty="0"/>
          </a:p>
          <a:p>
            <a:pPr eaLnBrk="1" hangingPunct="1">
              <a:buNone/>
              <a:defRPr/>
            </a:pPr>
            <a:r>
              <a:rPr lang="en-GB" sz="2000" dirty="0"/>
              <a:t>Meyer, J.H.F. and Land, R. (2003) ‘Threshold Concepts and Troublesome Knowledge 1 – Linkages to Ways of Thinking and Practising within the Disciplines’ in C. Rust (ed.) </a:t>
            </a:r>
            <a:r>
              <a:rPr lang="en-GB" sz="2000" i="1" dirty="0"/>
              <a:t>Improving Student Learning </a:t>
            </a:r>
            <a:r>
              <a:rPr lang="en-GB" sz="2000" dirty="0"/>
              <a:t>–</a:t>
            </a:r>
            <a:r>
              <a:rPr lang="en-GB" sz="2000" i="1" dirty="0"/>
              <a:t> Ten years on</a:t>
            </a:r>
            <a:r>
              <a:rPr lang="en-GB" sz="2000" dirty="0"/>
              <a:t>. Oxford: OCSLD.</a:t>
            </a:r>
          </a:p>
          <a:p>
            <a:pPr eaLnBrk="1" hangingPunct="1">
              <a:buFont typeface="Wingdings" pitchFamily="2" charset="2"/>
              <a:buNone/>
              <a:defRPr/>
            </a:pPr>
            <a:r>
              <a:rPr lang="en-GB" sz="2000" dirty="0" err="1"/>
              <a:t>Nicol</a:t>
            </a:r>
            <a:r>
              <a:rPr lang="en-GB" sz="2000" dirty="0"/>
              <a:t>, D. J. and Macfarlane-Dick, D. (2006) Formative assessment and self-regulated learning: A model and seven principles of good feedback practice, </a:t>
            </a:r>
            <a:r>
              <a:rPr lang="en-GB" sz="2000" i="1" dirty="0"/>
              <a:t>Studies in Higher Education </a:t>
            </a:r>
            <a:r>
              <a:rPr lang="en-GB" sz="2000" i="1" dirty="0" err="1"/>
              <a:t>Vol</a:t>
            </a:r>
            <a:r>
              <a:rPr lang="en-GB" sz="2000" i="1" dirty="0"/>
              <a:t> 31(2), 199-218.</a:t>
            </a:r>
          </a:p>
          <a:p>
            <a:pPr eaLnBrk="1" hangingPunct="1">
              <a:buNone/>
              <a:defRPr/>
            </a:pPr>
            <a:r>
              <a:rPr lang="en-GB" sz="2000" dirty="0"/>
              <a:t>PASS project Bradford </a:t>
            </a:r>
            <a:r>
              <a:rPr lang="en-GB" sz="2000" dirty="0">
                <a:hlinkClick r:id="rId3"/>
              </a:rPr>
              <a:t>http://www.pass.brad.ac.uk/</a:t>
            </a:r>
            <a:r>
              <a:rPr lang="en-GB" sz="2000" dirty="0"/>
              <a:t> Accessed November 2013.</a:t>
            </a:r>
          </a:p>
          <a:p>
            <a:pPr eaLnBrk="1" hangingPunct="1">
              <a:buNone/>
              <a:defRPr/>
            </a:pPr>
            <a:r>
              <a:rPr lang="en-GB" sz="2000" dirty="0"/>
              <a:t>Peelo, M. T., &amp; Wareham, T. (Eds.). (2002). </a:t>
            </a:r>
            <a:r>
              <a:rPr lang="en-GB" sz="2000" i="1" dirty="0"/>
              <a:t>Failing students in higher education</a:t>
            </a:r>
            <a:r>
              <a:rPr lang="en-GB" sz="2000" dirty="0"/>
              <a:t>. Society for Research into Higher Education. </a:t>
            </a:r>
          </a:p>
          <a:p>
            <a:pPr eaLnBrk="1" hangingPunct="1">
              <a:buNone/>
              <a:defRPr/>
            </a:pPr>
            <a:r>
              <a:rPr lang="en-GB" sz="2000" dirty="0"/>
              <a:t>Pickford, R. and Brown, S. (2006) </a:t>
            </a:r>
            <a:r>
              <a:rPr lang="en-GB" sz="2000" i="1" dirty="0"/>
              <a:t>Assessing skills and practice,</a:t>
            </a:r>
            <a:r>
              <a:rPr lang="en-GB" sz="2000" dirty="0"/>
              <a:t> London: Routledge. </a:t>
            </a:r>
          </a:p>
          <a:p>
            <a:pPr eaLnBrk="1" hangingPunct="1">
              <a:buNone/>
              <a:defRPr/>
            </a:pPr>
            <a:r>
              <a:rPr lang="en-GB" sz="2000" dirty="0" err="1"/>
              <a:t>Rotheram</a:t>
            </a:r>
            <a:r>
              <a:rPr lang="en-GB" sz="2000" dirty="0"/>
              <a:t>, B. (2009) </a:t>
            </a:r>
            <a:r>
              <a:rPr lang="en-GB" sz="2000" i="1" dirty="0"/>
              <a:t>Sounds Good,</a:t>
            </a:r>
            <a:r>
              <a:rPr lang="en-GB" sz="2000" dirty="0"/>
              <a:t> JISC project </a:t>
            </a:r>
            <a:r>
              <a:rPr lang="en-GB" sz="2000" dirty="0">
                <a:hlinkClick r:id="rId4"/>
              </a:rPr>
              <a:t>http://www.jisc.ac.uk/whatwedo/programmes/usersandinnovation/soundsgood.aspx</a:t>
            </a:r>
            <a:r>
              <a:rPr lang="en-GB" sz="2000" dirty="0"/>
              <a:t> </a:t>
            </a:r>
          </a:p>
          <a:p>
            <a:pPr eaLnBrk="1" hangingPunct="1">
              <a:buNone/>
              <a:defRPr/>
            </a:pPr>
            <a:endParaRPr lang="en-GB" sz="2000" dirty="0"/>
          </a:p>
          <a:p>
            <a:pPr eaLnBrk="1" hangingPunct="1">
              <a:lnSpc>
                <a:spcPct val="90000"/>
              </a:lnSpc>
              <a:buFont typeface="Wingdings" pitchFamily="2" charset="2"/>
              <a:buNone/>
              <a:defRPr/>
            </a:pPr>
            <a:endParaRPr lang="en-GB" sz="2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2000" dirty="0"/>
              <a:t>Race, P. (2001) </a:t>
            </a:r>
            <a:r>
              <a:rPr lang="en-GB" sz="2000" i="1" dirty="0"/>
              <a:t>A Briefing on Self, Peer &amp; Group Assessment,</a:t>
            </a:r>
            <a:r>
              <a:rPr lang="en-GB" sz="2000" dirty="0"/>
              <a:t> in LTSN Generic Centre Assessment Series No 9, LTSN York.</a:t>
            </a:r>
          </a:p>
          <a:p>
            <a:pPr eaLnBrk="1" hangingPunct="1">
              <a:buFont typeface="Wingdings" pitchFamily="2" charset="2"/>
              <a:buNone/>
            </a:pPr>
            <a:r>
              <a:rPr lang="en-GB" sz="2000" dirty="0"/>
              <a:t>Race P. (2015) </a:t>
            </a:r>
            <a:r>
              <a:rPr lang="en-GB" sz="2000" i="1" dirty="0"/>
              <a:t>The lecturer’s toolkit (4</a:t>
            </a:r>
            <a:r>
              <a:rPr lang="en-GB" sz="2000" i="1" baseline="30000" dirty="0"/>
              <a:t>th</a:t>
            </a:r>
            <a:r>
              <a:rPr lang="en-GB" sz="2000" i="1" dirty="0"/>
              <a:t> edition),</a:t>
            </a:r>
            <a:r>
              <a:rPr lang="en-GB" sz="2000" dirty="0"/>
              <a:t> London: Routledge.</a:t>
            </a:r>
          </a:p>
          <a:p>
            <a:pPr eaLnBrk="1" hangingPunct="1">
              <a:buFont typeface="Wingdings" pitchFamily="2" charset="2"/>
              <a:buNone/>
            </a:pPr>
            <a:r>
              <a:rPr lang="en-GB" sz="2000" dirty="0"/>
              <a:t>Rust, C., Price, M. and O’Donovan, B. (2003) Improving students’ learning by developing their understanding of assessment criteria and processes</a:t>
            </a:r>
            <a:r>
              <a:rPr lang="en-GB" sz="2000" i="1" dirty="0"/>
              <a:t>, Assessment and Evaluation in Higher Education. 28 (2), 147-164.</a:t>
            </a:r>
          </a:p>
          <a:p>
            <a:pPr eaLnBrk="1" hangingPunct="1">
              <a:buFont typeface="Wingdings" pitchFamily="2" charset="2"/>
              <a:buNone/>
            </a:pPr>
            <a:r>
              <a:rPr lang="en-GB" sz="2000" dirty="0"/>
              <a:t>Ryan, J. (2000) </a:t>
            </a:r>
            <a:r>
              <a:rPr lang="en-GB" sz="2000" i="1" dirty="0"/>
              <a:t>A Guide to Teaching International Students,</a:t>
            </a:r>
            <a:r>
              <a:rPr lang="en-GB" sz="2000" dirty="0"/>
              <a:t> Oxford Centre for Staff and Learning Development.</a:t>
            </a:r>
          </a:p>
          <a:p>
            <a:pPr eaLnBrk="1" hangingPunct="1">
              <a:buFont typeface="Wingdings" pitchFamily="2" charset="2"/>
              <a:buNone/>
            </a:pPr>
            <a:r>
              <a:rPr lang="en-GB" sz="2000" dirty="0"/>
              <a:t>Stefani, L. and Carroll, J. (2001) </a:t>
            </a:r>
            <a:r>
              <a:rPr lang="en-GB" sz="2000" i="1" dirty="0"/>
              <a:t>A Briefing on Plagiarism </a:t>
            </a:r>
            <a:r>
              <a:rPr lang="en-GB" sz="2000" dirty="0"/>
              <a:t>http://www.ltsn.ac.uk/application.asp?app=resources.asp&amp;process=full_record&amp;section=generic&amp;id=10</a:t>
            </a:r>
          </a:p>
          <a:p>
            <a:pPr eaLnBrk="1" hangingPunct="1">
              <a:buNone/>
            </a:pPr>
            <a:r>
              <a:rPr lang="en-GB" sz="2000" dirty="0"/>
              <a:t>Sadler, D. Royce (2010) Beyond feedback: developing student capability in complex appraisal,</a:t>
            </a:r>
            <a:br>
              <a:rPr lang="en-GB" sz="2000" dirty="0"/>
            </a:br>
            <a:r>
              <a:rPr lang="en-GB" sz="2000" i="1" dirty="0"/>
              <a:t>Assessment &amp; Evaluation in Higher Education, 35: 5, 535-550.</a:t>
            </a:r>
          </a:p>
          <a:p>
            <a:pPr eaLnBrk="1" hangingPunct="1">
              <a:buNone/>
            </a:pPr>
            <a:r>
              <a:rPr lang="en-GB" sz="2000" dirty="0"/>
              <a:t>Yorke, M. (1999) </a:t>
            </a:r>
            <a:r>
              <a:rPr lang="en-GB" sz="2000" i="1" dirty="0"/>
              <a:t>Leaving Early: Undergraduate Non-completion in Higher Education,</a:t>
            </a:r>
            <a:r>
              <a:rPr lang="en-GB" sz="2000" dirty="0"/>
              <a:t> London: Routledge.</a:t>
            </a:r>
          </a:p>
          <a:p>
            <a:pPr eaLnBrk="1" hangingPunct="1">
              <a:buFont typeface="Wingdings" pitchFamily="2" charset="2"/>
              <a:buNone/>
            </a:pPr>
            <a:endParaRPr lang="en-GB" sz="2000" dirty="0"/>
          </a:p>
          <a:p>
            <a:endParaRPr lang="en-GB"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Some challenges in relation to assessment and feedback: How can we:</a:t>
            </a:r>
          </a:p>
        </p:txBody>
      </p:sp>
      <p:sp>
        <p:nvSpPr>
          <p:cNvPr id="3" name="Content Placeholder 2"/>
          <p:cNvSpPr>
            <a:spLocks noGrp="1"/>
          </p:cNvSpPr>
          <p:nvPr>
            <p:ph idx="1"/>
          </p:nvPr>
        </p:nvSpPr>
        <p:spPr/>
        <p:txBody>
          <a:bodyPr/>
          <a:lstStyle/>
          <a:p>
            <a:r>
              <a:rPr lang="en-GB" dirty="0"/>
              <a:t>Offer formative advice to students prior to submission of assignments without making the task for assessors exhausting and unmanageable;</a:t>
            </a:r>
          </a:p>
          <a:p>
            <a:r>
              <a:rPr lang="en-GB" dirty="0"/>
              <a:t>Give feedback in various formats in ways that students recognise it as such;</a:t>
            </a:r>
          </a:p>
          <a:p>
            <a:r>
              <a:rPr lang="en-GB" dirty="0"/>
              <a:t>Give help to struggling students on how to cope in new learning environments;</a:t>
            </a:r>
          </a:p>
          <a:p>
            <a:r>
              <a:rPr lang="en-GB" dirty="0"/>
              <a:t>Give really constructive feedback with plenty of clear explanations on how to improve achievement;</a:t>
            </a:r>
          </a:p>
          <a:p>
            <a:r>
              <a:rPr lang="en-GB" dirty="0"/>
              <a:t>Build students’ confidence in their own work;</a:t>
            </a:r>
          </a:p>
          <a:p>
            <a:r>
              <a:rPr lang="en-GB" dirty="0"/>
              <a:t>Help students feel that assessment really contributes to learning.</a:t>
            </a:r>
          </a:p>
          <a:p>
            <a:endParaRPr lang="en-GB" dirty="0"/>
          </a:p>
        </p:txBody>
      </p:sp>
    </p:spTree>
    <p:extLst>
      <p:ext uri="{BB962C8B-B14F-4D97-AF65-F5344CB8AC3E}">
        <p14:creationId xmlns:p14="http://schemas.microsoft.com/office/powerpoint/2010/main" val="765402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95B03-AE24-41C3-A238-1FCD75F6B047}"/>
              </a:ext>
            </a:extLst>
          </p:cNvPr>
          <p:cNvSpPr>
            <a:spLocks noGrp="1"/>
          </p:cNvSpPr>
          <p:nvPr>
            <p:ph type="title"/>
          </p:nvPr>
        </p:nvSpPr>
        <p:spPr/>
        <p:txBody>
          <a:bodyPr/>
          <a:lstStyle/>
          <a:p>
            <a:r>
              <a:rPr lang="en-GB" dirty="0"/>
              <a:t>Task: </a:t>
            </a:r>
          </a:p>
        </p:txBody>
      </p:sp>
      <p:sp>
        <p:nvSpPr>
          <p:cNvPr id="3" name="Content Placeholder 2">
            <a:extLst>
              <a:ext uri="{FF2B5EF4-FFF2-40B4-BE49-F238E27FC236}">
                <a16:creationId xmlns:a16="http://schemas.microsoft.com/office/drawing/2014/main" id="{20AAEBE1-1AEE-402E-9C02-0CE6BDF01C6F}"/>
              </a:ext>
            </a:extLst>
          </p:cNvPr>
          <p:cNvSpPr>
            <a:spLocks noGrp="1"/>
          </p:cNvSpPr>
          <p:nvPr>
            <p:ph idx="1"/>
          </p:nvPr>
        </p:nvSpPr>
        <p:spPr/>
        <p:txBody>
          <a:bodyPr/>
          <a:lstStyle/>
          <a:p>
            <a:pPr marL="0" indent="0">
              <a:buNone/>
            </a:pPr>
            <a:r>
              <a:rPr lang="en-GB" dirty="0"/>
              <a:t>Thinking about how you currently give feedback to your students and about how things might be different, collectively in two halves, either list what a dream scenario for giving feedback would look like or what a nightmare version would be. </a:t>
            </a:r>
          </a:p>
        </p:txBody>
      </p:sp>
    </p:spTree>
    <p:extLst>
      <p:ext uri="{BB962C8B-B14F-4D97-AF65-F5344CB8AC3E}">
        <p14:creationId xmlns:p14="http://schemas.microsoft.com/office/powerpoint/2010/main" val="3510170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needs to be done?</a:t>
            </a:r>
          </a:p>
        </p:txBody>
      </p:sp>
      <p:sp>
        <p:nvSpPr>
          <p:cNvPr id="3" name="Content Placeholder 2"/>
          <p:cNvSpPr>
            <a:spLocks noGrp="1"/>
          </p:cNvSpPr>
          <p:nvPr>
            <p:ph idx="1"/>
          </p:nvPr>
        </p:nvSpPr>
        <p:spPr/>
        <p:txBody>
          <a:bodyPr/>
          <a:lstStyle/>
          <a:p>
            <a:r>
              <a:rPr lang="en-GB" dirty="0"/>
              <a:t>It is possible to improve perceptions about assessment and feedback and to improve NSS scores, and most universities are working hard on this;</a:t>
            </a:r>
          </a:p>
          <a:p>
            <a:r>
              <a:rPr lang="en-GB" dirty="0"/>
              <a:t>Improving the quality, amount, scope, language and nature of feedback is the most powerful means of improving students’ perceptions of assessment;</a:t>
            </a:r>
          </a:p>
          <a:p>
            <a:r>
              <a:rPr lang="en-GB" dirty="0"/>
              <a:t>Alongside this, a course-wide review of assessment, from planning, implementation, moderation and evaluation is essential;</a:t>
            </a:r>
          </a:p>
          <a:p>
            <a:r>
              <a:rPr lang="en-GB" dirty="0"/>
              <a:t>There are no quick fixes but there can be some quick wins;</a:t>
            </a:r>
          </a:p>
          <a:p>
            <a:r>
              <a:rPr lang="en-GB" dirty="0"/>
              <a:t>Students care deeply about justice, integrity and respect in relation to assessment.</a:t>
            </a:r>
          </a:p>
        </p:txBody>
      </p:sp>
    </p:spTree>
    <p:extLst>
      <p:ext uri="{BB962C8B-B14F-4D97-AF65-F5344CB8AC3E}">
        <p14:creationId xmlns:p14="http://schemas.microsoft.com/office/powerpoint/2010/main" val="1247565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assessment context has changed</a:t>
            </a:r>
          </a:p>
        </p:txBody>
      </p:sp>
      <p:sp>
        <p:nvSpPr>
          <p:cNvPr id="3" name="Content Placeholder 2"/>
          <p:cNvSpPr>
            <a:spLocks noGrp="1"/>
          </p:cNvSpPr>
          <p:nvPr>
            <p:ph idx="1"/>
          </p:nvPr>
        </p:nvSpPr>
        <p:spPr/>
        <p:txBody>
          <a:bodyPr/>
          <a:lstStyle/>
          <a:p>
            <a:r>
              <a:rPr lang="en-GB" dirty="0"/>
              <a:t>Three decades of international research into assessment and feedback in higher education have given us a sound evidence-based foundation for us to use in designing assessment strategies;</a:t>
            </a:r>
          </a:p>
          <a:p>
            <a:r>
              <a:rPr lang="en-GB" dirty="0"/>
              <a:t>There is always a trade-off between making assessment manageable in terms of staff time and energy, and the 21</a:t>
            </a:r>
            <a:r>
              <a:rPr lang="en-GB" baseline="30000" dirty="0"/>
              <a:t>st</a:t>
            </a:r>
            <a:r>
              <a:rPr lang="en-GB" dirty="0"/>
              <a:t> century expectation that assessment must be </a:t>
            </a:r>
            <a:r>
              <a:rPr lang="en-GB" i="1" dirty="0"/>
              <a:t>for </a:t>
            </a:r>
            <a:r>
              <a:rPr lang="en-GB" dirty="0"/>
              <a:t>not just </a:t>
            </a:r>
            <a:r>
              <a:rPr lang="en-GB" i="1" dirty="0"/>
              <a:t>of</a:t>
            </a:r>
            <a:r>
              <a:rPr lang="en-GB" dirty="0"/>
              <a:t> learning;</a:t>
            </a:r>
          </a:p>
          <a:p>
            <a:r>
              <a:rPr lang="en-GB" dirty="0"/>
              <a:t>In assessment and feedback, it isn’t enough to simply keep doing what you’ve always done, since expectations are constantly increasing and your competitors are steadily improving.</a:t>
            </a:r>
          </a:p>
        </p:txBody>
      </p:sp>
    </p:spTree>
    <p:extLst>
      <p:ext uri="{BB962C8B-B14F-4D97-AF65-F5344CB8AC3E}">
        <p14:creationId xmlns:p14="http://schemas.microsoft.com/office/powerpoint/2010/main" val="542116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Using assessment for learning </a:t>
            </a:r>
            <a:br>
              <a:rPr lang="en-GB" sz="3200" kern="1200" dirty="0">
                <a:solidFill>
                  <a:srgbClr val="002060"/>
                </a:solidFill>
              </a:rPr>
            </a:br>
            <a:r>
              <a:rPr lang="en-GB" sz="3200" kern="1200" dirty="0">
                <a:solidFill>
                  <a:srgbClr val="002060"/>
                </a:solidFill>
              </a:rPr>
              <a:t>(Sambell et al, 2012)</a:t>
            </a:r>
          </a:p>
        </p:txBody>
      </p:sp>
      <p:sp>
        <p:nvSpPr>
          <p:cNvPr id="22531" name="Content Placeholder 2"/>
          <p:cNvSpPr>
            <a:spLocks noGrp="1"/>
          </p:cNvSpPr>
          <p:nvPr>
            <p:ph idx="1"/>
          </p:nvPr>
        </p:nvSpPr>
        <p:spPr/>
        <p:txBody>
          <a:bodyPr/>
          <a:lstStyle/>
          <a:p>
            <a:pPr eaLnBrk="1" hangingPunct="1"/>
            <a:r>
              <a:rPr lang="en-US" sz="2400" b="1" dirty="0"/>
              <a:t>Assessment that is meaningful to students can provide them with a framework for activity;</a:t>
            </a:r>
          </a:p>
          <a:p>
            <a:pPr eaLnBrk="1" hangingPunct="1"/>
            <a:r>
              <a:rPr lang="en-US" sz="2400" b="1" dirty="0"/>
              <a:t>“Students can escape bad teaching but they can’t escape bad assessment” (</a:t>
            </a:r>
            <a:r>
              <a:rPr lang="en-US" sz="2400" b="1" dirty="0" err="1"/>
              <a:t>Boud</a:t>
            </a:r>
            <a:r>
              <a:rPr lang="en-US" sz="2400" b="1" dirty="0"/>
              <a:t>, 1995);</a:t>
            </a:r>
          </a:p>
          <a:p>
            <a:pPr eaLnBrk="1" hangingPunct="1"/>
            <a:r>
              <a:rPr lang="en-US" sz="2400" b="1" dirty="0"/>
              <a:t>Where assessment is fully part of the learning process and integrated within it, the act of being assessed can help students make sense of their learning;</a:t>
            </a:r>
          </a:p>
          <a:p>
            <a:pPr eaLnBrk="1" hangingPunct="1"/>
            <a:r>
              <a:rPr lang="en-GB" sz="2400" b="1" dirty="0"/>
              <a:t>Assessment should be formative, informative, developmental and remediable.</a:t>
            </a:r>
          </a:p>
          <a:p>
            <a:pPr eaLnBrk="1" hangingPunct="1"/>
            <a:endParaRPr lang="en-US" sz="2400" dirty="0"/>
          </a:p>
        </p:txBody>
      </p:sp>
    </p:spTree>
    <p:extLst>
      <p:ext uri="{BB962C8B-B14F-4D97-AF65-F5344CB8AC3E}">
        <p14:creationId xmlns:p14="http://schemas.microsoft.com/office/powerpoint/2010/main" val="864936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574675" y="188913"/>
            <a:ext cx="8569325" cy="610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p>
            <a:endParaRPr lang="en-GB" dirty="0"/>
          </a:p>
        </p:txBody>
      </p:sp>
      <p:grpSp>
        <p:nvGrpSpPr>
          <p:cNvPr id="2" name="Group 3"/>
          <p:cNvGrpSpPr>
            <a:grpSpLocks/>
          </p:cNvGrpSpPr>
          <p:nvPr/>
        </p:nvGrpSpPr>
        <p:grpSpPr bwMode="auto">
          <a:xfrm>
            <a:off x="4633913" y="549275"/>
            <a:ext cx="2654300" cy="2725738"/>
            <a:chOff x="2937" y="346"/>
            <a:chExt cx="1672" cy="1717"/>
          </a:xfrm>
          <a:solidFill>
            <a:srgbClr val="00B050"/>
          </a:solidFill>
        </p:grpSpPr>
        <p:sp>
          <p:nvSpPr>
            <p:cNvPr id="48132" name="Freeform 4"/>
            <p:cNvSpPr>
              <a:spLocks/>
            </p:cNvSpPr>
            <p:nvPr/>
          </p:nvSpPr>
          <p:spPr bwMode="auto">
            <a:xfrm>
              <a:off x="2937" y="346"/>
              <a:ext cx="1672" cy="1717"/>
            </a:xfrm>
            <a:custGeom>
              <a:avLst/>
              <a:gdLst>
                <a:gd name="T0" fmla="*/ 75 w 75"/>
                <a:gd name="T1" fmla="*/ 42 h 87"/>
                <a:gd name="T2" fmla="*/ 0 w 75"/>
                <a:gd name="T3" fmla="*/ 0 h 87"/>
                <a:gd name="T4" fmla="*/ 0 w 75"/>
                <a:gd name="T5" fmla="*/ 87 h 87"/>
                <a:gd name="T6" fmla="*/ 75 w 75"/>
                <a:gd name="T7" fmla="*/ 42 h 87"/>
              </a:gdLst>
              <a:ahLst/>
              <a:cxnLst>
                <a:cxn ang="0">
                  <a:pos x="T0" y="T1"/>
                </a:cxn>
                <a:cxn ang="0">
                  <a:pos x="T2" y="T3"/>
                </a:cxn>
                <a:cxn ang="0">
                  <a:pos x="T4" y="T5"/>
                </a:cxn>
                <a:cxn ang="0">
                  <a:pos x="T6" y="T7"/>
                </a:cxn>
              </a:cxnLst>
              <a:rect l="0" t="0" r="r" b="b"/>
              <a:pathLst>
                <a:path w="75" h="87">
                  <a:moveTo>
                    <a:pt x="75" y="42"/>
                  </a:moveTo>
                  <a:cubicBezTo>
                    <a:pt x="59" y="16"/>
                    <a:pt x="30" y="0"/>
                    <a:pt x="0" y="0"/>
                  </a:cubicBezTo>
                  <a:lnTo>
                    <a:pt x="0" y="87"/>
                  </a:lnTo>
                  <a:lnTo>
                    <a:pt x="75" y="42"/>
                  </a:lnTo>
                  <a:close/>
                </a:path>
              </a:pathLst>
            </a:custGeom>
            <a:grpFill/>
            <a:ln w="25400">
              <a:solidFill>
                <a:srgbClr val="000000"/>
              </a:solidFill>
              <a:prstDash val="solid"/>
              <a:round/>
              <a:headEnd/>
              <a:tailEnd/>
            </a:ln>
          </p:spPr>
          <p:txBody>
            <a:bodyPr/>
            <a:lstStyle/>
            <a:p>
              <a:endParaRPr lang="en-GB" dirty="0"/>
            </a:p>
          </p:txBody>
        </p:sp>
        <p:sp>
          <p:nvSpPr>
            <p:cNvPr id="48133" name="Text Box 5"/>
            <p:cNvSpPr txBox="1">
              <a:spLocks noChangeArrowheads="1"/>
            </p:cNvSpPr>
            <p:nvPr/>
          </p:nvSpPr>
          <p:spPr bwMode="auto">
            <a:xfrm>
              <a:off x="3152" y="618"/>
              <a:ext cx="771" cy="633"/>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1200" b="1" dirty="0">
                  <a:latin typeface="Comic Sans MS" pitchFamily="66" charset="0"/>
                </a:rPr>
                <a:t>Emphasises authentic &amp; complex assessment tasks</a:t>
              </a:r>
              <a:endParaRPr lang="en-US" sz="1200" b="1" dirty="0">
                <a:latin typeface="Comic Sans MS" pitchFamily="66" charset="0"/>
              </a:endParaRPr>
            </a:p>
          </p:txBody>
        </p:sp>
      </p:grpSp>
      <p:grpSp>
        <p:nvGrpSpPr>
          <p:cNvPr id="3" name="Group 6"/>
          <p:cNvGrpSpPr>
            <a:grpSpLocks/>
          </p:cNvGrpSpPr>
          <p:nvPr/>
        </p:nvGrpSpPr>
        <p:grpSpPr bwMode="auto">
          <a:xfrm>
            <a:off x="1962150" y="547688"/>
            <a:ext cx="2687638" cy="2693987"/>
            <a:chOff x="1244" y="346"/>
            <a:chExt cx="1693" cy="1697"/>
          </a:xfrm>
        </p:grpSpPr>
        <p:sp>
          <p:nvSpPr>
            <p:cNvPr id="48135" name="Freeform 7"/>
            <p:cNvSpPr>
              <a:spLocks/>
            </p:cNvSpPr>
            <p:nvPr/>
          </p:nvSpPr>
          <p:spPr bwMode="auto">
            <a:xfrm>
              <a:off x="1244" y="346"/>
              <a:ext cx="1693" cy="1697"/>
            </a:xfrm>
            <a:custGeom>
              <a:avLst/>
              <a:gdLst>
                <a:gd name="T0" fmla="*/ 75 w 76"/>
                <a:gd name="T1" fmla="*/ 0 h 87"/>
                <a:gd name="T2" fmla="*/ 0 w 76"/>
                <a:gd name="T3" fmla="*/ 42 h 87"/>
                <a:gd name="T4" fmla="*/ 76 w 76"/>
                <a:gd name="T5" fmla="*/ 87 h 87"/>
                <a:gd name="T6" fmla="*/ 75 w 76"/>
                <a:gd name="T7" fmla="*/ 0 h 87"/>
              </a:gdLst>
              <a:ahLst/>
              <a:cxnLst>
                <a:cxn ang="0">
                  <a:pos x="T0" y="T1"/>
                </a:cxn>
                <a:cxn ang="0">
                  <a:pos x="T2" y="T3"/>
                </a:cxn>
                <a:cxn ang="0">
                  <a:pos x="T4" y="T5"/>
                </a:cxn>
                <a:cxn ang="0">
                  <a:pos x="T6" y="T7"/>
                </a:cxn>
              </a:cxnLst>
              <a:rect l="0" t="0" r="r" b="b"/>
              <a:pathLst>
                <a:path w="76" h="87">
                  <a:moveTo>
                    <a:pt x="75" y="0"/>
                  </a:moveTo>
                  <a:cubicBezTo>
                    <a:pt x="45" y="0"/>
                    <a:pt x="16" y="16"/>
                    <a:pt x="0" y="42"/>
                  </a:cubicBezTo>
                  <a:lnTo>
                    <a:pt x="76" y="87"/>
                  </a:lnTo>
                  <a:lnTo>
                    <a:pt x="75" y="0"/>
                  </a:lnTo>
                  <a:close/>
                </a:path>
              </a:pathLst>
            </a:custGeom>
            <a:solidFill>
              <a:srgbClr val="6699FF"/>
            </a:solidFill>
            <a:ln w="25400">
              <a:solidFill>
                <a:srgbClr val="000000"/>
              </a:solidFill>
              <a:prstDash val="solid"/>
              <a:round/>
              <a:headEnd/>
              <a:tailEnd/>
            </a:ln>
          </p:spPr>
          <p:txBody>
            <a:bodyPr/>
            <a:lstStyle/>
            <a:p>
              <a:endParaRPr lang="en-GB" dirty="0"/>
            </a:p>
          </p:txBody>
        </p:sp>
        <p:sp>
          <p:nvSpPr>
            <p:cNvPr id="48136" name="Text Box 8"/>
            <p:cNvSpPr txBox="1">
              <a:spLocks noChangeArrowheads="1"/>
            </p:cNvSpPr>
            <p:nvPr/>
          </p:nvSpPr>
          <p:spPr bwMode="auto">
            <a:xfrm>
              <a:off x="1791" y="733"/>
              <a:ext cx="1021"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Develops students’ abilities to evaluate own progress, direct own learning</a:t>
              </a:r>
              <a:endParaRPr lang="en-US" sz="1200" b="1" dirty="0">
                <a:latin typeface="Comic Sans MS" pitchFamily="66" charset="0"/>
              </a:endParaRPr>
            </a:p>
          </p:txBody>
        </p:sp>
      </p:grpSp>
      <p:grpSp>
        <p:nvGrpSpPr>
          <p:cNvPr id="4" name="Group 9"/>
          <p:cNvGrpSpPr>
            <a:grpSpLocks/>
          </p:cNvGrpSpPr>
          <p:nvPr/>
        </p:nvGrpSpPr>
        <p:grpSpPr bwMode="auto">
          <a:xfrm>
            <a:off x="1531938" y="1839913"/>
            <a:ext cx="3114675" cy="2755900"/>
            <a:chOff x="975" y="1175"/>
            <a:chExt cx="1962" cy="1736"/>
          </a:xfrm>
          <a:solidFill>
            <a:schemeClr val="accent6">
              <a:lumMod val="40000"/>
              <a:lumOff val="60000"/>
            </a:schemeClr>
          </a:solidFill>
        </p:grpSpPr>
        <p:sp>
          <p:nvSpPr>
            <p:cNvPr id="48138" name="Freeform 10"/>
            <p:cNvSpPr>
              <a:spLocks/>
            </p:cNvSpPr>
            <p:nvPr/>
          </p:nvSpPr>
          <p:spPr bwMode="auto">
            <a:xfrm>
              <a:off x="975" y="1175"/>
              <a:ext cx="1962" cy="1736"/>
            </a:xfrm>
            <a:custGeom>
              <a:avLst/>
              <a:gdLst>
                <a:gd name="T0" fmla="*/ 12 w 88"/>
                <a:gd name="T1" fmla="*/ 0 h 89"/>
                <a:gd name="T2" fmla="*/ 1 w 88"/>
                <a:gd name="T3" fmla="*/ 44 h 89"/>
                <a:gd name="T4" fmla="*/ 12 w 88"/>
                <a:gd name="T5" fmla="*/ 89 h 89"/>
                <a:gd name="T6" fmla="*/ 88 w 88"/>
                <a:gd name="T7" fmla="*/ 45 h 89"/>
                <a:gd name="T8" fmla="*/ 12 w 88"/>
                <a:gd name="T9" fmla="*/ 0 h 89"/>
              </a:gdLst>
              <a:ahLst/>
              <a:cxnLst>
                <a:cxn ang="0">
                  <a:pos x="T0" y="T1"/>
                </a:cxn>
                <a:cxn ang="0">
                  <a:pos x="T2" y="T3"/>
                </a:cxn>
                <a:cxn ang="0">
                  <a:pos x="T4" y="T5"/>
                </a:cxn>
                <a:cxn ang="0">
                  <a:pos x="T6" y="T7"/>
                </a:cxn>
                <a:cxn ang="0">
                  <a:pos x="T8" y="T9"/>
                </a:cxn>
              </a:cxnLst>
              <a:rect l="0" t="0" r="r" b="b"/>
              <a:pathLst>
                <a:path w="88" h="89">
                  <a:moveTo>
                    <a:pt x="12" y="0"/>
                  </a:moveTo>
                  <a:cubicBezTo>
                    <a:pt x="5" y="14"/>
                    <a:pt x="1" y="29"/>
                    <a:pt x="1" y="44"/>
                  </a:cubicBezTo>
                  <a:cubicBezTo>
                    <a:pt x="0" y="60"/>
                    <a:pt x="5" y="75"/>
                    <a:pt x="12" y="89"/>
                  </a:cubicBezTo>
                  <a:lnTo>
                    <a:pt x="88" y="45"/>
                  </a:lnTo>
                  <a:lnTo>
                    <a:pt x="12" y="0"/>
                  </a:lnTo>
                  <a:close/>
                </a:path>
              </a:pathLst>
            </a:custGeom>
            <a:grpFill/>
            <a:ln w="25400">
              <a:solidFill>
                <a:srgbClr val="000000"/>
              </a:solidFill>
              <a:prstDash val="solid"/>
              <a:round/>
              <a:headEnd/>
              <a:tailEnd/>
            </a:ln>
          </p:spPr>
          <p:txBody>
            <a:bodyPr/>
            <a:lstStyle/>
            <a:p>
              <a:endParaRPr lang="en-GB" dirty="0"/>
            </a:p>
          </p:txBody>
        </p:sp>
        <p:sp>
          <p:nvSpPr>
            <p:cNvPr id="48139" name="Text Box 11"/>
            <p:cNvSpPr txBox="1">
              <a:spLocks noChangeArrowheads="1"/>
            </p:cNvSpPr>
            <p:nvPr/>
          </p:nvSpPr>
          <p:spPr bwMode="auto">
            <a:xfrm>
              <a:off x="1186" y="1774"/>
              <a:ext cx="1082" cy="748"/>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Is rich in informal feedback (e.g. peer review of draft writing, collaborative project work)</a:t>
              </a:r>
              <a:endParaRPr lang="en-US" sz="1200" b="1" dirty="0">
                <a:latin typeface="Comic Sans MS" pitchFamily="66" charset="0"/>
              </a:endParaRPr>
            </a:p>
          </p:txBody>
        </p:sp>
      </p:grpSp>
      <p:grpSp>
        <p:nvGrpSpPr>
          <p:cNvPr id="5" name="Group 12"/>
          <p:cNvGrpSpPr>
            <a:grpSpLocks/>
          </p:cNvGrpSpPr>
          <p:nvPr/>
        </p:nvGrpSpPr>
        <p:grpSpPr bwMode="auto">
          <a:xfrm>
            <a:off x="1960563" y="3235325"/>
            <a:ext cx="2687637" cy="2659063"/>
            <a:chOff x="1244" y="2073"/>
            <a:chExt cx="1693" cy="1675"/>
          </a:xfrm>
        </p:grpSpPr>
        <p:sp>
          <p:nvSpPr>
            <p:cNvPr id="48141" name="Freeform 13"/>
            <p:cNvSpPr>
              <a:spLocks/>
            </p:cNvSpPr>
            <p:nvPr/>
          </p:nvSpPr>
          <p:spPr bwMode="auto">
            <a:xfrm>
              <a:off x="1244" y="2073"/>
              <a:ext cx="1693" cy="1675"/>
            </a:xfrm>
            <a:custGeom>
              <a:avLst/>
              <a:gdLst>
                <a:gd name="T0" fmla="*/ 0 w 76"/>
                <a:gd name="T1" fmla="*/ 44 h 86"/>
                <a:gd name="T2" fmla="*/ 76 w 76"/>
                <a:gd name="T3" fmla="*/ 86 h 86"/>
                <a:gd name="T4" fmla="*/ 76 w 76"/>
                <a:gd name="T5" fmla="*/ 0 h 86"/>
                <a:gd name="T6" fmla="*/ 0 w 76"/>
                <a:gd name="T7" fmla="*/ 44 h 86"/>
              </a:gdLst>
              <a:ahLst/>
              <a:cxnLst>
                <a:cxn ang="0">
                  <a:pos x="T0" y="T1"/>
                </a:cxn>
                <a:cxn ang="0">
                  <a:pos x="T2" y="T3"/>
                </a:cxn>
                <a:cxn ang="0">
                  <a:pos x="T4" y="T5"/>
                </a:cxn>
                <a:cxn ang="0">
                  <a:pos x="T6" y="T7"/>
                </a:cxn>
              </a:cxnLst>
              <a:rect l="0" t="0" r="r" b="b"/>
              <a:pathLst>
                <a:path w="76" h="86">
                  <a:moveTo>
                    <a:pt x="0" y="44"/>
                  </a:moveTo>
                  <a:cubicBezTo>
                    <a:pt x="16" y="70"/>
                    <a:pt x="45" y="86"/>
                    <a:pt x="76" y="86"/>
                  </a:cubicBezTo>
                  <a:lnTo>
                    <a:pt x="76" y="0"/>
                  </a:lnTo>
                  <a:lnTo>
                    <a:pt x="0" y="44"/>
                  </a:lnTo>
                  <a:close/>
                </a:path>
              </a:pathLst>
            </a:custGeom>
            <a:solidFill>
              <a:srgbClr val="FF0000"/>
            </a:solidFill>
            <a:ln w="25400">
              <a:solidFill>
                <a:srgbClr val="000000"/>
              </a:solidFill>
              <a:prstDash val="solid"/>
              <a:round/>
              <a:headEnd/>
              <a:tailEnd/>
            </a:ln>
          </p:spPr>
          <p:txBody>
            <a:bodyPr/>
            <a:lstStyle/>
            <a:p>
              <a:endParaRPr lang="en-GB" dirty="0"/>
            </a:p>
          </p:txBody>
        </p:sp>
        <p:sp>
          <p:nvSpPr>
            <p:cNvPr id="48142" name="Text Box 14"/>
            <p:cNvSpPr txBox="1">
              <a:spLocks noChangeArrowheads="1"/>
            </p:cNvSpPr>
            <p:nvPr/>
          </p:nvSpPr>
          <p:spPr bwMode="auto">
            <a:xfrm>
              <a:off x="1620" y="2742"/>
              <a:ext cx="1192"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Is rich in formal feedback (e.g. tutor comment, self-review logs)</a:t>
              </a:r>
              <a:endParaRPr lang="en-US" sz="1200" b="1" dirty="0">
                <a:latin typeface="Comic Sans MS" pitchFamily="66" charset="0"/>
              </a:endParaRPr>
            </a:p>
          </p:txBody>
        </p:sp>
      </p:grpSp>
      <p:grpSp>
        <p:nvGrpSpPr>
          <p:cNvPr id="6" name="Group 15"/>
          <p:cNvGrpSpPr>
            <a:grpSpLocks/>
          </p:cNvGrpSpPr>
          <p:nvPr/>
        </p:nvGrpSpPr>
        <p:grpSpPr bwMode="auto">
          <a:xfrm>
            <a:off x="4646613" y="3235325"/>
            <a:ext cx="2625725" cy="2659063"/>
            <a:chOff x="2920" y="2056"/>
            <a:chExt cx="1672" cy="1675"/>
          </a:xfrm>
        </p:grpSpPr>
        <p:sp>
          <p:nvSpPr>
            <p:cNvPr id="48144" name="Freeform 16"/>
            <p:cNvSpPr>
              <a:spLocks/>
            </p:cNvSpPr>
            <p:nvPr/>
          </p:nvSpPr>
          <p:spPr bwMode="auto">
            <a:xfrm>
              <a:off x="2920" y="2056"/>
              <a:ext cx="1672" cy="1675"/>
            </a:xfrm>
            <a:custGeom>
              <a:avLst/>
              <a:gdLst>
                <a:gd name="T0" fmla="*/ 0 w 75"/>
                <a:gd name="T1" fmla="*/ 86 h 86"/>
                <a:gd name="T2" fmla="*/ 75 w 75"/>
                <a:gd name="T3" fmla="*/ 44 h 86"/>
                <a:gd name="T4" fmla="*/ 0 w 75"/>
                <a:gd name="T5" fmla="*/ 0 h 86"/>
                <a:gd name="T6" fmla="*/ 0 w 75"/>
                <a:gd name="T7" fmla="*/ 86 h 86"/>
              </a:gdLst>
              <a:ahLst/>
              <a:cxnLst>
                <a:cxn ang="0">
                  <a:pos x="T0" y="T1"/>
                </a:cxn>
                <a:cxn ang="0">
                  <a:pos x="T2" y="T3"/>
                </a:cxn>
                <a:cxn ang="0">
                  <a:pos x="T4" y="T5"/>
                </a:cxn>
                <a:cxn ang="0">
                  <a:pos x="T6" y="T7"/>
                </a:cxn>
              </a:cxnLst>
              <a:rect l="0" t="0" r="r" b="b"/>
              <a:pathLst>
                <a:path w="75" h="86">
                  <a:moveTo>
                    <a:pt x="0" y="86"/>
                  </a:moveTo>
                  <a:cubicBezTo>
                    <a:pt x="30" y="86"/>
                    <a:pt x="59" y="70"/>
                    <a:pt x="75" y="44"/>
                  </a:cubicBezTo>
                  <a:lnTo>
                    <a:pt x="0" y="0"/>
                  </a:lnTo>
                  <a:lnTo>
                    <a:pt x="0" y="86"/>
                  </a:lnTo>
                  <a:close/>
                </a:path>
              </a:pathLst>
            </a:custGeom>
            <a:solidFill>
              <a:srgbClr val="AA9330"/>
            </a:solidFill>
            <a:ln w="25400">
              <a:solidFill>
                <a:srgbClr val="000000"/>
              </a:solidFill>
              <a:prstDash val="solid"/>
              <a:round/>
              <a:headEnd/>
              <a:tailEnd/>
            </a:ln>
          </p:spPr>
          <p:txBody>
            <a:bodyPr/>
            <a:lstStyle/>
            <a:p>
              <a:endParaRPr lang="en-GB" dirty="0"/>
            </a:p>
          </p:txBody>
        </p:sp>
        <p:sp>
          <p:nvSpPr>
            <p:cNvPr id="48145" name="Text Box 17"/>
            <p:cNvSpPr txBox="1">
              <a:spLocks noChangeArrowheads="1"/>
            </p:cNvSpPr>
            <p:nvPr/>
          </p:nvSpPr>
          <p:spPr bwMode="auto">
            <a:xfrm>
              <a:off x="2984" y="2573"/>
              <a:ext cx="1056"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Offers extensive ‘low stakes’ confidence building opportunities and practice</a:t>
              </a:r>
              <a:endParaRPr lang="en-US" sz="1200" b="1" dirty="0">
                <a:latin typeface="Comic Sans MS" pitchFamily="66" charset="0"/>
              </a:endParaRPr>
            </a:p>
          </p:txBody>
        </p:sp>
      </p:grpSp>
      <p:grpSp>
        <p:nvGrpSpPr>
          <p:cNvPr id="7" name="Group 18"/>
          <p:cNvGrpSpPr>
            <a:grpSpLocks/>
          </p:cNvGrpSpPr>
          <p:nvPr/>
        </p:nvGrpSpPr>
        <p:grpSpPr bwMode="auto">
          <a:xfrm>
            <a:off x="4633913" y="1852613"/>
            <a:ext cx="3078162" cy="2755900"/>
            <a:chOff x="2937" y="1175"/>
            <a:chExt cx="1939" cy="1736"/>
          </a:xfrm>
        </p:grpSpPr>
        <p:sp>
          <p:nvSpPr>
            <p:cNvPr id="48147" name="Freeform 19"/>
            <p:cNvSpPr>
              <a:spLocks/>
            </p:cNvSpPr>
            <p:nvPr/>
          </p:nvSpPr>
          <p:spPr bwMode="auto">
            <a:xfrm>
              <a:off x="2937" y="1175"/>
              <a:ext cx="1939" cy="1736"/>
            </a:xfrm>
            <a:custGeom>
              <a:avLst/>
              <a:gdLst>
                <a:gd name="T0" fmla="*/ 75 w 87"/>
                <a:gd name="T1" fmla="*/ 89 h 89"/>
                <a:gd name="T2" fmla="*/ 87 w 87"/>
                <a:gd name="T3" fmla="*/ 45 h 89"/>
                <a:gd name="T4" fmla="*/ 75 w 87"/>
                <a:gd name="T5" fmla="*/ 0 h 89"/>
                <a:gd name="T6" fmla="*/ 0 w 87"/>
                <a:gd name="T7" fmla="*/ 45 h 89"/>
                <a:gd name="T8" fmla="*/ 75 w 87"/>
                <a:gd name="T9" fmla="*/ 89 h 89"/>
              </a:gdLst>
              <a:ahLst/>
              <a:cxnLst>
                <a:cxn ang="0">
                  <a:pos x="T0" y="T1"/>
                </a:cxn>
                <a:cxn ang="0">
                  <a:pos x="T2" y="T3"/>
                </a:cxn>
                <a:cxn ang="0">
                  <a:pos x="T4" y="T5"/>
                </a:cxn>
                <a:cxn ang="0">
                  <a:pos x="T6" y="T7"/>
                </a:cxn>
                <a:cxn ang="0">
                  <a:pos x="T8" y="T9"/>
                </a:cxn>
              </a:cxnLst>
              <a:rect l="0" t="0" r="r" b="b"/>
              <a:pathLst>
                <a:path w="87" h="89">
                  <a:moveTo>
                    <a:pt x="75" y="89"/>
                  </a:moveTo>
                  <a:cubicBezTo>
                    <a:pt x="82" y="75"/>
                    <a:pt x="87" y="60"/>
                    <a:pt x="87" y="45"/>
                  </a:cubicBezTo>
                  <a:cubicBezTo>
                    <a:pt x="87" y="29"/>
                    <a:pt x="82" y="14"/>
                    <a:pt x="75" y="0"/>
                  </a:cubicBezTo>
                  <a:lnTo>
                    <a:pt x="0" y="45"/>
                  </a:lnTo>
                  <a:lnTo>
                    <a:pt x="75" y="89"/>
                  </a:lnTo>
                  <a:close/>
                </a:path>
              </a:pathLst>
            </a:custGeom>
            <a:solidFill>
              <a:schemeClr val="bg1">
                <a:lumMod val="85000"/>
              </a:schemeClr>
            </a:solidFill>
            <a:ln w="25400">
              <a:solidFill>
                <a:srgbClr val="000000"/>
              </a:solidFill>
              <a:prstDash val="solid"/>
              <a:round/>
              <a:headEnd/>
              <a:tailEnd/>
            </a:ln>
          </p:spPr>
          <p:txBody>
            <a:bodyPr/>
            <a:lstStyle/>
            <a:p>
              <a:endParaRPr lang="en-GB" dirty="0"/>
            </a:p>
          </p:txBody>
        </p:sp>
        <p:sp>
          <p:nvSpPr>
            <p:cNvPr id="48148" name="Text Box 20"/>
            <p:cNvSpPr txBox="1">
              <a:spLocks noChangeArrowheads="1"/>
            </p:cNvSpPr>
            <p:nvPr/>
          </p:nvSpPr>
          <p:spPr bwMode="auto">
            <a:xfrm>
              <a:off x="3619" y="1686"/>
              <a:ext cx="1031" cy="633"/>
            </a:xfrm>
            <a:prstGeom prst="rect">
              <a:avLst/>
            </a:prstGeom>
            <a:solidFill>
              <a:schemeClr val="bg1">
                <a:lumMod val="85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Uses high stakes summative assessment rigorously but sparingly</a:t>
              </a:r>
              <a:endParaRPr lang="en-US" sz="1200" b="1" dirty="0">
                <a:latin typeface="Comic Sans MS" pitchFamily="66" charset="0"/>
              </a:endParaRPr>
            </a:p>
          </p:txBody>
        </p:sp>
      </p:grpSp>
      <p:sp>
        <p:nvSpPr>
          <p:cNvPr id="48149" name="Text Box 21"/>
          <p:cNvSpPr txBox="1">
            <a:spLocks noChangeArrowheads="1"/>
          </p:cNvSpPr>
          <p:nvPr/>
        </p:nvSpPr>
        <p:spPr bwMode="auto">
          <a:xfrm>
            <a:off x="274638" y="274638"/>
            <a:ext cx="332581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800" b="1" dirty="0">
                <a:solidFill>
                  <a:srgbClr val="3366FF"/>
                </a:solidFill>
                <a:latin typeface="Tahoma" charset="0"/>
              </a:rPr>
              <a:t>A4L the Northumbria model</a:t>
            </a:r>
            <a:endParaRPr lang="en-GB" sz="2400" dirty="0">
              <a:solidFill>
                <a:srgbClr val="3366FF"/>
              </a:solidFill>
              <a:latin typeface="Tahoma" charset="0"/>
            </a:endParaRPr>
          </a:p>
        </p:txBody>
      </p:sp>
    </p:spTree>
    <p:extLst>
      <p:ext uri="{BB962C8B-B14F-4D97-AF65-F5344CB8AC3E}">
        <p14:creationId xmlns:p14="http://schemas.microsoft.com/office/powerpoint/2010/main" val="1158977565"/>
      </p:ext>
    </p:extLst>
  </p:cSld>
  <p:clrMapOvr>
    <a:masterClrMapping/>
  </p:clrMapOvr>
  <p:transition spd="slow" advTm="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ED5AB-C744-4262-89C5-EAAFF02E643E}"/>
              </a:ext>
            </a:extLst>
          </p:cNvPr>
          <p:cNvSpPr>
            <a:spLocks noGrp="1"/>
          </p:cNvSpPr>
          <p:nvPr>
            <p:ph type="title"/>
          </p:nvPr>
        </p:nvSpPr>
        <p:spPr/>
        <p:txBody>
          <a:bodyPr/>
          <a:lstStyle/>
          <a:p>
            <a:r>
              <a:rPr lang="en-GB" dirty="0"/>
              <a:t>The implications of this for feedback are that we need to:</a:t>
            </a:r>
          </a:p>
        </p:txBody>
      </p:sp>
      <p:sp>
        <p:nvSpPr>
          <p:cNvPr id="3" name="Content Placeholder 2">
            <a:extLst>
              <a:ext uri="{FF2B5EF4-FFF2-40B4-BE49-F238E27FC236}">
                <a16:creationId xmlns:a16="http://schemas.microsoft.com/office/drawing/2014/main" id="{C7E39F25-7E00-40A6-B470-0287B0B9576F}"/>
              </a:ext>
            </a:extLst>
          </p:cNvPr>
          <p:cNvSpPr>
            <a:spLocks noGrp="1"/>
          </p:cNvSpPr>
          <p:nvPr>
            <p:ph idx="1"/>
          </p:nvPr>
        </p:nvSpPr>
        <p:spPr/>
        <p:txBody>
          <a:bodyPr/>
          <a:lstStyle/>
          <a:p>
            <a:r>
              <a:rPr lang="en-GB" dirty="0"/>
              <a:t>Make sure that every summative assignment ‘earns its keep’ and that we make more use of formative opportunities;</a:t>
            </a:r>
          </a:p>
          <a:p>
            <a:r>
              <a:rPr lang="en-GB" dirty="0"/>
              <a:t>Formative assessment helps students better understand how to improve their work when there is still time to do so;</a:t>
            </a:r>
          </a:p>
          <a:p>
            <a:r>
              <a:rPr lang="en-GB" dirty="0"/>
              <a:t>Provide both formal and informal feedback opportunities;</a:t>
            </a:r>
          </a:p>
          <a:p>
            <a:r>
              <a:rPr lang="en-GB" dirty="0"/>
              <a:t>Foster students’ own capacities for self-evaluation so they can judge how good their own work is, ideally prior to submission. </a:t>
            </a:r>
          </a:p>
          <a:p>
            <a:endParaRPr lang="en-GB" dirty="0"/>
          </a:p>
        </p:txBody>
      </p:sp>
    </p:spTree>
    <p:extLst>
      <p:ext uri="{BB962C8B-B14F-4D97-AF65-F5344CB8AC3E}">
        <p14:creationId xmlns:p14="http://schemas.microsoft.com/office/powerpoint/2010/main" val="1742859541"/>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2745</Words>
  <Application>Microsoft Office PowerPoint</Application>
  <PresentationFormat>On-screen Show (4:3)</PresentationFormat>
  <Paragraphs>160</Paragraphs>
  <Slides>28</Slides>
  <Notes>9</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28</vt:i4>
      </vt:variant>
    </vt:vector>
  </HeadingPairs>
  <TitlesOfParts>
    <vt:vector size="37" baseType="lpstr">
      <vt:lpstr>Arial</vt:lpstr>
      <vt:lpstr>Arial Rounded MT Bold</vt:lpstr>
      <vt:lpstr>Calibri</vt:lpstr>
      <vt:lpstr>Comic Sans MS</vt:lpstr>
      <vt:lpstr>Tahoma</vt:lpstr>
      <vt:lpstr>Times New Roman</vt:lpstr>
      <vt:lpstr>Wingdings</vt:lpstr>
      <vt:lpstr>LeedsMet template</vt:lpstr>
      <vt:lpstr>101_Custom Design</vt:lpstr>
      <vt:lpstr>Improving the quality, scope and usefulness of feedback</vt:lpstr>
      <vt:lpstr>Focus of this workshop</vt:lpstr>
      <vt:lpstr>Some challenges in relation to assessment and feedback: How can we:</vt:lpstr>
      <vt:lpstr>Task: </vt:lpstr>
      <vt:lpstr>What needs to be done?</vt:lpstr>
      <vt:lpstr>The assessment context has changed</vt:lpstr>
      <vt:lpstr>Using assessment for learning  (Sambell et al, 2012)</vt:lpstr>
      <vt:lpstr>PowerPoint Presentation</vt:lpstr>
      <vt:lpstr>The implications of this for feedback are that we need to:</vt:lpstr>
      <vt:lpstr>Task: Giving formative feedback prior to submitting summative tasks </vt:lpstr>
      <vt:lpstr>Good feedback:  (after Brown, S. (2015), Assessment, learning and teaching in higher education: global perspectives, London: Palgrave-MacMillan)</vt:lpstr>
      <vt:lpstr>Good feedback:</vt:lpstr>
      <vt:lpstr>Good feedback:</vt:lpstr>
      <vt:lpstr>Good feedback:</vt:lpstr>
      <vt:lpstr>The importance of dialogic feedback (Sadler)</vt:lpstr>
      <vt:lpstr>Five things students really hate about feedback</vt:lpstr>
      <vt:lpstr>Things students really hate about poor feedback</vt:lpstr>
      <vt:lpstr>Task</vt:lpstr>
      <vt:lpstr>Encouraging better use of feedback (see handout)</vt:lpstr>
      <vt:lpstr>Encouraging students to recognise and use the feedback we provide for them</vt:lpstr>
      <vt:lpstr>To better engage learners through feedback and assessment we can:</vt:lpstr>
      <vt:lpstr>Conclusions</vt:lpstr>
      <vt:lpstr>Planning for action</vt:lpstr>
      <vt:lpstr>These and other slides will be available on my website at http://sally-brown.net</vt:lpstr>
      <vt:lpstr>Useful references and further reading (1)</vt:lpstr>
      <vt:lpstr>Useful references and further reading (2)</vt:lpstr>
      <vt:lpstr>Useful references and further reading (3)</vt:lpstr>
      <vt:lpstr>Useful references and further reading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2017-11-06T16:31:13Z</dcterms:modified>
</cp:coreProperties>
</file>