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1"/>
  </p:notesMasterIdLst>
  <p:handoutMasterIdLst>
    <p:handoutMasterId r:id="rId32"/>
  </p:handoutMasterIdLst>
  <p:sldIdLst>
    <p:sldId id="420" r:id="rId3"/>
    <p:sldId id="638" r:id="rId4"/>
    <p:sldId id="660" r:id="rId5"/>
    <p:sldId id="666" r:id="rId6"/>
    <p:sldId id="639" r:id="rId7"/>
    <p:sldId id="657" r:id="rId8"/>
    <p:sldId id="640" r:id="rId9"/>
    <p:sldId id="641" r:id="rId10"/>
    <p:sldId id="663" r:id="rId11"/>
    <p:sldId id="664" r:id="rId12"/>
    <p:sldId id="644" r:id="rId13"/>
    <p:sldId id="645" r:id="rId14"/>
    <p:sldId id="646" r:id="rId15"/>
    <p:sldId id="647" r:id="rId16"/>
    <p:sldId id="658" r:id="rId17"/>
    <p:sldId id="649" r:id="rId18"/>
    <p:sldId id="648" r:id="rId19"/>
    <p:sldId id="665" r:id="rId20"/>
    <p:sldId id="667" r:id="rId21"/>
    <p:sldId id="653" r:id="rId22"/>
    <p:sldId id="589" r:id="rId23"/>
    <p:sldId id="656" r:id="rId24"/>
    <p:sldId id="662" r:id="rId25"/>
    <p:sldId id="382" r:id="rId26"/>
    <p:sldId id="270" r:id="rId27"/>
    <p:sldId id="271" r:id="rId28"/>
    <p:sldId id="272" r:id="rId29"/>
    <p:sldId id="317" r:id="rId3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11" autoAdjust="0"/>
    <p:restoredTop sz="94533" autoAdjust="0"/>
  </p:normalViewPr>
  <p:slideViewPr>
    <p:cSldViewPr>
      <p:cViewPr varScale="1">
        <p:scale>
          <a:sx n="66" d="100"/>
          <a:sy n="66" d="100"/>
        </p:scale>
        <p:origin x="990"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2268"/>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7</a:t>
            </a:fld>
            <a:endParaRPr lang="en-GB"/>
          </a:p>
        </p:txBody>
      </p:sp>
    </p:spTree>
    <p:extLst>
      <p:ext uri="{BB962C8B-B14F-4D97-AF65-F5344CB8AC3E}">
        <p14:creationId xmlns:p14="http://schemas.microsoft.com/office/powerpoint/2010/main" val="3441291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extLst>
      <p:ext uri="{BB962C8B-B14F-4D97-AF65-F5344CB8AC3E}">
        <p14:creationId xmlns:p14="http://schemas.microsoft.com/office/powerpoint/2010/main" val="1868195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22</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1181606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06/11/2017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06/11/2017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06/11/2017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06/11/2017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06/11/2017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06/11/2017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06/11/2017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06/11/2017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06/11/2017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06/11/2017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06/11/2017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Improving the quality, scope and usefulness of feedback</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Edinburgh Napier University</a:t>
            </a:r>
          </a:p>
          <a:p>
            <a:pPr algn="ctr" eaLnBrk="1" hangingPunct="1">
              <a:defRPr/>
            </a:pPr>
            <a:r>
              <a:rPr lang="en-GB" sz="2400" dirty="0"/>
              <a:t>School of Engineering and Built Environment </a:t>
            </a:r>
          </a:p>
          <a:p>
            <a:pPr algn="ctr" eaLnBrk="1" hangingPunct="1">
              <a:defRPr/>
            </a:pPr>
            <a:r>
              <a:rPr lang="en-GB" sz="1600" dirty="0"/>
              <a:t>8</a:t>
            </a:r>
            <a:r>
              <a:rPr lang="en-GB" sz="1600" baseline="30000" dirty="0"/>
              <a:t>th</a:t>
            </a:r>
            <a:r>
              <a:rPr lang="en-GB" sz="1600" dirty="0"/>
              <a:t> November, 2017 10 am- 1pm</a:t>
            </a:r>
          </a:p>
          <a:p>
            <a:pPr algn="ctr" eaLnBrk="1" hangingPunct="1">
              <a:defRPr/>
            </a:pPr>
            <a:r>
              <a:rPr lang="en-GB" sz="2400" b="1" dirty="0"/>
              <a:t>Sally Brown </a:t>
            </a:r>
            <a:r>
              <a:rPr lang="en-GB" sz="2400" dirty="0"/>
              <a:t>NTF, PFHEA, SFSEDA</a:t>
            </a:r>
            <a:endParaRPr lang="en-GB" sz="18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p:txBody>
          <a:bodyPr/>
          <a:lstStyle/>
          <a:p>
            <a:r>
              <a:rPr lang="en-GB"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468312" y="1412875"/>
            <a:ext cx="8568183" cy="4789488"/>
          </a:xfrm>
        </p:spPr>
        <p:txBody>
          <a:bodyPr/>
          <a:lstStyle/>
          <a:p>
            <a:pPr marL="0" indent="0">
              <a:buNone/>
            </a:pPr>
            <a:r>
              <a:rPr lang="en-GB" sz="1800" dirty="0"/>
              <a:t>Discuss the examples provided on the handout about how to give early formative feedback and agree 2-3 approaches you would be prepared to adopt:</a:t>
            </a:r>
          </a:p>
          <a:p>
            <a:pPr lvl="0"/>
            <a:r>
              <a:rPr lang="en-GB" sz="1800" dirty="0"/>
              <a:t>Briefing students on assignment requirements in a face-to-face sessions; </a:t>
            </a:r>
          </a:p>
          <a:p>
            <a:pPr lvl="0"/>
            <a:r>
              <a:rPr lang="en-GB" sz="1800" dirty="0"/>
              <a:t>Preparing a set of ‘Frequently Asked Questions’ at the assignment briefing;</a:t>
            </a:r>
          </a:p>
          <a:p>
            <a:pPr lvl="0"/>
            <a:r>
              <a:rPr lang="en-GB" sz="1800" dirty="0"/>
              <a:t>Showing students examples of work of the required standard;</a:t>
            </a:r>
          </a:p>
          <a:p>
            <a:pPr lvl="0"/>
            <a:r>
              <a:rPr lang="en-GB" sz="1800" dirty="0"/>
              <a:t>Letting them see worked examples; </a:t>
            </a:r>
          </a:p>
          <a:p>
            <a:pPr lvl="0"/>
            <a:r>
              <a:rPr lang="en-GB" sz="1800" dirty="0"/>
              <a:t>Asking students to submit draft bibliographies; </a:t>
            </a:r>
          </a:p>
          <a:p>
            <a:pPr lvl="0"/>
            <a:r>
              <a:rPr lang="en-GB" sz="1800" dirty="0"/>
              <a:t>Asking students to bring along drafts to a lecture and encouraging questions;</a:t>
            </a:r>
          </a:p>
          <a:p>
            <a:pPr lvl="0"/>
            <a:r>
              <a:rPr lang="en-GB" sz="1800" dirty="0"/>
              <a:t>Providing opportunities for students to review each other’s drafts in pairs; </a:t>
            </a:r>
          </a:p>
          <a:p>
            <a:pPr lvl="0"/>
            <a:r>
              <a:rPr lang="en-GB" sz="1800" dirty="0"/>
              <a:t>Running quizzes using audience response systems in class time; </a:t>
            </a:r>
          </a:p>
          <a:p>
            <a:pPr lvl="0"/>
            <a:r>
              <a:rPr lang="en-GB" sz="1800" dirty="0"/>
              <a:t>Asking students to submit short work-in-progress for ‘quick and dirty’ comments; </a:t>
            </a:r>
          </a:p>
          <a:p>
            <a:pPr lvl="0"/>
            <a:r>
              <a:rPr lang="en-GB" sz="1800" dirty="0"/>
              <a:t>Posting anonymised examples of submitted drafts with your commentaries;</a:t>
            </a:r>
          </a:p>
          <a:p>
            <a:pPr lvl="0"/>
            <a:r>
              <a:rPr lang="en-GB" sz="1800" dirty="0"/>
              <a:t>Offering shared drop-in ‘surgeries’; </a:t>
            </a:r>
          </a:p>
          <a:p>
            <a:r>
              <a:rPr lang="en-GB" sz="1800" dirty="0"/>
              <a:t>Offering on-line webinars or open chat sessions.</a:t>
            </a:r>
          </a:p>
        </p:txBody>
      </p:sp>
    </p:spTree>
    <p:extLst>
      <p:ext uri="{BB962C8B-B14F-4D97-AF65-F5344CB8AC3E}">
        <p14:creationId xmlns:p14="http://schemas.microsoft.com/office/powerpoint/2010/main" val="2306011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87261708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392526923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23906718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30609242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2132582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things students really hate about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201367669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611280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985F3-73E9-42C5-AF0E-BB123C64739D}"/>
              </a:ext>
            </a:extLst>
          </p:cNvPr>
          <p:cNvSpPr>
            <a:spLocks noGrp="1"/>
          </p:cNvSpPr>
          <p:nvPr>
            <p:ph type="title"/>
          </p:nvPr>
        </p:nvSpPr>
        <p:spPr/>
        <p:txBody>
          <a:bodyPr/>
          <a:lstStyle/>
          <a:p>
            <a:r>
              <a:rPr lang="en-GB" dirty="0"/>
              <a:t>Task</a:t>
            </a:r>
          </a:p>
        </p:txBody>
      </p:sp>
      <p:sp>
        <p:nvSpPr>
          <p:cNvPr id="3" name="Content Placeholder 2">
            <a:extLst>
              <a:ext uri="{FF2B5EF4-FFF2-40B4-BE49-F238E27FC236}">
                <a16:creationId xmlns:a16="http://schemas.microsoft.com/office/drawing/2014/main" id="{7CF8CF7D-43B7-467C-B9A6-4B771CACCFE0}"/>
              </a:ext>
            </a:extLst>
          </p:cNvPr>
          <p:cNvSpPr>
            <a:spLocks noGrp="1"/>
          </p:cNvSpPr>
          <p:nvPr>
            <p:ph idx="1"/>
          </p:nvPr>
        </p:nvSpPr>
        <p:spPr/>
        <p:txBody>
          <a:bodyPr/>
          <a:lstStyle/>
          <a:p>
            <a:pPr marL="0" indent="0">
              <a:buNone/>
            </a:pPr>
            <a:r>
              <a:rPr lang="en-GB" dirty="0"/>
              <a:t>Which if any of these behaviours do you recognise from your own programmes and how could you stop them happening?</a:t>
            </a:r>
          </a:p>
        </p:txBody>
      </p:sp>
    </p:spTree>
    <p:extLst>
      <p:ext uri="{BB962C8B-B14F-4D97-AF65-F5344CB8AC3E}">
        <p14:creationId xmlns:p14="http://schemas.microsoft.com/office/powerpoint/2010/main" val="3112354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p:txBody>
          <a:bodyPr/>
          <a:lstStyle/>
          <a:p>
            <a:r>
              <a:rPr lang="en-GB" dirty="0"/>
              <a:t>Encouraging better use of feedback (see handout)</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4003986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Focus of this workshop</a:t>
            </a:r>
          </a:p>
        </p:txBody>
      </p:sp>
      <p:sp>
        <p:nvSpPr>
          <p:cNvPr id="3" name="Content Placeholder 2"/>
          <p:cNvSpPr>
            <a:spLocks noGrp="1"/>
          </p:cNvSpPr>
          <p:nvPr>
            <p:ph idx="1"/>
          </p:nvPr>
        </p:nvSpPr>
        <p:spPr>
          <a:xfrm>
            <a:off x="179512" y="1268760"/>
            <a:ext cx="8712968" cy="4933603"/>
          </a:xfrm>
        </p:spPr>
        <p:txBody>
          <a:bodyPr/>
          <a:lstStyle/>
          <a:p>
            <a:r>
              <a:rPr lang="en-GB" dirty="0"/>
              <a:t>This year there is an intense focus on improving assessment and feedback at Edinburgh Napier university this year, of which this workshop forms a part;</a:t>
            </a:r>
          </a:p>
          <a:p>
            <a:r>
              <a:rPr lang="en-GB" dirty="0"/>
              <a:t>Assessment and feedback NSS scores in Engineering and Built Environment have highlighted some issues around assessment and feedback;</a:t>
            </a:r>
          </a:p>
          <a:p>
            <a:r>
              <a:rPr lang="en-GB" dirty="0"/>
              <a:t>NSS scores, whether we like it or not, have high impact on the way any university (and programme) is perceived;</a:t>
            </a:r>
          </a:p>
          <a:p>
            <a:r>
              <a:rPr lang="en-GB" dirty="0"/>
              <a:t>This workshop aims to provide some practical and grounded suggestions on ways in which we can improve the quality, scope and usefulness of feedback. </a:t>
            </a:r>
          </a:p>
        </p:txBody>
      </p:sp>
    </p:spTree>
    <p:extLst>
      <p:ext uri="{BB962C8B-B14F-4D97-AF65-F5344CB8AC3E}">
        <p14:creationId xmlns:p14="http://schemas.microsoft.com/office/powerpoint/2010/main" val="3872832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5889308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1340768"/>
            <a:ext cx="8629680" cy="4785395"/>
          </a:xfrm>
        </p:spPr>
        <p:txBody>
          <a:bodyPr/>
          <a:lstStyle/>
          <a:p>
            <a:pPr eaLnBrk="1" hangingPunct="1"/>
            <a:r>
              <a:rPr lang="en-US" dirty="0"/>
              <a:t>The first six weeks of the first semester are crucial in helping students understand how assessment works, so feedback here matters very significantly;</a:t>
            </a:r>
          </a:p>
          <a:p>
            <a:pPr eaLnBrk="1" hangingPunct="1"/>
            <a:r>
              <a:rPr lang="en-US" dirty="0"/>
              <a:t>Students in the early stages of their learning journey are likely to need more support and positive feedback than later, when they are more robust and confident, so we may need to front-load our feedback activities at the start of programme and again at the start of each academic year (especially year three!);</a:t>
            </a:r>
          </a:p>
          <a:p>
            <a:pPr eaLnBrk="1" hangingPunct="1"/>
            <a:r>
              <a:rPr lang="en-US" dirty="0"/>
              <a:t>No single method of giving feedback is likely to be ubiquitously successful, so it’s worth using a variety of approaches.</a:t>
            </a:r>
          </a:p>
        </p:txBody>
      </p:sp>
    </p:spTree>
    <p:extLst>
      <p:ext uri="{BB962C8B-B14F-4D97-AF65-F5344CB8AC3E}">
        <p14:creationId xmlns:p14="http://schemas.microsoft.com/office/powerpoint/2010/main" val="3054509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47398-424F-47D7-89D6-B3999E49263E}"/>
              </a:ext>
            </a:extLst>
          </p:cNvPr>
          <p:cNvSpPr>
            <a:spLocks noGrp="1"/>
          </p:cNvSpPr>
          <p:nvPr>
            <p:ph type="title"/>
          </p:nvPr>
        </p:nvSpPr>
        <p:spPr/>
        <p:txBody>
          <a:bodyPr/>
          <a:lstStyle/>
          <a:p>
            <a:r>
              <a:rPr lang="en-GB" dirty="0"/>
              <a:t>Planning for action</a:t>
            </a:r>
          </a:p>
        </p:txBody>
      </p:sp>
      <p:sp>
        <p:nvSpPr>
          <p:cNvPr id="3" name="Content Placeholder 2">
            <a:extLst>
              <a:ext uri="{FF2B5EF4-FFF2-40B4-BE49-F238E27FC236}">
                <a16:creationId xmlns:a16="http://schemas.microsoft.com/office/drawing/2014/main" id="{E6D25319-3956-4C27-97FF-90AEEA252CC0}"/>
              </a:ext>
            </a:extLst>
          </p:cNvPr>
          <p:cNvSpPr>
            <a:spLocks noGrp="1"/>
          </p:cNvSpPr>
          <p:nvPr>
            <p:ph idx="1"/>
          </p:nvPr>
        </p:nvSpPr>
        <p:spPr/>
        <p:txBody>
          <a:bodyPr/>
          <a:lstStyle/>
          <a:p>
            <a:r>
              <a:rPr lang="en-GB" dirty="0"/>
              <a:t>From the tasks you have undertaken in this morning’s workshop, identify as an individual at least one action you could usefully take to enhance the effectiveness of your own feedback to students;</a:t>
            </a:r>
          </a:p>
          <a:p>
            <a:r>
              <a:rPr lang="en-GB" dirty="0"/>
              <a:t>Working with colleagues with whom you share a programme, identify how your could enhance feedback across the board;</a:t>
            </a:r>
          </a:p>
          <a:p>
            <a:r>
              <a:rPr lang="en-GB" dirty="0"/>
              <a:t>Is there any advice you would like to give your </a:t>
            </a:r>
            <a:r>
              <a:rPr lang="en-GB" dirty="0" err="1"/>
              <a:t>HoS</a:t>
            </a:r>
            <a:r>
              <a:rPr lang="en-GB" dirty="0"/>
              <a:t>, the </a:t>
            </a:r>
            <a:r>
              <a:rPr lang="en-GB" dirty="0" err="1"/>
              <a:t>ENhance</a:t>
            </a:r>
            <a:r>
              <a:rPr lang="en-GB" dirty="0"/>
              <a:t> project team or the university as a whole on improving feedback in Engineering/Built Environment?</a:t>
            </a:r>
          </a:p>
        </p:txBody>
      </p:sp>
    </p:spTree>
    <p:extLst>
      <p:ext uri="{BB962C8B-B14F-4D97-AF65-F5344CB8AC3E}">
        <p14:creationId xmlns:p14="http://schemas.microsoft.com/office/powerpoint/2010/main" val="3144423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challenges in relation to assessment and feedback: How can we:</a:t>
            </a:r>
          </a:p>
        </p:txBody>
      </p:sp>
      <p:sp>
        <p:nvSpPr>
          <p:cNvPr id="3" name="Content Placeholder 2"/>
          <p:cNvSpPr>
            <a:spLocks noGrp="1"/>
          </p:cNvSpPr>
          <p:nvPr>
            <p:ph idx="1"/>
          </p:nvPr>
        </p:nvSpPr>
        <p:spPr/>
        <p:txBody>
          <a:bodyPr/>
          <a:lstStyle/>
          <a:p>
            <a:r>
              <a:rPr lang="en-GB" dirty="0"/>
              <a:t>Offer formative advice to students prior to submission of assignments without making the task for assessors exhausting and unmanageable;</a:t>
            </a:r>
          </a:p>
          <a:p>
            <a:r>
              <a:rPr lang="en-GB" dirty="0"/>
              <a:t>Give feedback in various formats in ways that students recognise it as such;</a:t>
            </a:r>
          </a:p>
          <a:p>
            <a:r>
              <a:rPr lang="en-GB" dirty="0"/>
              <a:t>Give help to struggling students on how to cope in new learning environments;</a:t>
            </a:r>
          </a:p>
          <a:p>
            <a:r>
              <a:rPr lang="en-GB" dirty="0"/>
              <a:t>Give really constructive feedback with plenty of clear explanations on how to improve achievement;</a:t>
            </a:r>
          </a:p>
          <a:p>
            <a:r>
              <a:rPr lang="en-GB" dirty="0"/>
              <a:t>Build students’ confidence in their own work;</a:t>
            </a:r>
          </a:p>
          <a:p>
            <a:r>
              <a:rPr lang="en-GB" dirty="0"/>
              <a:t>Help students feel that assessment really contributes to learning.</a:t>
            </a:r>
          </a:p>
          <a:p>
            <a:endParaRPr lang="en-GB" dirty="0"/>
          </a:p>
        </p:txBody>
      </p:sp>
    </p:spTree>
    <p:extLst>
      <p:ext uri="{BB962C8B-B14F-4D97-AF65-F5344CB8AC3E}">
        <p14:creationId xmlns:p14="http://schemas.microsoft.com/office/powerpoint/2010/main" val="765402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95B03-AE24-41C3-A238-1FCD75F6B047}"/>
              </a:ext>
            </a:extLst>
          </p:cNvPr>
          <p:cNvSpPr>
            <a:spLocks noGrp="1"/>
          </p:cNvSpPr>
          <p:nvPr>
            <p:ph type="title"/>
          </p:nvPr>
        </p:nvSpPr>
        <p:spPr/>
        <p:txBody>
          <a:bodyPr/>
          <a:lstStyle/>
          <a:p>
            <a:r>
              <a:rPr lang="en-GB" dirty="0"/>
              <a:t>Task: </a:t>
            </a:r>
          </a:p>
        </p:txBody>
      </p:sp>
      <p:sp>
        <p:nvSpPr>
          <p:cNvPr id="3" name="Content Placeholder 2">
            <a:extLst>
              <a:ext uri="{FF2B5EF4-FFF2-40B4-BE49-F238E27FC236}">
                <a16:creationId xmlns:a16="http://schemas.microsoft.com/office/drawing/2014/main" id="{20AAEBE1-1AEE-402E-9C02-0CE6BDF01C6F}"/>
              </a:ext>
            </a:extLst>
          </p:cNvPr>
          <p:cNvSpPr>
            <a:spLocks noGrp="1"/>
          </p:cNvSpPr>
          <p:nvPr>
            <p:ph idx="1"/>
          </p:nvPr>
        </p:nvSpPr>
        <p:spPr/>
        <p:txBody>
          <a:bodyPr/>
          <a:lstStyle/>
          <a:p>
            <a:pPr marL="0" indent="0">
              <a:buNone/>
            </a:pPr>
            <a:r>
              <a:rPr lang="en-GB" dirty="0"/>
              <a:t>Thinking about how you currently give feedback to your students and about how things might be different, collectively in two halves, either list what a dream scenario for giving feedback would look like or what a nightmare version would be. </a:t>
            </a:r>
          </a:p>
        </p:txBody>
      </p:sp>
    </p:spTree>
    <p:extLst>
      <p:ext uri="{BB962C8B-B14F-4D97-AF65-F5344CB8AC3E}">
        <p14:creationId xmlns:p14="http://schemas.microsoft.com/office/powerpoint/2010/main" val="3510170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needs to be done?</a:t>
            </a:r>
          </a:p>
        </p:txBody>
      </p:sp>
      <p:sp>
        <p:nvSpPr>
          <p:cNvPr id="3" name="Content Placeholder 2"/>
          <p:cNvSpPr>
            <a:spLocks noGrp="1"/>
          </p:cNvSpPr>
          <p:nvPr>
            <p:ph idx="1"/>
          </p:nvPr>
        </p:nvSpPr>
        <p:spPr/>
        <p:txBody>
          <a:bodyPr/>
          <a:lstStyle/>
          <a:p>
            <a:r>
              <a:rPr lang="en-GB" dirty="0"/>
              <a:t>It is possible to improve perceptions about assessment and feedback and to improve NSS scores, and most universities are working hard on this;</a:t>
            </a:r>
          </a:p>
          <a:p>
            <a:r>
              <a:rPr lang="en-GB" dirty="0"/>
              <a:t>Improving the quality, amount, scope, language and nature of feedback is the most powerful means of improving students’ perceptions of assessment;</a:t>
            </a:r>
          </a:p>
          <a:p>
            <a:r>
              <a:rPr lang="en-GB" dirty="0"/>
              <a:t>Alongside this, a course-wide review of assessment, from planning, implementation, moderation and evaluation is essential;</a:t>
            </a:r>
          </a:p>
          <a:p>
            <a:r>
              <a:rPr lang="en-GB" dirty="0"/>
              <a:t>There are no quick fixes but there can be some quick wins;</a:t>
            </a:r>
          </a:p>
          <a:p>
            <a:r>
              <a:rPr lang="en-GB" dirty="0"/>
              <a:t>Students care deeply about justice, integrity and respect in relation to assessment.</a:t>
            </a:r>
          </a:p>
        </p:txBody>
      </p:sp>
    </p:spTree>
    <p:extLst>
      <p:ext uri="{BB962C8B-B14F-4D97-AF65-F5344CB8AC3E}">
        <p14:creationId xmlns:p14="http://schemas.microsoft.com/office/powerpoint/2010/main" val="1247565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assessment context has changed</a:t>
            </a:r>
          </a:p>
        </p:txBody>
      </p:sp>
      <p:sp>
        <p:nvSpPr>
          <p:cNvPr id="3" name="Content Placeholder 2"/>
          <p:cNvSpPr>
            <a:spLocks noGrp="1"/>
          </p:cNvSpPr>
          <p:nvPr>
            <p:ph idx="1"/>
          </p:nvPr>
        </p:nvSpPr>
        <p:spPr/>
        <p:txBody>
          <a:bodyPr/>
          <a:lstStyle/>
          <a:p>
            <a:r>
              <a:rPr lang="en-GB" dirty="0"/>
              <a:t>Three decades of international research into assessment and feedback in higher education have given us a sound evidence-based foundation for us to use in designing assessment strategies;</a:t>
            </a:r>
          </a:p>
          <a:p>
            <a:r>
              <a:rPr lang="en-GB" dirty="0"/>
              <a:t>There is always a trade-off between making assessment manageable in terms of staff time and energy, and the 21</a:t>
            </a:r>
            <a:r>
              <a:rPr lang="en-GB" baseline="30000" dirty="0"/>
              <a:t>st</a:t>
            </a:r>
            <a:r>
              <a:rPr lang="en-GB" dirty="0"/>
              <a:t> century expectation that assessment must be </a:t>
            </a:r>
            <a:r>
              <a:rPr lang="en-GB" i="1" dirty="0"/>
              <a:t>for </a:t>
            </a:r>
            <a:r>
              <a:rPr lang="en-GB" dirty="0"/>
              <a:t>not just </a:t>
            </a:r>
            <a:r>
              <a:rPr lang="en-GB" i="1" dirty="0"/>
              <a:t>of</a:t>
            </a:r>
            <a:r>
              <a:rPr lang="en-GB" dirty="0"/>
              <a:t> learning;</a:t>
            </a:r>
          </a:p>
          <a:p>
            <a:r>
              <a:rPr lang="en-GB" dirty="0"/>
              <a:t>In assessment and feedback, it isn’t enough to simply keep doing what you’ve always done, since expectations are constantly increasing and your competitors are steadily improving.</a:t>
            </a:r>
          </a:p>
        </p:txBody>
      </p:sp>
    </p:spTree>
    <p:extLst>
      <p:ext uri="{BB962C8B-B14F-4D97-AF65-F5344CB8AC3E}">
        <p14:creationId xmlns:p14="http://schemas.microsoft.com/office/powerpoint/2010/main" val="542116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learning </a:t>
            </a:r>
            <a:br>
              <a:rPr lang="en-GB" sz="3200" kern="1200" dirty="0">
                <a:solidFill>
                  <a:srgbClr val="002060"/>
                </a:solidFill>
              </a:rPr>
            </a:br>
            <a:r>
              <a:rPr lang="en-GB" sz="3200" kern="1200" dirty="0">
                <a:solidFill>
                  <a:srgbClr val="002060"/>
                </a:solidFill>
              </a:rPr>
              <a:t>(Sambell et al, 2012)</a:t>
            </a:r>
          </a:p>
        </p:txBody>
      </p:sp>
      <p:sp>
        <p:nvSpPr>
          <p:cNvPr id="22531" name="Content Placeholder 2"/>
          <p:cNvSpPr>
            <a:spLocks noGrp="1"/>
          </p:cNvSpPr>
          <p:nvPr>
            <p:ph idx="1"/>
          </p:nvPr>
        </p:nvSpPr>
        <p:spPr/>
        <p:txBody>
          <a:bodyPr/>
          <a:lstStyle/>
          <a:p>
            <a:pPr eaLnBrk="1" hangingPunct="1"/>
            <a:r>
              <a:rPr lang="en-US" sz="2400" b="1" dirty="0"/>
              <a:t>Assessment that is meaningful to students can provide them with a framework for activity;</a:t>
            </a:r>
          </a:p>
          <a:p>
            <a:pPr eaLnBrk="1" hangingPunct="1"/>
            <a:r>
              <a:rPr lang="en-US" sz="2400" b="1" dirty="0"/>
              <a:t>“Students can escape bad teaching but they can’t escape bad assessment” (</a:t>
            </a:r>
            <a:r>
              <a:rPr lang="en-US" sz="2400" b="1" dirty="0" err="1"/>
              <a:t>Boud</a:t>
            </a:r>
            <a:r>
              <a:rPr lang="en-US" sz="2400" b="1" dirty="0"/>
              <a:t>, 1995);</a:t>
            </a:r>
          </a:p>
          <a:p>
            <a:pPr eaLnBrk="1" hangingPunct="1"/>
            <a:r>
              <a:rPr lang="en-US" sz="2400" b="1" dirty="0"/>
              <a:t>Where assessment is fully part of the learning process and integrated within it, the act of being assessed can help students make sense of their learning;</a:t>
            </a:r>
          </a:p>
          <a:p>
            <a:pPr eaLnBrk="1" hangingPunct="1"/>
            <a:r>
              <a:rPr lang="en-GB" sz="2400" b="1" dirty="0"/>
              <a:t>Assessment should be formative, informative, developmental and remediable.</a:t>
            </a:r>
          </a:p>
          <a:p>
            <a:pPr eaLnBrk="1" hangingPunct="1"/>
            <a:endParaRPr lang="en-US" sz="2400" dirty="0"/>
          </a:p>
        </p:txBody>
      </p:sp>
    </p:spTree>
    <p:extLst>
      <p:ext uri="{BB962C8B-B14F-4D97-AF65-F5344CB8AC3E}">
        <p14:creationId xmlns:p14="http://schemas.microsoft.com/office/powerpoint/2010/main" val="864936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A4L the Northumbria model</a:t>
            </a:r>
            <a:endParaRPr lang="en-GB" sz="2400" dirty="0">
              <a:solidFill>
                <a:srgbClr val="3366FF"/>
              </a:solidFill>
              <a:latin typeface="Tahoma" charset="0"/>
            </a:endParaRPr>
          </a:p>
        </p:txBody>
      </p:sp>
    </p:spTree>
    <p:extLst>
      <p:ext uri="{BB962C8B-B14F-4D97-AF65-F5344CB8AC3E}">
        <p14:creationId xmlns:p14="http://schemas.microsoft.com/office/powerpoint/2010/main" val="1158977565"/>
      </p:ext>
    </p:extLst>
  </p:cSld>
  <p:clrMapOvr>
    <a:masterClrMapping/>
  </p:clrMapOvr>
  <p:transition spd="slow" advTm="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ED5AB-C744-4262-89C5-EAAFF02E643E}"/>
              </a:ext>
            </a:extLst>
          </p:cNvPr>
          <p:cNvSpPr>
            <a:spLocks noGrp="1"/>
          </p:cNvSpPr>
          <p:nvPr>
            <p:ph type="title"/>
          </p:nvPr>
        </p:nvSpPr>
        <p:spPr/>
        <p:txBody>
          <a:bodyPr/>
          <a:lstStyle/>
          <a:p>
            <a:r>
              <a:rPr lang="en-GB" dirty="0"/>
              <a:t>The implications of this for feedback are that we need to:</a:t>
            </a:r>
          </a:p>
        </p:txBody>
      </p:sp>
      <p:sp>
        <p:nvSpPr>
          <p:cNvPr id="3" name="Content Placeholder 2">
            <a:extLst>
              <a:ext uri="{FF2B5EF4-FFF2-40B4-BE49-F238E27FC236}">
                <a16:creationId xmlns:a16="http://schemas.microsoft.com/office/drawing/2014/main" id="{C7E39F25-7E00-40A6-B470-0287B0B9576F}"/>
              </a:ext>
            </a:extLst>
          </p:cNvPr>
          <p:cNvSpPr>
            <a:spLocks noGrp="1"/>
          </p:cNvSpPr>
          <p:nvPr>
            <p:ph idx="1"/>
          </p:nvPr>
        </p:nvSpPr>
        <p:spPr/>
        <p:txBody>
          <a:bodyPr/>
          <a:lstStyle/>
          <a:p>
            <a:r>
              <a:rPr lang="en-GB" dirty="0"/>
              <a:t>Make sure that every summative assignment ‘earns its keep’ and that we make more use of formative opportunities;</a:t>
            </a:r>
          </a:p>
          <a:p>
            <a:r>
              <a:rPr lang="en-GB" dirty="0"/>
              <a:t>Formative assessment helps students better understand how to improve their work when there is still time to do so;</a:t>
            </a:r>
          </a:p>
          <a:p>
            <a:r>
              <a:rPr lang="en-GB" dirty="0"/>
              <a:t>Provide both formal and informal feedback opportunities;</a:t>
            </a:r>
          </a:p>
          <a:p>
            <a:r>
              <a:rPr lang="en-GB" dirty="0"/>
              <a:t>Foster students’ own capacities for self-evaluation so they can judge how good their own work is, ideally prior to submission. </a:t>
            </a:r>
          </a:p>
          <a:p>
            <a:endParaRPr lang="en-GB" dirty="0"/>
          </a:p>
        </p:txBody>
      </p:sp>
    </p:spTree>
    <p:extLst>
      <p:ext uri="{BB962C8B-B14F-4D97-AF65-F5344CB8AC3E}">
        <p14:creationId xmlns:p14="http://schemas.microsoft.com/office/powerpoint/2010/main" val="1742859541"/>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2745</Words>
  <Application>Microsoft Office PowerPoint</Application>
  <PresentationFormat>On-screen Show (4:3)</PresentationFormat>
  <Paragraphs>160</Paragraphs>
  <Slides>28</Slides>
  <Notes>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28</vt:i4>
      </vt:variant>
    </vt:vector>
  </HeadingPairs>
  <TitlesOfParts>
    <vt:vector size="37" baseType="lpstr">
      <vt:lpstr>Arial</vt:lpstr>
      <vt:lpstr>Arial Rounded MT Bold</vt:lpstr>
      <vt:lpstr>Calibri</vt:lpstr>
      <vt:lpstr>Comic Sans MS</vt:lpstr>
      <vt:lpstr>Tahoma</vt:lpstr>
      <vt:lpstr>Times New Roman</vt:lpstr>
      <vt:lpstr>Wingdings</vt:lpstr>
      <vt:lpstr>LeedsMet template</vt:lpstr>
      <vt:lpstr>101_Custom Design</vt:lpstr>
      <vt:lpstr>Improving the quality, scope and usefulness of feedback</vt:lpstr>
      <vt:lpstr>Focus of this workshop</vt:lpstr>
      <vt:lpstr>Some challenges in relation to assessment and feedback: How can we:</vt:lpstr>
      <vt:lpstr>Task: </vt:lpstr>
      <vt:lpstr>What needs to be done?</vt:lpstr>
      <vt:lpstr>The assessment context has changed</vt:lpstr>
      <vt:lpstr>Using assessment for learning  (Sambell et al, 2012)</vt:lpstr>
      <vt:lpstr>PowerPoint Presentation</vt:lpstr>
      <vt:lpstr>The implications of this for feedback are that we need to:</vt:lpstr>
      <vt:lpstr>Task: Giving formative feedback prior to submitting summative tasks </vt:lpstr>
      <vt:lpstr>Good feedback:  (after Brown, S. (2015), Assessment, learning and teaching in higher education: global perspectives, London: Palgrave-MacMillan)</vt:lpstr>
      <vt:lpstr>Good feedback:</vt:lpstr>
      <vt:lpstr>Good feedback:</vt:lpstr>
      <vt:lpstr>Good feedback:</vt:lpstr>
      <vt:lpstr>The importance of dialogic feedback (Sadler)</vt:lpstr>
      <vt:lpstr>Five things students really hate about feedback</vt:lpstr>
      <vt:lpstr>Things students really hate about poor feedback</vt:lpstr>
      <vt:lpstr>Task</vt:lpstr>
      <vt:lpstr>Encouraging better use of feedback (see handout)</vt:lpstr>
      <vt:lpstr>Encouraging students to recognise and use the feedback we provide for them</vt:lpstr>
      <vt:lpstr>To better engage learners through feedback and assessment we can:</vt:lpstr>
      <vt:lpstr>Conclusions</vt:lpstr>
      <vt:lpstr>Planning for action</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2017-11-06T16:31:13Z</dcterms:modified>
</cp:coreProperties>
</file>