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19"/>
  </p:notesMasterIdLst>
  <p:handoutMasterIdLst>
    <p:handoutMasterId r:id="rId20"/>
  </p:handoutMasterIdLst>
  <p:sldIdLst>
    <p:sldId id="420" r:id="rId3"/>
    <p:sldId id="627" r:id="rId4"/>
    <p:sldId id="625" r:id="rId5"/>
    <p:sldId id="634" r:id="rId6"/>
    <p:sldId id="576" r:id="rId7"/>
    <p:sldId id="569" r:id="rId8"/>
    <p:sldId id="567" r:id="rId9"/>
    <p:sldId id="626" r:id="rId10"/>
    <p:sldId id="628" r:id="rId11"/>
    <p:sldId id="629" r:id="rId12"/>
    <p:sldId id="633" r:id="rId13"/>
    <p:sldId id="630" r:id="rId14"/>
    <p:sldId id="632" r:id="rId15"/>
    <p:sldId id="631" r:id="rId16"/>
    <p:sldId id="382" r:id="rId17"/>
    <p:sldId id="270" r:id="rId1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600" autoAdjust="0"/>
    <p:restoredTop sz="97458" autoAdjust="0"/>
  </p:normalViewPr>
  <p:slideViewPr>
    <p:cSldViewPr>
      <p:cViewPr varScale="1">
        <p:scale>
          <a:sx n="70" d="100"/>
          <a:sy n="70" d="100"/>
        </p:scale>
        <p:origin x="1344"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5</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extLst>
      <p:ext uri="{BB962C8B-B14F-4D97-AF65-F5344CB8AC3E}">
        <p14:creationId xmlns:p14="http://schemas.microsoft.com/office/powerpoint/2010/main" val="2449239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07/10/2017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07/10/2017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07/10/2017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07/10/2017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07/10/2017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07/10/2017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07/10/2017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07/10/2017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07/10/2017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07/10/2017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07/10/2017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07/10/2017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eacademy.ac.uk/individuals/national-teaching-fellowship-scheme/NTF?utm_source=CRM&amp;utm_campaign=Professional%20Practice%20-%20NTFS&amp;utm_medium=Email&amp;utm_content=HEA%20Update%20March%20201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Fostering excellent teaching: what does it look like and how can we recognise it? </a:t>
            </a:r>
          </a:p>
        </p:txBody>
      </p:sp>
      <p:sp>
        <p:nvSpPr>
          <p:cNvPr id="3075" name="Rectangle 3"/>
          <p:cNvSpPr>
            <a:spLocks noGrp="1" noChangeArrowheads="1"/>
          </p:cNvSpPr>
          <p:nvPr>
            <p:ph type="subTitle" idx="1"/>
          </p:nvPr>
        </p:nvSpPr>
        <p:spPr>
          <a:xfrm>
            <a:off x="611560" y="2781300"/>
            <a:ext cx="6463928" cy="3888060"/>
          </a:xfrm>
        </p:spPr>
        <p:txBody>
          <a:bodyPr/>
          <a:lstStyle/>
          <a:p>
            <a:pPr algn="ctr" eaLnBrk="1" hangingPunct="1">
              <a:defRPr/>
            </a:pPr>
            <a:r>
              <a:rPr lang="en-GB" dirty="0">
                <a:solidFill>
                  <a:schemeClr val="tx2">
                    <a:lumMod val="60000"/>
                    <a:lumOff val="40000"/>
                  </a:schemeClr>
                </a:solidFill>
              </a:rPr>
              <a:t>REF, TEF and the connections</a:t>
            </a:r>
          </a:p>
          <a:p>
            <a:pPr algn="ctr" eaLnBrk="1" hangingPunct="1">
              <a:defRPr/>
            </a:pPr>
            <a:r>
              <a:rPr lang="en-GB" dirty="0">
                <a:solidFill>
                  <a:schemeClr val="tx2">
                    <a:lumMod val="60000"/>
                    <a:lumOff val="40000"/>
                  </a:schemeClr>
                </a:solidFill>
              </a:rPr>
              <a:t>Bournemouth University </a:t>
            </a:r>
          </a:p>
          <a:p>
            <a:pPr algn="ctr" eaLnBrk="1" hangingPunct="1">
              <a:defRPr/>
            </a:pPr>
            <a:r>
              <a:rPr lang="en-GB" dirty="0">
                <a:solidFill>
                  <a:schemeClr val="tx2">
                    <a:lumMod val="60000"/>
                    <a:lumOff val="40000"/>
                  </a:schemeClr>
                </a:solidFill>
              </a:rPr>
              <a:t>11</a:t>
            </a:r>
            <a:r>
              <a:rPr lang="en-GB" baseline="30000" dirty="0">
                <a:solidFill>
                  <a:schemeClr val="tx2">
                    <a:lumMod val="60000"/>
                    <a:lumOff val="40000"/>
                  </a:schemeClr>
                </a:solidFill>
              </a:rPr>
              <a:t>th</a:t>
            </a:r>
            <a:r>
              <a:rPr lang="en-GB" dirty="0">
                <a:solidFill>
                  <a:schemeClr val="tx2">
                    <a:lumMod val="60000"/>
                    <a:lumOff val="40000"/>
                  </a:schemeClr>
                </a:solidFill>
              </a:rPr>
              <a:t> October 2017</a:t>
            </a:r>
          </a:p>
          <a:p>
            <a:pPr algn="ctr" eaLnBrk="1" hangingPunct="1">
              <a:defRPr/>
            </a:pPr>
            <a:r>
              <a:rPr lang="en-GB" b="1" dirty="0"/>
              <a:t>Sally Brown </a:t>
            </a:r>
            <a:r>
              <a:rPr lang="en-GB" sz="2400" b="1" dirty="0"/>
              <a:t>	</a:t>
            </a:r>
            <a:r>
              <a:rPr lang="en-GB" sz="2400" dirty="0"/>
              <a:t>NTF, PFHEA,  SFSEDA</a:t>
            </a:r>
            <a:endParaRPr lang="en-GB" sz="2400" b="1" dirty="0"/>
          </a:p>
          <a:p>
            <a:pPr algn="ctr" eaLnBrk="1" hangingPunct="1">
              <a:defRPr/>
            </a:pPr>
            <a:r>
              <a:rPr lang="en-GB" sz="2400" b="1" dirty="0"/>
              <a:t>@</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Liverpool John Moores University and Edge Hill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C7888-482B-4BF7-B340-1C73CCC5F4C2}"/>
              </a:ext>
            </a:extLst>
          </p:cNvPr>
          <p:cNvSpPr>
            <a:spLocks noGrp="1"/>
          </p:cNvSpPr>
          <p:nvPr>
            <p:ph type="title"/>
          </p:nvPr>
        </p:nvSpPr>
        <p:spPr/>
        <p:txBody>
          <a:bodyPr/>
          <a:lstStyle/>
          <a:p>
            <a:r>
              <a:rPr lang="en-GB" dirty="0"/>
              <a:t>What can a Teaching Excellence Framework measure?</a:t>
            </a:r>
          </a:p>
        </p:txBody>
      </p:sp>
      <p:sp>
        <p:nvSpPr>
          <p:cNvPr id="3" name="Content Placeholder 2">
            <a:extLst>
              <a:ext uri="{FF2B5EF4-FFF2-40B4-BE49-F238E27FC236}">
                <a16:creationId xmlns:a16="http://schemas.microsoft.com/office/drawing/2014/main" id="{BC467F33-F6FC-4C73-9BE1-8B595817B336}"/>
              </a:ext>
            </a:extLst>
          </p:cNvPr>
          <p:cNvSpPr>
            <a:spLocks noGrp="1"/>
          </p:cNvSpPr>
          <p:nvPr>
            <p:ph idx="1"/>
          </p:nvPr>
        </p:nvSpPr>
        <p:spPr>
          <a:xfrm>
            <a:off x="468312" y="1412875"/>
            <a:ext cx="8352159" cy="4789488"/>
          </a:xfrm>
        </p:spPr>
        <p:txBody>
          <a:bodyPr/>
          <a:lstStyle/>
          <a:p>
            <a:r>
              <a:rPr lang="en-GB" dirty="0"/>
              <a:t>People with different agendas define teaching excellence differently;</a:t>
            </a:r>
          </a:p>
          <a:p>
            <a:r>
              <a:rPr lang="en-GB" dirty="0"/>
              <a:t>The TEF has thrown into sharp focus the complexity of defining metrics that actually measure the impact of excellent teaching rather than extraneous factors including prior advantage as measured by graduate salaries;</a:t>
            </a:r>
          </a:p>
          <a:p>
            <a:r>
              <a:rPr lang="en-GB" dirty="0"/>
              <a:t>Is it the teaching we should be measuring, or is it the learning, or the added value/ ipsative development, or other things?</a:t>
            </a:r>
          </a:p>
          <a:p>
            <a:r>
              <a:rPr lang="en-GB" dirty="0"/>
              <a:t>Is ‘Teaching Intensity’ a meaningful concept?</a:t>
            </a:r>
          </a:p>
          <a:p>
            <a:r>
              <a:rPr lang="en-GB" dirty="0"/>
              <a:t>Is there any logic whatsoever in an institutional TEF score (and is subject-level TEF worth pursuing? Would it be simply reversion to old-style QAA subject review?)</a:t>
            </a:r>
          </a:p>
          <a:p>
            <a:endParaRPr lang="en-GB" dirty="0"/>
          </a:p>
        </p:txBody>
      </p:sp>
    </p:spTree>
    <p:extLst>
      <p:ext uri="{BB962C8B-B14F-4D97-AF65-F5344CB8AC3E}">
        <p14:creationId xmlns:p14="http://schemas.microsoft.com/office/powerpoint/2010/main" val="4117807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3CD0-0706-4294-AC72-2FC8125C3C18}"/>
              </a:ext>
            </a:extLst>
          </p:cNvPr>
          <p:cNvSpPr>
            <a:spLocks noGrp="1"/>
          </p:cNvSpPr>
          <p:nvPr>
            <p:ph type="title"/>
          </p:nvPr>
        </p:nvSpPr>
        <p:spPr/>
        <p:txBody>
          <a:bodyPr/>
          <a:lstStyle/>
          <a:p>
            <a:r>
              <a:rPr lang="en-GB" dirty="0"/>
              <a:t>What about scholarly publications?</a:t>
            </a:r>
          </a:p>
        </p:txBody>
      </p:sp>
      <p:sp>
        <p:nvSpPr>
          <p:cNvPr id="3" name="Content Placeholder 2">
            <a:extLst>
              <a:ext uri="{FF2B5EF4-FFF2-40B4-BE49-F238E27FC236}">
                <a16:creationId xmlns:a16="http://schemas.microsoft.com/office/drawing/2014/main" id="{BA568BCE-FA0A-4405-B949-FEBAEFCF3699}"/>
              </a:ext>
            </a:extLst>
          </p:cNvPr>
          <p:cNvSpPr>
            <a:spLocks noGrp="1"/>
          </p:cNvSpPr>
          <p:nvPr>
            <p:ph idx="1"/>
          </p:nvPr>
        </p:nvSpPr>
        <p:spPr>
          <a:xfrm>
            <a:off x="468312" y="1268760"/>
            <a:ext cx="8352159" cy="4933603"/>
          </a:xfrm>
        </p:spPr>
        <p:txBody>
          <a:bodyPr/>
          <a:lstStyle/>
          <a:p>
            <a:r>
              <a:rPr lang="en-GB" dirty="0"/>
              <a:t>We can count the number of articles published in high reputation journals about aspects of teaching, learning and assessment by an individual or institution, but does this demonstrate teaching excellence on the ground?</a:t>
            </a:r>
          </a:p>
          <a:p>
            <a:r>
              <a:rPr lang="en-GB" dirty="0"/>
              <a:t>However, a university like Plymouth that has a Pedagogical Research Institute (</a:t>
            </a:r>
            <a:r>
              <a:rPr lang="en-GB" dirty="0" err="1"/>
              <a:t>Pedrio</a:t>
            </a:r>
            <a:r>
              <a:rPr lang="en-GB" dirty="0"/>
              <a:t>) can evidence a critical mass of researchers committed to the scholarship of teaching, which is likely to be an outward as visible sign of a commitment to teaching excellence;</a:t>
            </a:r>
          </a:p>
          <a:p>
            <a:r>
              <a:rPr lang="en-GB" dirty="0"/>
              <a:t>The position of authorship/editorship of books and textbooks and chapter authorship is contested. Is it more important to be scholarly or useful? (probably a mix of both!)</a:t>
            </a:r>
          </a:p>
          <a:p>
            <a:r>
              <a:rPr lang="en-GB" dirty="0"/>
              <a:t>And what about THES, newspaper articles, government reports, project outcomes, websites, social media?</a:t>
            </a:r>
          </a:p>
        </p:txBody>
      </p:sp>
    </p:spTree>
    <p:extLst>
      <p:ext uri="{BB962C8B-B14F-4D97-AF65-F5344CB8AC3E}">
        <p14:creationId xmlns:p14="http://schemas.microsoft.com/office/powerpoint/2010/main" val="366322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C6723-BE29-48AC-A30E-F64009943DA9}"/>
              </a:ext>
            </a:extLst>
          </p:cNvPr>
          <p:cNvSpPr>
            <a:spLocks noGrp="1"/>
          </p:cNvSpPr>
          <p:nvPr>
            <p:ph type="title"/>
          </p:nvPr>
        </p:nvSpPr>
        <p:spPr/>
        <p:txBody>
          <a:bodyPr/>
          <a:lstStyle/>
          <a:p>
            <a:r>
              <a:rPr lang="en-GB" dirty="0"/>
              <a:t>Some problems with TEF</a:t>
            </a:r>
          </a:p>
        </p:txBody>
      </p:sp>
      <p:sp>
        <p:nvSpPr>
          <p:cNvPr id="3" name="Content Placeholder 2">
            <a:extLst>
              <a:ext uri="{FF2B5EF4-FFF2-40B4-BE49-F238E27FC236}">
                <a16:creationId xmlns:a16="http://schemas.microsoft.com/office/drawing/2014/main" id="{7F11A7A8-22ED-4C5A-AB09-1A758CDAF139}"/>
              </a:ext>
            </a:extLst>
          </p:cNvPr>
          <p:cNvSpPr>
            <a:spLocks noGrp="1"/>
          </p:cNvSpPr>
          <p:nvPr>
            <p:ph idx="1"/>
          </p:nvPr>
        </p:nvSpPr>
        <p:spPr/>
        <p:txBody>
          <a:bodyPr/>
          <a:lstStyle/>
          <a:p>
            <a:r>
              <a:rPr lang="en-GB" dirty="0"/>
              <a:t>Significantly reducing the impact of NSS on TEF scores means a diminution of the student voice in the exercise;</a:t>
            </a:r>
          </a:p>
          <a:p>
            <a:r>
              <a:rPr lang="en-GB" dirty="0"/>
              <a:t>If there is no link with the ability of HEIs to increase fees above inflation, why would institutions, especially those who don’t think they will do well, bother to engage?</a:t>
            </a:r>
          </a:p>
          <a:p>
            <a:r>
              <a:rPr lang="en-GB" dirty="0"/>
              <a:t>Sector concerns that the TEF is being manipulated to ensure that ‘the right universities’ will do best is making many of us cynical.</a:t>
            </a:r>
          </a:p>
          <a:p>
            <a:pPr marL="0" indent="0">
              <a:buNone/>
            </a:pPr>
            <a:endParaRPr lang="en-GB" dirty="0"/>
          </a:p>
        </p:txBody>
      </p:sp>
      <p:pic>
        <p:nvPicPr>
          <p:cNvPr id="5" name="Picture 4">
            <a:extLst>
              <a:ext uri="{FF2B5EF4-FFF2-40B4-BE49-F238E27FC236}">
                <a16:creationId xmlns:a16="http://schemas.microsoft.com/office/drawing/2014/main" id="{BFFE1B2C-5EC0-4716-8CEF-2E00B1FD2E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4149080"/>
            <a:ext cx="4142659" cy="2970208"/>
          </a:xfrm>
          <a:prstGeom prst="rect">
            <a:avLst/>
          </a:prstGeom>
        </p:spPr>
      </p:pic>
    </p:spTree>
    <p:extLst>
      <p:ext uri="{BB962C8B-B14F-4D97-AF65-F5344CB8AC3E}">
        <p14:creationId xmlns:p14="http://schemas.microsoft.com/office/powerpoint/2010/main" val="2821055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8CD-3B13-4D79-8EDB-92EBDC1DCADD}"/>
              </a:ext>
            </a:extLst>
          </p:cNvPr>
          <p:cNvSpPr>
            <a:spLocks noGrp="1"/>
          </p:cNvSpPr>
          <p:nvPr>
            <p:ph type="title"/>
          </p:nvPr>
        </p:nvSpPr>
        <p:spPr>
          <a:xfrm>
            <a:off x="457200" y="122238"/>
            <a:ext cx="7543800" cy="1290637"/>
          </a:xfrm>
        </p:spPr>
        <p:txBody>
          <a:bodyPr/>
          <a:lstStyle/>
          <a:p>
            <a:r>
              <a:rPr lang="en-GB" dirty="0"/>
              <a:t>And evaluating just ‘teaching’ is only part of the job. </a:t>
            </a:r>
            <a:br>
              <a:rPr lang="en-GB" dirty="0"/>
            </a:br>
            <a:r>
              <a:rPr lang="en-GB" dirty="0"/>
              <a:t>We need also to ask:</a:t>
            </a:r>
          </a:p>
        </p:txBody>
      </p:sp>
      <p:sp>
        <p:nvSpPr>
          <p:cNvPr id="3" name="Content Placeholder 2">
            <a:extLst>
              <a:ext uri="{FF2B5EF4-FFF2-40B4-BE49-F238E27FC236}">
                <a16:creationId xmlns:a16="http://schemas.microsoft.com/office/drawing/2014/main" id="{85AEA903-63CC-4651-8449-994F11C0C827}"/>
              </a:ext>
            </a:extLst>
          </p:cNvPr>
          <p:cNvSpPr>
            <a:spLocks noGrp="1"/>
          </p:cNvSpPr>
          <p:nvPr>
            <p:ph idx="1"/>
          </p:nvPr>
        </p:nvSpPr>
        <p:spPr/>
        <p:txBody>
          <a:bodyPr/>
          <a:lstStyle/>
          <a:p>
            <a:r>
              <a:rPr lang="en-GB" dirty="0"/>
              <a:t>How effective and fit-for-purpose is curriculum design for the current era?</a:t>
            </a:r>
          </a:p>
          <a:p>
            <a:r>
              <a:rPr lang="en-GB" dirty="0"/>
              <a:t>How valid and reliable are the HEI’s assessment systems and processes at genuinely reflecting student achievement?</a:t>
            </a:r>
          </a:p>
          <a:p>
            <a:r>
              <a:rPr lang="en-GB" dirty="0"/>
              <a:t>How good are the university’s admin and technical systems at fostering a positive learning environment?</a:t>
            </a:r>
          </a:p>
          <a:p>
            <a:r>
              <a:rPr lang="en-GB" dirty="0"/>
              <a:t>How committed is the university to offering thoughtful and inclusive student support environment?</a:t>
            </a:r>
          </a:p>
          <a:p>
            <a:r>
              <a:rPr lang="en-GB" dirty="0"/>
              <a:t>How strong are the teams who undertake teaching and who lead and manage universities?</a:t>
            </a:r>
          </a:p>
        </p:txBody>
      </p:sp>
      <p:pic>
        <p:nvPicPr>
          <p:cNvPr id="5" name="Picture 4">
            <a:extLst>
              <a:ext uri="{FF2B5EF4-FFF2-40B4-BE49-F238E27FC236}">
                <a16:creationId xmlns:a16="http://schemas.microsoft.com/office/drawing/2014/main" id="{46E74316-C136-451A-AA00-75F70CF683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5085184"/>
            <a:ext cx="2857500" cy="1600200"/>
          </a:xfrm>
          <a:prstGeom prst="rect">
            <a:avLst/>
          </a:prstGeom>
        </p:spPr>
      </p:pic>
    </p:spTree>
    <p:extLst>
      <p:ext uri="{BB962C8B-B14F-4D97-AF65-F5344CB8AC3E}">
        <p14:creationId xmlns:p14="http://schemas.microsoft.com/office/powerpoint/2010/main" val="3990389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B821-CC42-4B1B-9815-8540882DDD1F}"/>
              </a:ext>
            </a:extLst>
          </p:cNvPr>
          <p:cNvSpPr>
            <a:spLocks noGrp="1"/>
          </p:cNvSpPr>
          <p:nvPr>
            <p:ph type="title"/>
          </p:nvPr>
        </p:nvSpPr>
        <p:spPr/>
        <p:txBody>
          <a:bodyPr/>
          <a:lstStyle/>
          <a:p>
            <a:r>
              <a:rPr lang="en-GB" dirty="0"/>
              <a:t>How could we create a TEF that had some of the best features of the REF? We could:</a:t>
            </a:r>
          </a:p>
        </p:txBody>
      </p:sp>
      <p:sp>
        <p:nvSpPr>
          <p:cNvPr id="3" name="Content Placeholder 2">
            <a:extLst>
              <a:ext uri="{FF2B5EF4-FFF2-40B4-BE49-F238E27FC236}">
                <a16:creationId xmlns:a16="http://schemas.microsoft.com/office/drawing/2014/main" id="{C945C71A-2804-4FCB-8743-0AA13EEF3254}"/>
              </a:ext>
            </a:extLst>
          </p:cNvPr>
          <p:cNvSpPr>
            <a:spLocks noGrp="1"/>
          </p:cNvSpPr>
          <p:nvPr>
            <p:ph idx="1"/>
          </p:nvPr>
        </p:nvSpPr>
        <p:spPr>
          <a:xfrm>
            <a:off x="251520" y="1196975"/>
            <a:ext cx="8568952" cy="5005388"/>
          </a:xfrm>
        </p:spPr>
        <p:txBody>
          <a:bodyPr/>
          <a:lstStyle/>
          <a:p>
            <a:r>
              <a:rPr lang="en-GB" dirty="0"/>
              <a:t>focus on evidence that is directly linked to what we are aiming to evaluate;</a:t>
            </a:r>
          </a:p>
          <a:p>
            <a:r>
              <a:rPr lang="en-GB" dirty="0"/>
              <a:t>Include things that are readily countable/ measurable, for example, the proportion of staff who have achieved NTFs over the last 17 years, the proportion of HEA Fellowships an HEI can evidence </a:t>
            </a:r>
            <a:r>
              <a:rPr lang="en-GB" i="1" dirty="0"/>
              <a:t>at the right level </a:t>
            </a:r>
            <a:r>
              <a:rPr lang="en-GB" dirty="0"/>
              <a:t>etc. </a:t>
            </a:r>
          </a:p>
          <a:p>
            <a:r>
              <a:rPr lang="en-GB" dirty="0"/>
              <a:t>seek contextual information that is meaningful, including case studies. These would not have to be created for the task: extant NTF applications and HEA Senior and Principal Fellowship tell us a lot about the originators' teaching and leadership excellence, with the advantage of having internal institutional scrutiny and external validation;</a:t>
            </a:r>
          </a:p>
          <a:p>
            <a:r>
              <a:rPr lang="en-GB" dirty="0"/>
              <a:t>clarify the difference between student satisfaction and verifiable impact on the student experience.</a:t>
            </a:r>
          </a:p>
        </p:txBody>
      </p:sp>
    </p:spTree>
    <p:extLst>
      <p:ext uri="{BB962C8B-B14F-4D97-AF65-F5344CB8AC3E}">
        <p14:creationId xmlns:p14="http://schemas.microsoft.com/office/powerpoint/2010/main" val="4236068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a:t>
            </a:r>
          </a:p>
        </p:txBody>
      </p:sp>
      <p:sp>
        <p:nvSpPr>
          <p:cNvPr id="207875" name="Rectangle 3"/>
          <p:cNvSpPr>
            <a:spLocks noGrp="1" noChangeArrowheads="1"/>
          </p:cNvSpPr>
          <p:nvPr>
            <p:ph type="body" idx="1"/>
          </p:nvPr>
        </p:nvSpPr>
        <p:spPr>
          <a:xfrm>
            <a:off x="466829" y="922338"/>
            <a:ext cx="8713788" cy="5615905"/>
          </a:xfrm>
        </p:spPr>
        <p:txBody>
          <a:bodyPr/>
          <a:lstStyle/>
          <a:p>
            <a:pPr marL="627063" indent="-627063" eaLnBrk="1" hangingPunct="1">
              <a:buNone/>
              <a:defRPr/>
            </a:pPr>
            <a:r>
              <a:rPr lang="en-GB" sz="2000" dirty="0"/>
              <a:t>Bain, K. (2004) “What the best College Teachers do” Cambridge Harvard University Press </a:t>
            </a:r>
          </a:p>
          <a:p>
            <a:pPr marL="627063" indent="-627063" eaLnBrk="1" hangingPunct="1">
              <a:buFont typeface="Wingdings" pitchFamily="2" charset="2"/>
              <a:buNone/>
              <a:defRPr/>
            </a:pPr>
            <a:r>
              <a:rPr lang="en-GB" sz="2000" dirty="0">
                <a:cs typeface="Times New Roman" pitchFamily="18" charset="0"/>
              </a:rPr>
              <a:t>Biggs, J. and Tang, C. (2011)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27063" indent="-627063"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27063" indent="-627063"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marL="627063" indent="-627063" eaLnBrk="1" hangingPunct="1">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marL="627063" indent="-627063">
              <a:buNone/>
            </a:pPr>
            <a:r>
              <a:rPr lang="en-GB" sz="2000" dirty="0"/>
              <a:t>Ramsden, P, (1991)A performance indicator of teaching quality in higher education: The Course Experience Questionnaire Studies in Higher Education </a:t>
            </a:r>
            <a:r>
              <a:rPr lang="en-GB" sz="2000" b="0" dirty="0"/>
              <a:t>Volume 16, 1991 – Issue 2 </a:t>
            </a:r>
          </a:p>
          <a:p>
            <a:pPr marL="627063" indent="-627063" eaLnBrk="1" hangingPunct="1">
              <a:buNone/>
            </a:pPr>
            <a:r>
              <a:rPr lang="en-GB" sz="2000" dirty="0"/>
              <a:t>Yorke, M. (1999) </a:t>
            </a:r>
            <a:r>
              <a:rPr lang="en-GB" sz="2000" i="1" dirty="0"/>
              <a:t>Leaving Early: Undergraduate Non-completion in Higher Education,</a:t>
            </a:r>
            <a:r>
              <a:rPr lang="en-GB" sz="2000" dirty="0"/>
              <a:t> London: Routledge.</a:t>
            </a:r>
          </a:p>
          <a:p>
            <a:pPr marL="609600" indent="-609600" eaLnBrk="1" hangingPunct="1">
              <a:buNone/>
              <a:defRPr/>
            </a:pPr>
            <a:endParaRPr lang="en-GB" sz="2000" dirty="0"/>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FFE4-1055-408B-AD13-1CBBB8FE26C3}"/>
              </a:ext>
            </a:extLst>
          </p:cNvPr>
          <p:cNvSpPr>
            <a:spLocks noGrp="1"/>
          </p:cNvSpPr>
          <p:nvPr>
            <p:ph type="title"/>
          </p:nvPr>
        </p:nvSpPr>
        <p:spPr>
          <a:xfrm>
            <a:off x="179512" y="122239"/>
            <a:ext cx="7821488" cy="1290636"/>
          </a:xfrm>
        </p:spPr>
        <p:txBody>
          <a:bodyPr/>
          <a:lstStyle/>
          <a:p>
            <a:r>
              <a:rPr lang="en-GB" dirty="0"/>
              <a:t>Everyone wants excellent teaching but what does it look like and how can we know it when we see it?</a:t>
            </a:r>
          </a:p>
        </p:txBody>
      </p:sp>
      <p:pic>
        <p:nvPicPr>
          <p:cNvPr id="5" name="Content Placeholder 4">
            <a:extLst>
              <a:ext uri="{FF2B5EF4-FFF2-40B4-BE49-F238E27FC236}">
                <a16:creationId xmlns:a16="http://schemas.microsoft.com/office/drawing/2014/main" id="{57DF270E-86CA-4DB8-8CE0-CA293A059E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1760" y="1587361"/>
            <a:ext cx="4392488" cy="4491418"/>
          </a:xfrm>
        </p:spPr>
      </p:pic>
    </p:spTree>
    <p:extLst>
      <p:ext uri="{BB962C8B-B14F-4D97-AF65-F5344CB8AC3E}">
        <p14:creationId xmlns:p14="http://schemas.microsoft.com/office/powerpoint/2010/main" val="428980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‘Teaching at the heart of the system’, </a:t>
            </a:r>
            <a:br>
              <a:rPr lang="en-GB" dirty="0"/>
            </a:br>
            <a:r>
              <a:rPr lang="en-GB" dirty="0"/>
              <a:t>What Jo Johnson said (1 July 2015):</a:t>
            </a:r>
          </a:p>
        </p:txBody>
      </p:sp>
      <p:sp>
        <p:nvSpPr>
          <p:cNvPr id="3" name="Content Placeholder 2"/>
          <p:cNvSpPr>
            <a:spLocks noGrp="1"/>
          </p:cNvSpPr>
          <p:nvPr>
            <p:ph idx="1"/>
          </p:nvPr>
        </p:nvSpPr>
        <p:spPr>
          <a:xfrm>
            <a:off x="172941" y="1371600"/>
            <a:ext cx="7991062" cy="3569568"/>
          </a:xfrm>
        </p:spPr>
        <p:txBody>
          <a:bodyPr>
            <a:noAutofit/>
          </a:bodyPr>
          <a:lstStyle/>
          <a:p>
            <a:pPr marL="0" indent="0">
              <a:buNone/>
              <a:defRPr/>
            </a:pPr>
            <a:r>
              <a:rPr lang="en-GB" sz="2000" b="1" dirty="0"/>
              <a:t>‘Aims for the Teaching Excellence Framework’:</a:t>
            </a:r>
          </a:p>
          <a:p>
            <a:pPr>
              <a:buClrTx/>
              <a:defRPr/>
            </a:pPr>
            <a:r>
              <a:rPr lang="en-US" sz="2200" b="1" dirty="0"/>
              <a:t>to ensure all students receive an excellent teaching experience that encourages original thinking, drives up engagement and prepares them for the world of work;</a:t>
            </a:r>
          </a:p>
          <a:p>
            <a:pPr>
              <a:buClrTx/>
              <a:defRPr/>
            </a:pPr>
            <a:r>
              <a:rPr lang="en-US" sz="2200" b="1" dirty="0"/>
              <a:t>to build a culture where teaching has equal status with research, with great teachers enjoying the same professional recognition and opportunities for career and pay progression as great researchers;</a:t>
            </a:r>
          </a:p>
          <a:p>
            <a:pPr>
              <a:buClrTx/>
              <a:defRPr/>
            </a:pPr>
            <a:r>
              <a:rPr lang="en-US" sz="2200" b="1" dirty="0"/>
              <a:t>to stimulate a diverse HE market and provide students with the information they need to judge teaching quality – in the same way they can already compare a faculty’s research rating;</a:t>
            </a:r>
          </a:p>
          <a:p>
            <a:pPr>
              <a:buClrTx/>
              <a:defRPr/>
            </a:pPr>
            <a:r>
              <a:rPr lang="en-US" sz="2200" b="1" dirty="0"/>
              <a:t>to </a:t>
            </a:r>
            <a:r>
              <a:rPr lang="en-US" sz="2200" b="1" dirty="0" err="1"/>
              <a:t>recognise</a:t>
            </a:r>
            <a:r>
              <a:rPr lang="en-US" sz="2200" b="1" dirty="0"/>
              <a:t> those institutions that do the most to welcome students from a range of backgrounds and support their retention and progression to further study or a graduate job.</a:t>
            </a:r>
          </a:p>
          <a:p>
            <a:pPr marL="0" indent="0">
              <a:buNone/>
            </a:pPr>
            <a:endParaRPr lang="en-GB" sz="1600" b="1" dirty="0"/>
          </a:p>
        </p:txBody>
      </p:sp>
    </p:spTree>
    <p:extLst>
      <p:ext uri="{BB962C8B-B14F-4D97-AF65-F5344CB8AC3E}">
        <p14:creationId xmlns:p14="http://schemas.microsoft.com/office/powerpoint/2010/main" val="34763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1BB84-7E25-42B5-BC14-B5F8450F0481}"/>
              </a:ext>
            </a:extLst>
          </p:cNvPr>
          <p:cNvSpPr>
            <a:spLocks noGrp="1"/>
          </p:cNvSpPr>
          <p:nvPr>
            <p:ph type="title"/>
          </p:nvPr>
        </p:nvSpPr>
        <p:spPr/>
        <p:txBody>
          <a:bodyPr/>
          <a:lstStyle/>
          <a:p>
            <a:r>
              <a:rPr lang="en-GB" dirty="0"/>
              <a:t>The OECD view</a:t>
            </a:r>
          </a:p>
        </p:txBody>
      </p:sp>
      <p:sp>
        <p:nvSpPr>
          <p:cNvPr id="3" name="Content Placeholder 2">
            <a:extLst>
              <a:ext uri="{FF2B5EF4-FFF2-40B4-BE49-F238E27FC236}">
                <a16:creationId xmlns:a16="http://schemas.microsoft.com/office/drawing/2014/main" id="{0AA7625A-42B8-41FA-9B6A-59D7C5DCEFD3}"/>
              </a:ext>
            </a:extLst>
          </p:cNvPr>
          <p:cNvSpPr>
            <a:spLocks noGrp="1"/>
          </p:cNvSpPr>
          <p:nvPr>
            <p:ph idx="1"/>
          </p:nvPr>
        </p:nvSpPr>
        <p:spPr/>
        <p:txBody>
          <a:bodyPr/>
          <a:lstStyle/>
          <a:p>
            <a:pPr marL="0" indent="0">
              <a:buNone/>
            </a:pPr>
            <a:r>
              <a:rPr lang="en-GB" sz="2800" dirty="0"/>
              <a:t>"Teaching excellence is about ensuring that the right mix of knowledge and skills is delivered in effective, equitable and efficient ways" </a:t>
            </a:r>
          </a:p>
          <a:p>
            <a:pPr marL="0" indent="0">
              <a:buNone/>
            </a:pPr>
            <a:r>
              <a:rPr lang="en-GB" sz="2800" dirty="0"/>
              <a:t>OECD @</a:t>
            </a:r>
            <a:r>
              <a:rPr lang="en-GB" sz="2800" dirty="0" err="1"/>
              <a:t>OECDEduSkills</a:t>
            </a:r>
            <a:endParaRPr lang="en-GB" sz="2800" dirty="0"/>
          </a:p>
        </p:txBody>
      </p:sp>
    </p:spTree>
    <p:extLst>
      <p:ext uri="{BB962C8B-B14F-4D97-AF65-F5344CB8AC3E}">
        <p14:creationId xmlns:p14="http://schemas.microsoft.com/office/powerpoint/2010/main" val="396679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2238"/>
            <a:ext cx="7543800" cy="1146522"/>
          </a:xfrm>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kern="1200" dirty="0">
                <a:solidFill>
                  <a:srgbClr val="002060"/>
                </a:solidFill>
              </a:rPr>
              <a:t>Some characteristics of excellent teaching as described in the scholarly literature (</a:t>
            </a:r>
            <a:r>
              <a:rPr lang="en-GB" i="1" kern="1200" dirty="0">
                <a:solidFill>
                  <a:srgbClr val="002060"/>
                </a:solidFill>
              </a:rPr>
              <a:t>inter alia </a:t>
            </a:r>
            <a:r>
              <a:rPr lang="en-GB" kern="1200" dirty="0">
                <a:solidFill>
                  <a:srgbClr val="002060"/>
                </a:solidFill>
              </a:rPr>
              <a:t>Bain 2004, Biggs and Tang, 2011, Ramsden, 1991)</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HEIs know if we are offering excellent student experiences?</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practioners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22239"/>
            <a:ext cx="8028383" cy="1218530"/>
          </a:xfrm>
        </p:spPr>
        <p:txBody>
          <a:bodyPr/>
          <a:lstStyle/>
          <a:p>
            <a:r>
              <a:rPr lang="en-GB" sz="2800" dirty="0"/>
              <a:t>The HEA teaching excellence scheme is an umbrella scheme made up of a range of awards</a:t>
            </a:r>
            <a:r>
              <a:rPr lang="en-GB" sz="3200" dirty="0"/>
              <a:t>:</a:t>
            </a:r>
          </a:p>
        </p:txBody>
      </p:sp>
      <p:sp>
        <p:nvSpPr>
          <p:cNvPr id="3" name="Content Placeholder 2"/>
          <p:cNvSpPr>
            <a:spLocks noGrp="1"/>
          </p:cNvSpPr>
          <p:nvPr>
            <p:ph idx="1"/>
          </p:nvPr>
        </p:nvSpPr>
        <p:spPr>
          <a:xfrm>
            <a:off x="468313" y="1340769"/>
            <a:ext cx="8229600" cy="4861594"/>
          </a:xfrm>
        </p:spPr>
        <p:txBody>
          <a:bodyPr/>
          <a:lstStyle/>
          <a:p>
            <a:r>
              <a:rPr lang="en-GB" b="1" dirty="0">
                <a:latin typeface="Calibri" panose="020F0502020204030204" pitchFamily="34" charset="0"/>
                <a:cs typeface="Calibri" panose="020F0502020204030204" pitchFamily="34" charset="0"/>
              </a:rPr>
              <a:t>The National Teaching Fellows Scheme;</a:t>
            </a:r>
          </a:p>
          <a:p>
            <a:r>
              <a:rPr lang="en-GB" b="1" dirty="0">
                <a:latin typeface="Calibri" panose="020F0502020204030204" pitchFamily="34" charset="0"/>
                <a:cs typeface="Calibri" panose="020F0502020204030204" pitchFamily="34" charset="0"/>
              </a:rPr>
              <a:t>Collaborative Award for Teaching Excellence;</a:t>
            </a:r>
          </a:p>
          <a:p>
            <a:r>
              <a:rPr lang="en-GB" b="1" dirty="0">
                <a:latin typeface="Calibri" panose="020F0502020204030204" pitchFamily="34" charset="0"/>
                <a:cs typeface="Calibri" panose="020F0502020204030204" pitchFamily="34" charset="0"/>
              </a:rPr>
              <a:t>Teaching Excellence Ambassadors.</a:t>
            </a:r>
          </a:p>
          <a:p>
            <a:pPr marL="0" indent="0">
              <a:buNone/>
            </a:pPr>
            <a:endParaRPr lang="en-GB" sz="2400" b="1" dirty="0">
              <a:latin typeface="Calibri" panose="020F0502020204030204" pitchFamily="34" charset="0"/>
              <a:cs typeface="Calibri" panose="020F0502020204030204" pitchFamily="34" charset="0"/>
            </a:endParaRPr>
          </a:p>
          <a:p>
            <a:pPr marL="0" indent="0">
              <a:buNone/>
            </a:pPr>
            <a:r>
              <a:rPr lang="en-GB" sz="2400" b="1" dirty="0">
                <a:latin typeface="Calibri" panose="020F0502020204030204" pitchFamily="34" charset="0"/>
                <a:cs typeface="Calibri" panose="020F0502020204030204" pitchFamily="34" charset="0"/>
              </a:rPr>
              <a:t>See the HEA website </a:t>
            </a:r>
            <a:r>
              <a:rPr lang="en-GB" sz="2400" b="1" dirty="0">
                <a:latin typeface="Calibri" panose="020F0502020204030204" pitchFamily="34" charset="0"/>
                <a:cs typeface="Calibri" panose="020F0502020204030204" pitchFamily="34" charset="0"/>
                <a:hlinkClick r:id="rId2"/>
              </a:rPr>
              <a:t>https://www.heacademy.ac.uk/individuals/national-teaching-fellowship-scheme/NTF?utm_source=CRM&amp;utm_campaign=Professional%20Practice%20-%20NTFS&amp;utm_medium=Email&amp;utm_content=HEA%20Update%20March%202017</a:t>
            </a:r>
            <a:r>
              <a:rPr lang="en-GB" sz="2400" b="1"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31638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dirty="0"/>
              <a:t>What does the National Teaching Fellowship scheme seek to identify? </a:t>
            </a:r>
            <a:br>
              <a:rPr lang="en-GB" dirty="0"/>
            </a:br>
            <a:r>
              <a:rPr lang="en-GB" dirty="0"/>
              <a:t>The three criteria:</a:t>
            </a:r>
          </a:p>
        </p:txBody>
      </p:sp>
      <p:sp>
        <p:nvSpPr>
          <p:cNvPr id="3" name="Content Placeholder 2"/>
          <p:cNvSpPr>
            <a:spLocks noGrp="1"/>
          </p:cNvSpPr>
          <p:nvPr>
            <p:ph idx="1"/>
          </p:nvPr>
        </p:nvSpPr>
        <p:spPr>
          <a:xfrm>
            <a:off x="251520" y="1628799"/>
            <a:ext cx="8568952" cy="4573563"/>
          </a:xfrm>
        </p:spPr>
        <p:txBody>
          <a:bodyPr/>
          <a:lstStyle/>
          <a:p>
            <a:r>
              <a:rPr lang="en-GB" sz="2400" b="1" dirty="0">
                <a:solidFill>
                  <a:srgbClr val="00B050"/>
                </a:solidFill>
              </a:rPr>
              <a:t>Individual excellence</a:t>
            </a:r>
            <a:r>
              <a:rPr lang="en-GB" sz="2400" b="1" dirty="0"/>
              <a:t>: evidence of enhancing and transforming the student learning experience commensurate with the individual’s context and the opportunities afforded by it.</a:t>
            </a:r>
          </a:p>
          <a:p>
            <a:r>
              <a:rPr lang="en-GB" sz="2400" b="1" dirty="0">
                <a:solidFill>
                  <a:srgbClr val="00B050"/>
                </a:solidFill>
              </a:rPr>
              <a:t>Raising the profile of excellence</a:t>
            </a:r>
            <a:r>
              <a:rPr lang="en-GB" sz="2400" b="1" dirty="0"/>
              <a:t>: evidence of supporting colleagues and influencing support for student learning; demonstrating impact and engagement beyond the nominee’s immediate academic or professional role.</a:t>
            </a:r>
          </a:p>
          <a:p>
            <a:r>
              <a:rPr lang="en-GB" sz="2400" b="1" dirty="0">
                <a:solidFill>
                  <a:srgbClr val="00B050"/>
                </a:solidFill>
              </a:rPr>
              <a:t>Developing excellence</a:t>
            </a:r>
            <a:r>
              <a:rPr lang="en-GB" sz="2400" b="1" dirty="0"/>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176315389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1364</Words>
  <Application>Microsoft Office PowerPoint</Application>
  <PresentationFormat>On-screen Show (4:3)</PresentationFormat>
  <Paragraphs>89</Paragraphs>
  <Slides>16</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Arial Rounded MT Bold</vt:lpstr>
      <vt:lpstr>Calibri</vt:lpstr>
      <vt:lpstr>Comic Sans MS</vt:lpstr>
      <vt:lpstr>Times New Roman</vt:lpstr>
      <vt:lpstr>Wingdings</vt:lpstr>
      <vt:lpstr>LeedsMet template</vt:lpstr>
      <vt:lpstr>101_Custom Design</vt:lpstr>
      <vt:lpstr>Fostering excellent teaching: what does it look like and how can we recognise it? </vt:lpstr>
      <vt:lpstr>Everyone wants excellent teaching but what does it look like and how can we know it when we see it?</vt:lpstr>
      <vt:lpstr>‘Teaching at the heart of the system’,  What Jo Johnson said (1 July 2015):</vt:lpstr>
      <vt:lpstr>The OECD view</vt:lpstr>
      <vt:lpstr>PowerPoint Presentation</vt:lpstr>
      <vt:lpstr>Some characteristics of excellent teaching as described in the scholarly literature (inter alia Bain 2004, Biggs and Tang, 2011, Ramsden, 1991)</vt:lpstr>
      <vt:lpstr>How do HEIs know if we are offering excellent student experiences?</vt:lpstr>
      <vt:lpstr>The HEA teaching excellence scheme is an umbrella scheme made up of a range of awards:</vt:lpstr>
      <vt:lpstr>What does the National Teaching Fellowship scheme seek to identify?  The three criteria:</vt:lpstr>
      <vt:lpstr>What can a Teaching Excellence Framework measure?</vt:lpstr>
      <vt:lpstr>What about scholarly publications?</vt:lpstr>
      <vt:lpstr>Some problems with TEF</vt:lpstr>
      <vt:lpstr>And evaluating just ‘teaching’ is only part of the job.  We need also to ask:</vt:lpstr>
      <vt:lpstr>How could we create a TEF that had some of the best features of the REF? We could:</vt:lpstr>
      <vt:lpstr>These and other slides are available on my website at http://sally-brown.net</vt:lpstr>
      <vt:lpstr>Useful references and 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2017-10-07T12:46:07Z</dcterms:modified>
</cp:coreProperties>
</file>