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42"/>
  </p:notesMasterIdLst>
  <p:handoutMasterIdLst>
    <p:handoutMasterId r:id="rId43"/>
  </p:handoutMasterIdLst>
  <p:sldIdLst>
    <p:sldId id="420" r:id="rId4"/>
    <p:sldId id="530" r:id="rId5"/>
    <p:sldId id="613" r:id="rId6"/>
    <p:sldId id="614" r:id="rId7"/>
    <p:sldId id="535" r:id="rId8"/>
    <p:sldId id="597" r:id="rId9"/>
    <p:sldId id="601" r:id="rId10"/>
    <p:sldId id="625" r:id="rId11"/>
    <p:sldId id="617" r:id="rId12"/>
    <p:sldId id="618" r:id="rId13"/>
    <p:sldId id="643" r:id="rId14"/>
    <p:sldId id="627" r:id="rId15"/>
    <p:sldId id="628" r:id="rId16"/>
    <p:sldId id="631" r:id="rId17"/>
    <p:sldId id="629" r:id="rId18"/>
    <p:sldId id="633" r:id="rId19"/>
    <p:sldId id="644" r:id="rId20"/>
    <p:sldId id="619" r:id="rId21"/>
    <p:sldId id="598" r:id="rId22"/>
    <p:sldId id="620" r:id="rId23"/>
    <p:sldId id="589" r:id="rId24"/>
    <p:sldId id="576" r:id="rId25"/>
    <p:sldId id="622" r:id="rId26"/>
    <p:sldId id="641" r:id="rId27"/>
    <p:sldId id="635" r:id="rId28"/>
    <p:sldId id="636" r:id="rId29"/>
    <p:sldId id="637" r:id="rId30"/>
    <p:sldId id="640" r:id="rId31"/>
    <p:sldId id="638" r:id="rId32"/>
    <p:sldId id="634" r:id="rId33"/>
    <p:sldId id="624" r:id="rId34"/>
    <p:sldId id="542" r:id="rId35"/>
    <p:sldId id="572" r:id="rId36"/>
    <p:sldId id="382" r:id="rId37"/>
    <p:sldId id="270" r:id="rId38"/>
    <p:sldId id="271" r:id="rId39"/>
    <p:sldId id="272" r:id="rId40"/>
    <p:sldId id="317" r:id="rId4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8" d="100"/>
          <a:sy n="78" d="100"/>
        </p:scale>
        <p:origin x="990" y="9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4EE379-9355-4F3A-97C2-4AF7985E76B3}" type="slidenum">
              <a:rPr lang="en-GB" smtClean="0">
                <a:solidFill>
                  <a:prstClr val="black"/>
                </a:solidFill>
              </a:rPr>
              <a:pPr>
                <a:defRPr/>
              </a:pPr>
              <a:t>16</a:t>
            </a:fld>
            <a:endParaRPr lang="en-GB">
              <a:solidFill>
                <a:prstClr val="black"/>
              </a:solidFill>
            </a:endParaRPr>
          </a:p>
        </p:txBody>
      </p:sp>
    </p:spTree>
    <p:extLst>
      <p:ext uri="{BB962C8B-B14F-4D97-AF65-F5344CB8AC3E}">
        <p14:creationId xmlns:p14="http://schemas.microsoft.com/office/powerpoint/2010/main" val="55743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18</a:t>
            </a:fld>
            <a:endParaRPr lang="en-GB"/>
          </a:p>
        </p:txBody>
      </p:sp>
    </p:spTree>
    <p:extLst>
      <p:ext uri="{BB962C8B-B14F-4D97-AF65-F5344CB8AC3E}">
        <p14:creationId xmlns:p14="http://schemas.microsoft.com/office/powerpoint/2010/main" val="3918991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19</a:t>
            </a:fld>
            <a:endParaRPr lang="en-US">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20</a:t>
            </a:fld>
            <a:endParaRPr lang="en-GB"/>
          </a:p>
        </p:txBody>
      </p:sp>
    </p:spTree>
    <p:extLst>
      <p:ext uri="{BB962C8B-B14F-4D97-AF65-F5344CB8AC3E}">
        <p14:creationId xmlns:p14="http://schemas.microsoft.com/office/powerpoint/2010/main" val="747452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22</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23</a:t>
            </a:fld>
            <a:endParaRPr lang="en-GB"/>
          </a:p>
        </p:txBody>
      </p:sp>
    </p:spTree>
    <p:extLst>
      <p:ext uri="{BB962C8B-B14F-4D97-AF65-F5344CB8AC3E}">
        <p14:creationId xmlns:p14="http://schemas.microsoft.com/office/powerpoint/2010/main" val="2958905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25</a:t>
            </a:fld>
            <a:endParaRPr lang="en-GB">
              <a:solidFill>
                <a:prstClr val="black"/>
              </a:solidFill>
            </a:endParaRPr>
          </a:p>
        </p:txBody>
      </p:sp>
    </p:spTree>
    <p:extLst>
      <p:ext uri="{BB962C8B-B14F-4D97-AF65-F5344CB8AC3E}">
        <p14:creationId xmlns:p14="http://schemas.microsoft.com/office/powerpoint/2010/main" val="31383840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26</a:t>
            </a:fld>
            <a:endParaRPr lang="en-GB">
              <a:solidFill>
                <a:prstClr val="black"/>
              </a:solidFill>
            </a:endParaRPr>
          </a:p>
        </p:txBody>
      </p:sp>
    </p:spTree>
    <p:extLst>
      <p:ext uri="{BB962C8B-B14F-4D97-AF65-F5344CB8AC3E}">
        <p14:creationId xmlns:p14="http://schemas.microsoft.com/office/powerpoint/2010/main" val="24430266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B8453E3-33CC-49B7-AC2B-BA8622BA4F61}" type="slidenum">
              <a:rPr lang="en-GB" smtClean="0">
                <a:solidFill>
                  <a:prstClr val="black"/>
                </a:solidFill>
              </a:rPr>
              <a:pPr>
                <a:defRPr/>
              </a:pPr>
              <a:t>27</a:t>
            </a:fld>
            <a:endParaRPr lang="en-GB">
              <a:solidFill>
                <a:prstClr val="black"/>
              </a:solidFill>
            </a:endParaRPr>
          </a:p>
        </p:txBody>
      </p:sp>
    </p:spTree>
    <p:extLst>
      <p:ext uri="{BB962C8B-B14F-4D97-AF65-F5344CB8AC3E}">
        <p14:creationId xmlns:p14="http://schemas.microsoft.com/office/powerpoint/2010/main" val="1347574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ADD17B2-3419-468D-91A3-0C1A752DECFC}" type="slidenum">
              <a:rPr lang="en-GB" smtClean="0">
                <a:solidFill>
                  <a:prstClr val="black"/>
                </a:solidFill>
              </a:rPr>
              <a:pPr>
                <a:defRPr/>
              </a:pPr>
              <a:t>28</a:t>
            </a:fld>
            <a:endParaRPr lang="en-GB">
              <a:solidFill>
                <a:prstClr val="black"/>
              </a:solidFill>
            </a:endParaRPr>
          </a:p>
        </p:txBody>
      </p:sp>
    </p:spTree>
    <p:extLst>
      <p:ext uri="{BB962C8B-B14F-4D97-AF65-F5344CB8AC3E}">
        <p14:creationId xmlns:p14="http://schemas.microsoft.com/office/powerpoint/2010/main" val="3825649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5</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820BD5F-896E-4591-95BD-6A69A529B86A}" type="slidenum">
              <a:rPr lang="en-GB" smtClean="0">
                <a:solidFill>
                  <a:prstClr val="black"/>
                </a:solidFill>
              </a:rPr>
              <a:pPr>
                <a:defRPr/>
              </a:pPr>
              <a:t>29</a:t>
            </a:fld>
            <a:endParaRPr lang="en-GB">
              <a:solidFill>
                <a:prstClr val="black"/>
              </a:solidFill>
            </a:endParaRPr>
          </a:p>
        </p:txBody>
      </p:sp>
    </p:spTree>
    <p:extLst>
      <p:ext uri="{BB962C8B-B14F-4D97-AF65-F5344CB8AC3E}">
        <p14:creationId xmlns:p14="http://schemas.microsoft.com/office/powerpoint/2010/main" val="2943310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73DBBB0-704A-4B07-8903-012B8BFEB1F1}" type="slidenum">
              <a:rPr lang="en-GB" smtClean="0">
                <a:solidFill>
                  <a:prstClr val="black"/>
                </a:solidFill>
              </a:rPr>
              <a:pPr>
                <a:defRPr/>
              </a:pPr>
              <a:t>30</a:t>
            </a:fld>
            <a:endParaRPr lang="en-GB">
              <a:solidFill>
                <a:prstClr val="black"/>
              </a:solidFill>
            </a:endParaRPr>
          </a:p>
        </p:txBody>
      </p:sp>
    </p:spTree>
    <p:extLst>
      <p:ext uri="{BB962C8B-B14F-4D97-AF65-F5344CB8AC3E}">
        <p14:creationId xmlns:p14="http://schemas.microsoft.com/office/powerpoint/2010/main" val="10831182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32</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6</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7</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9</a:t>
            </a:fld>
            <a:endParaRPr lang="en-GB"/>
          </a:p>
        </p:txBody>
      </p:sp>
    </p:spTree>
    <p:extLst>
      <p:ext uri="{BB962C8B-B14F-4D97-AF65-F5344CB8AC3E}">
        <p14:creationId xmlns:p14="http://schemas.microsoft.com/office/powerpoint/2010/main" val="1853628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296CA61-BBA5-41D1-A9E2-6B7A72EC0B29}" type="slidenum">
              <a:rPr lang="en-GB" smtClean="0">
                <a:solidFill>
                  <a:prstClr val="black"/>
                </a:solidFill>
              </a:rPr>
              <a:pPr>
                <a:defRPr/>
              </a:pPr>
              <a:t>12</a:t>
            </a:fld>
            <a:endParaRPr lang="en-GB">
              <a:solidFill>
                <a:prstClr val="black"/>
              </a:solidFill>
            </a:endParaRPr>
          </a:p>
        </p:txBody>
      </p:sp>
    </p:spTree>
    <p:extLst>
      <p:ext uri="{BB962C8B-B14F-4D97-AF65-F5344CB8AC3E}">
        <p14:creationId xmlns:p14="http://schemas.microsoft.com/office/powerpoint/2010/main" val="3957441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7C8B2BEA-E09D-406F-A723-1BA876378273}" type="slidenum">
              <a:rPr lang="en-GB" smtClean="0">
                <a:solidFill>
                  <a:prstClr val="black"/>
                </a:solidFill>
              </a:rPr>
              <a:pPr>
                <a:defRPr/>
              </a:pPr>
              <a:t>13</a:t>
            </a:fld>
            <a:endParaRPr lang="en-GB">
              <a:solidFill>
                <a:prstClr val="black"/>
              </a:solidFill>
            </a:endParaRPr>
          </a:p>
        </p:txBody>
      </p:sp>
    </p:spTree>
    <p:extLst>
      <p:ext uri="{BB962C8B-B14F-4D97-AF65-F5344CB8AC3E}">
        <p14:creationId xmlns:p14="http://schemas.microsoft.com/office/powerpoint/2010/main" val="751528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3E480A1-9C4A-4635-880B-A62031849267}" type="slidenum">
              <a:rPr lang="en-GB" smtClean="0">
                <a:solidFill>
                  <a:prstClr val="black"/>
                </a:solidFill>
              </a:rPr>
              <a:pPr>
                <a:defRPr/>
              </a:pPr>
              <a:t>14</a:t>
            </a:fld>
            <a:endParaRPr lang="en-GB">
              <a:solidFill>
                <a:prstClr val="black"/>
              </a:solidFill>
            </a:endParaRPr>
          </a:p>
        </p:txBody>
      </p:sp>
    </p:spTree>
    <p:extLst>
      <p:ext uri="{BB962C8B-B14F-4D97-AF65-F5344CB8AC3E}">
        <p14:creationId xmlns:p14="http://schemas.microsoft.com/office/powerpoint/2010/main" val="2732990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83C9D578-ED98-4864-AE91-C7F6FDC07A4C}" type="slidenum">
              <a:rPr lang="en-GB" smtClean="0">
                <a:solidFill>
                  <a:prstClr val="black"/>
                </a:solidFill>
              </a:rPr>
              <a:pPr>
                <a:defRPr/>
              </a:pPr>
              <a:t>15</a:t>
            </a:fld>
            <a:endParaRPr lang="en-GB">
              <a:solidFill>
                <a:prstClr val="black"/>
              </a:solidFill>
            </a:endParaRPr>
          </a:p>
        </p:txBody>
      </p:sp>
    </p:spTree>
    <p:extLst>
      <p:ext uri="{BB962C8B-B14F-4D97-AF65-F5344CB8AC3E}">
        <p14:creationId xmlns:p14="http://schemas.microsoft.com/office/powerpoint/2010/main" val="119729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28/08/2017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28/08/2017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28/08/2017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8/28/2017</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28/08/2017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28/08/2017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28/08/2017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28/08/2017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28/08/2017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28/08/2017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28/08/2017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28/08/2017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28/08/2017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8/28/2017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Engaging students creatively to maximise student retention and achievement</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RAISE 2017: Perspectives on student engagement: looking forward, thinking back</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600" b="1" dirty="0"/>
              <a:t>Not engaging with fellow students (live or virtually);</a:t>
            </a:r>
          </a:p>
          <a:p>
            <a:pPr fontAlgn="base">
              <a:spcBef>
                <a:spcPts val="600"/>
              </a:spcBef>
              <a:spcAft>
                <a:spcPct val="0"/>
              </a:spcAft>
              <a:buClr>
                <a:schemeClr val="tx2"/>
              </a:buClr>
              <a:buSzPct val="70000"/>
              <a:buFont typeface="Wingdings" pitchFamily="2" charset="2"/>
              <a:buChar char="l"/>
            </a:pPr>
            <a:r>
              <a:rPr lang="en-GB" sz="2600" b="1" dirty="0"/>
              <a:t>Not participating in assessed or unassessed group tasks;</a:t>
            </a:r>
          </a:p>
          <a:p>
            <a:pPr fontAlgn="base">
              <a:spcBef>
                <a:spcPts val="600"/>
              </a:spcBef>
              <a:spcAft>
                <a:spcPct val="0"/>
              </a:spcAft>
              <a:buClr>
                <a:schemeClr val="tx2"/>
              </a:buClr>
              <a:buSzPct val="70000"/>
              <a:buFont typeface="Wingdings" pitchFamily="2" charset="2"/>
              <a:buChar char="l"/>
            </a:pPr>
            <a:r>
              <a:rPr lang="en-GB" sz="2600" b="1" dirty="0"/>
              <a:t>Not submitting work on time (or at all);</a:t>
            </a:r>
          </a:p>
          <a:p>
            <a:pPr fontAlgn="base">
              <a:spcBef>
                <a:spcPts val="600"/>
              </a:spcBef>
              <a:spcAft>
                <a:spcPct val="0"/>
              </a:spcAft>
              <a:buClr>
                <a:schemeClr val="tx2"/>
              </a:buClr>
              <a:buSzPct val="70000"/>
              <a:buFont typeface="Wingdings" pitchFamily="2" charset="2"/>
              <a:buChar char="l"/>
            </a:pPr>
            <a:r>
              <a:rPr lang="en-GB" sz="2600" b="1" dirty="0"/>
              <a:t>Poor marks on early assignments;</a:t>
            </a:r>
          </a:p>
          <a:p>
            <a:pPr fontAlgn="base">
              <a:spcBef>
                <a:spcPts val="600"/>
              </a:spcBef>
              <a:spcAft>
                <a:spcPct val="0"/>
              </a:spcAft>
              <a:buClr>
                <a:schemeClr val="tx2"/>
              </a:buClr>
              <a:buSzPct val="70000"/>
              <a:buFont typeface="Wingdings" pitchFamily="2" charset="2"/>
              <a:buChar char="l"/>
            </a:pPr>
            <a:r>
              <a:rPr lang="en-GB" sz="2600" b="1" dirty="0"/>
              <a:t>Not downloading/picking up or responding to assessed work;</a:t>
            </a:r>
          </a:p>
          <a:p>
            <a:pPr fontAlgn="base">
              <a:spcBef>
                <a:spcPts val="600"/>
              </a:spcBef>
              <a:spcAft>
                <a:spcPct val="0"/>
              </a:spcAft>
              <a:buClr>
                <a:schemeClr val="tx2"/>
              </a:buClr>
              <a:buSzPct val="70000"/>
              <a:buFont typeface="Wingdings" pitchFamily="2" charset="2"/>
              <a:buChar char="l"/>
            </a:pPr>
            <a:r>
              <a:rPr lang="en-GB" sz="2600" b="1" dirty="0"/>
              <a:t>Non attendance, or very poor or intermittent attendance (the big one).</a:t>
            </a:r>
          </a:p>
        </p:txBody>
      </p:sp>
    </p:spTree>
    <p:extLst>
      <p:ext uri="{BB962C8B-B14F-4D97-AF65-F5344CB8AC3E}">
        <p14:creationId xmlns:p14="http://schemas.microsoft.com/office/powerpoint/2010/main" val="2349665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Risk factors that potentially predicate poor engagement and retention:</a:t>
            </a:r>
          </a:p>
        </p:txBody>
      </p:sp>
      <p:sp>
        <p:nvSpPr>
          <p:cNvPr id="3" name="Content Placeholder 2"/>
          <p:cNvSpPr>
            <a:spLocks noGrp="1"/>
          </p:cNvSpPr>
          <p:nvPr>
            <p:ph idx="1"/>
          </p:nvPr>
        </p:nvSpPr>
        <p:spPr>
          <a:xfrm>
            <a:off x="468313" y="1196752"/>
            <a:ext cx="8229600" cy="5005611"/>
          </a:xfrm>
        </p:spPr>
        <p:txBody>
          <a:bodyPr/>
          <a:lstStyle/>
          <a:p>
            <a:r>
              <a:rPr lang="en-GB" sz="2600" dirty="0"/>
              <a:t>Students with no one to turn to when things go wrong e.g. those from Looked After backgrounds and First-in-Family students who have no one who ‘knows the ropes’;</a:t>
            </a:r>
          </a:p>
          <a:p>
            <a:r>
              <a:rPr lang="en-GB" sz="2600" dirty="0"/>
              <a:t>Students who find the higher education environment alienating (e.g. students from disadvantaged backgrounds, those who have been out of education for a long time or who have come from a very different culture);</a:t>
            </a:r>
          </a:p>
          <a:p>
            <a:r>
              <a:rPr lang="en-GB" sz="2600" dirty="0"/>
              <a:t>Those whose personal circumstances mean coping with university study is hard, e.g. students with disabilities or mental health problems, those with caring responsibilities, those facing bereavement and so on).</a:t>
            </a:r>
          </a:p>
        </p:txBody>
      </p:sp>
    </p:spTree>
    <p:extLst>
      <p:ext uri="{BB962C8B-B14F-4D97-AF65-F5344CB8AC3E}">
        <p14:creationId xmlns:p14="http://schemas.microsoft.com/office/powerpoint/2010/main" val="4221699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152401" y="274638"/>
            <a:ext cx="7587951" cy="1143000"/>
          </a:xfrm>
          <a:noFill/>
          <a:ln w="9525">
            <a:noFill/>
            <a:miter lim="800000"/>
            <a:headEnd/>
            <a:tailEnd/>
          </a:ln>
          <a:extLst/>
        </p:spPr>
        <p:txBody>
          <a:bodyPr vert="horz" wrap="square" lIns="91440" tIns="45720" rIns="91440" bIns="45720" numCol="1" anchor="b" anchorCtr="0" compatLnSpc="1">
            <a:prstTxWarp prst="textNoShape">
              <a:avLst/>
            </a:prstTxWarp>
          </a:bodyPr>
          <a:lstStyle/>
          <a:p>
            <a:r>
              <a:rPr lang="en-GB" dirty="0"/>
              <a:t>Why drop out? </a:t>
            </a:r>
            <a:r>
              <a:rPr lang="en-GB" dirty="0" err="1"/>
              <a:t>Yorke</a:t>
            </a:r>
            <a:r>
              <a:rPr lang="en-GB" dirty="0"/>
              <a:t> reported that for FT and sandwich students, factors include: </a:t>
            </a:r>
          </a:p>
        </p:txBody>
      </p:sp>
      <p:sp>
        <p:nvSpPr>
          <p:cNvPr id="14339" name="Rectangle 3"/>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600" b="1" dirty="0"/>
              <a:t>Poor quality of experience</a:t>
            </a:r>
          </a:p>
          <a:p>
            <a:pPr>
              <a:spcBef>
                <a:spcPct val="30000"/>
              </a:spcBef>
              <a:buClr>
                <a:srgbClr val="7030A0"/>
              </a:buClr>
              <a:buSzPct val="70000"/>
              <a:buFont typeface="Wingdings" pitchFamily="2" charset="2"/>
              <a:buChar char="l"/>
            </a:pPr>
            <a:r>
              <a:rPr lang="en-GB" sz="2600" b="1" dirty="0"/>
              <a:t>Inability to cope with course demands</a:t>
            </a:r>
          </a:p>
          <a:p>
            <a:pPr>
              <a:spcBef>
                <a:spcPct val="30000"/>
              </a:spcBef>
              <a:buClr>
                <a:srgbClr val="7030A0"/>
              </a:buClr>
              <a:buSzPct val="70000"/>
              <a:buFont typeface="Wingdings" pitchFamily="2" charset="2"/>
              <a:buChar char="l"/>
            </a:pPr>
            <a:r>
              <a:rPr lang="en-GB" sz="2600" b="1" dirty="0"/>
              <a:t>Unhappy with social environment</a:t>
            </a:r>
          </a:p>
          <a:p>
            <a:pPr>
              <a:spcBef>
                <a:spcPct val="30000"/>
              </a:spcBef>
              <a:buClr>
                <a:srgbClr val="7030A0"/>
              </a:buClr>
              <a:buSzPct val="70000"/>
              <a:buFont typeface="Wingdings" pitchFamily="2" charset="2"/>
              <a:buChar char="l"/>
            </a:pPr>
            <a:r>
              <a:rPr lang="en-GB" sz="2600" b="1" dirty="0"/>
              <a:t>Wrong choice of course</a:t>
            </a:r>
          </a:p>
          <a:p>
            <a:pPr>
              <a:spcBef>
                <a:spcPct val="30000"/>
              </a:spcBef>
              <a:buClr>
                <a:srgbClr val="7030A0"/>
              </a:buClr>
              <a:buSzPct val="70000"/>
              <a:buFont typeface="Wingdings" pitchFamily="2" charset="2"/>
              <a:buChar char="l"/>
            </a:pPr>
            <a:r>
              <a:rPr lang="en-GB" sz="2600" b="1" dirty="0"/>
              <a:t>Financial need</a:t>
            </a:r>
          </a:p>
          <a:p>
            <a:pPr>
              <a:spcBef>
                <a:spcPct val="30000"/>
              </a:spcBef>
              <a:buClr>
                <a:srgbClr val="7030A0"/>
              </a:buClr>
              <a:buSzPct val="70000"/>
              <a:buFont typeface="Wingdings" pitchFamily="2" charset="2"/>
              <a:buChar char="l"/>
            </a:pPr>
            <a:r>
              <a:rPr lang="en-GB" sz="2600" b="1" dirty="0"/>
              <a:t>Dissatisfaction with some part of university provision.</a:t>
            </a:r>
          </a:p>
          <a:p>
            <a:pPr marL="0" indent="0">
              <a:spcBef>
                <a:spcPct val="30000"/>
              </a:spcBef>
              <a:buClr>
                <a:srgbClr val="7030A0"/>
              </a:buClr>
              <a:buSzPct val="70000"/>
              <a:buNone/>
            </a:pPr>
            <a:r>
              <a:rPr lang="en-GB" sz="2600" b="1" dirty="0"/>
              <a:t>	(</a:t>
            </a:r>
            <a:r>
              <a:rPr lang="en-GB" sz="2600" b="1" dirty="0" err="1"/>
              <a:t>Yorke</a:t>
            </a:r>
            <a:r>
              <a:rPr lang="en-GB" sz="2600" b="1" dirty="0"/>
              <a:t>, 1999)</a:t>
            </a:r>
          </a:p>
          <a:p>
            <a:pPr>
              <a:spcBef>
                <a:spcPct val="30000"/>
              </a:spcBef>
              <a:buClr>
                <a:srgbClr val="7030A0"/>
              </a:buClr>
              <a:buSzPct val="70000"/>
              <a:buFont typeface="Wingdings" pitchFamily="2" charset="2"/>
              <a:buChar char="l"/>
            </a:pPr>
            <a:endParaRPr lang="en-GB" sz="2600" b="1" dirty="0"/>
          </a:p>
        </p:txBody>
      </p:sp>
    </p:spTree>
    <p:extLst>
      <p:ext uri="{BB962C8B-B14F-4D97-AF65-F5344CB8AC3E}">
        <p14:creationId xmlns:p14="http://schemas.microsoft.com/office/powerpoint/2010/main" val="2488921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noFill/>
          <a:ln w="9525">
            <a:noFill/>
            <a:miter lim="800000"/>
            <a:headEnd/>
            <a:tailEnd/>
          </a:ln>
          <a:extLst/>
        </p:spPr>
        <p:txBody>
          <a:bodyPr vert="horz" wrap="square" lIns="91440" tIns="45720" rIns="91440" bIns="45720" numCol="1" anchor="b" anchorCtr="0" compatLnSpc="1">
            <a:prstTxWarp prst="textNoShape">
              <a:avLst/>
            </a:prstTxWarp>
          </a:bodyPr>
          <a:lstStyle/>
          <a:p>
            <a:r>
              <a:rPr lang="en-GB" dirty="0"/>
              <a:t>Additionally, withdrawal of failure is more probable when:</a:t>
            </a:r>
          </a:p>
        </p:txBody>
      </p:sp>
      <p:sp>
        <p:nvSpPr>
          <p:cNvPr id="15363"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Students have chosen ‘the wrong programme’;</a:t>
            </a:r>
          </a:p>
          <a:p>
            <a:r>
              <a:rPr lang="en-GB" sz="2600" dirty="0"/>
              <a:t>Students lack commitment and/or interest;</a:t>
            </a:r>
          </a:p>
          <a:p>
            <a:r>
              <a:rPr lang="en-GB" sz="2600" dirty="0"/>
              <a:t>Students’ expectations are not met;</a:t>
            </a:r>
          </a:p>
          <a:p>
            <a:r>
              <a:rPr lang="en-GB" sz="2600" dirty="0"/>
              <a:t>The quality of teaching is poor;</a:t>
            </a:r>
          </a:p>
          <a:p>
            <a:r>
              <a:rPr lang="en-GB" sz="2600" dirty="0"/>
              <a:t>The academic culture is unsupportive (even hostile) to learning;</a:t>
            </a:r>
          </a:p>
          <a:p>
            <a:r>
              <a:rPr lang="en-GB" sz="2600" dirty="0"/>
              <a:t>Students experience financial difficulty; and</a:t>
            </a:r>
          </a:p>
          <a:p>
            <a:r>
              <a:rPr lang="en-GB" sz="2600" dirty="0"/>
              <a:t>Demands for other commitments supervene.</a:t>
            </a:r>
          </a:p>
          <a:p>
            <a:pPr>
              <a:buNone/>
            </a:pPr>
            <a:r>
              <a:rPr lang="en-GB" sz="2600" dirty="0"/>
              <a:t>Peelo and Wareham pp 34-5</a:t>
            </a:r>
          </a:p>
          <a:p>
            <a:endParaRPr lang="en-GB" sz="2600" dirty="0"/>
          </a:p>
          <a:p>
            <a:endParaRPr lang="en-GB" sz="2600" dirty="0"/>
          </a:p>
        </p:txBody>
      </p:sp>
    </p:spTree>
    <p:extLst>
      <p:ext uri="{BB962C8B-B14F-4D97-AF65-F5344CB8AC3E}">
        <p14:creationId xmlns:p14="http://schemas.microsoft.com/office/powerpoint/2010/main" val="165652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Mature students drop out too</a:t>
            </a:r>
          </a:p>
        </p:txBody>
      </p:sp>
      <p:sp>
        <p:nvSpPr>
          <p:cNvPr id="2355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r>
              <a:rPr lang="en-GB" sz="2600" dirty="0"/>
              <a:t>	The older female students were less likely than their younger peers to cite matters related to wrong choice of field of study. 'Mature' entrants tend to have taken time over a decision that is often buttressed by their experience of life outside the educational system. Basically, they know what they want to do. On the evidence of this study, however, these students more frequently run into difficulty with finance and family. </a:t>
            </a:r>
          </a:p>
          <a:p>
            <a:pPr>
              <a:buNone/>
            </a:pPr>
            <a:r>
              <a:rPr lang="en-GB" sz="2600" dirty="0" err="1"/>
              <a:t>Peelo</a:t>
            </a:r>
            <a:r>
              <a:rPr lang="en-GB" sz="2600" dirty="0"/>
              <a:t> and Wareham p33</a:t>
            </a:r>
          </a:p>
          <a:p>
            <a:endParaRPr lang="en-GB" sz="2600" dirty="0"/>
          </a:p>
          <a:p>
            <a:endParaRPr lang="en-GB" sz="2600" dirty="0"/>
          </a:p>
        </p:txBody>
      </p:sp>
    </p:spTree>
    <p:extLst>
      <p:ext uri="{BB962C8B-B14F-4D97-AF65-F5344CB8AC3E}">
        <p14:creationId xmlns:p14="http://schemas.microsoft.com/office/powerpoint/2010/main" val="2557413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Poor attendance correlates with drop out and low engagement:</a:t>
            </a:r>
          </a:p>
        </p:txBody>
      </p:sp>
      <p:sp>
        <p:nvSpPr>
          <p:cNvPr id="174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Research at Southampton institute (Lim), Glasgow Caledonian University (</a:t>
            </a:r>
            <a:r>
              <a:rPr lang="en-GB" sz="2600" dirty="0" err="1"/>
              <a:t>Begg</a:t>
            </a:r>
            <a:r>
              <a:rPr lang="en-GB" sz="2600" dirty="0"/>
              <a:t>) and University of Kent (Van der </a:t>
            </a:r>
            <a:r>
              <a:rPr lang="en-GB" sz="2600" dirty="0" err="1"/>
              <a:t>Velden</a:t>
            </a:r>
            <a:r>
              <a:rPr lang="en-GB" sz="2600" dirty="0"/>
              <a:t>) shows associations between weak attendance patterns and attrition;</a:t>
            </a:r>
          </a:p>
          <a:p>
            <a:r>
              <a:rPr lang="en-GB" sz="2600" dirty="0"/>
              <a:t>Whatever the cause, not being there exacerbates other problems with study;</a:t>
            </a:r>
          </a:p>
          <a:p>
            <a:r>
              <a:rPr lang="en-GB" sz="2600" dirty="0"/>
              <a:t>Endeavours to monitor and follow-up poor attendance have high pay off in terms of improving retention.</a:t>
            </a:r>
          </a:p>
          <a:p>
            <a:endParaRPr lang="en-GB" sz="2600" dirty="0"/>
          </a:p>
        </p:txBody>
      </p:sp>
    </p:spTree>
    <p:extLst>
      <p:ext uri="{BB962C8B-B14F-4D97-AF65-F5344CB8AC3E}">
        <p14:creationId xmlns:p14="http://schemas.microsoft.com/office/powerpoint/2010/main" val="168053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Drop out and assessment</a:t>
            </a:r>
          </a:p>
        </p:txBody>
      </p:sp>
      <p:sp>
        <p:nvSpPr>
          <p:cNvPr id="31747"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r>
              <a:rPr lang="en-GB" sz="2600" dirty="0"/>
              <a:t>Implications: assessment in the first semester is critical: it should be formative, informative, developmental and remediable.</a:t>
            </a:r>
          </a:p>
          <a:p>
            <a:endParaRPr lang="en-GB" sz="2600" dirty="0"/>
          </a:p>
        </p:txBody>
      </p:sp>
    </p:spTree>
    <p:extLst>
      <p:ext uri="{BB962C8B-B14F-4D97-AF65-F5344CB8AC3E}">
        <p14:creationId xmlns:p14="http://schemas.microsoft.com/office/powerpoint/2010/main" val="454724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Learning analytics can help us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Identify patterns of behaviour that indicate drop-out or under-performance is likely;</a:t>
            </a:r>
          </a:p>
          <a:p>
            <a:r>
              <a:rPr lang="en-GB" sz="2600" dirty="0"/>
              <a:t>Find students with backgrounds that suggest they might need a more careful watching eye kept on them by personal tutors;</a:t>
            </a:r>
          </a:p>
          <a:p>
            <a:r>
              <a:rPr lang="en-GB" sz="2600" dirty="0"/>
              <a:t>Help find those who might need to be steered to additional sources of support.</a:t>
            </a:r>
          </a:p>
          <a:p>
            <a:endParaRPr lang="en-GB" sz="2600" dirty="0"/>
          </a:p>
          <a:p>
            <a:pPr marL="0" indent="0">
              <a:buNone/>
            </a:pPr>
            <a:r>
              <a:rPr lang="en-GB" sz="2600" dirty="0"/>
              <a:t>However, there are clear issues involved around data protection and privacy that need discussion and resolution.</a:t>
            </a:r>
          </a:p>
          <a:p>
            <a:endParaRPr lang="en-GB" sz="2600" dirty="0"/>
          </a:p>
          <a:p>
            <a:endParaRPr lang="en-GB" sz="2600" dirty="0"/>
          </a:p>
        </p:txBody>
      </p:sp>
    </p:spTree>
    <p:extLst>
      <p:ext uri="{BB962C8B-B14F-4D97-AF65-F5344CB8AC3E}">
        <p14:creationId xmlns:p14="http://schemas.microsoft.com/office/powerpoint/2010/main" val="1610339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Enhancements to curriculum design and delivery to foster engagement,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600" b="1" dirty="0"/>
              <a:t>Reconsider the kinds of activities students engage with, to maximise ‘learning by doing’;</a:t>
            </a:r>
          </a:p>
          <a:p>
            <a:pPr fontAlgn="base">
              <a:spcBef>
                <a:spcPts val="600"/>
              </a:spcBef>
              <a:spcAft>
                <a:spcPct val="0"/>
              </a:spcAft>
              <a:buClr>
                <a:schemeClr val="tx2"/>
              </a:buClr>
              <a:buSzPct val="70000"/>
              <a:buFont typeface="Wingdings" pitchFamily="2" charset="2"/>
              <a:buChar char="l"/>
            </a:pPr>
            <a:r>
              <a:rPr lang="en-GB" sz="2600" b="1" dirty="0"/>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600" b="1" dirty="0"/>
              <a:t>Consider how we can best make use of technologies to support learning and engagement. </a:t>
            </a:r>
          </a:p>
          <a:p>
            <a:pPr fontAlgn="base">
              <a:spcBef>
                <a:spcPts val="600"/>
              </a:spcBef>
              <a:spcAft>
                <a:spcPct val="0"/>
              </a:spcAft>
              <a:buClr>
                <a:schemeClr val="tx2"/>
              </a:buClr>
              <a:buSzPct val="70000"/>
              <a:buFont typeface="Wingdings" pitchFamily="2" charset="2"/>
              <a:buChar char="l"/>
            </a:pPr>
            <a:endParaRPr lang="en-GB" sz="2600" b="1" dirty="0"/>
          </a:p>
        </p:txBody>
      </p:sp>
    </p:spTree>
    <p:extLst>
      <p:ext uri="{BB962C8B-B14F-4D97-AF65-F5344CB8AC3E}">
        <p14:creationId xmlns:p14="http://schemas.microsoft.com/office/powerpoint/2010/main" val="998998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How can we make learning like this?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Rationale</a:t>
            </a:r>
          </a:p>
        </p:txBody>
      </p:sp>
      <p:sp>
        <p:nvSpPr>
          <p:cNvPr id="3" name="Content Placeholder 2"/>
          <p:cNvSpPr>
            <a:spLocks noGrp="1"/>
          </p:cNvSpPr>
          <p:nvPr>
            <p:ph idx="1"/>
          </p:nvPr>
        </p:nvSpPr>
        <p:spPr>
          <a:xfrm>
            <a:off x="357158" y="1214422"/>
            <a:ext cx="8429684" cy="4987941"/>
          </a:xfrm>
        </p:spPr>
        <p:txBody>
          <a:bodyPr/>
          <a:lstStyle/>
          <a:p>
            <a:pPr>
              <a:buNone/>
            </a:pPr>
            <a:r>
              <a:rPr lang="en-GB" sz="2800" dirty="0"/>
              <a:t>Engaged students are more successful, tend not to drop-out and have more positive experiences of higher education than the disenchanted ones who are wholly strategic in their behaviours or who switch off altogether. They also tend to be more enjoyable and rewarding to teach. </a:t>
            </a:r>
          </a:p>
          <a:p>
            <a:pPr>
              <a:buNone/>
            </a:pPr>
            <a:r>
              <a:rPr lang="en-GB" sz="2800" dirty="0"/>
              <a:t>In this keynote I aim explore how we help our students to act in beneficial ways that aid their engagement/ employability and at the same time regenerate our own enthusiasm for teaching our subjects.</a:t>
            </a:r>
          </a:p>
          <a:p>
            <a:pPr>
              <a:buNone/>
            </a:pP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xfrm>
            <a:off x="457200" y="122239"/>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Developing students</a:t>
            </a:r>
          </a:p>
        </p:txBody>
      </p:sp>
      <p:sp>
        <p:nvSpPr>
          <p:cNvPr id="20483" name="Content Placeholder 4"/>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b="1" dirty="0"/>
              <a:t>Is there a coherent model of progression across the student life-cycle from induction to ‘</a:t>
            </a:r>
            <a:r>
              <a:rPr lang="en-GB" b="1" dirty="0" err="1"/>
              <a:t>outduction</a:t>
            </a:r>
            <a:r>
              <a:rPr lang="en-GB" b="1" dirty="0"/>
              <a:t>’ (Morgan, 2011)? </a:t>
            </a:r>
          </a:p>
          <a:p>
            <a:pPr fontAlgn="base">
              <a:spcBef>
                <a:spcPts val="600"/>
              </a:spcBef>
              <a:spcAft>
                <a:spcPct val="0"/>
              </a:spcAft>
              <a:buClr>
                <a:schemeClr val="tx2"/>
              </a:buClr>
              <a:buSzPct val="70000"/>
              <a:buFont typeface="Wingdings" pitchFamily="2" charset="2"/>
              <a:buChar char="l"/>
            </a:pPr>
            <a:r>
              <a:rPr lang="en-GB"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b="1" dirty="0"/>
              <a:t>Are students offered support and guidance in relation to personal development and employability?</a:t>
            </a:r>
          </a:p>
          <a:p>
            <a:pPr eaLnBrk="1" hangingPunct="1"/>
            <a:r>
              <a:rPr lang="en-GB" dirty="0"/>
              <a:t>Are students using critical thinking and high levels of analytical thought sufficiently at each level of a programme?</a:t>
            </a:r>
          </a:p>
          <a:p>
            <a:pPr eaLnBrk="1" hangingPunct="1"/>
            <a:r>
              <a:rPr lang="en-GB" dirty="0"/>
              <a:t>Are students working autonomously as well?</a:t>
            </a:r>
          </a:p>
          <a:p>
            <a:pPr eaLnBrk="1" hangingPunct="1"/>
            <a:r>
              <a:rPr lang="en-GB" dirty="0"/>
              <a:t>Do students have meaningful and purposeful opportunities of working together?</a:t>
            </a:r>
          </a:p>
          <a:p>
            <a:pPr fontAlgn="base">
              <a:spcBef>
                <a:spcPts val="600"/>
              </a:spcBef>
              <a:spcAft>
                <a:spcPct val="0"/>
              </a:spcAft>
              <a:buClr>
                <a:schemeClr val="tx2"/>
              </a:buClr>
              <a:buSzPct val="70000"/>
              <a:buFont typeface="Wingdings" pitchFamily="2" charset="2"/>
              <a:buChar char="l"/>
            </a:pPr>
            <a:endParaRPr lang="en-GB" sz="2800" b="1" dirty="0"/>
          </a:p>
        </p:txBody>
      </p:sp>
    </p:spTree>
    <p:extLst>
      <p:ext uri="{BB962C8B-B14F-4D97-AF65-F5344CB8AC3E}">
        <p14:creationId xmlns:p14="http://schemas.microsoft.com/office/powerpoint/2010/main" val="2354304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To engage learners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current;</a:t>
            </a:r>
          </a:p>
          <a:p>
            <a:r>
              <a:rPr lang="en-GB" dirty="0"/>
              <a:t>Give added-value to each person who bothers to turn up.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Adopt a holistic approach to the development of skills, particularly the ‘literacies’ (academic, assessment, digital, information and social/interpersonal literacies, (Brown, 2015), so that these are fully integrated into the learning programme;</a:t>
            </a:r>
            <a:r>
              <a:rPr lang="en-US" sz="2600" dirty="0"/>
              <a:t> </a:t>
            </a:r>
          </a:p>
          <a:p>
            <a:pPr eaLnBrk="1" hangingPunct="1"/>
            <a:r>
              <a:rPr lang="en-US" sz="2600" dirty="0"/>
              <a:t>Enable students to become self-aware and reflexive learners who become robust in the face of problems;</a:t>
            </a:r>
          </a:p>
          <a:p>
            <a:pPr eaLnBrk="1" hangingPunct="1"/>
            <a:r>
              <a:rPr lang="en-US" sz="2600" dirty="0"/>
              <a:t>Help students build resilience through ‘a diet of early successes’ and positive reinforcement (Dweck, 2000);</a:t>
            </a:r>
          </a:p>
          <a:p>
            <a:pPr eaLnBrk="1" hangingPunct="1"/>
            <a:r>
              <a:rPr lang="en-US" sz="2600" dirty="0"/>
              <a:t>Ensure that assessment, particularly in the early stages, is fully part of the learning process.</a:t>
            </a:r>
            <a:endParaRPr lang="en-GB" sz="2600" dirty="0"/>
          </a:p>
          <a:p>
            <a:pPr eaLnBrk="1" hangingPunct="1"/>
            <a:endParaRPr lang="en-GB" sz="2600" dirty="0"/>
          </a:p>
        </p:txBody>
      </p:sp>
    </p:spTree>
    <p:extLst>
      <p:ext uri="{BB962C8B-B14F-4D97-AF65-F5344CB8AC3E}">
        <p14:creationId xmlns:p14="http://schemas.microsoft.com/office/powerpoint/2010/main" val="2886559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Engaging students through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Pays high dividends in terms of student satisfaction;</a:t>
            </a:r>
          </a:p>
          <a:p>
            <a:pPr eaLnBrk="1" hangingPunct="1"/>
            <a:r>
              <a:rPr lang="en-GB" sz="2600" dirty="0"/>
              <a:t>Can be highly resource intensive if a strategic approach is not adopted;</a:t>
            </a:r>
          </a:p>
          <a:p>
            <a:pPr eaLnBrk="1" hangingPunct="1"/>
            <a:r>
              <a:rPr lang="en-GB" sz="2600" dirty="0"/>
              <a:t>Often requires a significant process of rethinking the processes and practices of assessment;</a:t>
            </a:r>
          </a:p>
          <a:p>
            <a:pPr eaLnBrk="1" hangingPunct="1"/>
            <a:r>
              <a:rPr lang="en-GB" sz="2600" dirty="0"/>
              <a:t>Usually implies increasing the amount of formative assessment and sometimes slimming down the volume of summative assessment;</a:t>
            </a:r>
          </a:p>
          <a:p>
            <a:pPr eaLnBrk="1" hangingPunct="1"/>
            <a:r>
              <a:rPr lang="en-GB" sz="2600" dirty="0"/>
              <a:t>Can change students’ lives.</a:t>
            </a:r>
          </a:p>
          <a:p>
            <a:pPr marL="0" indent="0" eaLnBrk="1" hangingPunct="1">
              <a:buNone/>
            </a:pPr>
            <a:r>
              <a:rPr lang="en-GB" sz="2600" dirty="0"/>
              <a:t>See </a:t>
            </a:r>
            <a:r>
              <a:rPr lang="en-GB" dirty="0"/>
              <a:t>HEA (2012): </a:t>
            </a:r>
            <a:r>
              <a:rPr lang="en-GB" i="1" dirty="0"/>
              <a:t>A Marked Improvement: transforming assessment in higher education.</a:t>
            </a:r>
            <a:endParaRPr lang="en-GB" sz="2600" dirty="0"/>
          </a:p>
        </p:txBody>
      </p:sp>
    </p:spTree>
    <p:extLst>
      <p:ext uri="{BB962C8B-B14F-4D97-AF65-F5344CB8AC3E}">
        <p14:creationId xmlns:p14="http://schemas.microsoft.com/office/powerpoint/2010/main" val="169386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Assessment, confidence and retention</a:t>
            </a:r>
          </a:p>
        </p:txBody>
      </p:sp>
      <p:sp>
        <p:nvSpPr>
          <p:cNvPr id="41987"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sz="2600" dirty="0"/>
              <a:t>Crudely, student achievement is linked to students own beliefs about their abilities, whether these are fixed or malleable;</a:t>
            </a:r>
          </a:p>
          <a:p>
            <a:pPr eaLnBrk="1" hangingPunct="1"/>
            <a:r>
              <a:rPr lang="en-GB" sz="2600" dirty="0"/>
              <a:t>Students who subscribe to an entity (fixed) theory of intelligence (Dweck, </a:t>
            </a:r>
            <a:r>
              <a:rPr lang="en-GB" sz="2600" i="1" dirty="0"/>
              <a:t>op </a:t>
            </a:r>
            <a:r>
              <a:rPr lang="en-GB" sz="2600" i="1" dirty="0" err="1"/>
              <a:t>cit</a:t>
            </a:r>
            <a:r>
              <a:rPr lang="en-GB" sz="2600" dirty="0"/>
              <a:t>) need support to confirm their ability and thereby become less fearful of learning goals as these involves an element of risk and personal failure. </a:t>
            </a:r>
          </a:p>
          <a:p>
            <a:pPr eaLnBrk="1" hangingPunct="1"/>
            <a:r>
              <a:rPr lang="en-GB" sz="2600" dirty="0"/>
              <a:t>Assessment for these students is an all-encompassing activity that defines them as people. If they fail at the task, they are failures. </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3969918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Students who believe that intelligence is malleable may be more robust</a:t>
            </a:r>
          </a:p>
        </p:txBody>
      </p:sp>
      <p:sp>
        <p:nvSpPr>
          <p:cNvPr id="430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None/>
            </a:pPr>
            <a:r>
              <a:rPr lang="en-GB" sz="2600" dirty="0"/>
              <a:t>	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600" dirty="0" err="1"/>
              <a:t>Peelo</a:t>
            </a:r>
            <a:r>
              <a:rPr lang="en-GB" sz="2600" dirty="0"/>
              <a:t> and Wareham 2002).</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3249110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Helping students understand the rules of the game</a:t>
            </a:r>
          </a:p>
        </p:txBody>
      </p:sp>
      <p:sp>
        <p:nvSpPr>
          <p:cNvPr id="46083" name="Rectangle 3"/>
          <p:cNvSpPr>
            <a:spLocks noGrp="1"/>
          </p:cNvSpPr>
          <p:nvPr>
            <p:ph idx="1"/>
          </p:nvPr>
        </p:nvSpPr>
        <p:spPr>
          <a:xfrm>
            <a:off x="467544" y="1196752"/>
            <a:ext cx="8229600" cy="4789488"/>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None/>
            </a:pPr>
            <a:r>
              <a:rPr lang="en-GB" sz="2600" dirty="0"/>
              <a:t>	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a:t>
            </a:r>
            <a:r>
              <a:rPr lang="en-GB" sz="2600" dirty="0" err="1"/>
              <a:t>cit</a:t>
            </a:r>
            <a:r>
              <a:rPr lang="en-GB" sz="2600" dirty="0"/>
              <a:t>, 2003 p90).</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2567053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What can we do as individuals to engage students through assessment?</a:t>
            </a:r>
          </a:p>
        </p:txBody>
      </p:sp>
      <p:sp>
        <p:nvSpPr>
          <p:cNvPr id="5427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600" b="1" dirty="0"/>
              <a:t>Set small early assessed tasks (formative or summative) and turn them round fast in the crucial first semester;</a:t>
            </a:r>
          </a:p>
          <a:p>
            <a:pPr>
              <a:spcBef>
                <a:spcPct val="30000"/>
              </a:spcBef>
              <a:buClr>
                <a:srgbClr val="7030A0"/>
              </a:buClr>
              <a:buSzPct val="70000"/>
              <a:buFont typeface="Wingdings" pitchFamily="2" charset="2"/>
              <a:buChar char="l"/>
            </a:pPr>
            <a:r>
              <a:rPr lang="en-GB" sz="2600" b="1" dirty="0"/>
              <a:t>Monitor student attendance and take action when students disappear and particularly when work is not handed in;</a:t>
            </a:r>
          </a:p>
          <a:p>
            <a:pPr>
              <a:spcBef>
                <a:spcPct val="30000"/>
              </a:spcBef>
              <a:buClr>
                <a:srgbClr val="7030A0"/>
              </a:buClr>
              <a:buSzPct val="70000"/>
              <a:buFont typeface="Wingdings" pitchFamily="2" charset="2"/>
              <a:buChar char="l"/>
            </a:pPr>
            <a:r>
              <a:rPr lang="en-GB" sz="2600" b="1" dirty="0"/>
              <a:t>Make time available for student support, but know when to refer matters on when the problems are beyond our capabilities;</a:t>
            </a:r>
          </a:p>
          <a:p>
            <a:pPr>
              <a:spcBef>
                <a:spcPct val="30000"/>
              </a:spcBef>
              <a:buClr>
                <a:srgbClr val="7030A0"/>
              </a:buClr>
              <a:buSzPct val="70000"/>
              <a:buFont typeface="Wingdings" pitchFamily="2" charset="2"/>
              <a:buChar char="l"/>
            </a:pPr>
            <a:r>
              <a:rPr lang="en-GB" sz="2600" b="1" dirty="0"/>
              <a:t>Do what we can to personalise the learning experience.</a:t>
            </a:r>
          </a:p>
          <a:p>
            <a:pPr>
              <a:spcBef>
                <a:spcPct val="30000"/>
              </a:spcBef>
              <a:buClr>
                <a:srgbClr val="7030A0"/>
              </a:buClr>
              <a:buSzPct val="70000"/>
              <a:buFont typeface="Wingdings" pitchFamily="2" charset="2"/>
              <a:buChar char="l"/>
            </a:pPr>
            <a:endParaRPr lang="en-GB" sz="2600" b="1" dirty="0"/>
          </a:p>
        </p:txBody>
      </p:sp>
    </p:spTree>
    <p:extLst>
      <p:ext uri="{BB962C8B-B14F-4D97-AF65-F5344CB8AC3E}">
        <p14:creationId xmlns:p14="http://schemas.microsoft.com/office/powerpoint/2010/main" val="2652098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a:xfrm>
            <a:off x="457200" y="122239"/>
            <a:ext cx="7543800" cy="1002506"/>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Making the most of feedback - we should:</a:t>
            </a:r>
          </a:p>
        </p:txBody>
      </p:sp>
      <p:sp>
        <p:nvSpPr>
          <p:cNvPr id="50179"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dirty="0"/>
              <a:t>Plan to maximise the impact of formative feedback. Make extra time helping students to understand the importance of feedback and the value of spending some of their time after receiving work back to learn from the experience. </a:t>
            </a:r>
          </a:p>
          <a:p>
            <a:pPr>
              <a:spcBef>
                <a:spcPct val="30000"/>
              </a:spcBef>
              <a:buClr>
                <a:srgbClr val="7030A0"/>
              </a:buClr>
            </a:pPr>
            <a:r>
              <a:rPr lang="en-GB" sz="2600" dirty="0"/>
              <a:t>Provide opportunities for students to respond to our feedback, for example, by giving students follow-up task or give them ‘feed-forward’ comments to improve their next piece of work.</a:t>
            </a:r>
          </a:p>
          <a:p>
            <a:pPr>
              <a:spcBef>
                <a:spcPct val="30000"/>
              </a:spcBef>
              <a:buClr>
                <a:srgbClr val="7030A0"/>
              </a:buClr>
            </a:pPr>
            <a:r>
              <a:rPr lang="en-GB" sz="2600" dirty="0"/>
              <a:t>Think about the means by which we deliver feedback, since this can be vital in determining how much notice students take of what you say. </a:t>
            </a:r>
          </a:p>
          <a:p>
            <a:pPr>
              <a:spcBef>
                <a:spcPct val="30000"/>
              </a:spcBef>
              <a:buClr>
                <a:srgbClr val="7030A0"/>
              </a:buClr>
            </a:pPr>
            <a:endParaRPr lang="en-GB" sz="2600" dirty="0"/>
          </a:p>
        </p:txBody>
      </p:sp>
    </p:spTree>
    <p:extLst>
      <p:ext uri="{BB962C8B-B14F-4D97-AF65-F5344CB8AC3E}">
        <p14:creationId xmlns:p14="http://schemas.microsoft.com/office/powerpoint/2010/main" val="3540762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Waffle on for a bit about THE current HE context</a:t>
            </a:r>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The uses of computer-assisted formative assessment</a:t>
            </a:r>
          </a:p>
        </p:txBody>
      </p:sp>
      <p:sp>
        <p:nvSpPr>
          <p:cNvPr id="3891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400" b="1" dirty="0"/>
              <a:t>While CAA is used in some contexts </a:t>
            </a:r>
            <a:r>
              <a:rPr lang="en-GB" sz="2400" b="1" dirty="0" err="1"/>
              <a:t>summatively</a:t>
            </a:r>
            <a:r>
              <a:rPr lang="en-GB" sz="2400" b="1" dirty="0"/>
              <a:t>, many would argue that it is most powerfully used to support formative feedback, especially where automatically generated by email. </a:t>
            </a:r>
          </a:p>
          <a:p>
            <a:pPr>
              <a:spcBef>
                <a:spcPct val="30000"/>
              </a:spcBef>
              <a:buClr>
                <a:srgbClr val="7030A0"/>
              </a:buClr>
              <a:buSzPct val="70000"/>
              <a:buFont typeface="Wingdings" pitchFamily="2" charset="2"/>
              <a:buChar char="l"/>
            </a:pPr>
            <a:r>
              <a:rPr lang="en-GB" sz="2400" b="1" dirty="0"/>
              <a:t>Students seem to really like having the chance to find out how they are doing, and attempt tests several times in an environment where no one else is watching how they do. </a:t>
            </a:r>
          </a:p>
          <a:p>
            <a:pPr>
              <a:spcBef>
                <a:spcPct val="30000"/>
              </a:spcBef>
              <a:buClr>
                <a:srgbClr val="7030A0"/>
              </a:buClr>
              <a:buSzPct val="70000"/>
              <a:buFont typeface="Wingdings" pitchFamily="2" charset="2"/>
              <a:buChar char="l"/>
            </a:pPr>
            <a:r>
              <a:rPr lang="en-GB" sz="2400" b="1" dirty="0"/>
              <a:t>Another benefit is that CAA systems allow you to monitor what is going on across a cohort, enabling you to concentrate your energies either on students who are repeatedly doing badly or those who are not engaging at all in the activity.</a:t>
            </a:r>
          </a:p>
          <a:p>
            <a:pPr>
              <a:spcBef>
                <a:spcPct val="30000"/>
              </a:spcBef>
              <a:buClr>
                <a:srgbClr val="7030A0"/>
              </a:buClr>
              <a:buSzPct val="70000"/>
              <a:buFont typeface="Wingdings" pitchFamily="2" charset="2"/>
              <a:buChar char="l"/>
            </a:pPr>
            <a:endParaRPr lang="en-GB" sz="2400" b="1" dirty="0"/>
          </a:p>
          <a:p>
            <a:pPr>
              <a:spcBef>
                <a:spcPct val="30000"/>
              </a:spcBef>
              <a:buClr>
                <a:srgbClr val="7030A0"/>
              </a:buClr>
              <a:buSzPct val="70000"/>
              <a:buFont typeface="Wingdings" pitchFamily="2" charset="2"/>
              <a:buChar char="l"/>
            </a:pPr>
            <a:endParaRPr lang="en-GB" sz="2400" b="1" dirty="0"/>
          </a:p>
        </p:txBody>
      </p:sp>
    </p:spTree>
    <p:extLst>
      <p:ext uri="{BB962C8B-B14F-4D97-AF65-F5344CB8AC3E}">
        <p14:creationId xmlns:p14="http://schemas.microsoft.com/office/powerpoint/2010/main" val="809006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kinds of management interventions can foster engaging teaching?</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dirty="0"/>
              <a:t>Promotion and reward systems that recognise the importance of teaching;</a:t>
            </a:r>
          </a:p>
          <a:p>
            <a:pPr>
              <a:spcBef>
                <a:spcPct val="30000"/>
              </a:spcBef>
              <a:buClr>
                <a:srgbClr val="7030A0"/>
              </a:buClr>
            </a:pPr>
            <a:r>
              <a:rPr lang="en-GB" sz="2600" dirty="0"/>
              <a:t>Identifying outstanding teachers and using them as advocates for commitment to teaching;</a:t>
            </a:r>
          </a:p>
          <a:p>
            <a:pPr>
              <a:spcBef>
                <a:spcPct val="30000"/>
              </a:spcBef>
              <a:buClr>
                <a:srgbClr val="7030A0"/>
              </a:buClr>
            </a:pPr>
            <a:r>
              <a:rPr lang="en-GB" sz="2600" dirty="0"/>
              <a:t>A culture of scholarship of teaching, that encourages evidence-based dissemination of good practice;</a:t>
            </a:r>
          </a:p>
          <a:p>
            <a:pPr>
              <a:spcBef>
                <a:spcPct val="30000"/>
              </a:spcBef>
              <a:buClr>
                <a:srgbClr val="7030A0"/>
              </a:buClr>
            </a:pPr>
            <a:r>
              <a:rPr lang="en-GB" sz="2600" dirty="0"/>
              <a:t>Dialogues around what makes for excellent teaching, particularly those associated with peer observation systems.</a:t>
            </a:r>
          </a:p>
        </p:txBody>
      </p:sp>
    </p:spTree>
    <p:extLst>
      <p:ext uri="{BB962C8B-B14F-4D97-AF65-F5344CB8AC3E}">
        <p14:creationId xmlns:p14="http://schemas.microsoft.com/office/powerpoint/2010/main" val="3428076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 engaged students we need, I argue:</a:t>
            </a:r>
          </a:p>
        </p:txBody>
      </p:sp>
      <p:sp>
        <p:nvSpPr>
          <p:cNvPr id="23555" name="Content Placeholder 2"/>
          <p:cNvSpPr>
            <a:spLocks noGrp="1"/>
          </p:cNvSpPr>
          <p:nvPr>
            <p:ph idx="1"/>
          </p:nvPr>
        </p:nvSpPr>
        <p:spPr>
          <a:xfrm>
            <a:off x="228600" y="1066800"/>
            <a:ext cx="8469313" cy="5135563"/>
          </a:xfrm>
        </p:spPr>
        <p:txBody>
          <a:bodyPr/>
          <a:lstStyle/>
          <a:p>
            <a:r>
              <a:rPr lang="en-GB" sz="2400" b="1" dirty="0"/>
              <a:t>Proactive and positive initial training for teaching staff and ongoing CPD;</a:t>
            </a:r>
          </a:p>
          <a:p>
            <a:r>
              <a:rPr lang="en-GB" sz="2400" b="1" dirty="0"/>
              <a:t>Regular developmental Peer Observation;</a:t>
            </a:r>
          </a:p>
          <a:p>
            <a:r>
              <a:rPr lang="en-GB" sz="2400" b="1" dirty="0"/>
              <a:t>Teaching based on a supportive / reflective models;</a:t>
            </a:r>
          </a:p>
          <a:p>
            <a:r>
              <a:rPr lang="en-GB" sz="2400" b="1" dirty="0"/>
              <a:t>Clear and widely publicised mutual expectations for students and staff;</a:t>
            </a:r>
          </a:p>
          <a:p>
            <a:r>
              <a:rPr lang="en-GB" dirty="0"/>
              <a:t>Methods to r</a:t>
            </a:r>
            <a:r>
              <a:rPr lang="en-GB" sz="2400" b="1" dirty="0"/>
              <a:t>ecognise and reward good teaching and learning support, and obvious career pathways for those who dedicate their lives to enhancing the student experience;</a:t>
            </a:r>
          </a:p>
          <a:p>
            <a:r>
              <a:rPr lang="en-GB" dirty="0"/>
              <a:t>Rapid turnaround of assignments with detailed and useful feedback;</a:t>
            </a:r>
          </a:p>
          <a:p>
            <a:r>
              <a:rPr lang="en-GB" dirty="0"/>
              <a:t>A focus on ta</a:t>
            </a:r>
            <a:r>
              <a:rPr lang="en-GB" sz="2400" b="1" dirty="0"/>
              <a:t>king student evaluations very seriously, and publicising widely action taken as a result of their comments.</a:t>
            </a:r>
          </a:p>
          <a:p>
            <a:pPr marL="0" indent="0">
              <a:buNone/>
            </a:pPr>
            <a:endParaRPr lang="en-GB" sz="24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we get students to fully engage? </a:t>
            </a:r>
            <a:br>
              <a:rPr lang="en-GB" dirty="0"/>
            </a:br>
            <a:r>
              <a:rPr lang="en-GB" dirty="0"/>
              <a:t>Some final suggestions</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the curriculum current and life-relevant, without losing historical perspectives;</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 (</a:t>
            </a:r>
            <a:r>
              <a:rPr lang="en-GB" sz="2600"/>
              <a:t>or ourselves).</a:t>
            </a:r>
            <a:endParaRPr lang="en-GB" sz="2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 </a:t>
            </a:r>
            <a:r>
              <a:rPr lang="en-GB" sz="2000" dirty="0"/>
              <a:t>Cambridge Harvard University Press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0" indent="0">
              <a:buNone/>
            </a:pPr>
            <a:r>
              <a:rPr lang="en-GB" sz="2000" dirty="0"/>
              <a:t>Bowl, M (2003) </a:t>
            </a:r>
            <a:r>
              <a:rPr lang="en-GB" sz="2000" i="1" dirty="0"/>
              <a:t>Non-traditional entrants to higher education ‘they talk about people like me’,</a:t>
            </a:r>
            <a:r>
              <a:rPr lang="en-GB" sz="2000" dirty="0"/>
              <a:t> Stoke on Trent, UK: Trentham Books.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eaLnBrk="1" hangingPunct="1">
              <a:buNone/>
              <a:defRPr/>
            </a:pPr>
            <a:r>
              <a:rPr lang="en-GB" sz="2000" dirty="0"/>
              <a:t>Dweck, C. S. (2000) </a:t>
            </a:r>
            <a:r>
              <a:rPr lang="en-GB" sz="2000" i="1" dirty="0"/>
              <a:t>Self Theories: Their Role in Motivation, Personality and Development, </a:t>
            </a:r>
            <a:r>
              <a:rPr lang="en-GB" sz="2000" dirty="0"/>
              <a:t>Lillington, NC: Taylor &amp; Francis.</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None/>
              <a:defRPr/>
            </a:pPr>
            <a:r>
              <a:rPr lang="en-GB" sz="2000" dirty="0"/>
              <a:t>Morgan, M. (ed.) (2011) </a:t>
            </a:r>
            <a:r>
              <a:rPr lang="en-GB" sz="2000" i="1" dirty="0"/>
              <a:t>Improving the student experience: a practical guide</a:t>
            </a:r>
            <a:r>
              <a:rPr lang="en-GB" sz="2000" dirty="0"/>
              <a:t>, Abingdon, Routledge. </a:t>
            </a:r>
          </a:p>
          <a:p>
            <a:pPr eaLnBrk="1" hangingPunct="1">
              <a:buFont typeface="Wingdings" pitchFamily="2" charset="2"/>
              <a:buNone/>
              <a:defRPr/>
            </a:pPr>
            <a:r>
              <a:rPr lang="en-GB" sz="2000" dirty="0"/>
              <a:t>Nicol,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 what have you got to say about:</a:t>
            </a:r>
          </a:p>
        </p:txBody>
      </p:sp>
      <p:sp>
        <p:nvSpPr>
          <p:cNvPr id="5" name="Content Placeholder 4"/>
          <p:cNvSpPr>
            <a:spLocks noGrp="1"/>
          </p:cNvSpPr>
          <p:nvPr>
            <p:ph idx="1"/>
          </p:nvPr>
        </p:nvSpPr>
        <p:spPr/>
        <p:txBody>
          <a:bodyPr/>
          <a:lstStyle/>
          <a:p>
            <a:r>
              <a:rPr lang="en-GB" sz="2800" dirty="0"/>
              <a:t>Students as partners, consumers, customers, etc.;</a:t>
            </a:r>
          </a:p>
          <a:p>
            <a:r>
              <a:rPr lang="en-GB" sz="2800" dirty="0"/>
              <a:t>Employability, skills and the employment context;</a:t>
            </a:r>
          </a:p>
          <a:p>
            <a:r>
              <a:rPr lang="en-GB" sz="2800" dirty="0"/>
              <a:t>Staffing issues, workload, stress, competing demands;</a:t>
            </a:r>
          </a:p>
          <a:p>
            <a:r>
              <a:rPr lang="en-GB" sz="2800" dirty="0"/>
              <a:t>University finances;</a:t>
            </a:r>
          </a:p>
          <a:p>
            <a:r>
              <a:rPr lang="en-GB" sz="2800" dirty="0"/>
              <a:t>Technologies to support learning and admin;</a:t>
            </a:r>
          </a:p>
          <a:p>
            <a:r>
              <a:rPr lang="en-GB" sz="2800" dirty="0"/>
              <a:t>Learning paradigms;</a:t>
            </a:r>
          </a:p>
          <a:p>
            <a:r>
              <a:rPr lang="en-GB" sz="2800" dirty="0"/>
              <a:t>Students as consumers;</a:t>
            </a:r>
          </a:p>
          <a:p>
            <a:r>
              <a:rPr lang="en-GB" sz="2800" dirty="0"/>
              <a:t>Sustainability;</a:t>
            </a:r>
          </a:p>
          <a:p>
            <a:r>
              <a:rPr lang="en-GB" sz="2800" dirty="0"/>
              <a:t>The TEF, NSS and other performance indicators.</a:t>
            </a:r>
          </a:p>
          <a:p>
            <a:endParaRPr lang="en-GB" sz="2800" dirty="0"/>
          </a:p>
          <a:p>
            <a:endParaRPr lang="en-GB" sz="2800" dirty="0"/>
          </a:p>
          <a:p>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is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Disengaged students</a:t>
            </a:r>
          </a:p>
        </p:txBody>
      </p:sp>
      <p:sp>
        <p:nvSpPr>
          <p:cNvPr id="3" name="Content Placeholder 2"/>
          <p:cNvSpPr>
            <a:spLocks noGrp="1"/>
          </p:cNvSpPr>
          <p:nvPr>
            <p:ph idx="1"/>
          </p:nvPr>
        </p:nvSpPr>
        <p:spPr/>
        <p:txBody>
          <a:bodyPr/>
          <a:lstStyle/>
          <a:p>
            <a:r>
              <a:rPr lang="en-GB" sz="2600" dirty="0"/>
              <a:t>Don’t live up to their potential and fail to achieve their very best;</a:t>
            </a:r>
          </a:p>
          <a:p>
            <a:r>
              <a:rPr lang="en-GB" sz="2600" dirty="0"/>
              <a:t>Make life more difficult for the staff who teach and support them;</a:t>
            </a:r>
          </a:p>
          <a:p>
            <a:r>
              <a:rPr lang="en-GB" sz="2600" dirty="0"/>
              <a:t>Don’t achieve as highly as they might &amp; underperform;</a:t>
            </a:r>
          </a:p>
          <a:p>
            <a:r>
              <a:rPr lang="en-GB" sz="2600" dirty="0"/>
              <a:t>Drop out of higher education, thereby damaging their own prospects and HEIs’ performance indicators;</a:t>
            </a:r>
          </a:p>
          <a:p>
            <a:r>
              <a:rPr lang="en-GB" sz="2600" dirty="0"/>
              <a:t>HEIs suffer both financially and in terms of their status and reputation from high attrition rates. </a:t>
            </a:r>
          </a:p>
        </p:txBody>
      </p:sp>
    </p:spTree>
    <p:extLst>
      <p:ext uri="{BB962C8B-B14F-4D97-AF65-F5344CB8AC3E}">
        <p14:creationId xmlns:p14="http://schemas.microsoft.com/office/powerpoint/2010/main" val="3092785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6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6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600" b="1" dirty="0"/>
              <a:t>Is the curriculum international is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600" b="1" dirty="0"/>
              <a:t>Is the right kind of support offered (language, crisis support, befriending etc.)?</a:t>
            </a:r>
          </a:p>
        </p:txBody>
      </p:sp>
    </p:spTree>
    <p:extLst>
      <p:ext uri="{BB962C8B-B14F-4D97-AF65-F5344CB8AC3E}">
        <p14:creationId xmlns:p14="http://schemas.microsoft.com/office/powerpoint/2010/main" val="2112130790"/>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2873</Words>
  <Application>Microsoft Office PowerPoint</Application>
  <PresentationFormat>On-screen Show (4:3)</PresentationFormat>
  <Paragraphs>225</Paragraphs>
  <Slides>38</Slides>
  <Notes>27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38</vt:i4>
      </vt:variant>
    </vt:vector>
  </HeadingPairs>
  <TitlesOfParts>
    <vt:vector size="47" baseType="lpstr">
      <vt:lpstr>Arial</vt:lpstr>
      <vt:lpstr>Arial Rounded MT Bold</vt:lpstr>
      <vt:lpstr>Calibri</vt:lpstr>
      <vt:lpstr>Comic Sans MS</vt:lpstr>
      <vt:lpstr>Times New Roman</vt:lpstr>
      <vt:lpstr>Wingdings</vt:lpstr>
      <vt:lpstr>LeedsMet template</vt:lpstr>
      <vt:lpstr>101_Custom Design</vt:lpstr>
      <vt:lpstr>1_Office Theme</vt:lpstr>
      <vt:lpstr>Engaging students creatively to maximise student retention and achievement</vt:lpstr>
      <vt:lpstr>Rationale</vt:lpstr>
      <vt:lpstr>Waffle on for a bit about THE current HE context</vt:lpstr>
      <vt:lpstr>So what have you got to say about:</vt:lpstr>
      <vt:lpstr>Engagement: Why talk about it? Because:</vt:lpstr>
      <vt:lpstr>PowerPoint Presentation</vt:lpstr>
      <vt:lpstr>PowerPoint Presentation</vt:lpstr>
      <vt:lpstr>Disengaged students</vt:lpstr>
      <vt:lpstr>Engagement of international students: some important considerations</vt:lpstr>
      <vt:lpstr>What kinds of behaviours offer warning signs of risk of drop-out</vt:lpstr>
      <vt:lpstr>Risk factors that potentially predicate poor engagement and retention:</vt:lpstr>
      <vt:lpstr>Why drop out? Yorke reported that for FT and sandwich students, factors include: </vt:lpstr>
      <vt:lpstr>Additionally, withdrawal of failure is more probable when:</vt:lpstr>
      <vt:lpstr>Mature students drop out too</vt:lpstr>
      <vt:lpstr>Poor attendance correlates with drop out and low engagement:</vt:lpstr>
      <vt:lpstr>Drop out and assessment</vt:lpstr>
      <vt:lpstr>Learning analytics can help us to:</vt:lpstr>
      <vt:lpstr>Enhancements to curriculum design and delivery to foster engagement, we can:</vt:lpstr>
      <vt:lpstr>PowerPoint Presentation</vt:lpstr>
      <vt:lpstr>Developing students</vt:lpstr>
      <vt:lpstr>To engage learners we can:</vt:lpstr>
      <vt:lpstr>PowerPoint Presentation</vt:lpstr>
      <vt:lpstr>Supportiveness: we must</vt:lpstr>
      <vt:lpstr>Engaging students through assessment</vt:lpstr>
      <vt:lpstr>Assessment, confidence and retention</vt:lpstr>
      <vt:lpstr>Students who believe that intelligence is malleable may be more robust</vt:lpstr>
      <vt:lpstr>Helping students understand the rules of the game</vt:lpstr>
      <vt:lpstr>What can we do as individuals to engage students through assessment?</vt:lpstr>
      <vt:lpstr>Making the most of feedback - we should:</vt:lpstr>
      <vt:lpstr>The uses of computer-assisted formative assessment</vt:lpstr>
      <vt:lpstr>What kinds of management interventions can foster engaging teaching?</vt:lpstr>
      <vt:lpstr>For engaged students we need, I argue:</vt:lpstr>
      <vt:lpstr>How can we get students to fully engage?  Some final suggestions</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2017-08-28T11:21:17Z</dcterms:modified>
</cp:coreProperties>
</file>