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96" r:id="rId2"/>
    <p:sldMasterId id="2147483798" r:id="rId3"/>
    <p:sldMasterId id="2147483800" r:id="rId4"/>
    <p:sldMasterId id="2147483804" r:id="rId5"/>
  </p:sldMasterIdLst>
  <p:notesMasterIdLst>
    <p:notesMasterId r:id="rId37"/>
  </p:notesMasterIdLst>
  <p:handoutMasterIdLst>
    <p:handoutMasterId r:id="rId38"/>
  </p:handoutMasterIdLst>
  <p:sldIdLst>
    <p:sldId id="301" r:id="rId6"/>
    <p:sldId id="327" r:id="rId7"/>
    <p:sldId id="270" r:id="rId8"/>
    <p:sldId id="310" r:id="rId9"/>
    <p:sldId id="323" r:id="rId10"/>
    <p:sldId id="324" r:id="rId11"/>
    <p:sldId id="326" r:id="rId12"/>
    <p:sldId id="312" r:id="rId13"/>
    <p:sldId id="313" r:id="rId14"/>
    <p:sldId id="296" r:id="rId15"/>
    <p:sldId id="297" r:id="rId16"/>
    <p:sldId id="300" r:id="rId17"/>
    <p:sldId id="334" r:id="rId18"/>
    <p:sldId id="336" r:id="rId19"/>
    <p:sldId id="335" r:id="rId20"/>
    <p:sldId id="337" r:id="rId21"/>
    <p:sldId id="338" r:id="rId22"/>
    <p:sldId id="339" r:id="rId23"/>
    <p:sldId id="340" r:id="rId24"/>
    <p:sldId id="341" r:id="rId25"/>
    <p:sldId id="342" r:id="rId26"/>
    <p:sldId id="343" r:id="rId27"/>
    <p:sldId id="344" r:id="rId28"/>
    <p:sldId id="345" r:id="rId29"/>
    <p:sldId id="346" r:id="rId30"/>
    <p:sldId id="347" r:id="rId31"/>
    <p:sldId id="348" r:id="rId32"/>
    <p:sldId id="349" r:id="rId33"/>
    <p:sldId id="350" r:id="rId34"/>
    <p:sldId id="351" r:id="rId35"/>
    <p:sldId id="352" r:id="rId36"/>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31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31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31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3100" kern="1200">
        <a:solidFill>
          <a:schemeClr val="tx1"/>
        </a:solidFill>
        <a:latin typeface="Arial" panose="020B0604020202020204" pitchFamily="34" charset="0"/>
        <a:ea typeface="+mn-ea"/>
        <a:cs typeface="+mn-cs"/>
      </a:defRPr>
    </a:lvl5pPr>
    <a:lvl6pPr marL="2286000" algn="l" defTabSz="914400" rtl="0" eaLnBrk="1" latinLnBrk="0" hangingPunct="1">
      <a:defRPr sz="3100" kern="1200">
        <a:solidFill>
          <a:schemeClr val="tx1"/>
        </a:solidFill>
        <a:latin typeface="Arial" panose="020B0604020202020204" pitchFamily="34" charset="0"/>
        <a:ea typeface="+mn-ea"/>
        <a:cs typeface="+mn-cs"/>
      </a:defRPr>
    </a:lvl6pPr>
    <a:lvl7pPr marL="2743200" algn="l" defTabSz="914400" rtl="0" eaLnBrk="1" latinLnBrk="0" hangingPunct="1">
      <a:defRPr sz="3100" kern="1200">
        <a:solidFill>
          <a:schemeClr val="tx1"/>
        </a:solidFill>
        <a:latin typeface="Arial" panose="020B0604020202020204" pitchFamily="34" charset="0"/>
        <a:ea typeface="+mn-ea"/>
        <a:cs typeface="+mn-cs"/>
      </a:defRPr>
    </a:lvl7pPr>
    <a:lvl8pPr marL="3200400" algn="l" defTabSz="914400" rtl="0" eaLnBrk="1" latinLnBrk="0" hangingPunct="1">
      <a:defRPr sz="3100" kern="1200">
        <a:solidFill>
          <a:schemeClr val="tx1"/>
        </a:solidFill>
        <a:latin typeface="Arial" panose="020B0604020202020204" pitchFamily="34" charset="0"/>
        <a:ea typeface="+mn-ea"/>
        <a:cs typeface="+mn-cs"/>
      </a:defRPr>
    </a:lvl8pPr>
    <a:lvl9pPr marL="3657600" algn="l" defTabSz="914400" rtl="0" eaLnBrk="1" latinLnBrk="0" hangingPunct="1">
      <a:defRPr sz="31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p:cViewPr varScale="1">
        <p:scale>
          <a:sx n="70" d="100"/>
          <a:sy n="70" d="100"/>
        </p:scale>
        <p:origin x="930" y="5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6FE1E2A-929A-44E8-A883-64970EEF2B05}" type="slidenum">
              <a:rPr lang="en-GB" altLang="en-US"/>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FAB321D-CEB7-4604-B7CC-4BE840CAAA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fld id="{39B97D95-7F09-4B1F-8EAF-A80E82350351}"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18469F-67B1-407D-BAC0-72EA817A92F8}"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9490" name="Rectangle 2"/>
          <p:cNvSpPr>
            <a:spLocks noGrp="1" noRot="1" noChangeAspect="1" noChangeArrowheads="1" noTextEdit="1"/>
          </p:cNvSpPr>
          <p:nvPr>
            <p:ph type="sldImg"/>
          </p:nvPr>
        </p:nvSpPr>
        <p:spPr>
          <a:xfrm>
            <a:off x="1150938" y="692150"/>
            <a:ext cx="4556125" cy="3416300"/>
          </a:xfrm>
          <a:ln/>
        </p:spPr>
      </p:sp>
      <p:sp>
        <p:nvSpPr>
          <p:cNvPr id="319491"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3244768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1DF9B351-A716-4498-B827-D114B9078ABE}"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8946" name="Rectangle 2"/>
          <p:cNvSpPr>
            <a:spLocks noGrp="1" noRot="1" noChangeAspect="1" noChangeArrowheads="1" noTextEdit="1"/>
          </p:cNvSpPr>
          <p:nvPr>
            <p:ph type="sldImg"/>
          </p:nvPr>
        </p:nvSpPr>
        <p:spPr>
          <a:xfrm>
            <a:off x="1150938" y="692150"/>
            <a:ext cx="4556125" cy="3416300"/>
          </a:xfrm>
          <a:ln/>
        </p:spPr>
      </p:sp>
      <p:sp>
        <p:nvSpPr>
          <p:cNvPr id="33894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4733535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23D98E-C04C-4AA4-A211-4ABB68A5FCF3}" type="slidenum">
              <a:rPr kumimoji="0" lang="en-GB" sz="1800" b="0" i="0" u="none" strike="noStrike" kern="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GB" sz="1800" b="0" i="0" u="none" strike="noStrike" kern="0" cap="none" spc="0" normalizeH="0" baseline="0" noProof="0">
              <a:ln>
                <a:noFill/>
              </a:ln>
              <a:solidFill>
                <a:srgbClr val="000000"/>
              </a:solidFill>
              <a:effectLst/>
              <a:uLnTx/>
              <a:uFillTx/>
              <a:latin typeface="Arial" charset="0"/>
              <a:ea typeface="+mn-ea"/>
              <a:cs typeface="+mn-cs"/>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a:p>
        </p:txBody>
      </p:sp>
    </p:spTree>
    <p:extLst>
      <p:ext uri="{BB962C8B-B14F-4D97-AF65-F5344CB8AC3E}">
        <p14:creationId xmlns:p14="http://schemas.microsoft.com/office/powerpoint/2010/main" val="309196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0358A32-C884-4DD0-97E7-301B1D069677}"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
        <p:nvSpPr>
          <p:cNvPr id="26627" name="Rectangle 2"/>
          <p:cNvSpPr>
            <a:spLocks noGrp="1" noRot="1" noChangeAspect="1" noChangeArrowheads="1" noTextEdit="1"/>
          </p:cNvSpPr>
          <p:nvPr>
            <p:ph type="sldImg"/>
          </p:nvPr>
        </p:nvSpPr>
        <p:spPr>
          <a:xfrm>
            <a:off x="1150938" y="692150"/>
            <a:ext cx="4556125" cy="3416300"/>
          </a:xfrm>
          <a:ln/>
        </p:spPr>
      </p:sp>
      <p:sp>
        <p:nvSpPr>
          <p:cNvPr id="26628" name="Rectangle 3"/>
          <p:cNvSpPr>
            <a:spLocks noGrp="1" noChangeArrowheads="1"/>
          </p:cNvSpPr>
          <p:nvPr>
            <p:ph type="body" idx="1"/>
          </p:nvPr>
        </p:nvSpPr>
        <p:spPr>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631340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5753ED4-881E-4D26-9AC2-73070988BEA7}"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6387" name="Rectangle 2"/>
          <p:cNvSpPr>
            <a:spLocks noGrp="1" noRot="1" noChangeAspect="1" noChangeArrowheads="1" noTextEdit="1"/>
          </p:cNvSpPr>
          <p:nvPr>
            <p:ph type="sldImg"/>
          </p:nvPr>
        </p:nvSpPr>
        <p:spPr>
          <a:xfrm>
            <a:off x="1150938" y="692150"/>
            <a:ext cx="4556125" cy="3416300"/>
          </a:xfrm>
          <a:ln/>
        </p:spPr>
      </p:sp>
      <p:sp>
        <p:nvSpPr>
          <p:cNvPr id="16388" name="Rectangle 3"/>
          <p:cNvSpPr>
            <a:spLocks noGrp="1" noChangeArrowheads="1"/>
          </p:cNvSpPr>
          <p:nvPr>
            <p:ph type="body" idx="1"/>
          </p:nvPr>
        </p:nvSpPr>
        <p:spPr>
          <a:noFill/>
          <a:ln/>
        </p:spPr>
        <p:txBody>
          <a:bodyPr/>
          <a:lstStyle/>
          <a:p>
            <a:endParaRPr lang="en-GB"/>
          </a:p>
        </p:txBody>
      </p:sp>
    </p:spTree>
    <p:extLst>
      <p:ext uri="{BB962C8B-B14F-4D97-AF65-F5344CB8AC3E}">
        <p14:creationId xmlns:p14="http://schemas.microsoft.com/office/powerpoint/2010/main" val="3079738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2083CBD-8CF1-4714-A1CB-AA42A795B03F}"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07202" name="Rectangle 2"/>
          <p:cNvSpPr>
            <a:spLocks noGrp="1" noRot="1" noChangeAspect="1" noChangeArrowheads="1" noTextEdit="1"/>
          </p:cNvSpPr>
          <p:nvPr>
            <p:ph type="sldImg"/>
          </p:nvPr>
        </p:nvSpPr>
        <p:spPr>
          <a:xfrm>
            <a:off x="1150938" y="692150"/>
            <a:ext cx="4556125" cy="3416300"/>
          </a:xfrm>
          <a:ln/>
        </p:spPr>
      </p:sp>
      <p:sp>
        <p:nvSpPr>
          <p:cNvPr id="30720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849840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28DD6D-F61D-4B38-8F17-9DD3BB25EFBF}"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17442" name="Rectangle 2"/>
          <p:cNvSpPr>
            <a:spLocks noGrp="1" noRot="1" noChangeAspect="1" noChangeArrowheads="1" noTextEdit="1"/>
          </p:cNvSpPr>
          <p:nvPr>
            <p:ph type="sldImg"/>
          </p:nvPr>
        </p:nvSpPr>
        <p:spPr>
          <a:xfrm>
            <a:off x="1150938" y="692150"/>
            <a:ext cx="4556125" cy="3416300"/>
          </a:xfrm>
          <a:ln/>
        </p:spPr>
      </p:sp>
      <p:sp>
        <p:nvSpPr>
          <p:cNvPr id="317443"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841227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1BB01C2-1461-43DE-B6CB-B936C299DDE6}"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95266" name="Rectangle 2"/>
          <p:cNvSpPr>
            <a:spLocks noGrp="1" noRot="1" noChangeAspect="1" noChangeArrowheads="1" noTextEdit="1"/>
          </p:cNvSpPr>
          <p:nvPr>
            <p:ph type="sldImg"/>
          </p:nvPr>
        </p:nvSpPr>
        <p:spPr>
          <a:xfrm>
            <a:off x="1150938" y="692150"/>
            <a:ext cx="4556125" cy="3416300"/>
          </a:xfrm>
          <a:ln/>
        </p:spPr>
      </p:sp>
      <p:sp>
        <p:nvSpPr>
          <p:cNvPr id="395267"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1048721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CA9BFA2-5A1B-4478-BD73-FE75D672A801}"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5048602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CA9BFA2-5A1B-4478-BD73-FE75D672A801}" type="slidenum">
              <a:rPr kumimoji="0" lang="en-GB"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40754850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0542D63-5BEB-4723-931F-C9665CA862B4}" type="slidenum">
              <a:rPr kumimoji="0" lang="en-US" sz="1200" b="0" i="0" u="none" strike="noStrike" kern="1200" cap="none" spc="0" normalizeH="0" baseline="0" noProof="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08578" name="Rectangle 2"/>
          <p:cNvSpPr>
            <a:spLocks noGrp="1" noRot="1" noChangeAspect="1" noChangeArrowheads="1" noTextEdit="1"/>
          </p:cNvSpPr>
          <p:nvPr>
            <p:ph type="sldImg"/>
          </p:nvPr>
        </p:nvSpPr>
        <p:spPr>
          <a:xfrm>
            <a:off x="1150938" y="692150"/>
            <a:ext cx="4556125" cy="3416300"/>
          </a:xfrm>
          <a:ln/>
        </p:spPr>
      </p:sp>
      <p:sp>
        <p:nvSpPr>
          <p:cNvPr id="408579" name="Rectangle 3"/>
          <p:cNvSpPr>
            <a:spLocks noGrp="1" noChangeArrowheads="1"/>
          </p:cNvSpPr>
          <p:nvPr>
            <p:ph type="body" idx="1"/>
          </p:nvPr>
        </p:nvSpPr>
        <p:spPr/>
        <p:txBody>
          <a:bodyPr/>
          <a:lstStyle/>
          <a:p>
            <a:endParaRPr lang="en-GB"/>
          </a:p>
        </p:txBody>
      </p:sp>
    </p:spTree>
    <p:extLst>
      <p:ext uri="{BB962C8B-B14F-4D97-AF65-F5344CB8AC3E}">
        <p14:creationId xmlns:p14="http://schemas.microsoft.com/office/powerpoint/2010/main" val="2752029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377A560F-5EF0-4D45-AE02-17AEFA352E25}" type="datetime1">
              <a:rPr lang="en-GB" altLang="en-US"/>
              <a:pPr>
                <a:defRPr/>
              </a:pPr>
              <a:t>14/07/2017</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extLst>
      <p:ext uri="{BB962C8B-B14F-4D97-AF65-F5344CB8AC3E}">
        <p14:creationId xmlns:p14="http://schemas.microsoft.com/office/powerpoint/2010/main" val="3742836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67C849C8-3EA3-469F-81C0-6DC454393D35}" type="datetime1">
              <a:rPr lang="en-GB"/>
              <a:pPr>
                <a:defRPr/>
              </a:pPr>
              <a:t>14/07/2017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2F6A4899-F98B-49FE-AD82-FBCCECCF7C24}" type="slidenum">
              <a:rPr lang="en-GB" altLang="en-US"/>
              <a:pPr/>
              <a:t>‹#›</a:t>
            </a:fld>
            <a:endParaRPr lang="en-GB" altLang="en-US"/>
          </a:p>
        </p:txBody>
      </p:sp>
    </p:spTree>
    <p:extLst>
      <p:ext uri="{BB962C8B-B14F-4D97-AF65-F5344CB8AC3E}">
        <p14:creationId xmlns:p14="http://schemas.microsoft.com/office/powerpoint/2010/main" val="3138155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pPr>
              <a:defRPr/>
            </a:pPr>
            <a:fld id="{0E940EDA-EDFF-43A8-A740-144AF1CD368A}" type="datetime1">
              <a:rPr lang="en-GB"/>
              <a:pPr>
                <a:defRPr/>
              </a:pPr>
              <a:t>14/07/2017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94AACDCB-FD5F-45D5-B372-94B832DA32EA}" type="slidenum">
              <a:rPr lang="en-GB" altLang="en-US"/>
              <a:pPr/>
              <a:t>‹#›</a:t>
            </a:fld>
            <a:endParaRPr lang="en-GB" altLang="en-US"/>
          </a:p>
        </p:txBody>
      </p:sp>
    </p:spTree>
    <p:extLst>
      <p:ext uri="{BB962C8B-B14F-4D97-AF65-F5344CB8AC3E}">
        <p14:creationId xmlns:p14="http://schemas.microsoft.com/office/powerpoint/2010/main" val="18774220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grpSp>
        <p:nvGrpSpPr>
          <p:cNvPr id="2" name="Group 8"/>
          <p:cNvGrpSpPr>
            <a:grpSpLocks/>
          </p:cNvGrpSpPr>
          <p:nvPr/>
        </p:nvGrpSpPr>
        <p:grpSpPr bwMode="auto">
          <a:xfrm>
            <a:off x="7493006"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grpSp>
      <p:sp>
        <p:nvSpPr>
          <p:cNvPr id="37" name="Line 40"/>
          <p:cNvSpPr>
            <a:spLocks noChangeShapeType="1"/>
          </p:cNvSpPr>
          <p:nvPr/>
        </p:nvSpPr>
        <p:spPr bwMode="auto">
          <a:xfrm>
            <a:off x="323528" y="3429000"/>
            <a:ext cx="8229600" cy="0"/>
          </a:xfrm>
          <a:prstGeom prst="line">
            <a:avLst/>
          </a:prstGeom>
          <a:noFill/>
          <a:ln w="6350">
            <a:solidFill>
              <a:schemeClr val="tx1"/>
            </a:solidFill>
            <a:round/>
            <a:headEnd/>
            <a:tailEnd/>
          </a:ln>
          <a:effectLst/>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8" name="Oval 4"/>
          <p:cNvSpPr>
            <a:spLocks noChangeArrowheads="1"/>
          </p:cNvSpPr>
          <p:nvPr/>
        </p:nvSpPr>
        <p:spPr bwMode="auto">
          <a:xfrm>
            <a:off x="7686681" y="1041412"/>
            <a:ext cx="1071563" cy="1071563"/>
          </a:xfrm>
          <a:prstGeom prst="ellipse">
            <a:avLst/>
          </a:prstGeom>
          <a:solidFill>
            <a:srgbClr val="33CC33"/>
          </a:solidFill>
          <a:ln w="12700">
            <a:noFill/>
            <a:round/>
            <a:headEnd type="none" w="sm" len="sm"/>
            <a:tailEnd type="none" w="sm" len="sm"/>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40" name="Oval 6">
            <a:hlinkClick r:id="" action="ppaction://hlinkshowjump?jump=previousslide"/>
          </p:cNvPr>
          <p:cNvSpPr>
            <a:spLocks noChangeArrowheads="1"/>
          </p:cNvSpPr>
          <p:nvPr/>
        </p:nvSpPr>
        <p:spPr bwMode="auto">
          <a:xfrm>
            <a:off x="7858131" y="1214450"/>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41" name="Oval 7"/>
          <p:cNvSpPr>
            <a:spLocks noChangeArrowheads="1"/>
          </p:cNvSpPr>
          <p:nvPr/>
        </p:nvSpPr>
        <p:spPr bwMode="auto">
          <a:xfrm>
            <a:off x="7947031" y="1306513"/>
            <a:ext cx="568325" cy="577850"/>
          </a:xfrm>
          <a:prstGeom prst="ellipse">
            <a:avLst/>
          </a:prstGeom>
          <a:solidFill>
            <a:srgbClr val="FF99FF"/>
          </a:solidFill>
          <a:ln w="50800">
            <a:noFill/>
            <a:round/>
            <a:headEnd/>
            <a:tailEnd/>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42" name="Oval 8"/>
          <p:cNvSpPr>
            <a:spLocks noChangeArrowheads="1"/>
          </p:cNvSpPr>
          <p:nvPr/>
        </p:nvSpPr>
        <p:spPr bwMode="auto">
          <a:xfrm>
            <a:off x="8035931" y="1393825"/>
            <a:ext cx="403225" cy="412750"/>
          </a:xfrm>
          <a:prstGeom prst="ellipse">
            <a:avLst/>
          </a:prstGeom>
          <a:solidFill>
            <a:srgbClr val="FF3300"/>
          </a:solidFill>
          <a:ln w="50800">
            <a:noFill/>
            <a:round/>
            <a:headEnd/>
            <a:tailEnd/>
          </a:ln>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43" name="Oval 9"/>
          <p:cNvSpPr>
            <a:spLocks noChangeArrowheads="1"/>
          </p:cNvSpPr>
          <p:nvPr/>
        </p:nvSpPr>
        <p:spPr bwMode="auto">
          <a:xfrm>
            <a:off x="8121651" y="1476387"/>
            <a:ext cx="230188" cy="231775"/>
          </a:xfrm>
          <a:prstGeom prst="ellipse">
            <a:avLst/>
          </a:prstGeom>
          <a:solidFill>
            <a:srgbClr val="FFFF66"/>
          </a:solidFill>
          <a:ln w="50800">
            <a:noFill/>
            <a:round/>
            <a:headEnd/>
            <a:tailEnd/>
          </a:ln>
        </p:spPr>
        <p:txBody>
          <a:bodyPr wrap="none" lIns="92075" tIns="46038" rIns="92075" bIns="46038"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dirty="0">
              <a:ln>
                <a:noFill/>
              </a:ln>
              <a:solidFill>
                <a:srgbClr val="000000"/>
              </a:solidFill>
              <a:effectLst/>
              <a:uLnTx/>
              <a:uFillTx/>
              <a:latin typeface="Comic Sans MS" pitchFamily="66" charset="0"/>
              <a:ea typeface="+mn-ea"/>
              <a:cs typeface="+mn-cs"/>
            </a:endParaRPr>
          </a:p>
        </p:txBody>
      </p:sp>
      <p:sp>
        <p:nvSpPr>
          <p:cNvPr id="44" name="TextBox 43"/>
          <p:cNvSpPr txBox="1"/>
          <p:nvPr/>
        </p:nvSpPr>
        <p:spPr>
          <a:xfrm>
            <a:off x="3500444" y="6550025"/>
            <a:ext cx="2643187" cy="553998"/>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1600" b="0" i="0" u="none" strike="noStrike" kern="1200" cap="none" spc="0" normalizeH="0" baseline="0" noProof="0" dirty="0">
                <a:ln>
                  <a:noFill/>
                </a:ln>
                <a:solidFill>
                  <a:srgbClr val="FF0000"/>
                </a:solidFill>
                <a:effectLst/>
                <a:uLnTx/>
                <a:uFillTx/>
                <a:latin typeface="Calibri" pitchFamily="34" charset="0"/>
                <a:ea typeface="+mn-ea"/>
                <a:cs typeface="+mn-cs"/>
              </a:rPr>
              <a:t>http://phil-race.co.uk</a:t>
            </a:r>
            <a:r>
              <a:rPr kumimoji="0" lang="en-GB" sz="1400" b="0" i="0" u="none" strike="noStrike" kern="1200" cap="none" spc="0" normalizeH="0" baseline="0" noProof="0" dirty="0">
                <a:ln>
                  <a:noFill/>
                </a:ln>
                <a:solidFill>
                  <a:srgbClr val="FF0000"/>
                </a:solidFill>
                <a:effectLst/>
                <a:uLnTx/>
                <a:uFillTx/>
                <a:latin typeface="Calibri" pitchFamily="34" charset="0"/>
                <a:ea typeface="+mn-ea"/>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1400" b="0" i="0" u="none" strike="noStrike" kern="1200" cap="none" spc="0" normalizeH="0" baseline="0" noProof="0" dirty="0">
              <a:ln>
                <a:noFill/>
              </a:ln>
              <a:solidFill>
                <a:srgbClr val="FF0000"/>
              </a:solidFill>
              <a:effectLst/>
              <a:uLnTx/>
              <a:uFillTx/>
              <a:latin typeface="Arial Rounded MT Bold"/>
              <a:ea typeface="+mn-ea"/>
              <a:cs typeface="+mn-cs"/>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endParaRPr lang="en-GB" altLang="en-US"/>
          </a:p>
        </p:txBody>
      </p:sp>
      <p:pic>
        <p:nvPicPr>
          <p:cNvPr id="45" name="Picture 7" descr="Leeds Met 06" hidden="1"/>
          <p:cNvPicPr>
            <a:picLocks noChangeAspect="1" noChangeArrowheads="1"/>
          </p:cNvPicPr>
          <p:nvPr/>
        </p:nvPicPr>
        <p:blipFill>
          <a:blip r:embed="rId2" cstate="email"/>
          <a:srcRect/>
          <a:stretch>
            <a:fillRect/>
          </a:stretch>
        </p:blipFill>
        <p:spPr bwMode="auto">
          <a:xfrm>
            <a:off x="0" y="0"/>
            <a:ext cx="9144000" cy="6877050"/>
          </a:xfrm>
          <a:prstGeom prst="rect">
            <a:avLst/>
          </a:prstGeom>
          <a:noFill/>
          <a:ln w="9525">
            <a:noFill/>
            <a:miter lim="800000"/>
            <a:headEnd/>
            <a:tailEnd/>
          </a:ln>
        </p:spPr>
      </p:pic>
      <p:pic>
        <p:nvPicPr>
          <p:cNvPr id="46"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Tree>
    <p:extLst>
      <p:ext uri="{BB962C8B-B14F-4D97-AF65-F5344CB8AC3E}">
        <p14:creationId xmlns:p14="http://schemas.microsoft.com/office/powerpoint/2010/main" val="33577408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77505338"/>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a:xfrm>
            <a:off x="4114800" y="6415088"/>
            <a:ext cx="4178300" cy="442912"/>
          </a:xfrm>
          <a:prstGeom prst="rect">
            <a:avLst/>
          </a:prstGeo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4" name="Slide Number Placeholder 3"/>
          <p:cNvSpPr>
            <a:spLocks noGrp="1"/>
          </p:cNvSpPr>
          <p:nvPr>
            <p:ph type="sldNum" sz="quarter" idx="11"/>
          </p:nvPr>
        </p:nvSpPr>
        <p:spPr>
          <a:xfrm>
            <a:off x="6858000" y="6323013"/>
            <a:ext cx="1905000" cy="457200"/>
          </a:xfrm>
          <a:prstGeom prst="rect">
            <a:avLst/>
          </a:prstGeo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5" name="Date Placeholder 4"/>
          <p:cNvSpPr>
            <a:spLocks noGrp="1"/>
          </p:cNvSpPr>
          <p:nvPr>
            <p:ph type="dt" sz="half" idx="12"/>
          </p:nvPr>
        </p:nvSpPr>
        <p:spPr>
          <a:xfrm>
            <a:off x="0" y="6407150"/>
            <a:ext cx="1739900" cy="450850"/>
          </a:xfrm>
          <a:prstGeom prst="rect">
            <a:avLst/>
          </a:prstGeom>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2E5B348F-23B7-4242-92BC-D1A72D5F0F37}" type="datetime2">
              <a:rPr kumimoji="0" lang="en-US" sz="4000" b="0" i="0" u="none" strike="noStrike" kern="1200" cap="none" spc="0" normalizeH="0" baseline="0" noProof="0" smtClean="0">
                <a:ln>
                  <a:noFill/>
                </a:ln>
                <a:solidFill>
                  <a:srgbClr val="000000"/>
                </a:solidFill>
                <a:effectLst/>
                <a:uLnTx/>
                <a:uFillTx/>
                <a:latin typeface="Comic Sans MS" pitchFamily="66"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Friday, July 14, 2017</a:t>
            </a:fld>
            <a:endParaRPr kumimoji="0" lang="en-US" sz="4000" b="0" i="0" u="none" strike="noStrike" kern="1200" cap="none" spc="0" normalizeH="0" baseline="0" noProof="0">
              <a:ln>
                <a:noFill/>
              </a:ln>
              <a:solidFill>
                <a:srgbClr val="000000"/>
              </a:solidFill>
              <a:effectLst/>
              <a:uLnTx/>
              <a:uFillTx/>
              <a:latin typeface="Comic Sans MS" pitchFamily="66" charset="0"/>
              <a:ea typeface="+mn-ea"/>
              <a:cs typeface="+mn-cs"/>
            </a:endParaRPr>
          </a:p>
        </p:txBody>
      </p:sp>
    </p:spTree>
    <p:extLst>
      <p:ext uri="{BB962C8B-B14F-4D97-AF65-F5344CB8AC3E}">
        <p14:creationId xmlns:p14="http://schemas.microsoft.com/office/powerpoint/2010/main" val="24201119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90616087"/>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658380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15D6DB75-0499-49DE-A5F6-2F76A0DD07EC}" type="datetime2">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Friday, 14 July 2017</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
        <p:nvSpPr>
          <p:cNvPr id="3" name="Rectangle 18"/>
          <p:cNvSpPr>
            <a:spLocks noGrp="1" noChangeArrowheads="1"/>
          </p:cNvSpPr>
          <p:nvPr>
            <p:ph type="ftr" sz="quarter" idx="11"/>
          </p:nvPr>
        </p:nvSpPr>
        <p:spPr>
          <a:xfrm>
            <a:off x="3511550" y="6330950"/>
            <a:ext cx="2882900" cy="442913"/>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GB" sz="2400" b="0" i="0" u="none" strike="noStrike" kern="0" cap="none" spc="0" normalizeH="0" baseline="0" noProof="0">
                <a:ln>
                  <a:noFill/>
                </a:ln>
                <a:solidFill>
                  <a:srgbClr val="FFFFFF"/>
                </a:solidFill>
                <a:effectLst/>
                <a:uLnTx/>
                <a:uFillTx/>
                <a:latin typeface="Tahoma" pitchFamily="34" charset="0"/>
                <a:ea typeface="+mn-ea"/>
                <a:cs typeface="+mn-cs"/>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marL="0" marR="0" lvl="0" indent="0" algn="ctr" defTabSz="914400" rtl="0" eaLnBrk="0" fontAlgn="auto" latinLnBrk="0" hangingPunct="0">
              <a:lnSpc>
                <a:spcPct val="100000"/>
              </a:lnSpc>
              <a:spcBef>
                <a:spcPts val="0"/>
              </a:spcBef>
              <a:spcAft>
                <a:spcPts val="0"/>
              </a:spcAft>
              <a:buClrTx/>
              <a:buSzTx/>
              <a:buFontTx/>
              <a:buNone/>
              <a:tabLst/>
              <a:defRPr/>
            </a:pPr>
            <a:fld id="{5AD808E0-68C8-4DE2-8472-D3274C1776DA}" type="slidenum">
              <a:rPr kumimoji="0" lang="en-GB" sz="2400" b="0" i="0" u="none" strike="noStrike" kern="0" cap="none" spc="0" normalizeH="0" baseline="0" noProof="0">
                <a:ln>
                  <a:noFill/>
                </a:ln>
                <a:solidFill>
                  <a:srgbClr val="FFFFFF"/>
                </a:solidFill>
                <a:effectLst/>
                <a:uLnTx/>
                <a:uFillTx/>
                <a:latin typeface="Tahoma" pitchFamily="34" charset="0"/>
                <a:ea typeface="+mn-ea"/>
                <a:cs typeface="+mn-cs"/>
              </a:rPr>
              <a:pPr marL="0" marR="0" lvl="0" indent="0" algn="ctr" defTabSz="914400" rtl="0" eaLnBrk="0" fontAlgn="auto" latinLnBrk="0" hangingPunct="0">
                <a:lnSpc>
                  <a:spcPct val="100000"/>
                </a:lnSpc>
                <a:spcBef>
                  <a:spcPts val="0"/>
                </a:spcBef>
                <a:spcAft>
                  <a:spcPts val="0"/>
                </a:spcAft>
                <a:buClrTx/>
                <a:buSzTx/>
                <a:buFontTx/>
                <a:buNone/>
                <a:tabLst/>
                <a:defRPr/>
              </a:pPr>
              <a:t>‹#›</a:t>
            </a:fld>
            <a:endParaRPr kumimoji="0" lang="en-GB" sz="2400" b="0" i="0" u="none" strike="noStrike" kern="0" cap="none" spc="0" normalizeH="0" baseline="0" noProof="0">
              <a:ln>
                <a:noFill/>
              </a:ln>
              <a:solidFill>
                <a:srgbClr val="FFFFFF"/>
              </a:solidFill>
              <a:effectLst/>
              <a:uLnTx/>
              <a:uFillTx/>
              <a:latin typeface="Tahoma" pitchFamily="34" charset="0"/>
              <a:ea typeface="+mn-ea"/>
              <a:cs typeface="+mn-cs"/>
            </a:endParaRPr>
          </a:p>
        </p:txBody>
      </p:sp>
    </p:spTree>
    <p:extLst>
      <p:ext uri="{BB962C8B-B14F-4D97-AF65-F5344CB8AC3E}">
        <p14:creationId xmlns:p14="http://schemas.microsoft.com/office/powerpoint/2010/main" val="1174606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8605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8CB08B8D-0CFE-4026-96D8-1E58A5F07197}" type="datetime1">
              <a:rPr lang="en-GB"/>
              <a:pPr>
                <a:defRPr/>
              </a:pPr>
              <a:t>14/07/2017</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r>
              <a:rPr lang="en-GB" altLang="en-US"/>
              <a:t>Slide # </a:t>
            </a:r>
            <a:fld id="{849AC359-826A-41D2-9EFF-3B8A75F4FEBF}" type="slidenum">
              <a:rPr lang="en-GB" altLang="en-US"/>
              <a:pPr/>
              <a:t>‹#›</a:t>
            </a:fld>
            <a:endParaRPr lang="en-GB" altLang="en-US"/>
          </a:p>
        </p:txBody>
      </p:sp>
    </p:spTree>
    <p:extLst>
      <p:ext uri="{BB962C8B-B14F-4D97-AF65-F5344CB8AC3E}">
        <p14:creationId xmlns:p14="http://schemas.microsoft.com/office/powerpoint/2010/main" val="12445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pPr>
              <a:defRPr/>
            </a:pPr>
            <a:fld id="{01A4A7EA-0E37-4E11-BE0F-BFC6B93AF670}" type="datetime1">
              <a:rPr lang="en-GB"/>
              <a:pPr>
                <a:defRPr/>
              </a:pPr>
              <a:t>14/07/2017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09834ED8-8436-4372-AAE6-2275FD707B7F}" type="slidenum">
              <a:rPr lang="en-GB" altLang="en-US"/>
              <a:pPr/>
              <a:t>‹#›</a:t>
            </a:fld>
            <a:endParaRPr lang="en-GB" altLang="en-US"/>
          </a:p>
        </p:txBody>
      </p:sp>
    </p:spTree>
    <p:extLst>
      <p:ext uri="{BB962C8B-B14F-4D97-AF65-F5344CB8AC3E}">
        <p14:creationId xmlns:p14="http://schemas.microsoft.com/office/powerpoint/2010/main" val="2923718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pPr>
              <a:defRPr/>
            </a:pPr>
            <a:fld id="{FDE63597-0D44-488C-A193-7ED1A235F305}" type="datetime1">
              <a:rPr lang="en-GB"/>
              <a:pPr>
                <a:defRPr/>
              </a:pPr>
              <a:t>14/07/2017</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r>
              <a:rPr lang="en-GB" altLang="en-US"/>
              <a:t>Slide # </a:t>
            </a:r>
            <a:fld id="{60BE427E-C7DB-4682-91D1-AAD69977A458}" type="slidenum">
              <a:rPr lang="en-GB" altLang="en-US"/>
              <a:pPr/>
              <a:t>‹#›</a:t>
            </a:fld>
            <a:endParaRPr lang="en-GB" altLang="en-US"/>
          </a:p>
        </p:txBody>
      </p:sp>
    </p:spTree>
    <p:extLst>
      <p:ext uri="{BB962C8B-B14F-4D97-AF65-F5344CB8AC3E}">
        <p14:creationId xmlns:p14="http://schemas.microsoft.com/office/powerpoint/2010/main" val="3286100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pPr>
              <a:defRPr/>
            </a:pPr>
            <a:fld id="{66E1E1F9-56A8-41C0-9C9E-831BD2263A92}" type="datetime1">
              <a:rPr lang="en-GB"/>
              <a:pPr>
                <a:defRPr/>
              </a:pPr>
              <a:t>14/07/2017</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r>
              <a:rPr lang="en-GB" altLang="en-US"/>
              <a:t>Slide # </a:t>
            </a:r>
            <a:fld id="{BA3416FF-C78F-4CB9-9F0C-BED0341E53D1}" type="slidenum">
              <a:rPr lang="en-GB" altLang="en-US"/>
              <a:pPr/>
              <a:t>‹#›</a:t>
            </a:fld>
            <a:endParaRPr lang="en-GB" altLang="en-US"/>
          </a:p>
        </p:txBody>
      </p:sp>
    </p:spTree>
    <p:extLst>
      <p:ext uri="{BB962C8B-B14F-4D97-AF65-F5344CB8AC3E}">
        <p14:creationId xmlns:p14="http://schemas.microsoft.com/office/powerpoint/2010/main" val="12862944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5CE4EF1-462B-44F8-8C03-6D58A57165F4}" type="datetime1">
              <a:rPr lang="en-GB"/>
              <a:pPr>
                <a:defRPr/>
              </a:pPr>
              <a:t>14/07/2017</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r>
              <a:rPr lang="en-GB" altLang="en-US"/>
              <a:t>Slide # </a:t>
            </a:r>
            <a:fld id="{4D7C71EB-BF44-4211-9B79-E2FBE3437BAD}" type="slidenum">
              <a:rPr lang="en-GB" altLang="en-US"/>
              <a:pPr/>
              <a:t>‹#›</a:t>
            </a:fld>
            <a:endParaRPr lang="en-GB" altLang="en-US"/>
          </a:p>
        </p:txBody>
      </p:sp>
    </p:spTree>
    <p:extLst>
      <p:ext uri="{BB962C8B-B14F-4D97-AF65-F5344CB8AC3E}">
        <p14:creationId xmlns:p14="http://schemas.microsoft.com/office/powerpoint/2010/main" val="583832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CF7E8F-23DB-40E7-91D1-CB1113A32F3E}" type="datetime1">
              <a:rPr lang="en-GB"/>
              <a:pPr>
                <a:defRPr/>
              </a:pPr>
              <a:t>14/07/2017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86A85E4E-13B4-4EED-90A3-30B4AEA0202F}" type="slidenum">
              <a:rPr lang="en-GB" altLang="en-US"/>
              <a:pPr/>
              <a:t>‹#›</a:t>
            </a:fld>
            <a:endParaRPr lang="en-GB" altLang="en-US"/>
          </a:p>
        </p:txBody>
      </p:sp>
    </p:spTree>
    <p:extLst>
      <p:ext uri="{BB962C8B-B14F-4D97-AF65-F5344CB8AC3E}">
        <p14:creationId xmlns:p14="http://schemas.microsoft.com/office/powerpoint/2010/main" val="1008235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3ECBE51-AF61-4917-BF29-76CD1B93544D}" type="datetime1">
              <a:rPr lang="en-GB"/>
              <a:pPr>
                <a:defRPr/>
              </a:pPr>
              <a:t>14/07/2017</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r>
              <a:rPr lang="en-GB" altLang="en-US"/>
              <a:t>Slide # </a:t>
            </a:r>
            <a:fld id="{1B604FBB-77EE-42C0-B50E-7B39C8DED001}" type="slidenum">
              <a:rPr lang="en-GB" altLang="en-US"/>
              <a:pPr/>
              <a:t>‹#›</a:t>
            </a:fld>
            <a:endParaRPr lang="en-GB" altLang="en-US"/>
          </a:p>
        </p:txBody>
      </p:sp>
    </p:spTree>
    <p:extLst>
      <p:ext uri="{BB962C8B-B14F-4D97-AF65-F5344CB8AC3E}">
        <p14:creationId xmlns:p14="http://schemas.microsoft.com/office/powerpoint/2010/main" val="1904641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5.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xml"/><Relationship Id="rId1" Type="http://schemas.openxmlformats.org/officeDocument/2006/relationships/slideLayout" Target="../slideLayouts/slideLayout1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atin typeface="Arial" charset="0"/>
              </a:defRPr>
            </a:lvl1pPr>
          </a:lstStyle>
          <a:p>
            <a:pPr>
              <a:defRPr/>
            </a:pPr>
            <a:fld id="{A7A5349E-D91F-4F4B-A19F-6405422F106F}" type="datetime1">
              <a:rPr lang="en-GB"/>
              <a:pPr>
                <a:defRPr/>
              </a:pPr>
              <a:t>14/07/2017</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r>
              <a:rPr lang="en-GB" altLang="en-US"/>
              <a:t>Slide # </a:t>
            </a:r>
            <a:fld id="{E429CBAF-B36F-4D5B-BBF4-B746620511A2}" type="slidenum">
              <a:rPr lang="en-GB" altLang="en-US"/>
              <a:pPr/>
              <a:t>‹#›</a:t>
            </a:fld>
            <a:endParaRPr lang="en-GB" altLang="en-US"/>
          </a:p>
        </p:txBody>
      </p:sp>
      <p:pic>
        <p:nvPicPr>
          <p:cNvPr id="1032" name="Picture 8" descr="LeedsMetRose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495550" y="6280150"/>
            <a:ext cx="2794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latin typeface="Arial" charset="0"/>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anose="05000000000000000000"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anose="05000000000000000000"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anose="05000000000000000000"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anose="05000000000000000000"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1" hangingPunct="1">
              <a:defRPr/>
            </a:pPr>
            <a:endParaRPr lang="en-GB" sz="4000" b="0" dirty="0">
              <a:solidFill>
                <a:srgbClr val="000000"/>
              </a:solidFill>
            </a:endParaRPr>
          </a:p>
        </p:txBody>
      </p:sp>
      <p:sp>
        <p:nvSpPr>
          <p:cNvPr id="3075" name="Rectangle 3"/>
          <p:cNvSpPr>
            <a:spLocks noGrp="1" noChangeArrowheads="1"/>
          </p:cNvSpPr>
          <p:nvPr>
            <p:ph type="title"/>
          </p:nvPr>
        </p:nvSpPr>
        <p:spPr bwMode="auto">
          <a:xfrm>
            <a:off x="457200" y="122250"/>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GB" altLang="en-US" dirty="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dirty="0"/>
          </a:p>
        </p:txBody>
      </p:sp>
      <p:sp>
        <p:nvSpPr>
          <p:cNvPr id="4102" name="Rectangle 6"/>
          <p:cNvSpPr>
            <a:spLocks noGrp="1" noChangeArrowheads="1"/>
          </p:cNvSpPr>
          <p:nvPr>
            <p:ph type="ftr" sz="quarter" idx="3"/>
          </p:nvPr>
        </p:nvSpPr>
        <p:spPr bwMode="auto">
          <a:xfrm>
            <a:off x="2303469"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GB" altLang="en-US"/>
              <a:t>Leeds Metropolitan University</a:t>
            </a:r>
          </a:p>
          <a:p>
            <a:pPr>
              <a:defRPr/>
            </a:pPr>
            <a:r>
              <a:rPr lang="en-GB" altLang="en-US"/>
              <a:t>Innovation North – Faculty Of Information And Technology</a:t>
            </a:r>
          </a:p>
        </p:txBody>
      </p:sp>
      <p:pic>
        <p:nvPicPr>
          <p:cNvPr id="3078"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9" y="188925"/>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1" hangingPunct="1">
                <a:defRPr/>
              </a:pPr>
              <a:endParaRPr lang="en-GB" sz="4000" b="0" dirty="0">
                <a:solidFill>
                  <a:srgbClr val="000000"/>
                </a:solidFill>
              </a:endParaRPr>
            </a:p>
          </p:txBody>
        </p:sp>
      </p:grpSp>
    </p:spTree>
    <p:extLst>
      <p:ext uri="{BB962C8B-B14F-4D97-AF65-F5344CB8AC3E}">
        <p14:creationId xmlns:p14="http://schemas.microsoft.com/office/powerpoint/2010/main" val="3630034974"/>
      </p:ext>
    </p:extLst>
  </p:cSld>
  <p:clrMap bg1="dk1" tx1="lt1" bg2="dk2" tx2="lt2" accent1="accent1" accent2="accent2" accent3="accent3" accent4="accent4" accent5="accent5" accent6="accent6" hlink="hlink" folHlink="folHlink"/>
  <p:sldLayoutIdLst>
    <p:sldLayoutId id="2147483797"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Calibri" pitchFamily="34" charset="0"/>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Calibri" pitchFamily="34" charset="0"/>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Calibri" pitchFamily="34" charset="0"/>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Calibri" pitchFamily="34" charset="0"/>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Calibri" pitchFamily="34" charset="0"/>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Calibri" pitchFamily="34" charset="0"/>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extLst>
      <p:ext uri="{BB962C8B-B14F-4D97-AF65-F5344CB8AC3E}">
        <p14:creationId xmlns:p14="http://schemas.microsoft.com/office/powerpoint/2010/main" val="2240690860"/>
      </p:ext>
    </p:extLst>
  </p:cSld>
  <p:clrMap bg1="lt1" tx1="dk1" bg2="lt2" tx2="dk2" accent1="accent1" accent2="accent2" accent3="accent3" accent4="accent4" accent5="accent5" accent6="accent6" hlink="hlink" folHlink="folHlink"/>
  <p:sldLayoutIdLst>
    <p:sldLayoutId id="2147483799" r:id="rId1"/>
    <p:sldLayoutId id="2147483802"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dirty="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dirty="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dirty="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dirty="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546237288"/>
      </p:ext>
    </p:extLst>
  </p:cSld>
  <p:clrMap bg1="lt1" tx1="dk1" bg2="lt2" tx2="dk2" accent1="accent1" accent2="accent2" accent3="accent3" accent4="accent4" accent5="accent5" accent6="accent6" hlink="hlink" folHlink="folHlink"/>
  <p:sldLayoutIdLst>
    <p:sldLayoutId id="2147483801" r:id="rId1"/>
    <p:sldLayoutId id="2147483803"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extLst>
      <p:ext uri="{BB962C8B-B14F-4D97-AF65-F5344CB8AC3E}">
        <p14:creationId xmlns:p14="http://schemas.microsoft.com/office/powerpoint/2010/main" val="1827702967"/>
      </p:ext>
    </p:extLst>
  </p:cSld>
  <p:clrMap bg1="dk1" tx1="lt1" bg2="dk2" tx2="lt2" accent1="accent1" accent2="accent2" accent3="accent3" accent4="accent4" accent5="accent5" accent6="accent6" hlink="hlink" folHlink="folHlink"/>
  <p:sldLayoutIdLst>
    <p:sldLayoutId id="214748380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informaworld.com/smpp/title~db=all~content=t713445574~tab=issueslist~branches=14" TargetMode="External"/><Relationship Id="rId2" Type="http://schemas.openxmlformats.org/officeDocument/2006/relationships/hyperlink" Target="http://www.informaworld.com/smpp/title~db=all~content=t713445574"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file:///C:\Users\Phil\Desktop\current%20stuff\brunel%20pieces%203\Newcastle.pptx#-1,1,Slide 1"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hyperlink" Target="file:///C:\Users\Phil\Desktop\current%20stuff\brunel%20pieces%203\awat.ppt"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3" Type="http://schemas.openxmlformats.org/officeDocument/2006/relationships/hyperlink" Target="http://phil-race.co.uk/" TargetMode="External"/><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en.wikipedia.org/wiki/Review_article" TargetMode="External"/><Relationship Id="rId3" Type="http://schemas.openxmlformats.org/officeDocument/2006/relationships/hyperlink" Target="http://en.wikipedia.org/wiki/Citation" TargetMode="External"/><Relationship Id="rId7" Type="http://schemas.openxmlformats.org/officeDocument/2006/relationships/hyperlink" Target="http://en.wikipedia.org/wiki/Journal_Citation_Reports" TargetMode="External"/><Relationship Id="rId2" Type="http://schemas.openxmlformats.org/officeDocument/2006/relationships/hyperlink" Target="http://en.wikipedia.org/wiki/Academic_journal" TargetMode="External"/><Relationship Id="rId1" Type="http://schemas.openxmlformats.org/officeDocument/2006/relationships/slideLayout" Target="../slideLayouts/slideLayout2.xml"/><Relationship Id="rId6" Type="http://schemas.openxmlformats.org/officeDocument/2006/relationships/hyperlink" Target="http://en.wikipedia.org/wiki/Institute_for_Scientific_Information" TargetMode="External"/><Relationship Id="rId5" Type="http://schemas.openxmlformats.org/officeDocument/2006/relationships/hyperlink" Target="http://en.wikipedia.org/wiki/Eugene_Garfield" TargetMode="External"/><Relationship Id="rId10" Type="http://schemas.openxmlformats.org/officeDocument/2006/relationships/hyperlink" Target="https://outlook.leedsmet.ac.uk/owa/redir.aspx?C=Haruu0IxZUG_XrF5pLWPSqO4U0sDE9EI6_b6SLSj7OfUwfQxYAEHODTxvx6Mi2dRlIsVUTrYTAg.&amp;URL=http://en.wikipedia.org/wiki/Journal_Citation_Reports" TargetMode="External"/><Relationship Id="rId4" Type="http://schemas.openxmlformats.org/officeDocument/2006/relationships/hyperlink" Target="http://en.wikipedia.org/wiki/Proxy_(statistics)" TargetMode="External"/><Relationship Id="rId9" Type="http://schemas.openxmlformats.org/officeDocument/2006/relationships/hyperlink" Target="https://outlook.leedsmet.ac.uk/owa/redir.aspx?C=Haruu0IxZUG_XrF5pLWPSqO4U0sDE9EI6_b6SLSj7OfUwfQxYAEHODTxvx6Mi2dRlIsVUTrYTAg.&amp;URL=http://en.wikipedia.org/wiki/Impact_factor" TargetMode="External"/></Relationships>
</file>

<file path=ppt/slides/_rels/slide9.xml.rels><?xml version="1.0" encoding="UTF-8" standalone="yes"?>
<Relationships xmlns="http://schemas.openxmlformats.org/package/2006/relationships"><Relationship Id="rId2" Type="http://schemas.openxmlformats.org/officeDocument/2006/relationships/hyperlink" Target="https://outlook.leedsmet.ac.uk/owa/redir.aspx?C=Haruu0IxZUG_XrF5pLWPSqO4U0sDE9EI6_b6SLSj7OfUwfQxYAEHODTxvx6Mi2dRlIsVUTrYTAg.&amp;URL=http://www.scimagojr.com/index.ph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323850" y="260350"/>
            <a:ext cx="7056438" cy="2520950"/>
          </a:xfrm>
        </p:spPr>
        <p:txBody>
          <a:bodyPr anchor="ctr"/>
          <a:lstStyle/>
          <a:p>
            <a:pPr algn="ctr" eaLnBrk="1" hangingPunct="1"/>
            <a:r>
              <a:rPr lang="en-GB" altLang="en-US" sz="4400" dirty="0"/>
              <a:t>Getting published on assessment, learning </a:t>
            </a:r>
            <a:r>
              <a:rPr lang="en-GB" altLang="en-US" sz="4400"/>
              <a:t>and teaching</a:t>
            </a:r>
            <a:endParaRPr lang="en-GB" altLang="en-US" sz="4000" dirty="0"/>
          </a:p>
        </p:txBody>
      </p:sp>
      <p:sp>
        <p:nvSpPr>
          <p:cNvPr id="3075" name="Rectangle 3"/>
          <p:cNvSpPr>
            <a:spLocks noGrp="1" noChangeArrowheads="1"/>
          </p:cNvSpPr>
          <p:nvPr>
            <p:ph type="subTitle" idx="1"/>
          </p:nvPr>
        </p:nvSpPr>
        <p:spPr>
          <a:xfrm>
            <a:off x="860612" y="2928938"/>
            <a:ext cx="6214876" cy="3429000"/>
          </a:xfrm>
        </p:spPr>
        <p:txBody>
          <a:bodyPr/>
          <a:lstStyle/>
          <a:p>
            <a:pPr algn="ctr" eaLnBrk="1" hangingPunct="1">
              <a:defRPr/>
            </a:pPr>
            <a:r>
              <a:rPr lang="en-GB" b="1" dirty="0">
                <a:solidFill>
                  <a:srgbClr val="0070C0"/>
                </a:solidFill>
              </a:rPr>
              <a:t>Leeds Beckett Writing Residential</a:t>
            </a:r>
          </a:p>
          <a:p>
            <a:pPr algn="ctr" eaLnBrk="1" hangingPunct="1">
              <a:defRPr/>
            </a:pPr>
            <a:r>
              <a:rPr lang="en-GB" sz="2000" b="1" dirty="0">
                <a:solidFill>
                  <a:srgbClr val="0070C0"/>
                </a:solidFill>
              </a:rPr>
              <a:t>July 2017</a:t>
            </a:r>
          </a:p>
          <a:p>
            <a:pPr algn="ctr" eaLnBrk="1" hangingPunct="1">
              <a:defRPr/>
            </a:pPr>
            <a:r>
              <a:rPr lang="en-GB" sz="2400" b="1" dirty="0"/>
              <a:t>Sally Brown &amp; Phil Race</a:t>
            </a:r>
          </a:p>
          <a:p>
            <a:pPr algn="ctr" eaLnBrk="1" hangingPunct="1">
              <a:defRPr/>
            </a:pPr>
            <a:r>
              <a:rPr lang="en-GB" sz="2400" b="1" dirty="0"/>
              <a:t>sally-brown.net  &amp; phil-race.co.uk</a:t>
            </a:r>
          </a:p>
          <a:p>
            <a:pPr algn="ctr" eaLnBrk="1" hangingPunct="1">
              <a:defRPr/>
            </a:pPr>
            <a:r>
              <a:rPr lang="en-GB" sz="2400" b="1" dirty="0"/>
              <a:t>@</a:t>
            </a:r>
            <a:r>
              <a:rPr lang="en-GB" sz="2400" b="1" dirty="0" err="1"/>
              <a:t>ProfSallyBrown</a:t>
            </a:r>
            <a:r>
              <a:rPr lang="en-GB" sz="2400" b="1" dirty="0"/>
              <a:t> @</a:t>
            </a:r>
            <a:r>
              <a:rPr lang="en-GB" sz="2400" b="1" dirty="0" err="1"/>
              <a:t>RacePhil</a:t>
            </a:r>
            <a:endParaRPr lang="en-GB" sz="2400" b="1" dirty="0"/>
          </a:p>
        </p:txBody>
      </p:sp>
      <p:sp>
        <p:nvSpPr>
          <p:cNvPr id="16388" name="Rectangle 5"/>
          <p:cNvSpPr>
            <a:spLocks noChangeArrowheads="1"/>
          </p:cNvSpPr>
          <p:nvPr/>
        </p:nvSpPr>
        <p:spPr bwMode="auto">
          <a:xfrm>
            <a:off x="2684463" y="3146425"/>
            <a:ext cx="184150" cy="56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3100">
                <a:solidFill>
                  <a:schemeClr val="tx1"/>
                </a:solidFill>
                <a:latin typeface="Arial" panose="020B0604020202020204" pitchFamily="34" charset="0"/>
              </a:defRPr>
            </a:lvl1pPr>
            <a:lvl2pPr marL="742950" indent="-285750" eaLnBrk="0" hangingPunct="0">
              <a:defRPr sz="3100">
                <a:solidFill>
                  <a:schemeClr val="tx1"/>
                </a:solidFill>
                <a:latin typeface="Arial" panose="020B0604020202020204" pitchFamily="34" charset="0"/>
              </a:defRPr>
            </a:lvl2pPr>
            <a:lvl3pPr marL="1143000" indent="-228600" eaLnBrk="0" hangingPunct="0">
              <a:defRPr sz="3100">
                <a:solidFill>
                  <a:schemeClr val="tx1"/>
                </a:solidFill>
                <a:latin typeface="Arial" panose="020B0604020202020204" pitchFamily="34" charset="0"/>
              </a:defRPr>
            </a:lvl3pPr>
            <a:lvl4pPr marL="1600200" indent="-228600" eaLnBrk="0" hangingPunct="0">
              <a:defRPr sz="3100">
                <a:solidFill>
                  <a:schemeClr val="tx1"/>
                </a:solidFill>
                <a:latin typeface="Arial" panose="020B0604020202020204" pitchFamily="34" charset="0"/>
              </a:defRPr>
            </a:lvl4pPr>
            <a:lvl5pPr marL="2057400" indent="-228600" eaLnBrk="0" hangingPunct="0">
              <a:defRPr sz="3100">
                <a:solidFill>
                  <a:schemeClr val="tx1"/>
                </a:solidFill>
                <a:latin typeface="Arial" panose="020B0604020202020204" pitchFamily="34" charset="0"/>
              </a:defRPr>
            </a:lvl5pPr>
            <a:lvl6pPr marL="2514600" indent="-228600" algn="ctr" eaLnBrk="0" fontAlgn="base" hangingPunct="0">
              <a:spcBef>
                <a:spcPct val="0"/>
              </a:spcBef>
              <a:spcAft>
                <a:spcPct val="0"/>
              </a:spcAft>
              <a:defRPr sz="3100">
                <a:solidFill>
                  <a:schemeClr val="tx1"/>
                </a:solidFill>
                <a:latin typeface="Arial" panose="020B0604020202020204" pitchFamily="34" charset="0"/>
              </a:defRPr>
            </a:lvl6pPr>
            <a:lvl7pPr marL="2971800" indent="-228600" algn="ctr" eaLnBrk="0" fontAlgn="base" hangingPunct="0">
              <a:spcBef>
                <a:spcPct val="0"/>
              </a:spcBef>
              <a:spcAft>
                <a:spcPct val="0"/>
              </a:spcAft>
              <a:defRPr sz="3100">
                <a:solidFill>
                  <a:schemeClr val="tx1"/>
                </a:solidFill>
                <a:latin typeface="Arial" panose="020B0604020202020204" pitchFamily="34" charset="0"/>
              </a:defRPr>
            </a:lvl7pPr>
            <a:lvl8pPr marL="3429000" indent="-228600" algn="ctr" eaLnBrk="0" fontAlgn="base" hangingPunct="0">
              <a:spcBef>
                <a:spcPct val="0"/>
              </a:spcBef>
              <a:spcAft>
                <a:spcPct val="0"/>
              </a:spcAft>
              <a:defRPr sz="3100">
                <a:solidFill>
                  <a:schemeClr val="tx1"/>
                </a:solidFill>
                <a:latin typeface="Arial" panose="020B0604020202020204" pitchFamily="34" charset="0"/>
              </a:defRPr>
            </a:lvl8pPr>
            <a:lvl9pPr marL="3886200" indent="-228600" algn="ctr" eaLnBrk="0" fontAlgn="base" hangingPunct="0">
              <a:spcBef>
                <a:spcPct val="0"/>
              </a:spcBef>
              <a:spcAft>
                <a:spcPct val="0"/>
              </a:spcAft>
              <a:defRPr sz="3100">
                <a:solidFill>
                  <a:schemeClr val="tx1"/>
                </a:solidFill>
                <a:latin typeface="Arial" panose="020B0604020202020204" pitchFamily="34" charset="0"/>
              </a:defRPr>
            </a:lvl9pPr>
          </a:lstStyle>
          <a:p>
            <a:pPr eaLnBrk="1" hangingPunct="1"/>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sz="3600" dirty="0"/>
              <a:t>Writing in journals: some suggestions...</a:t>
            </a:r>
            <a:endParaRPr lang="en-GB" altLang="en-US" sz="3600" dirty="0"/>
          </a:p>
        </p:txBody>
      </p:sp>
      <p:sp>
        <p:nvSpPr>
          <p:cNvPr id="37891" name="Rectangle 3"/>
          <p:cNvSpPr>
            <a:spLocks noGrp="1" noChangeArrowheads="1"/>
          </p:cNvSpPr>
          <p:nvPr>
            <p:ph type="body" idx="1"/>
          </p:nvPr>
        </p:nvSpPr>
        <p:spPr/>
        <p:txBody>
          <a:bodyPr/>
          <a:lstStyle/>
          <a:p>
            <a:pPr eaLnBrk="1" hangingPunct="1"/>
            <a:r>
              <a:rPr lang="en-US" altLang="en-US" b="1" dirty="0"/>
              <a:t>Never publish in a vacuum: know where you are aiming to publish your work by carefully reviewing the available outlets in your field;</a:t>
            </a:r>
          </a:p>
          <a:p>
            <a:pPr eaLnBrk="1" hangingPunct="1"/>
            <a:r>
              <a:rPr lang="en-US" altLang="en-US" b="1" dirty="0"/>
              <a:t>Ask your mentor or research leader which journals would be best for you to target;</a:t>
            </a:r>
          </a:p>
          <a:p>
            <a:pPr eaLnBrk="1" hangingPunct="1"/>
            <a:r>
              <a:rPr lang="en-US" altLang="en-US" b="1" dirty="0"/>
              <a:t>Every journal has its own particular strengths and preferences, so consider whether your work should best be published in a major academic journal, or perhaps some emerging, less prestigious journal.</a:t>
            </a:r>
            <a:endParaRPr lang="en-GB" alt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600"/>
              <a:t>Writing in journals: some suggestions...</a:t>
            </a:r>
            <a:endParaRPr lang="en-GB" altLang="en-US" sz="3600"/>
          </a:p>
        </p:txBody>
      </p:sp>
      <p:sp>
        <p:nvSpPr>
          <p:cNvPr id="38915" name="Rectangle 3"/>
          <p:cNvSpPr>
            <a:spLocks noGrp="1" noChangeArrowheads="1"/>
          </p:cNvSpPr>
          <p:nvPr>
            <p:ph type="body" idx="1"/>
          </p:nvPr>
        </p:nvSpPr>
        <p:spPr/>
        <p:txBody>
          <a:bodyPr/>
          <a:lstStyle/>
          <a:p>
            <a:pPr eaLnBrk="1" hangingPunct="1"/>
            <a:r>
              <a:rPr lang="en-US" altLang="en-US" sz="2400" b="1" dirty="0"/>
              <a:t>Some material has a more practical than academic bias. You may consider a practitioners’ journal to be the appropriate vehicle for a particular piece rather than a strictly academic journal;</a:t>
            </a:r>
          </a:p>
          <a:p>
            <a:pPr eaLnBrk="1" hangingPunct="1"/>
            <a:r>
              <a:rPr lang="en-US" altLang="en-US" sz="2400" b="1" dirty="0"/>
              <a:t>It may be that your work has a particular specialist audience, and that it is best placed in a specialist journal;</a:t>
            </a:r>
          </a:p>
          <a:p>
            <a:pPr eaLnBrk="1" hangingPunct="1"/>
            <a:r>
              <a:rPr lang="en-US" altLang="en-US" sz="2400" b="1" dirty="0"/>
              <a:t>Assess what may be attractive to the editor of a journal in the light of recent trends in the publication. Some topics move rapidly in and out of fashion;</a:t>
            </a:r>
          </a:p>
          <a:p>
            <a:pPr eaLnBrk="1" hangingPunct="1"/>
            <a:r>
              <a:rPr lang="en-US" altLang="en-US" sz="2400" b="1" dirty="0"/>
              <a:t>Assess realistically whether you can match up to the demands of a target journal.</a:t>
            </a:r>
          </a:p>
          <a:p>
            <a:pPr eaLnBrk="1" hangingPunct="1"/>
            <a:endParaRPr lang="en-GB" alt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dirty="0"/>
              <a:t>Useful references</a:t>
            </a:r>
          </a:p>
        </p:txBody>
      </p:sp>
      <p:sp>
        <p:nvSpPr>
          <p:cNvPr id="51203" name="Rectangle 3"/>
          <p:cNvSpPr>
            <a:spLocks noGrp="1" noChangeArrowheads="1"/>
          </p:cNvSpPr>
          <p:nvPr>
            <p:ph type="body" idx="4294967295"/>
          </p:nvPr>
        </p:nvSpPr>
        <p:spPr/>
        <p:txBody>
          <a:bodyPr/>
          <a:lstStyle/>
          <a:p>
            <a:r>
              <a:rPr lang="en-GB" altLang="en-US" sz="2000" b="1" dirty="0"/>
              <a:t>Black, D. Brown, S. and Race, P.(1998) </a:t>
            </a:r>
            <a:r>
              <a:rPr lang="en-US" altLang="en-US" sz="2000" b="1" dirty="0"/>
              <a:t>500 Tips for Getting Published </a:t>
            </a:r>
            <a:r>
              <a:rPr lang="en-US" altLang="en-US" sz="2000" b="1" dirty="0" err="1"/>
              <a:t>Kogan</a:t>
            </a:r>
            <a:r>
              <a:rPr lang="en-US" altLang="en-US" sz="2000" b="1" dirty="0"/>
              <a:t> Page London </a:t>
            </a:r>
            <a:endParaRPr lang="en-GB" altLang="en-US" sz="2000" b="1" dirty="0"/>
          </a:p>
          <a:p>
            <a:r>
              <a:rPr lang="en-GB" altLang="en-US" sz="2000" b="1" dirty="0"/>
              <a:t>Day A (2008) How to Get Research Published in Journals Gower, London</a:t>
            </a:r>
          </a:p>
          <a:p>
            <a:r>
              <a:rPr lang="en-US" altLang="en-US" sz="2000" b="1" dirty="0"/>
              <a:t>Fairbairn, G and Fairbairn S (2005) </a:t>
            </a:r>
            <a:r>
              <a:rPr lang="en-US" altLang="en-US" sz="2000" b="1" i="1" dirty="0"/>
              <a:t>Writing your abstract: a guide for would be conference presenters</a:t>
            </a:r>
            <a:r>
              <a:rPr lang="en-US" altLang="en-US" sz="2000" b="1" dirty="0"/>
              <a:t> Salisbury: APS publishing </a:t>
            </a:r>
            <a:endParaRPr lang="en-GB" altLang="en-US" sz="2000" b="1" dirty="0"/>
          </a:p>
          <a:p>
            <a:r>
              <a:rPr lang="en-US" altLang="en-US" sz="2000" b="1" dirty="0" err="1"/>
              <a:t>Kamler</a:t>
            </a:r>
            <a:r>
              <a:rPr lang="en-US" altLang="en-US" sz="2000" b="1" dirty="0"/>
              <a:t>, B and Thomson, P. (2006) </a:t>
            </a:r>
            <a:r>
              <a:rPr lang="en-US" altLang="en-US" sz="2000" b="1" i="1" dirty="0"/>
              <a:t>Helping doctoral students write: pedagogies for supervision, </a:t>
            </a:r>
            <a:r>
              <a:rPr lang="en-US" altLang="en-US" sz="2000" b="1" dirty="0"/>
              <a:t>London: Routledge.</a:t>
            </a:r>
            <a:endParaRPr lang="en-GB" altLang="en-US" sz="2000" b="1" dirty="0"/>
          </a:p>
          <a:p>
            <a:r>
              <a:rPr lang="en-US" altLang="en-US" sz="2000" b="1" dirty="0"/>
              <a:t>Noble: Studies in Higher Education </a:t>
            </a:r>
            <a:r>
              <a:rPr lang="en-US" altLang="en-US" sz="2000" b="1" i="1" dirty="0"/>
              <a:t>Publish or Perish: what 23 Journal Editors have to say </a:t>
            </a:r>
            <a:r>
              <a:rPr lang="en-GB" altLang="en-US" sz="2000" b="1" i="1" u="sng" dirty="0">
                <a:hlinkClick r:id="rId2"/>
              </a:rPr>
              <a:t>Studies in Higher Education</a:t>
            </a:r>
            <a:r>
              <a:rPr lang="en-GB" altLang="en-US" sz="2000" b="1" i="1" dirty="0"/>
              <a:t>, Volume </a:t>
            </a:r>
            <a:r>
              <a:rPr lang="en-GB" altLang="en-US" sz="2000" b="1" i="1" u="sng" dirty="0">
                <a:hlinkClick r:id="rId3"/>
              </a:rPr>
              <a:t>14, Issue 1 1989 , pages 97 - 102</a:t>
            </a:r>
            <a:r>
              <a:rPr lang="en-GB" altLang="en-US" sz="2000" b="1" u="sng" dirty="0"/>
              <a:t> </a:t>
            </a:r>
            <a:r>
              <a:rPr lang="en-GB" altLang="en-US" sz="2000" b="1" dirty="0"/>
              <a:t>Routledge</a:t>
            </a:r>
          </a:p>
          <a:p>
            <a:r>
              <a:rPr lang="en-GB" altLang="en-US" sz="2000" b="1" dirty="0"/>
              <a:t>Sadler R (1984, but multiple subsequent reprints) Up the Publication Road HERDSA Green Guide No 2</a:t>
            </a:r>
          </a:p>
          <a:p>
            <a:r>
              <a:rPr lang="en-GB" altLang="en-US" sz="2000" b="1" dirty="0"/>
              <a:t>Thomson, P. and </a:t>
            </a:r>
            <a:r>
              <a:rPr lang="en-GB" altLang="en-US" sz="2000" b="1" dirty="0" err="1"/>
              <a:t>Kamler</a:t>
            </a:r>
            <a:r>
              <a:rPr lang="en-GB" altLang="en-US" sz="2000" b="1" dirty="0"/>
              <a:t>, B. (2013) Writing for peer reviewed journals London Routledge</a:t>
            </a:r>
          </a:p>
          <a:p>
            <a:pPr>
              <a:buFont typeface="Wingdings" panose="05000000000000000000" pitchFamily="2" charset="2"/>
              <a:buNone/>
            </a:pPr>
            <a:r>
              <a:rPr lang="en-GB" altLang="en-US" sz="2600" b="1"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0BF8E-1776-4021-A4F8-65A47CDCE729}"/>
              </a:ext>
            </a:extLst>
          </p:cNvPr>
          <p:cNvSpPr>
            <a:spLocks noGrp="1"/>
          </p:cNvSpPr>
          <p:nvPr>
            <p:ph type="title"/>
          </p:nvPr>
        </p:nvSpPr>
        <p:spPr/>
        <p:txBody>
          <a:bodyPr/>
          <a:lstStyle/>
          <a:p>
            <a:r>
              <a:rPr lang="en-GB" dirty="0"/>
              <a:t>Overnight task: 500 words</a:t>
            </a:r>
            <a:br>
              <a:rPr lang="en-GB" dirty="0"/>
            </a:br>
            <a:r>
              <a:rPr lang="en-GB" sz="2400" dirty="0">
                <a:solidFill>
                  <a:srgbClr val="FF0000"/>
                </a:solidFill>
              </a:rPr>
              <a:t>(plus or minus 10 words)</a:t>
            </a:r>
            <a:endParaRPr lang="en-GB" dirty="0">
              <a:solidFill>
                <a:srgbClr val="FF0000"/>
              </a:solidFill>
            </a:endParaRPr>
          </a:p>
        </p:txBody>
      </p:sp>
      <p:sp>
        <p:nvSpPr>
          <p:cNvPr id="3" name="Content Placeholder 2">
            <a:extLst>
              <a:ext uri="{FF2B5EF4-FFF2-40B4-BE49-F238E27FC236}">
                <a16:creationId xmlns:a16="http://schemas.microsoft.com/office/drawing/2014/main" id="{643C288B-F664-4315-8310-9954D01AC295}"/>
              </a:ext>
            </a:extLst>
          </p:cNvPr>
          <p:cNvSpPr>
            <a:spLocks noGrp="1"/>
          </p:cNvSpPr>
          <p:nvPr>
            <p:ph idx="1"/>
          </p:nvPr>
        </p:nvSpPr>
        <p:spPr/>
        <p:txBody>
          <a:bodyPr/>
          <a:lstStyle/>
          <a:p>
            <a:r>
              <a:rPr lang="en-GB" b="1" dirty="0"/>
              <a:t>Please write 500 words, including a draft title for your piece, and a ‘bit’ of the piece for feedback from colleagues.</a:t>
            </a:r>
          </a:p>
          <a:p>
            <a:r>
              <a:rPr lang="en-GB" b="1" dirty="0"/>
              <a:t>Email it to two other writers in the group, by 0830, who will aim to give you feedback before or during tomorrow morning, either by email or face-to-face.</a:t>
            </a:r>
          </a:p>
        </p:txBody>
      </p:sp>
    </p:spTree>
    <p:extLst>
      <p:ext uri="{BB962C8B-B14F-4D97-AF65-F5344CB8AC3E}">
        <p14:creationId xmlns:p14="http://schemas.microsoft.com/office/powerpoint/2010/main" val="159050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60B76-8F1D-4315-83DD-FFB72253E785}"/>
              </a:ext>
            </a:extLst>
          </p:cNvPr>
          <p:cNvSpPr>
            <a:spLocks noGrp="1"/>
          </p:cNvSpPr>
          <p:nvPr>
            <p:ph type="title"/>
          </p:nvPr>
        </p:nvSpPr>
        <p:spPr/>
        <p:txBody>
          <a:bodyPr/>
          <a:lstStyle/>
          <a:p>
            <a:endParaRPr lang="en-GB"/>
          </a:p>
        </p:txBody>
      </p:sp>
      <p:pic>
        <p:nvPicPr>
          <p:cNvPr id="5" name="Content Placeholder 4">
            <a:extLst>
              <a:ext uri="{FF2B5EF4-FFF2-40B4-BE49-F238E27FC236}">
                <a16:creationId xmlns:a16="http://schemas.microsoft.com/office/drawing/2014/main" id="{6BEE972D-C5FD-49E8-BD62-D362D0808F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404664"/>
            <a:ext cx="8663185" cy="6497389"/>
          </a:xfrm>
        </p:spPr>
      </p:pic>
    </p:spTree>
    <p:extLst>
      <p:ext uri="{BB962C8B-B14F-4D97-AF65-F5344CB8AC3E}">
        <p14:creationId xmlns:p14="http://schemas.microsoft.com/office/powerpoint/2010/main" val="32501512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FF3F7-C380-4721-9E81-8ED6420ED589}"/>
              </a:ext>
            </a:extLst>
          </p:cNvPr>
          <p:cNvSpPr>
            <a:spLocks noGrp="1"/>
          </p:cNvSpPr>
          <p:nvPr>
            <p:ph type="title"/>
          </p:nvPr>
        </p:nvSpPr>
        <p:spPr/>
        <p:txBody>
          <a:bodyPr/>
          <a:lstStyle/>
          <a:p>
            <a:r>
              <a:rPr lang="en-GB" dirty="0"/>
              <a:t>What did you learn?</a:t>
            </a:r>
          </a:p>
        </p:txBody>
      </p:sp>
      <p:sp>
        <p:nvSpPr>
          <p:cNvPr id="3" name="Content Placeholder 2">
            <a:extLst>
              <a:ext uri="{FF2B5EF4-FFF2-40B4-BE49-F238E27FC236}">
                <a16:creationId xmlns:a16="http://schemas.microsoft.com/office/drawing/2014/main" id="{7B8B289E-8C63-484E-AC26-67F45620B2D6}"/>
              </a:ext>
            </a:extLst>
          </p:cNvPr>
          <p:cNvSpPr>
            <a:spLocks noGrp="1"/>
          </p:cNvSpPr>
          <p:nvPr>
            <p:ph idx="1"/>
          </p:nvPr>
        </p:nvSpPr>
        <p:spPr/>
        <p:txBody>
          <a:bodyPr/>
          <a:lstStyle/>
          <a:p>
            <a:pPr marL="514350" indent="-514350">
              <a:buClr>
                <a:srgbClr val="FF0000"/>
              </a:buClr>
              <a:buSzPct val="100000"/>
              <a:buFont typeface="+mj-lt"/>
              <a:buAutoNum type="arabicPeriod"/>
            </a:pPr>
            <a:r>
              <a:rPr lang="en-GB" dirty="0"/>
              <a:t>What did you learn about your own work, and what are you going to do as a result of this?</a:t>
            </a:r>
          </a:p>
          <a:p>
            <a:pPr marL="514350" indent="-514350">
              <a:buClr>
                <a:srgbClr val="FF0000"/>
              </a:buClr>
              <a:buSzPct val="100000"/>
              <a:buFont typeface="+mj-lt"/>
              <a:buAutoNum type="arabicPeriod"/>
            </a:pPr>
            <a:r>
              <a:rPr lang="en-GB" dirty="0"/>
              <a:t>What did you learn reading colleagues’ work, and how may this help you in your own future writing?</a:t>
            </a:r>
          </a:p>
          <a:p>
            <a:pPr marL="514350" indent="-514350">
              <a:buClr>
                <a:srgbClr val="FF0000"/>
              </a:buClr>
              <a:buSzPct val="100000"/>
              <a:buFont typeface="+mj-lt"/>
              <a:buAutoNum type="arabicPeriod"/>
            </a:pPr>
            <a:r>
              <a:rPr lang="en-GB" dirty="0"/>
              <a:t>What </a:t>
            </a:r>
            <a:r>
              <a:rPr lang="en-GB" b="1" dirty="0"/>
              <a:t>else</a:t>
            </a:r>
            <a:r>
              <a:rPr lang="en-GB" dirty="0"/>
              <a:t> did you learn?</a:t>
            </a:r>
          </a:p>
        </p:txBody>
      </p:sp>
    </p:spTree>
    <p:extLst>
      <p:ext uri="{BB962C8B-B14F-4D97-AF65-F5344CB8AC3E}">
        <p14:creationId xmlns:p14="http://schemas.microsoft.com/office/powerpoint/2010/main" val="32798558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8050" name="Rectangle 2"/>
          <p:cNvSpPr>
            <a:spLocks noGrp="1" noChangeArrowheads="1"/>
          </p:cNvSpPr>
          <p:nvPr>
            <p:ph type="ctrTitle"/>
          </p:nvPr>
        </p:nvSpPr>
        <p:spPr>
          <a:xfrm>
            <a:off x="611452" y="980660"/>
            <a:ext cx="6697400" cy="3960550"/>
          </a:xfrm>
          <a:noFill/>
        </p:spPr>
        <p:txBody>
          <a:bodyPr/>
          <a:lstStyle/>
          <a:p>
            <a:pPr algn="ctr">
              <a:defRPr/>
            </a:pPr>
            <a:r>
              <a:rPr lang="en-GB" dirty="0">
                <a:solidFill>
                  <a:srgbClr val="FFFF00"/>
                </a:solidFill>
                <a:latin typeface="+mn-lt"/>
              </a:rPr>
              <a:t>Tips and Tactics</a:t>
            </a:r>
            <a:br>
              <a:rPr lang="en-GB" dirty="0">
                <a:solidFill>
                  <a:srgbClr val="FFFF00"/>
                </a:solidFill>
                <a:latin typeface="+mn-lt"/>
              </a:rPr>
            </a:br>
            <a:r>
              <a:rPr lang="en-GB" dirty="0">
                <a:solidFill>
                  <a:srgbClr val="FFFF00"/>
                </a:solidFill>
                <a:latin typeface="+mn-lt"/>
              </a:rPr>
              <a:t>Co-authoring</a:t>
            </a:r>
            <a:br>
              <a:rPr lang="en-GB" dirty="0">
                <a:solidFill>
                  <a:srgbClr val="FFFF00"/>
                </a:solidFill>
                <a:latin typeface="+mn-lt"/>
              </a:rPr>
            </a:br>
            <a:r>
              <a:rPr lang="en-GB" dirty="0">
                <a:solidFill>
                  <a:srgbClr val="FFFF00"/>
                </a:solidFill>
                <a:latin typeface="+mn-lt"/>
              </a:rPr>
              <a:t>Multi-purposing</a:t>
            </a:r>
            <a:br>
              <a:rPr lang="en-GB" dirty="0">
                <a:solidFill>
                  <a:srgbClr val="FFFF00"/>
                </a:solidFill>
                <a:latin typeface="+mn-lt"/>
              </a:rPr>
            </a:br>
            <a:r>
              <a:rPr lang="en-GB" dirty="0">
                <a:solidFill>
                  <a:srgbClr val="FFFF00"/>
                </a:solidFill>
                <a:latin typeface="+mn-lt"/>
              </a:rPr>
              <a:t>Networking</a:t>
            </a:r>
            <a:br>
              <a:rPr lang="en-GB" dirty="0">
                <a:solidFill>
                  <a:srgbClr val="FFFF00"/>
                </a:solidFill>
                <a:latin typeface="+mn-lt"/>
              </a:rPr>
            </a:br>
            <a:r>
              <a:rPr lang="en-GB" dirty="0">
                <a:solidFill>
                  <a:srgbClr val="FFFF00"/>
                </a:solidFill>
                <a:latin typeface="+mn-lt"/>
              </a:rPr>
              <a:t>Planning next steps</a:t>
            </a:r>
          </a:p>
        </p:txBody>
      </p:sp>
      <p:sp>
        <p:nvSpPr>
          <p:cNvPr id="6" name="Action Button: Custom 5">
            <a:hlinkClick r:id="rId3" action="ppaction://hlinkpres?slideindex=1&amp;slidetitle=Slide 1" highlightClick="1"/>
          </p:cNvPr>
          <p:cNvSpPr/>
          <p:nvPr/>
        </p:nvSpPr>
        <p:spPr>
          <a:xfrm>
            <a:off x="7308380" y="2924930"/>
            <a:ext cx="1042416" cy="1042416"/>
          </a:xfrm>
          <a:prstGeom prst="actionButtonBlank">
            <a:avLst/>
          </a:prstGeom>
          <a:solidFill>
            <a:srgbClr val="FFFFFF">
              <a:alpha val="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4400" b="0"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2" name="Rectangle 1"/>
          <p:cNvSpPr/>
          <p:nvPr/>
        </p:nvSpPr>
        <p:spPr>
          <a:xfrm>
            <a:off x="1331550" y="5589300"/>
            <a:ext cx="5905292" cy="523220"/>
          </a:xfrm>
          <a:prstGeom prst="rect">
            <a:avLst/>
          </a:prstGeom>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1200" cap="none" spc="0" normalizeH="0" baseline="0" noProof="0" dirty="0">
                <a:ln>
                  <a:noFill/>
                </a:ln>
                <a:solidFill>
                  <a:srgbClr val="92D050"/>
                </a:solidFill>
                <a:effectLst/>
                <a:uLnTx/>
                <a:uFillTx/>
                <a:latin typeface="Calibri" panose="020F0502020204030204" pitchFamily="34" charset="0"/>
                <a:ea typeface="+mn-ea"/>
                <a:cs typeface="+mn-cs"/>
              </a:rPr>
              <a:t>14</a:t>
            </a:r>
            <a:r>
              <a:rPr kumimoji="0" lang="en-GB" sz="2800" b="1" i="0" u="none" strike="noStrike" kern="1200" cap="none" spc="0" normalizeH="0" baseline="30000" noProof="0" dirty="0">
                <a:ln>
                  <a:noFill/>
                </a:ln>
                <a:solidFill>
                  <a:srgbClr val="92D050"/>
                </a:solidFill>
                <a:effectLst/>
                <a:uLnTx/>
                <a:uFillTx/>
                <a:latin typeface="Calibri" panose="020F0502020204030204" pitchFamily="34" charset="0"/>
                <a:ea typeface="+mn-ea"/>
                <a:cs typeface="+mn-cs"/>
              </a:rPr>
              <a:t>th</a:t>
            </a:r>
            <a:r>
              <a:rPr kumimoji="0" lang="en-GB" sz="2800" b="1" i="0" u="none" strike="noStrike" kern="1200" cap="none" spc="0" normalizeH="0" baseline="0" noProof="0" dirty="0">
                <a:ln>
                  <a:noFill/>
                </a:ln>
                <a:solidFill>
                  <a:srgbClr val="92D050"/>
                </a:solidFill>
                <a:effectLst/>
                <a:uLnTx/>
                <a:uFillTx/>
                <a:latin typeface="Calibri" panose="020F0502020204030204" pitchFamily="34" charset="0"/>
                <a:ea typeface="+mn-ea"/>
                <a:cs typeface="+mn-cs"/>
              </a:rPr>
              <a:t> July,</a:t>
            </a:r>
            <a:r>
              <a:rPr kumimoji="0" lang="en-GB" sz="2800" b="0" i="0" u="none" strike="noStrike" kern="1200" cap="none" spc="0" normalizeH="0" baseline="0" noProof="0" dirty="0">
                <a:ln>
                  <a:noFill/>
                </a:ln>
                <a:solidFill>
                  <a:srgbClr val="92D050"/>
                </a:solidFill>
                <a:effectLst/>
                <a:uLnTx/>
                <a:uFillTx/>
                <a:latin typeface="Calibri" panose="020F0502020204030204" pitchFamily="34" charset="0"/>
                <a:ea typeface="+mn-ea"/>
                <a:cs typeface="+mn-cs"/>
              </a:rPr>
              <a:t> </a:t>
            </a:r>
            <a:r>
              <a:rPr kumimoji="0" lang="en-GB" sz="2800" b="1" i="0" u="none" strike="noStrike" kern="1200" cap="none" spc="0" normalizeH="0" baseline="0" noProof="0" dirty="0">
                <a:ln>
                  <a:noFill/>
                </a:ln>
                <a:solidFill>
                  <a:srgbClr val="92D050"/>
                </a:solidFill>
                <a:effectLst/>
                <a:uLnTx/>
                <a:uFillTx/>
                <a:latin typeface="Calibri" panose="020F0502020204030204" pitchFamily="34" charset="0"/>
                <a:ea typeface="+mn-ea"/>
                <a:cs typeface="+mn-cs"/>
              </a:rPr>
              <a:t>2017</a:t>
            </a:r>
          </a:p>
        </p:txBody>
      </p:sp>
    </p:spTree>
    <p:extLst>
      <p:ext uri="{BB962C8B-B14F-4D97-AF65-F5344CB8AC3E}">
        <p14:creationId xmlns:p14="http://schemas.microsoft.com/office/powerpoint/2010/main" val="4456636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0"/>
            <a:ext cx="8229600" cy="1052736"/>
          </a:xfrm>
        </p:spPr>
        <p:txBody>
          <a:bodyPr/>
          <a:lstStyle/>
          <a:p>
            <a:pPr>
              <a:defRPr/>
            </a:pPr>
            <a:r>
              <a:rPr lang="en-GB" b="1" dirty="0">
                <a:solidFill>
                  <a:srgbClr val="00B050"/>
                </a:solidFill>
              </a:rPr>
              <a:t>Organising your writing…</a:t>
            </a:r>
          </a:p>
        </p:txBody>
      </p:sp>
      <p:sp>
        <p:nvSpPr>
          <p:cNvPr id="593923" name="Rectangle 3"/>
          <p:cNvSpPr>
            <a:spLocks noGrp="1" noChangeArrowheads="1"/>
          </p:cNvSpPr>
          <p:nvPr>
            <p:ph idx="1"/>
          </p:nvPr>
        </p:nvSpPr>
        <p:spPr>
          <a:xfrm>
            <a:off x="457200" y="908720"/>
            <a:ext cx="8229600" cy="5217443"/>
          </a:xfrm>
        </p:spPr>
        <p:txBody>
          <a:bodyPr>
            <a:noAutofit/>
          </a:bodyPr>
          <a:lstStyle/>
          <a:p>
            <a:pPr marL="685800" indent="-685800">
              <a:lnSpc>
                <a:spcPct val="85000"/>
              </a:lnSpc>
              <a:buFont typeface="Wingdings" pitchFamily="2" charset="2"/>
              <a:buNone/>
            </a:pPr>
            <a:r>
              <a:rPr lang="en-GB" sz="2600" b="1" dirty="0"/>
              <a:t>Reminder about the dangers of writing avoidance tactics….</a:t>
            </a:r>
          </a:p>
          <a:p>
            <a:pPr marL="685800" indent="-685800">
              <a:lnSpc>
                <a:spcPct val="85000"/>
              </a:lnSpc>
              <a:buFont typeface="Wingdings" pitchFamily="2" charset="2"/>
              <a:buAutoNum type="arabicPeriod"/>
            </a:pPr>
            <a:r>
              <a:rPr lang="en-GB" sz="2600" b="1" dirty="0"/>
              <a:t>Where will you (or do you) do your writing?</a:t>
            </a:r>
          </a:p>
          <a:p>
            <a:pPr marL="685800" indent="-685800">
              <a:lnSpc>
                <a:spcPct val="85000"/>
              </a:lnSpc>
              <a:buFont typeface="Wingdings" pitchFamily="2" charset="2"/>
              <a:buAutoNum type="arabicPeriod"/>
            </a:pPr>
            <a:r>
              <a:rPr lang="en-GB" sz="2600" b="1" dirty="0"/>
              <a:t>When (time of day) do you do your writing?</a:t>
            </a:r>
          </a:p>
          <a:p>
            <a:pPr marL="685800" indent="-685800">
              <a:lnSpc>
                <a:spcPct val="85000"/>
              </a:lnSpc>
              <a:buFont typeface="Wingdings" pitchFamily="2" charset="2"/>
              <a:buAutoNum type="arabicPeriod"/>
            </a:pPr>
            <a:r>
              <a:rPr lang="en-GB" sz="2600" b="1" dirty="0"/>
              <a:t>When you’re writing, how long does it take you to actually put pen to paper, or fingers to keyboard?</a:t>
            </a:r>
          </a:p>
          <a:p>
            <a:pPr marL="685800" indent="-685800">
              <a:lnSpc>
                <a:spcPct val="85000"/>
              </a:lnSpc>
              <a:buFont typeface="Wingdings" pitchFamily="2" charset="2"/>
              <a:buAutoNum type="arabicPeriod"/>
            </a:pPr>
            <a:r>
              <a:rPr lang="en-GB" sz="2600" b="1" dirty="0"/>
              <a:t>Who knows about your writing plans? </a:t>
            </a:r>
          </a:p>
          <a:p>
            <a:pPr marL="685800" indent="-685800">
              <a:lnSpc>
                <a:spcPct val="85000"/>
              </a:lnSpc>
              <a:buFont typeface="Wingdings" pitchFamily="2" charset="2"/>
              <a:buAutoNum type="arabicPeriod"/>
            </a:pPr>
            <a:r>
              <a:rPr lang="en-GB" sz="2600" b="1" dirty="0"/>
              <a:t>Jot down (in hours or minutes) what you think is a sensible minimum element of time which could be used to make some progress with your writing.</a:t>
            </a:r>
          </a:p>
          <a:p>
            <a:pPr marL="685800" indent="-685800">
              <a:lnSpc>
                <a:spcPct val="85000"/>
              </a:lnSpc>
              <a:buFont typeface="Wingdings" pitchFamily="2" charset="2"/>
              <a:buAutoNum type="arabicPeriod"/>
            </a:pPr>
            <a:r>
              <a:rPr lang="en-GB" sz="2600" b="1" dirty="0"/>
              <a:t>How many times, per week, does this time element become available to you?</a:t>
            </a:r>
          </a:p>
          <a:p>
            <a:pPr marL="685800" indent="-685800">
              <a:lnSpc>
                <a:spcPct val="85000"/>
              </a:lnSpc>
            </a:pPr>
            <a:endParaRPr lang="en-GB" sz="2600" b="1" dirty="0"/>
          </a:p>
        </p:txBody>
      </p:sp>
      <p:sp>
        <p:nvSpPr>
          <p:cNvPr id="593924" name="AutoShape 4">
            <a:hlinkClick r:id="rId3" action="ppaction://hlinkpres?slideindex=1&amp;slidetitle=" highlightClick="1"/>
          </p:cNvPr>
          <p:cNvSpPr>
            <a:spLocks noChangeArrowheads="1"/>
          </p:cNvSpPr>
          <p:nvPr/>
        </p:nvSpPr>
        <p:spPr bwMode="auto">
          <a:xfrm>
            <a:off x="7236296" y="6021139"/>
            <a:ext cx="1571625" cy="463846"/>
          </a:xfrm>
          <a:prstGeom prst="actionButtonBlank">
            <a:avLst/>
          </a:prstGeom>
          <a:solidFill>
            <a:schemeClr val="accent1"/>
          </a:solidFill>
          <a:ln w="12700">
            <a:noFill/>
            <a:miter lim="800000"/>
            <a:headEnd type="none" w="sm" len="sm"/>
            <a:tailEnd type="none" w="sm" len="sm"/>
          </a:ln>
        </p:spPr>
        <p:txBody>
          <a:bodyPr lIns="90000" tIns="46800" rIns="90000" bIns="46800"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omic Sans MS" pitchFamily="66" charset="0"/>
                <a:ea typeface="+mn-ea"/>
                <a:cs typeface="+mn-cs"/>
              </a:rPr>
              <a:t>Danger!</a:t>
            </a:r>
          </a:p>
        </p:txBody>
      </p:sp>
    </p:spTree>
    <p:extLst>
      <p:ext uri="{BB962C8B-B14F-4D97-AF65-F5344CB8AC3E}">
        <p14:creationId xmlns:p14="http://schemas.microsoft.com/office/powerpoint/2010/main" val="1426850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4" name="Rectangle 2"/>
          <p:cNvSpPr>
            <a:spLocks noGrp="1" noRot="1" noChangeArrowheads="1"/>
          </p:cNvSpPr>
          <p:nvPr>
            <p:ph type="title"/>
          </p:nvPr>
        </p:nvSpPr>
        <p:spPr/>
        <p:txBody>
          <a:bodyPr/>
          <a:lstStyle/>
          <a:p>
            <a:r>
              <a:rPr lang="en-GB" sz="4000">
                <a:latin typeface="Comic Sans MS" pitchFamily="66" charset="0"/>
              </a:rPr>
              <a:t>Making time …</a:t>
            </a:r>
          </a:p>
        </p:txBody>
      </p:sp>
      <p:sp>
        <p:nvSpPr>
          <p:cNvPr id="177155" name="Rectangle 3"/>
          <p:cNvSpPr>
            <a:spLocks noGrp="1" noRot="1" noChangeArrowheads="1"/>
          </p:cNvSpPr>
          <p:nvPr>
            <p:ph idx="1"/>
          </p:nvPr>
        </p:nvSpPr>
        <p:spPr/>
        <p:txBody>
          <a:bodyPr/>
          <a:lstStyle/>
          <a:p>
            <a:pPr>
              <a:lnSpc>
                <a:spcPct val="90000"/>
              </a:lnSpc>
            </a:pPr>
            <a:r>
              <a:rPr lang="en-GB" dirty="0">
                <a:latin typeface="Calibri" panose="020F0502020204030204" pitchFamily="34" charset="0"/>
                <a:cs typeface="Calibri" panose="020F0502020204030204" pitchFamily="34" charset="0"/>
              </a:rPr>
              <a:t>How do prolific writers manage to do it?</a:t>
            </a:r>
          </a:p>
          <a:p>
            <a:pPr>
              <a:lnSpc>
                <a:spcPct val="90000"/>
              </a:lnSpc>
            </a:pPr>
            <a:r>
              <a:rPr lang="en-GB" dirty="0">
                <a:latin typeface="Calibri" panose="020F0502020204030204" pitchFamily="34" charset="0"/>
                <a:cs typeface="Calibri" panose="020F0502020204030204" pitchFamily="34" charset="0"/>
              </a:rPr>
              <a:t>By using the odd 5-minutes which keep turning up, rather than waiting for the solid 2-hours which never occur.</a:t>
            </a:r>
          </a:p>
        </p:txBody>
      </p:sp>
    </p:spTree>
    <p:extLst>
      <p:ext uri="{BB962C8B-B14F-4D97-AF65-F5344CB8AC3E}">
        <p14:creationId xmlns:p14="http://schemas.microsoft.com/office/powerpoint/2010/main" val="1201803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77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7715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5"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Ten questions to get started writing</a:t>
            </a:r>
          </a:p>
        </p:txBody>
      </p:sp>
      <p:sp>
        <p:nvSpPr>
          <p:cNvPr id="3" name="Content Placeholder 2"/>
          <p:cNvSpPr>
            <a:spLocks noGrp="1"/>
          </p:cNvSpPr>
          <p:nvPr>
            <p:ph idx="1"/>
          </p:nvPr>
        </p:nvSpPr>
        <p:spPr/>
        <p:txBody>
          <a:bodyPr/>
          <a:lstStyle/>
          <a:p>
            <a:pPr lvl="0">
              <a:buFont typeface="+mj-lt"/>
              <a:buAutoNum type="arabicPeriod"/>
            </a:pPr>
            <a:r>
              <a:rPr lang="en-US" sz="2600" dirty="0">
                <a:solidFill>
                  <a:srgbClr val="CC00CC"/>
                </a:solidFill>
              </a:rPr>
              <a:t>What</a:t>
            </a:r>
            <a:r>
              <a:rPr lang="en-US" sz="2600" dirty="0"/>
              <a:t> have we been doing?</a:t>
            </a:r>
            <a:endParaRPr lang="en-GB" sz="2600" dirty="0"/>
          </a:p>
          <a:p>
            <a:pPr lvl="0">
              <a:buFont typeface="+mj-lt"/>
              <a:buAutoNum type="arabicPeriod"/>
            </a:pPr>
            <a:r>
              <a:rPr lang="en-US" sz="2600" dirty="0">
                <a:solidFill>
                  <a:srgbClr val="CC00CC"/>
                </a:solidFill>
              </a:rPr>
              <a:t>Why</a:t>
            </a:r>
            <a:r>
              <a:rPr lang="en-US" sz="2600" dirty="0"/>
              <a:t> have we been doing it?</a:t>
            </a:r>
            <a:endParaRPr lang="en-GB" sz="2600" dirty="0"/>
          </a:p>
          <a:p>
            <a:pPr lvl="0">
              <a:buFont typeface="+mj-lt"/>
              <a:buAutoNum type="arabicPeriod"/>
            </a:pPr>
            <a:r>
              <a:rPr lang="en-US" sz="2600" dirty="0"/>
              <a:t>What has been done </a:t>
            </a:r>
            <a:r>
              <a:rPr lang="en-US" sz="2600" dirty="0">
                <a:solidFill>
                  <a:srgbClr val="CC00CC"/>
                </a:solidFill>
              </a:rPr>
              <a:t>in the past </a:t>
            </a:r>
            <a:r>
              <a:rPr lang="en-US" sz="2600" dirty="0"/>
              <a:t>in this area?</a:t>
            </a:r>
            <a:endParaRPr lang="en-GB" sz="2600" dirty="0"/>
          </a:p>
          <a:p>
            <a:pPr lvl="0">
              <a:buFont typeface="+mj-lt"/>
              <a:buAutoNum type="arabicPeriod"/>
            </a:pPr>
            <a:r>
              <a:rPr lang="en-US" sz="2600" dirty="0"/>
              <a:t>What were the </a:t>
            </a:r>
            <a:r>
              <a:rPr lang="en-US" sz="2600" dirty="0">
                <a:solidFill>
                  <a:srgbClr val="CC00CC"/>
                </a:solidFill>
              </a:rPr>
              <a:t>effects</a:t>
            </a:r>
            <a:r>
              <a:rPr lang="en-US" sz="2600" dirty="0"/>
              <a:t> then ?</a:t>
            </a:r>
            <a:endParaRPr lang="en-GB" sz="2600" dirty="0"/>
          </a:p>
          <a:p>
            <a:pPr lvl="0">
              <a:buFont typeface="+mj-lt"/>
              <a:buAutoNum type="arabicPeriod"/>
            </a:pPr>
            <a:r>
              <a:rPr lang="en-US" sz="2600" dirty="0"/>
              <a:t>To what extent was this unsatisfactory and why?</a:t>
            </a:r>
            <a:endParaRPr lang="en-GB" sz="2600" dirty="0"/>
          </a:p>
          <a:p>
            <a:pPr lvl="0">
              <a:buFont typeface="+mj-lt"/>
              <a:buAutoNum type="arabicPeriod"/>
            </a:pPr>
            <a:r>
              <a:rPr lang="en-US" sz="2600" dirty="0"/>
              <a:t>What have we tried that worked </a:t>
            </a:r>
            <a:r>
              <a:rPr lang="en-US" sz="2600" dirty="0">
                <a:solidFill>
                  <a:srgbClr val="CC00CC"/>
                </a:solidFill>
              </a:rPr>
              <a:t>better</a:t>
            </a:r>
            <a:r>
              <a:rPr lang="en-US" sz="2600" dirty="0"/>
              <a:t>?</a:t>
            </a:r>
            <a:endParaRPr lang="en-GB" sz="2600" dirty="0"/>
          </a:p>
          <a:p>
            <a:pPr lvl="0">
              <a:buFont typeface="+mj-lt"/>
              <a:buAutoNum type="arabicPeriod"/>
            </a:pPr>
            <a:r>
              <a:rPr lang="en-US" sz="2600" dirty="0"/>
              <a:t>What </a:t>
            </a:r>
            <a:r>
              <a:rPr lang="en-US" sz="2600" dirty="0">
                <a:solidFill>
                  <a:srgbClr val="CC00CC"/>
                </a:solidFill>
              </a:rPr>
              <a:t>didn’t work </a:t>
            </a:r>
            <a:r>
              <a:rPr lang="en-US" sz="2600" dirty="0"/>
              <a:t>so well?</a:t>
            </a:r>
            <a:endParaRPr lang="en-GB" sz="2600" dirty="0"/>
          </a:p>
          <a:p>
            <a:pPr lvl="0">
              <a:buFont typeface="+mj-lt"/>
              <a:buAutoNum type="arabicPeriod"/>
            </a:pPr>
            <a:r>
              <a:rPr lang="en-US" sz="2600" dirty="0"/>
              <a:t>What have we learned from our </a:t>
            </a:r>
            <a:r>
              <a:rPr lang="en-US" sz="2600" dirty="0">
                <a:solidFill>
                  <a:srgbClr val="CC00CC"/>
                </a:solidFill>
              </a:rPr>
              <a:t>success and failures</a:t>
            </a:r>
            <a:r>
              <a:rPr lang="en-US" sz="2600" dirty="0"/>
              <a:t>?</a:t>
            </a:r>
            <a:endParaRPr lang="en-GB" sz="2600" dirty="0"/>
          </a:p>
          <a:p>
            <a:pPr lvl="0">
              <a:buFont typeface="+mj-lt"/>
              <a:buAutoNum type="arabicPeriod"/>
            </a:pPr>
            <a:r>
              <a:rPr lang="en-US" sz="2600" dirty="0"/>
              <a:t>What can we </a:t>
            </a:r>
            <a:r>
              <a:rPr lang="en-US" sz="2600" dirty="0">
                <a:solidFill>
                  <a:srgbClr val="CC00CC"/>
                </a:solidFill>
              </a:rPr>
              <a:t>deduce</a:t>
            </a:r>
            <a:r>
              <a:rPr lang="en-US" sz="2600" dirty="0"/>
              <a:t> from what we have done?</a:t>
            </a:r>
            <a:endParaRPr lang="en-GB" sz="2600" dirty="0"/>
          </a:p>
          <a:p>
            <a:pPr lvl="0">
              <a:buFont typeface="+mj-lt"/>
              <a:buAutoNum type="arabicPeriod"/>
            </a:pPr>
            <a:r>
              <a:rPr lang="en-US" sz="2600" dirty="0"/>
              <a:t>What do we plan to do </a:t>
            </a:r>
            <a:r>
              <a:rPr lang="en-US" sz="2600" dirty="0">
                <a:solidFill>
                  <a:srgbClr val="CC00CC"/>
                </a:solidFill>
              </a:rPr>
              <a:t>next</a:t>
            </a:r>
            <a:r>
              <a:rPr lang="en-US" sz="2600" dirty="0"/>
              <a:t> in this domain? </a:t>
            </a:r>
            <a:endParaRPr lang="en-GB" sz="2600" dirty="0"/>
          </a:p>
          <a:p>
            <a:pPr>
              <a:buFont typeface="+mj-lt"/>
              <a:buAutoNum type="arabicPeriod"/>
            </a:pPr>
            <a:endParaRPr lang="en-GB" sz="2600" dirty="0"/>
          </a:p>
        </p:txBody>
      </p:sp>
    </p:spTree>
    <p:extLst>
      <p:ext uri="{BB962C8B-B14F-4D97-AF65-F5344CB8AC3E}">
        <p14:creationId xmlns:p14="http://schemas.microsoft.com/office/powerpoint/2010/main" val="410935934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dirty="0"/>
              <a:t>Ten most common reasons for immediately rejecting a manuscript (after Noble)</a:t>
            </a:r>
            <a:endParaRPr lang="en-GB" altLang="en-US" sz="3200" dirty="0"/>
          </a:p>
        </p:txBody>
      </p:sp>
      <p:sp>
        <p:nvSpPr>
          <p:cNvPr id="31747" name="Rectangle 3"/>
          <p:cNvSpPr>
            <a:spLocks noGrp="1" noChangeArrowheads="1"/>
          </p:cNvSpPr>
          <p:nvPr>
            <p:ph type="body" idx="1"/>
          </p:nvPr>
        </p:nvSpPr>
        <p:spPr/>
        <p:txBody>
          <a:bodyPr/>
          <a:lstStyle/>
          <a:p>
            <a:pPr eaLnBrk="1" hangingPunct="1"/>
            <a:r>
              <a:rPr lang="en-US" altLang="en-US" sz="2400" b="1" dirty="0"/>
              <a:t>Author guidelines not followed.</a:t>
            </a:r>
          </a:p>
          <a:p>
            <a:pPr eaLnBrk="1" hangingPunct="1"/>
            <a:r>
              <a:rPr lang="en-US" altLang="en-US" sz="2400" b="1" dirty="0"/>
              <a:t>Not thorough.</a:t>
            </a:r>
          </a:p>
          <a:p>
            <a:pPr eaLnBrk="1" hangingPunct="1"/>
            <a:r>
              <a:rPr lang="en-US" altLang="en-US" sz="2400" b="1" dirty="0"/>
              <a:t>Bad writing: clarity and style.</a:t>
            </a:r>
          </a:p>
          <a:p>
            <a:pPr eaLnBrk="1" hangingPunct="1"/>
            <a:r>
              <a:rPr lang="en-US" altLang="en-US" sz="2400" b="1" dirty="0"/>
              <a:t>Subject of no interest to readers.</a:t>
            </a:r>
          </a:p>
          <a:p>
            <a:pPr eaLnBrk="1" hangingPunct="1"/>
            <a:r>
              <a:rPr lang="en-US" altLang="en-US" sz="2400" b="1" dirty="0"/>
              <a:t>Poor statistics, tables, figures.</a:t>
            </a:r>
          </a:p>
          <a:p>
            <a:pPr eaLnBrk="1" hangingPunct="1"/>
            <a:r>
              <a:rPr lang="en-US" altLang="en-US" sz="2400" b="1" dirty="0"/>
              <a:t>Old subject / manuscript.</a:t>
            </a:r>
          </a:p>
          <a:p>
            <a:pPr eaLnBrk="1" hangingPunct="1"/>
            <a:r>
              <a:rPr lang="en-US" altLang="en-US" sz="2400" b="1" dirty="0"/>
              <a:t>Unprofessional appearance.</a:t>
            </a:r>
          </a:p>
          <a:p>
            <a:pPr eaLnBrk="1" hangingPunct="1"/>
            <a:r>
              <a:rPr lang="en-US" altLang="en-US" sz="2400" b="1" dirty="0"/>
              <a:t>Title of manuscript.</a:t>
            </a:r>
          </a:p>
          <a:p>
            <a:pPr eaLnBrk="1" hangingPunct="1"/>
            <a:r>
              <a:rPr lang="en-US" altLang="en-US" sz="2400" b="1" dirty="0"/>
              <a:t>Too simple - ‘reporting’.</a:t>
            </a:r>
          </a:p>
          <a:p>
            <a:pPr eaLnBrk="1" hangingPunct="1"/>
            <a:r>
              <a:rPr lang="en-US" altLang="en-US" sz="2400" b="1" dirty="0"/>
              <a:t>Written at the wrong level.</a:t>
            </a:r>
          </a:p>
          <a:p>
            <a:pPr eaLnBrk="1" hangingPunct="1"/>
            <a:endParaRPr lang="en-US" altLang="en-US" b="1" dirty="0"/>
          </a:p>
          <a:p>
            <a:pPr eaLnBrk="1" hangingPunct="1"/>
            <a:endParaRPr lang="en-GB" altLang="en-US" dirty="0"/>
          </a:p>
        </p:txBody>
      </p:sp>
    </p:spTree>
    <p:extLst>
      <p:ext uri="{BB962C8B-B14F-4D97-AF65-F5344CB8AC3E}">
        <p14:creationId xmlns:p14="http://schemas.microsoft.com/office/powerpoint/2010/main" val="2593116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t>Answers to such questions can contribute to:</a:t>
            </a:r>
          </a:p>
        </p:txBody>
      </p:sp>
      <p:sp>
        <p:nvSpPr>
          <p:cNvPr id="3" name="Content Placeholder 2"/>
          <p:cNvSpPr>
            <a:spLocks noGrp="1"/>
          </p:cNvSpPr>
          <p:nvPr>
            <p:ph idx="1"/>
          </p:nvPr>
        </p:nvSpPr>
        <p:spPr>
          <a:xfrm>
            <a:off x="358775" y="908651"/>
            <a:ext cx="8605838" cy="4958750"/>
          </a:xfrm>
        </p:spPr>
        <p:txBody>
          <a:bodyPr/>
          <a:lstStyle/>
          <a:p>
            <a:pPr lvl="0">
              <a:lnSpc>
                <a:spcPct val="100000"/>
              </a:lnSpc>
            </a:pPr>
            <a:r>
              <a:rPr lang="en-GB" sz="2200" dirty="0"/>
              <a:t>Background</a:t>
            </a:r>
          </a:p>
          <a:p>
            <a:pPr lvl="0">
              <a:lnSpc>
                <a:spcPct val="100000"/>
              </a:lnSpc>
            </a:pPr>
            <a:r>
              <a:rPr lang="en-GB" sz="2200" dirty="0"/>
              <a:t>Introduction</a:t>
            </a:r>
          </a:p>
          <a:p>
            <a:pPr lvl="0">
              <a:lnSpc>
                <a:spcPct val="100000"/>
              </a:lnSpc>
            </a:pPr>
            <a:r>
              <a:rPr lang="en-GB" sz="2200" dirty="0"/>
              <a:t>Literature review</a:t>
            </a:r>
          </a:p>
          <a:p>
            <a:pPr lvl="0">
              <a:lnSpc>
                <a:spcPct val="100000"/>
              </a:lnSpc>
            </a:pPr>
            <a:r>
              <a:rPr lang="en-GB" sz="2200" dirty="0"/>
              <a:t>Evaluation of previous work</a:t>
            </a:r>
          </a:p>
          <a:p>
            <a:pPr lvl="0">
              <a:lnSpc>
                <a:spcPct val="100000"/>
              </a:lnSpc>
            </a:pPr>
            <a:r>
              <a:rPr lang="en-GB" sz="2200" dirty="0"/>
              <a:t>Methodology for our study</a:t>
            </a:r>
          </a:p>
          <a:p>
            <a:pPr lvl="0">
              <a:lnSpc>
                <a:spcPct val="100000"/>
              </a:lnSpc>
            </a:pPr>
            <a:r>
              <a:rPr lang="en-GB" sz="2200" dirty="0"/>
              <a:t>Limitations and parameters of the research</a:t>
            </a:r>
          </a:p>
          <a:p>
            <a:pPr lvl="0">
              <a:lnSpc>
                <a:spcPct val="100000"/>
              </a:lnSpc>
            </a:pPr>
            <a:r>
              <a:rPr lang="en-GB" sz="2200" dirty="0"/>
              <a:t>Outcomes</a:t>
            </a:r>
          </a:p>
          <a:p>
            <a:pPr lvl="0">
              <a:lnSpc>
                <a:spcPct val="100000"/>
              </a:lnSpc>
            </a:pPr>
            <a:r>
              <a:rPr lang="en-GB" sz="2200" dirty="0"/>
              <a:t>Analysis of findings</a:t>
            </a:r>
          </a:p>
          <a:p>
            <a:pPr lvl="0">
              <a:lnSpc>
                <a:spcPct val="100000"/>
              </a:lnSpc>
            </a:pPr>
            <a:r>
              <a:rPr lang="en-GB" sz="2200" dirty="0"/>
              <a:t>Evaluation</a:t>
            </a:r>
          </a:p>
          <a:p>
            <a:pPr lvl="0">
              <a:lnSpc>
                <a:spcPct val="100000"/>
              </a:lnSpc>
            </a:pPr>
            <a:r>
              <a:rPr lang="en-GB" sz="2200" dirty="0"/>
              <a:t>Conclusions</a:t>
            </a:r>
          </a:p>
          <a:p>
            <a:pPr lvl="0">
              <a:lnSpc>
                <a:spcPct val="100000"/>
              </a:lnSpc>
            </a:pPr>
            <a:r>
              <a:rPr lang="en-GB" sz="2200" dirty="0"/>
              <a:t>Recommendations</a:t>
            </a:r>
          </a:p>
          <a:p>
            <a:pPr lvl="0">
              <a:lnSpc>
                <a:spcPct val="100000"/>
              </a:lnSpc>
            </a:pPr>
            <a:r>
              <a:rPr lang="en-GB" sz="2200" dirty="0"/>
              <a:t>Future work</a:t>
            </a:r>
          </a:p>
          <a:p>
            <a:pPr>
              <a:lnSpc>
                <a:spcPct val="100000"/>
              </a:lnSpc>
            </a:pPr>
            <a:endParaRPr lang="en-GB" sz="2200" dirty="0"/>
          </a:p>
        </p:txBody>
      </p:sp>
    </p:spTree>
    <p:extLst>
      <p:ext uri="{BB962C8B-B14F-4D97-AF65-F5344CB8AC3E}">
        <p14:creationId xmlns:p14="http://schemas.microsoft.com/office/powerpoint/2010/main" val="193373102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cap="flat" algn="ctr">
            <a:noFill/>
            <a:miter lim="800000"/>
            <a:headEnd/>
            <a:tailEnd/>
          </a:ln>
        </p:spPr>
        <p:txBody>
          <a:bodyPr vert="horz" wrap="square" lIns="91440" tIns="45720" rIns="91440" bIns="45720" numCol="1" anchor="ctr" anchorCtr="0" compatLnSpc="1">
            <a:prstTxWarp prst="textNoShape">
              <a:avLst/>
            </a:prstTxWarp>
          </a:bodyPr>
          <a:lstStyle/>
          <a:p>
            <a:r>
              <a:rPr lang="en-US" sz="3600" dirty="0">
                <a:solidFill>
                  <a:srgbClr val="00B050"/>
                </a:solidFill>
              </a:rPr>
              <a:t>Getting started: lay an egg...</a:t>
            </a:r>
          </a:p>
        </p:txBody>
      </p:sp>
      <p:sp>
        <p:nvSpPr>
          <p:cNvPr id="36867" name="Oval 3"/>
          <p:cNvSpPr>
            <a:spLocks noChangeArrowheads="1"/>
          </p:cNvSpPr>
          <p:nvPr/>
        </p:nvSpPr>
        <p:spPr bwMode="auto">
          <a:xfrm>
            <a:off x="3683000" y="3530600"/>
            <a:ext cx="2463800" cy="1320800"/>
          </a:xfrm>
          <a:prstGeom prst="ellipse">
            <a:avLst/>
          </a:prstGeom>
          <a:solidFill>
            <a:srgbClr val="FFFF66"/>
          </a:solidFill>
          <a:ln w="50800">
            <a:solidFill>
              <a:schemeClr val="tx1"/>
            </a:solidFill>
            <a:round/>
            <a:headEnd/>
            <a:tailEnd/>
          </a:ln>
          <a:effectLst/>
        </p:spPr>
        <p:txBody>
          <a:bodyPr wrap="none" lIns="92075" tIns="46038" rIns="92075" bIns="46038"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Title or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Comic Sans MS" pitchFamily="66" charset="0"/>
                <a:ea typeface="+mn-ea"/>
                <a:cs typeface="+mn-cs"/>
              </a:rPr>
              <a:t>keywords</a:t>
            </a:r>
          </a:p>
        </p:txBody>
      </p:sp>
      <p:sp>
        <p:nvSpPr>
          <p:cNvPr id="36868" name="Line 4"/>
          <p:cNvSpPr>
            <a:spLocks noChangeShapeType="1"/>
          </p:cNvSpPr>
          <p:nvPr/>
        </p:nvSpPr>
        <p:spPr bwMode="auto">
          <a:xfrm flipH="1" flipV="1">
            <a:off x="1600200" y="2286000"/>
            <a:ext cx="2133600" cy="16764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69" name="Line 5"/>
          <p:cNvSpPr>
            <a:spLocks noChangeShapeType="1"/>
          </p:cNvSpPr>
          <p:nvPr/>
        </p:nvSpPr>
        <p:spPr bwMode="auto">
          <a:xfrm>
            <a:off x="5638800" y="4724400"/>
            <a:ext cx="2590800" cy="12192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0" name="Line 6"/>
          <p:cNvSpPr>
            <a:spLocks noChangeShapeType="1"/>
          </p:cNvSpPr>
          <p:nvPr/>
        </p:nvSpPr>
        <p:spPr bwMode="auto">
          <a:xfrm flipV="1">
            <a:off x="5638800" y="2057400"/>
            <a:ext cx="2819400" cy="16002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1" name="Line 7"/>
          <p:cNvSpPr>
            <a:spLocks noChangeShapeType="1"/>
          </p:cNvSpPr>
          <p:nvPr/>
        </p:nvSpPr>
        <p:spPr bwMode="auto">
          <a:xfrm flipH="1">
            <a:off x="1295400" y="4495800"/>
            <a:ext cx="2590800" cy="12192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2" name="Line 8"/>
          <p:cNvSpPr>
            <a:spLocks noChangeShapeType="1"/>
          </p:cNvSpPr>
          <p:nvPr/>
        </p:nvSpPr>
        <p:spPr bwMode="auto">
          <a:xfrm flipH="1">
            <a:off x="4038600" y="4800600"/>
            <a:ext cx="304800" cy="12192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3" name="Line 9"/>
          <p:cNvSpPr>
            <a:spLocks noChangeShapeType="1"/>
          </p:cNvSpPr>
          <p:nvPr/>
        </p:nvSpPr>
        <p:spPr bwMode="auto">
          <a:xfrm>
            <a:off x="5181600" y="4876800"/>
            <a:ext cx="838200" cy="12192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4" name="Line 10"/>
          <p:cNvSpPr>
            <a:spLocks noChangeShapeType="1"/>
          </p:cNvSpPr>
          <p:nvPr/>
        </p:nvSpPr>
        <p:spPr bwMode="auto">
          <a:xfrm flipH="1" flipV="1">
            <a:off x="3352800" y="2133600"/>
            <a:ext cx="1143000" cy="14478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5" name="Line 11"/>
          <p:cNvSpPr>
            <a:spLocks noChangeShapeType="1"/>
          </p:cNvSpPr>
          <p:nvPr/>
        </p:nvSpPr>
        <p:spPr bwMode="auto">
          <a:xfrm flipH="1" flipV="1">
            <a:off x="1143000" y="4114800"/>
            <a:ext cx="2514600" cy="1524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6" name="Line 12"/>
          <p:cNvSpPr>
            <a:spLocks noChangeShapeType="1"/>
          </p:cNvSpPr>
          <p:nvPr/>
        </p:nvSpPr>
        <p:spPr bwMode="auto">
          <a:xfrm flipV="1">
            <a:off x="6172200" y="4038600"/>
            <a:ext cx="2362200" cy="1524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7" name="Line 13"/>
          <p:cNvSpPr>
            <a:spLocks noChangeShapeType="1"/>
          </p:cNvSpPr>
          <p:nvPr/>
        </p:nvSpPr>
        <p:spPr bwMode="auto">
          <a:xfrm flipV="1">
            <a:off x="5257800" y="2133600"/>
            <a:ext cx="76200" cy="1447800"/>
          </a:xfrm>
          <a:prstGeom prst="line">
            <a:avLst/>
          </a:prstGeom>
          <a:noFill/>
          <a:ln w="50800">
            <a:solidFill>
              <a:schemeClr val="tx1"/>
            </a:solidFill>
            <a:round/>
            <a:headEnd type="none" w="sm" len="sm"/>
            <a:tailEnd type="none" w="sm" len="sm"/>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78" name="Rectangle 14"/>
          <p:cNvSpPr>
            <a:spLocks noChangeArrowheads="1"/>
          </p:cNvSpPr>
          <p:nvPr/>
        </p:nvSpPr>
        <p:spPr bwMode="auto">
          <a:xfrm>
            <a:off x="1355725" y="17668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1</a:t>
            </a:r>
          </a:p>
        </p:txBody>
      </p:sp>
      <p:sp>
        <p:nvSpPr>
          <p:cNvPr id="36879" name="Rectangle 15"/>
          <p:cNvSpPr>
            <a:spLocks noChangeArrowheads="1"/>
          </p:cNvSpPr>
          <p:nvPr/>
        </p:nvSpPr>
        <p:spPr bwMode="auto">
          <a:xfrm>
            <a:off x="8137525" y="5440363"/>
            <a:ext cx="186013" cy="708528"/>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4000" b="1" i="0" u="none" strike="noStrike" kern="1200" cap="none" spc="0" normalizeH="0" baseline="0" noProof="0">
              <a:ln>
                <a:noFill/>
              </a:ln>
              <a:solidFill>
                <a:srgbClr val="000000"/>
              </a:solidFill>
              <a:effectLst/>
              <a:uLnTx/>
              <a:uFillTx/>
              <a:latin typeface="Comic Sans MS" pitchFamily="66" charset="0"/>
              <a:ea typeface="+mn-ea"/>
              <a:cs typeface="+mn-cs"/>
            </a:endParaRPr>
          </a:p>
        </p:txBody>
      </p:sp>
      <p:sp>
        <p:nvSpPr>
          <p:cNvPr id="36880" name="Rectangle 16"/>
          <p:cNvSpPr>
            <a:spLocks noChangeArrowheads="1"/>
          </p:cNvSpPr>
          <p:nvPr/>
        </p:nvSpPr>
        <p:spPr bwMode="auto">
          <a:xfrm>
            <a:off x="8289925" y="52720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2</a:t>
            </a:r>
          </a:p>
        </p:txBody>
      </p:sp>
      <p:sp>
        <p:nvSpPr>
          <p:cNvPr id="36881" name="Rectangle 17"/>
          <p:cNvSpPr>
            <a:spLocks noChangeArrowheads="1"/>
          </p:cNvSpPr>
          <p:nvPr/>
        </p:nvSpPr>
        <p:spPr bwMode="auto">
          <a:xfrm>
            <a:off x="746125" y="52720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3</a:t>
            </a:r>
          </a:p>
        </p:txBody>
      </p:sp>
      <p:sp>
        <p:nvSpPr>
          <p:cNvPr id="36882" name="Rectangle 18"/>
          <p:cNvSpPr>
            <a:spLocks noChangeArrowheads="1"/>
          </p:cNvSpPr>
          <p:nvPr/>
        </p:nvSpPr>
        <p:spPr bwMode="auto">
          <a:xfrm>
            <a:off x="5470525" y="17668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4</a:t>
            </a:r>
          </a:p>
        </p:txBody>
      </p:sp>
      <p:sp>
        <p:nvSpPr>
          <p:cNvPr id="36883" name="Rectangle 19"/>
          <p:cNvSpPr>
            <a:spLocks noChangeArrowheads="1"/>
          </p:cNvSpPr>
          <p:nvPr/>
        </p:nvSpPr>
        <p:spPr bwMode="auto">
          <a:xfrm>
            <a:off x="3565525" y="55006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5</a:t>
            </a:r>
          </a:p>
        </p:txBody>
      </p:sp>
      <p:sp>
        <p:nvSpPr>
          <p:cNvPr id="36884" name="Rectangle 20"/>
          <p:cNvSpPr>
            <a:spLocks noChangeArrowheads="1"/>
          </p:cNvSpPr>
          <p:nvPr/>
        </p:nvSpPr>
        <p:spPr bwMode="auto">
          <a:xfrm>
            <a:off x="3641725" y="16906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6</a:t>
            </a:r>
          </a:p>
        </p:txBody>
      </p:sp>
      <p:sp>
        <p:nvSpPr>
          <p:cNvPr id="36885" name="Rectangle 21"/>
          <p:cNvSpPr>
            <a:spLocks noChangeArrowheads="1"/>
          </p:cNvSpPr>
          <p:nvPr/>
        </p:nvSpPr>
        <p:spPr bwMode="auto">
          <a:xfrm>
            <a:off x="8137525" y="4205288"/>
            <a:ext cx="441325"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3333CC"/>
                </a:solidFill>
                <a:effectLst/>
                <a:uLnTx/>
                <a:uFillTx/>
                <a:latin typeface="Comic Sans MS" pitchFamily="66" charset="0"/>
                <a:ea typeface="+mn-ea"/>
                <a:cs typeface="+mn-cs"/>
              </a:rPr>
              <a:t>X</a:t>
            </a:r>
          </a:p>
        </p:txBody>
      </p:sp>
      <p:sp>
        <p:nvSpPr>
          <p:cNvPr id="36886" name="Rectangle 22"/>
          <p:cNvSpPr>
            <a:spLocks noChangeArrowheads="1"/>
          </p:cNvSpPr>
          <p:nvPr/>
        </p:nvSpPr>
        <p:spPr bwMode="auto">
          <a:xfrm>
            <a:off x="822325" y="3367088"/>
            <a:ext cx="876300"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3333CC"/>
                </a:solidFill>
                <a:effectLst/>
                <a:uLnTx/>
                <a:uFillTx/>
                <a:latin typeface="Comic Sans MS" pitchFamily="66" charset="0"/>
                <a:ea typeface="+mn-ea"/>
                <a:cs typeface="+mn-cs"/>
              </a:rPr>
              <a:t>X-1</a:t>
            </a:r>
          </a:p>
        </p:txBody>
      </p:sp>
      <p:sp>
        <p:nvSpPr>
          <p:cNvPr id="36887" name="Rectangle 23"/>
          <p:cNvSpPr>
            <a:spLocks noChangeArrowheads="1"/>
          </p:cNvSpPr>
          <p:nvPr/>
        </p:nvSpPr>
        <p:spPr bwMode="auto">
          <a:xfrm>
            <a:off x="8137525" y="2452688"/>
            <a:ext cx="401638" cy="519112"/>
          </a:xfrm>
          <a:prstGeom prst="rect">
            <a:avLst/>
          </a:prstGeom>
          <a:noFill/>
          <a:ln w="9525">
            <a:noFill/>
            <a:miter lim="800000"/>
            <a:headEnd/>
            <a:tailEnd/>
          </a:ln>
          <a:effectLst/>
        </p:spPr>
        <p:txBody>
          <a:bodyPr wrap="none" lIns="92075" tIns="46038" rIns="92075" bIns="46038">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srgbClr val="FF3300"/>
                </a:solidFill>
                <a:effectLst/>
                <a:uLnTx/>
                <a:uFillTx/>
                <a:latin typeface="Comic Sans MS" pitchFamily="66" charset="0"/>
                <a:ea typeface="+mn-ea"/>
                <a:cs typeface="+mn-cs"/>
              </a:rPr>
              <a:t>7</a:t>
            </a:r>
          </a:p>
        </p:txBody>
      </p:sp>
    </p:spTree>
    <p:extLst>
      <p:ext uri="{BB962C8B-B14F-4D97-AF65-F5344CB8AC3E}">
        <p14:creationId xmlns:p14="http://schemas.microsoft.com/office/powerpoint/2010/main" val="3782649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6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68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68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68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68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687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687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687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3687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3687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36878">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499"/>
                                          </p:stCondLst>
                                        </p:cTn>
                                        <p:tgtEl>
                                          <p:spTgt spid="36880">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499"/>
                                          </p:stCondLst>
                                        </p:cTn>
                                        <p:tgtEl>
                                          <p:spTgt spid="36881">
                                            <p:txEl>
                                              <p:pRg st="0" end="0"/>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499"/>
                                          </p:stCondLst>
                                        </p:cTn>
                                        <p:tgtEl>
                                          <p:spTgt spid="36882">
                                            <p:txEl>
                                              <p:pRg st="0" end="0"/>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499"/>
                                          </p:stCondLst>
                                        </p:cTn>
                                        <p:tgtEl>
                                          <p:spTgt spid="36883">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499"/>
                                          </p:stCondLst>
                                        </p:cTn>
                                        <p:tgtEl>
                                          <p:spTgt spid="36884">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499"/>
                                          </p:stCondLst>
                                        </p:cTn>
                                        <p:tgtEl>
                                          <p:spTgt spid="36885">
                                            <p:txEl>
                                              <p:pRg st="0" end="0"/>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499"/>
                                          </p:stCondLst>
                                        </p:cTn>
                                        <p:tgtEl>
                                          <p:spTgt spid="36886">
                                            <p:txEl>
                                              <p:pRg st="0" end="0"/>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499"/>
                                          </p:stCondLst>
                                        </p:cTn>
                                        <p:tgtEl>
                                          <p:spTgt spid="3688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P spid="36868" grpId="0" animBg="1"/>
      <p:bldP spid="36869" grpId="0" animBg="1"/>
      <p:bldP spid="36870" grpId="0" animBg="1"/>
      <p:bldP spid="36871" grpId="0" animBg="1"/>
      <p:bldP spid="36872" grpId="0" animBg="1"/>
      <p:bldP spid="36873" grpId="0" animBg="1"/>
      <p:bldP spid="36874" grpId="0" animBg="1"/>
      <p:bldP spid="36875" grpId="0" animBg="1"/>
      <p:bldP spid="36876" grpId="0" animBg="1"/>
      <p:bldP spid="36877" grpId="0" animBg="1"/>
      <p:bldP spid="36878" grpId="0" build="p" autoUpdateAnimBg="0"/>
      <p:bldP spid="36880" grpId="0" build="p" autoUpdateAnimBg="0"/>
      <p:bldP spid="36881" grpId="0" build="p" autoUpdateAnimBg="0"/>
      <p:bldP spid="36882" grpId="0" build="p" autoUpdateAnimBg="0"/>
      <p:bldP spid="36883" grpId="0" build="p" autoUpdateAnimBg="0"/>
      <p:bldP spid="36884" grpId="0" build="p" autoUpdateAnimBg="0"/>
      <p:bldP spid="36885" grpId="0" build="p" autoUpdateAnimBg="0"/>
      <p:bldP spid="36886" grpId="0" build="p" autoUpdateAnimBg="0"/>
      <p:bldP spid="36887"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4242" name="Rectangle 2"/>
          <p:cNvSpPr>
            <a:spLocks noGrp="1" noChangeArrowheads="1"/>
          </p:cNvSpPr>
          <p:nvPr>
            <p:ph type="title"/>
          </p:nvPr>
        </p:nvSpPr>
        <p:spPr>
          <a:ln/>
        </p:spPr>
        <p:txBody>
          <a:bodyPr/>
          <a:lstStyle/>
          <a:p>
            <a:r>
              <a:rPr lang="en-GB" sz="3600" dirty="0">
                <a:solidFill>
                  <a:srgbClr val="00B050"/>
                </a:solidFill>
              </a:rPr>
              <a:t>Talk each other through your egg diagram</a:t>
            </a:r>
          </a:p>
        </p:txBody>
      </p:sp>
      <p:sp>
        <p:nvSpPr>
          <p:cNvPr id="394243" name="Rectangle 3"/>
          <p:cNvSpPr>
            <a:spLocks noGrp="1" noChangeArrowheads="1"/>
          </p:cNvSpPr>
          <p:nvPr>
            <p:ph idx="1"/>
          </p:nvPr>
        </p:nvSpPr>
        <p:spPr/>
        <p:txBody>
          <a:bodyPr/>
          <a:lstStyle/>
          <a:p>
            <a:r>
              <a:rPr lang="en-GB" sz="2800" dirty="0">
                <a:latin typeface="Calibri" panose="020F0502020204030204" pitchFamily="34" charset="0"/>
                <a:cs typeface="Calibri" panose="020F0502020204030204" pitchFamily="34" charset="0"/>
              </a:rPr>
              <a:t>Practise </a:t>
            </a:r>
            <a:r>
              <a:rPr lang="en-GB" sz="2800" dirty="0">
                <a:solidFill>
                  <a:srgbClr val="FF0000"/>
                </a:solidFill>
                <a:latin typeface="Calibri" panose="020F0502020204030204" pitchFamily="34" charset="0"/>
                <a:cs typeface="Calibri" panose="020F0502020204030204" pitchFamily="34" charset="0"/>
              </a:rPr>
              <a:t>verbalising</a:t>
            </a:r>
            <a:r>
              <a:rPr lang="en-GB" sz="2800" dirty="0">
                <a:latin typeface="Calibri" panose="020F0502020204030204" pitchFamily="34" charset="0"/>
                <a:cs typeface="Calibri" panose="020F0502020204030204" pitchFamily="34" charset="0"/>
              </a:rPr>
              <a:t> your ideas, to make it much easier in due course to choose how you write them down.</a:t>
            </a:r>
          </a:p>
          <a:p>
            <a:r>
              <a:rPr lang="en-GB" sz="2800" dirty="0">
                <a:latin typeface="Calibri" panose="020F0502020204030204" pitchFamily="34" charset="0"/>
                <a:cs typeface="Calibri" panose="020F0502020204030204" pitchFamily="34" charset="0"/>
              </a:rPr>
              <a:t>While sharing ideas on your writing plans, note particularly when you </a:t>
            </a:r>
            <a:r>
              <a:rPr lang="en-GB" sz="2800" dirty="0">
                <a:solidFill>
                  <a:schemeClr val="accent6">
                    <a:lumMod val="60000"/>
                    <a:lumOff val="40000"/>
                  </a:schemeClr>
                </a:solidFill>
                <a:latin typeface="Calibri" panose="020F0502020204030204" pitchFamily="34" charset="0"/>
                <a:cs typeface="Calibri" panose="020F0502020204030204" pitchFamily="34" charset="0"/>
              </a:rPr>
              <a:t>explain</a:t>
            </a:r>
            <a:r>
              <a:rPr lang="en-GB" sz="2800" dirty="0">
                <a:latin typeface="Calibri" panose="020F0502020204030204" pitchFamily="34" charset="0"/>
                <a:cs typeface="Calibri" panose="020F0502020204030204" pitchFamily="34" charset="0"/>
              </a:rPr>
              <a:t> to someone…</a:t>
            </a:r>
          </a:p>
          <a:p>
            <a:r>
              <a:rPr lang="en-GB" sz="2800" dirty="0">
                <a:solidFill>
                  <a:srgbClr val="FF0000"/>
                </a:solidFill>
                <a:latin typeface="Calibri" panose="020F0502020204030204" pitchFamily="34" charset="0"/>
                <a:cs typeface="Calibri" panose="020F0502020204030204" pitchFamily="34" charset="0"/>
              </a:rPr>
              <a:t>‘but that’s what is very interesting…’</a:t>
            </a:r>
            <a:r>
              <a:rPr lang="en-GB" sz="2800" dirty="0">
                <a:latin typeface="Calibri" panose="020F0502020204030204" pitchFamily="34" charset="0"/>
                <a:cs typeface="Calibri" panose="020F0502020204030204" pitchFamily="34" charset="0"/>
              </a:rPr>
              <a:t> as this will be something important to convey with </a:t>
            </a:r>
            <a:r>
              <a:rPr lang="en-GB" sz="2800" dirty="0">
                <a:solidFill>
                  <a:schemeClr val="accent6">
                    <a:lumMod val="60000"/>
                    <a:lumOff val="40000"/>
                  </a:schemeClr>
                </a:solidFill>
                <a:latin typeface="Calibri" panose="020F0502020204030204" pitchFamily="34" charset="0"/>
                <a:cs typeface="Calibri" panose="020F0502020204030204" pitchFamily="34" charset="0"/>
              </a:rPr>
              <a:t>passion</a:t>
            </a:r>
            <a:r>
              <a:rPr lang="en-GB" sz="2800" dirty="0">
                <a:latin typeface="Calibri" panose="020F0502020204030204" pitchFamily="34" charset="0"/>
                <a:cs typeface="Calibri" panose="020F0502020204030204" pitchFamily="34" charset="0"/>
              </a:rPr>
              <a:t> and </a:t>
            </a:r>
            <a:r>
              <a:rPr lang="en-GB" sz="2800" dirty="0">
                <a:solidFill>
                  <a:schemeClr val="accent6">
                    <a:lumMod val="60000"/>
                    <a:lumOff val="40000"/>
                  </a:schemeClr>
                </a:solidFill>
                <a:latin typeface="Calibri" panose="020F0502020204030204" pitchFamily="34" charset="0"/>
                <a:cs typeface="Calibri" panose="020F0502020204030204" pitchFamily="34" charset="0"/>
              </a:rPr>
              <a:t>enthusiasm</a:t>
            </a:r>
            <a:r>
              <a:rPr lang="en-GB" sz="2800" dirty="0">
                <a:latin typeface="Calibri" panose="020F0502020204030204" pitchFamily="34" charset="0"/>
                <a:cs typeface="Calibri" panose="020F0502020204030204" pitchFamily="34" charset="0"/>
              </a:rPr>
              <a:t> in your writing itself</a:t>
            </a:r>
          </a:p>
          <a:p>
            <a:r>
              <a:rPr lang="en-GB" sz="2800" dirty="0">
                <a:solidFill>
                  <a:srgbClr val="003300"/>
                </a:solidFill>
                <a:latin typeface="Calibri" panose="020F0502020204030204" pitchFamily="34" charset="0"/>
                <a:cs typeface="Calibri" panose="020F0502020204030204" pitchFamily="34" charset="0"/>
              </a:rPr>
              <a:t>‘can I tell you very simply….’</a:t>
            </a:r>
            <a:r>
              <a:rPr lang="en-GB" sz="2800" dirty="0">
                <a:latin typeface="Calibri" panose="020F0502020204030204" pitchFamily="34" charset="0"/>
                <a:cs typeface="Calibri" panose="020F0502020204030204" pitchFamily="34" charset="0"/>
              </a:rPr>
              <a:t> which may be good practice for how to </a:t>
            </a:r>
            <a:r>
              <a:rPr lang="en-GB" sz="2800" dirty="0">
                <a:solidFill>
                  <a:schemeClr val="accent6">
                    <a:lumMod val="60000"/>
                    <a:lumOff val="40000"/>
                  </a:schemeClr>
                </a:solidFill>
                <a:latin typeface="Calibri" panose="020F0502020204030204" pitchFamily="34" charset="0"/>
                <a:cs typeface="Calibri" panose="020F0502020204030204" pitchFamily="34" charset="0"/>
              </a:rPr>
              <a:t>introduce</a:t>
            </a:r>
            <a:r>
              <a:rPr lang="en-GB" sz="2800" dirty="0">
                <a:latin typeface="Calibri" panose="020F0502020204030204" pitchFamily="34" charset="0"/>
                <a:cs typeface="Calibri" panose="020F0502020204030204" pitchFamily="34" charset="0"/>
              </a:rPr>
              <a:t> your writing.</a:t>
            </a:r>
          </a:p>
        </p:txBody>
      </p:sp>
    </p:spTree>
    <p:extLst>
      <p:ext uri="{BB962C8B-B14F-4D97-AF65-F5344CB8AC3E}">
        <p14:creationId xmlns:p14="http://schemas.microsoft.com/office/powerpoint/2010/main" val="262657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4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94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94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4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p>
        </p:txBody>
      </p:sp>
      <p:sp>
        <p:nvSpPr>
          <p:cNvPr id="5" name="Title 1"/>
          <p:cNvSpPr txBox="1">
            <a:spLocks/>
          </p:cNvSpPr>
          <p:nvPr/>
        </p:nvSpPr>
        <p:spPr>
          <a:xfrm>
            <a:off x="0" y="1"/>
            <a:ext cx="9144000" cy="1124679"/>
          </a:xfrm>
          <a:prstGeom prst="rect">
            <a:avLst/>
          </a:prstGeom>
        </p:spPr>
        <p:txBody>
          <a:bodyPr/>
          <a:lstStyle/>
          <a:p>
            <a:pPr marL="0" marR="0" lvl="0" indent="0" algn="ctr" defTabSz="914400" rtl="0" eaLnBrk="1" fontAlgn="base" latinLnBrk="0" hangingPunct="1">
              <a:lnSpc>
                <a:spcPct val="85000"/>
              </a:lnSpc>
              <a:spcBef>
                <a:spcPct val="0"/>
              </a:spcBef>
              <a:spcAft>
                <a:spcPct val="0"/>
              </a:spcAft>
              <a:buClrTx/>
              <a:buSzTx/>
              <a:buFontTx/>
              <a:buNone/>
              <a:tabLst/>
              <a:defRPr/>
            </a:pPr>
            <a:r>
              <a:rPr kumimoji="0" lang="en-GB" sz="3200" b="1" i="0" u="none" strike="noStrike" kern="0" cap="none" spc="0" normalizeH="0" baseline="0" noProof="0" dirty="0">
                <a:ln>
                  <a:noFill/>
                </a:ln>
                <a:solidFill>
                  <a:srgbClr val="00B050"/>
                </a:solidFill>
                <a:effectLst/>
                <a:uLnTx/>
                <a:uFillTx/>
                <a:latin typeface="Arial Rounded MT Bold"/>
                <a:ea typeface="+mn-ea"/>
                <a:cs typeface="+mn-cs"/>
              </a:rPr>
              <a:t>Teaching – and research – and reflection:</a:t>
            </a:r>
            <a:br>
              <a:rPr kumimoji="0" lang="en-GB" sz="3200" b="1" i="0" u="none" strike="noStrike" kern="0" cap="none" spc="0" normalizeH="0" baseline="0" noProof="0" dirty="0">
                <a:ln>
                  <a:noFill/>
                </a:ln>
                <a:solidFill>
                  <a:srgbClr val="00B050"/>
                </a:solidFill>
                <a:effectLst/>
                <a:uLnTx/>
                <a:uFillTx/>
                <a:latin typeface="Arial Rounded MT Bold"/>
                <a:ea typeface="+mn-ea"/>
                <a:cs typeface="+mn-cs"/>
              </a:rPr>
            </a:br>
            <a:r>
              <a:rPr kumimoji="0" lang="en-GB" sz="3200" b="1" i="0" u="none" strike="noStrike" kern="0" cap="none" spc="0" normalizeH="0" baseline="0" noProof="0" dirty="0">
                <a:ln>
                  <a:noFill/>
                </a:ln>
                <a:solidFill>
                  <a:srgbClr val="00B050"/>
                </a:solidFill>
                <a:effectLst/>
                <a:uLnTx/>
                <a:uFillTx/>
                <a:latin typeface="Arial Rounded MT Bold"/>
                <a:ea typeface="+mn-ea"/>
                <a:cs typeface="+mn-cs"/>
              </a:rPr>
              <a:t>the ten most important words</a:t>
            </a:r>
          </a:p>
        </p:txBody>
      </p:sp>
    </p:spTree>
    <p:extLst>
      <p:ext uri="{BB962C8B-B14F-4D97-AF65-F5344CB8AC3E}">
        <p14:creationId xmlns:p14="http://schemas.microsoft.com/office/powerpoint/2010/main" val="14853216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Why? </a:t>
            </a:r>
            <a:r>
              <a:rPr kumimoji="0" lang="en-GB" sz="2800" b="1" i="0" u="none" strike="noStrike" kern="0" cap="none" spc="0" normalizeH="0" baseline="0" noProof="0" dirty="0">
                <a:ln>
                  <a:noFill/>
                </a:ln>
                <a:solidFill>
                  <a:srgbClr val="C00000"/>
                </a:solidFill>
                <a:effectLst/>
                <a:uLnTx/>
                <a:uFillTx/>
                <a:latin typeface="Arial"/>
                <a:ea typeface="+mn-ea"/>
                <a:cs typeface="+mn-cs"/>
              </a:rPr>
              <a:t>(rationale)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1800" b="1" i="0" u="none" strike="noStrike" kern="0" cap="none" spc="0" normalizeH="0" baseline="0" noProof="0" dirty="0">
                <a:ln>
                  <a:noFill/>
                </a:ln>
                <a:solidFill>
                  <a:srgbClr val="660066"/>
                </a:solidFill>
                <a:effectLst/>
                <a:uLnTx/>
                <a:uFillTx/>
                <a:latin typeface="Arial"/>
                <a:ea typeface="+mn-ea"/>
                <a:cs typeface="+mn-cs"/>
              </a:rPr>
              <a:t>What? </a:t>
            </a:r>
            <a:r>
              <a:rPr kumimoji="0" lang="en-GB" sz="1800" b="1" i="0" u="none" strike="noStrike" kern="0" cap="none" spc="0" normalizeH="0" baseline="0" noProof="0" dirty="0">
                <a:ln>
                  <a:noFill/>
                </a:ln>
                <a:solidFill>
                  <a:srgbClr val="C00000"/>
                </a:solidFill>
                <a:effectLst/>
                <a:uLnTx/>
                <a:uFillTx/>
                <a:latin typeface="Arial"/>
                <a:ea typeface="+mn-ea"/>
                <a:cs typeface="+mn-cs"/>
              </a:rPr>
              <a:t>(content)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Who? </a:t>
            </a:r>
            <a:r>
              <a:rPr kumimoji="0" lang="en-GB" sz="2800" b="1" i="0" u="none" strike="noStrike" kern="0" cap="none" spc="0" normalizeH="0" baseline="0" noProof="0" dirty="0">
                <a:ln>
                  <a:noFill/>
                </a:ln>
                <a:solidFill>
                  <a:srgbClr val="C00000"/>
                </a:solidFill>
                <a:effectLst/>
                <a:uLnTx/>
                <a:uFillTx/>
                <a:latin typeface="Arial"/>
                <a:ea typeface="+mn-ea"/>
                <a:cs typeface="+mn-cs"/>
              </a:rPr>
              <a:t>(people, you, me, them)</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Where? </a:t>
            </a:r>
            <a:r>
              <a:rPr kumimoji="0" lang="en-GB" sz="2800" b="1" i="0" u="none" strike="noStrike" kern="0" cap="none" spc="0" normalizeH="0" baseline="0" noProof="0" dirty="0">
                <a:ln>
                  <a:noFill/>
                </a:ln>
                <a:solidFill>
                  <a:srgbClr val="C00000"/>
                </a:solidFill>
                <a:effectLst/>
                <a:uLnTx/>
                <a:uFillTx/>
                <a:latin typeface="Arial"/>
                <a:ea typeface="+mn-ea"/>
                <a:cs typeface="+mn-cs"/>
              </a:rPr>
              <a:t>(locations)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When? </a:t>
            </a:r>
            <a:r>
              <a:rPr kumimoji="0" lang="en-GB" sz="2800" b="1" i="0" u="none" strike="noStrike" kern="0" cap="none" spc="0" normalizeH="0" baseline="0" noProof="0" dirty="0">
                <a:ln>
                  <a:noFill/>
                </a:ln>
                <a:solidFill>
                  <a:srgbClr val="C00000"/>
                </a:solidFill>
                <a:effectLst/>
                <a:uLnTx/>
                <a:uFillTx/>
                <a:latin typeface="Arial"/>
                <a:ea typeface="+mn-ea"/>
                <a:cs typeface="+mn-cs"/>
              </a:rPr>
              <a:t>(times)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How? </a:t>
            </a:r>
            <a:r>
              <a:rPr kumimoji="0" lang="en-GB" sz="2800" b="1" i="0" u="none" strike="noStrike" kern="0" cap="none" spc="0" normalizeH="0" baseline="0" noProof="0" dirty="0">
                <a:ln>
                  <a:noFill/>
                </a:ln>
                <a:solidFill>
                  <a:srgbClr val="C00000"/>
                </a:solidFill>
                <a:effectLst/>
                <a:uLnTx/>
                <a:uFillTx/>
                <a:latin typeface="Arial"/>
                <a:ea typeface="+mn-ea"/>
                <a:cs typeface="+mn-cs"/>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Which? </a:t>
            </a:r>
            <a:r>
              <a:rPr kumimoji="0" lang="en-GB" sz="2800" b="1" i="0" u="none" strike="noStrike" kern="0" cap="none" spc="0" normalizeH="0" baseline="0" noProof="0" dirty="0">
                <a:ln>
                  <a:noFill/>
                </a:ln>
                <a:solidFill>
                  <a:srgbClr val="C00000"/>
                </a:solidFill>
                <a:effectLst/>
                <a:uLnTx/>
                <a:uFillTx/>
                <a:latin typeface="Arial"/>
                <a:ea typeface="+mn-ea"/>
                <a:cs typeface="+mn-cs"/>
              </a:rPr>
              <a:t>(decisions)</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So what? </a:t>
            </a:r>
            <a:r>
              <a:rPr kumimoji="0" lang="en-GB" sz="2800" b="1" i="0" u="none" strike="noStrike" kern="0" cap="none" spc="0" normalizeH="0" baseline="0" noProof="0" dirty="0">
                <a:ln>
                  <a:noFill/>
                </a:ln>
                <a:solidFill>
                  <a:srgbClr val="C00000"/>
                </a:solidFill>
                <a:effectLst/>
                <a:uLnTx/>
                <a:uFillTx/>
                <a:latin typeface="Arial"/>
                <a:ea typeface="+mn-ea"/>
                <a:cs typeface="+mn-cs"/>
              </a:rPr>
              <a:t>(importance?)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Char char="v"/>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Wow? </a:t>
            </a:r>
            <a:r>
              <a:rPr kumimoji="0" lang="en-GB" sz="2800" b="1" i="0" u="none" strike="noStrike" kern="0" cap="none" spc="0" normalizeH="0" baseline="0" noProof="0" dirty="0">
                <a:ln>
                  <a:noFill/>
                </a:ln>
                <a:solidFill>
                  <a:srgbClr val="C00000"/>
                </a:solidFill>
                <a:effectLst/>
                <a:uLnTx/>
                <a:uFillTx/>
                <a:latin typeface="Arial"/>
                <a:ea typeface="+mn-ea"/>
                <a:cs typeface="+mn-cs"/>
              </a:rPr>
              <a:t>(impact?)</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2800" b="1" i="0" u="none" strike="noStrike" kern="0" cap="none" spc="0" normalizeH="0" baseline="0" noProof="0" dirty="0">
                <a:ln>
                  <a:noFill/>
                </a:ln>
                <a:solidFill>
                  <a:srgbClr val="660066"/>
                </a:solidFill>
                <a:effectLst/>
                <a:uLnTx/>
                <a:uFillTx/>
                <a:latin typeface="Arial"/>
                <a:ea typeface="+mn-ea"/>
                <a:cs typeface="+mn-cs"/>
              </a:rPr>
              <a:t>And the most powerful four-letter word in the English language...</a:t>
            </a:r>
          </a:p>
          <a:p>
            <a:pPr marL="533400" marR="0" lvl="0" indent="-533400" algn="l" defTabSz="914400" rtl="0" eaLnBrk="1" fontAlgn="base" latinLnBrk="0" hangingPunct="1">
              <a:lnSpc>
                <a:spcPct val="90000"/>
              </a:lnSpc>
              <a:spcBef>
                <a:spcPct val="35000"/>
              </a:spcBef>
              <a:spcAft>
                <a:spcPct val="0"/>
              </a:spcAft>
              <a:buClr>
                <a:srgbClr val="009900"/>
              </a:buClr>
              <a:buSzTx/>
              <a:buFont typeface="Wingdings" pitchFamily="2" charset="2"/>
              <a:buNone/>
              <a:tabLst/>
              <a:defRPr/>
            </a:pPr>
            <a:r>
              <a:rPr kumimoji="0" lang="en-GB" sz="3600" b="1" i="0" u="none" strike="noStrike" kern="0" cap="none" spc="0" normalizeH="0" baseline="0" noProof="0" dirty="0">
                <a:ln>
                  <a:noFill/>
                </a:ln>
                <a:solidFill>
                  <a:srgbClr val="CC0000"/>
                </a:solidFill>
                <a:effectLst/>
                <a:uLnTx/>
                <a:uFillTx/>
                <a:latin typeface="Arial"/>
                <a:ea typeface="+mn-ea"/>
                <a:cs typeface="+mn-cs"/>
              </a:rPr>
              <a:t>	</a:t>
            </a:r>
            <a:r>
              <a:rPr kumimoji="0" lang="en-GB" sz="6000" b="1" i="0" u="none" strike="noStrike" kern="0" cap="none" spc="0" normalizeH="0" baseline="0" noProof="0" dirty="0">
                <a:ln>
                  <a:noFill/>
                </a:ln>
                <a:solidFill>
                  <a:srgbClr val="CC0000"/>
                </a:solidFill>
                <a:effectLst/>
                <a:uLnTx/>
                <a:uFillTx/>
                <a:latin typeface="Arial"/>
                <a:ea typeface="+mn-ea"/>
                <a:cs typeface="+mn-cs"/>
              </a:rPr>
              <a:t>else</a:t>
            </a:r>
            <a:endParaRPr kumimoji="0" lang="en-GB" sz="3600" b="1" i="0" u="none" strike="noStrike" kern="0" cap="none" spc="0" normalizeH="0" baseline="0" noProof="0" dirty="0">
              <a:ln>
                <a:noFill/>
              </a:ln>
              <a:solidFill>
                <a:srgbClr val="CC0000"/>
              </a:solidFill>
              <a:effectLst/>
              <a:uLnTx/>
              <a:uFillTx/>
              <a:latin typeface="Arial"/>
              <a:ea typeface="+mn-ea"/>
              <a:cs typeface="+mn-cs"/>
            </a:endParaRPr>
          </a:p>
        </p:txBody>
      </p:sp>
      <p:sp>
        <p:nvSpPr>
          <p:cNvPr id="5" name="Title 1"/>
          <p:cNvSpPr txBox="1">
            <a:spLocks/>
          </p:cNvSpPr>
          <p:nvPr/>
        </p:nvSpPr>
        <p:spPr>
          <a:xfrm>
            <a:off x="0" y="1"/>
            <a:ext cx="9144000" cy="1124679"/>
          </a:xfrm>
          <a:prstGeom prst="rect">
            <a:avLst/>
          </a:prstGeom>
        </p:spPr>
        <p:txBody>
          <a:bodyPr/>
          <a:lstStyle/>
          <a:p>
            <a:pPr marL="0" marR="0" lvl="0" indent="0" algn="ctr" defTabSz="914400" rtl="0" eaLnBrk="1" fontAlgn="base" latinLnBrk="0" hangingPunct="1">
              <a:lnSpc>
                <a:spcPct val="85000"/>
              </a:lnSpc>
              <a:spcBef>
                <a:spcPct val="0"/>
              </a:spcBef>
              <a:spcAft>
                <a:spcPct val="0"/>
              </a:spcAft>
              <a:buClrTx/>
              <a:buSzTx/>
              <a:buFontTx/>
              <a:buNone/>
              <a:tabLst/>
              <a:defRPr/>
            </a:pPr>
            <a:r>
              <a:rPr kumimoji="0" lang="en-GB" sz="3200" b="1" i="0" u="none" strike="noStrike" kern="0" cap="none" spc="0" normalizeH="0" baseline="0" noProof="0" dirty="0">
                <a:ln>
                  <a:noFill/>
                </a:ln>
                <a:solidFill>
                  <a:srgbClr val="00B050"/>
                </a:solidFill>
                <a:effectLst/>
                <a:uLnTx/>
                <a:uFillTx/>
                <a:latin typeface="Arial Rounded MT Bold"/>
                <a:ea typeface="+mn-ea"/>
                <a:cs typeface="+mn-cs"/>
              </a:rPr>
              <a:t>Teaching – and research – and reflection:</a:t>
            </a:r>
            <a:br>
              <a:rPr kumimoji="0" lang="en-GB" sz="3200" b="1" i="0" u="none" strike="noStrike" kern="0" cap="none" spc="0" normalizeH="0" baseline="0" noProof="0" dirty="0">
                <a:ln>
                  <a:noFill/>
                </a:ln>
                <a:solidFill>
                  <a:srgbClr val="00B050"/>
                </a:solidFill>
                <a:effectLst/>
                <a:uLnTx/>
                <a:uFillTx/>
                <a:latin typeface="Arial Rounded MT Bold"/>
                <a:ea typeface="+mn-ea"/>
                <a:cs typeface="+mn-cs"/>
              </a:rPr>
            </a:br>
            <a:r>
              <a:rPr kumimoji="0" lang="en-GB" sz="3200" b="1" i="0" u="none" strike="noStrike" kern="0" cap="none" spc="0" normalizeH="0" baseline="0" noProof="0" dirty="0">
                <a:ln>
                  <a:noFill/>
                </a:ln>
                <a:solidFill>
                  <a:srgbClr val="00B050"/>
                </a:solidFill>
                <a:effectLst/>
                <a:uLnTx/>
                <a:uFillTx/>
                <a:latin typeface="Arial Rounded MT Bold"/>
                <a:ea typeface="+mn-ea"/>
                <a:cs typeface="+mn-cs"/>
              </a:rPr>
              <a:t>the ten most important words</a:t>
            </a:r>
          </a:p>
        </p:txBody>
      </p:sp>
    </p:spTree>
    <p:extLst>
      <p:ext uri="{BB962C8B-B14F-4D97-AF65-F5344CB8AC3E}">
        <p14:creationId xmlns:p14="http://schemas.microsoft.com/office/powerpoint/2010/main" val="7149996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animEffect transition="in" filter="dissolve">
                                      <p:cBhvr>
                                        <p:cTn id="7" dur="50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4000" dirty="0">
                <a:solidFill>
                  <a:srgbClr val="00B050"/>
                </a:solidFill>
              </a:rPr>
              <a:t>Interrogating your draft article</a:t>
            </a:r>
          </a:p>
        </p:txBody>
      </p:sp>
      <p:sp>
        <p:nvSpPr>
          <p:cNvPr id="5" name="Content Placeholder 4"/>
          <p:cNvSpPr>
            <a:spLocks noGrp="1"/>
          </p:cNvSpPr>
          <p:nvPr>
            <p:ph idx="1"/>
          </p:nvPr>
        </p:nvSpPr>
        <p:spPr/>
        <p:txBody>
          <a:bodyPr/>
          <a:lstStyle/>
          <a:p>
            <a:pPr>
              <a:buFont typeface="+mj-lt"/>
              <a:buAutoNum type="arabicPeriod"/>
            </a:pPr>
            <a:r>
              <a:rPr lang="en-GB" dirty="0">
                <a:latin typeface="Calibri" panose="020F0502020204030204" pitchFamily="34" charset="0"/>
                <a:cs typeface="Calibri" panose="020F0502020204030204" pitchFamily="34" charset="0"/>
              </a:rPr>
              <a:t>What is the </a:t>
            </a:r>
            <a:r>
              <a:rPr lang="en-GB" dirty="0">
                <a:solidFill>
                  <a:srgbClr val="FF0000"/>
                </a:solidFill>
                <a:latin typeface="Calibri" panose="020F0502020204030204" pitchFamily="34" charset="0"/>
                <a:cs typeface="Calibri" panose="020F0502020204030204" pitchFamily="34" charset="0"/>
              </a:rPr>
              <a:t>single most important finding</a:t>
            </a:r>
            <a:r>
              <a:rPr lang="en-GB" dirty="0">
                <a:latin typeface="Calibri" panose="020F0502020204030204" pitchFamily="34" charset="0"/>
                <a:cs typeface="Calibri" panose="020F0502020204030204" pitchFamily="34" charset="0"/>
              </a:rPr>
              <a:t> in this article?</a:t>
            </a:r>
          </a:p>
          <a:p>
            <a:pPr>
              <a:buFont typeface="+mj-lt"/>
              <a:buAutoNum type="arabicPeriod"/>
            </a:pPr>
            <a:r>
              <a:rPr lang="en-GB" dirty="0">
                <a:latin typeface="Calibri" panose="020F0502020204030204" pitchFamily="34" charset="0"/>
                <a:cs typeface="Calibri" panose="020F0502020204030204" pitchFamily="34" charset="0"/>
              </a:rPr>
              <a:t>What is the most </a:t>
            </a:r>
            <a:r>
              <a:rPr lang="en-GB" dirty="0">
                <a:solidFill>
                  <a:srgbClr val="FF0000"/>
                </a:solidFill>
                <a:latin typeface="Calibri" panose="020F0502020204030204" pitchFamily="34" charset="0"/>
                <a:cs typeface="Calibri" panose="020F0502020204030204" pitchFamily="34" charset="0"/>
              </a:rPr>
              <a:t>surprising</a:t>
            </a:r>
            <a:r>
              <a:rPr lang="en-GB" dirty="0">
                <a:latin typeface="Calibri" panose="020F0502020204030204" pitchFamily="34" charset="0"/>
                <a:cs typeface="Calibri" panose="020F0502020204030204" pitchFamily="34" charset="0"/>
              </a:rPr>
              <a:t> thing?</a:t>
            </a:r>
          </a:p>
          <a:p>
            <a:pPr>
              <a:buFont typeface="+mj-lt"/>
              <a:buAutoNum type="arabicPeriod"/>
            </a:pPr>
            <a:r>
              <a:rPr lang="en-GB" dirty="0">
                <a:latin typeface="Calibri" panose="020F0502020204030204" pitchFamily="34" charset="0"/>
                <a:cs typeface="Calibri" panose="020F0502020204030204" pitchFamily="34" charset="0"/>
              </a:rPr>
              <a:t>What is the </a:t>
            </a:r>
            <a:r>
              <a:rPr lang="en-GB" dirty="0">
                <a:solidFill>
                  <a:srgbClr val="FF0000"/>
                </a:solidFill>
                <a:latin typeface="Calibri" panose="020F0502020204030204" pitchFamily="34" charset="0"/>
                <a:cs typeface="Calibri" panose="020F0502020204030204" pitchFamily="34" charset="0"/>
              </a:rPr>
              <a:t>unique selling point </a:t>
            </a:r>
            <a:r>
              <a:rPr lang="en-GB" dirty="0">
                <a:latin typeface="Calibri" panose="020F0502020204030204" pitchFamily="34" charset="0"/>
                <a:cs typeface="Calibri" panose="020F0502020204030204" pitchFamily="34" charset="0"/>
              </a:rPr>
              <a:t>of this work?</a:t>
            </a:r>
          </a:p>
          <a:p>
            <a:pPr>
              <a:buFont typeface="+mj-lt"/>
              <a:buAutoNum type="arabicPeriod"/>
            </a:pPr>
            <a:r>
              <a:rPr lang="en-GB" dirty="0">
                <a:latin typeface="Calibri" panose="020F0502020204030204" pitchFamily="34" charset="0"/>
                <a:cs typeface="Calibri" panose="020F0502020204030204" pitchFamily="34" charset="0"/>
              </a:rPr>
              <a:t>Why should </a:t>
            </a:r>
            <a:r>
              <a:rPr lang="en-GB" dirty="0">
                <a:solidFill>
                  <a:srgbClr val="FF0000"/>
                </a:solidFill>
                <a:latin typeface="Calibri" panose="020F0502020204030204" pitchFamily="34" charset="0"/>
                <a:cs typeface="Calibri" panose="020F0502020204030204" pitchFamily="34" charset="0"/>
              </a:rPr>
              <a:t>this</a:t>
            </a:r>
            <a:r>
              <a:rPr lang="en-GB" dirty="0">
                <a:latin typeface="Calibri" panose="020F0502020204030204" pitchFamily="34" charset="0"/>
                <a:cs typeface="Calibri" panose="020F0502020204030204" pitchFamily="34" charset="0"/>
              </a:rPr>
              <a:t> piece get published, rather than all the other pieces on the editor’s desk?</a:t>
            </a:r>
          </a:p>
          <a:p>
            <a:pPr>
              <a:buFont typeface="+mj-lt"/>
              <a:buAutoNum type="arabicPeriod"/>
            </a:pPr>
            <a:r>
              <a:rPr lang="en-GB" dirty="0">
                <a:latin typeface="Calibri" panose="020F0502020204030204" pitchFamily="34" charset="0"/>
                <a:cs typeface="Calibri" panose="020F0502020204030204" pitchFamily="34" charset="0"/>
              </a:rPr>
              <a:t>What </a:t>
            </a:r>
            <a:r>
              <a:rPr lang="en-GB" dirty="0">
                <a:solidFill>
                  <a:srgbClr val="FF0000"/>
                </a:solidFill>
                <a:latin typeface="Calibri" panose="020F0502020204030204" pitchFamily="34" charset="0"/>
                <a:cs typeface="Calibri" panose="020F0502020204030204" pitchFamily="34" charset="0"/>
              </a:rPr>
              <a:t>else</a:t>
            </a:r>
            <a:r>
              <a:rPr lang="en-GB" dirty="0">
                <a:latin typeface="Calibri" panose="020F0502020204030204" pitchFamily="34" charset="0"/>
                <a:cs typeface="Calibri" panose="020F0502020204030204" pitchFamily="34" charset="0"/>
              </a:rPr>
              <a:t> could be even more important?</a:t>
            </a:r>
          </a:p>
        </p:txBody>
      </p:sp>
    </p:spTree>
    <p:extLst>
      <p:ext uri="{BB962C8B-B14F-4D97-AF65-F5344CB8AC3E}">
        <p14:creationId xmlns:p14="http://schemas.microsoft.com/office/powerpoint/2010/main" val="335293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a:ln/>
        </p:spPr>
        <p:txBody>
          <a:bodyPr/>
          <a:lstStyle/>
          <a:p>
            <a:r>
              <a:rPr lang="en-GB" dirty="0">
                <a:latin typeface="Times New Roman" panose="02020603050405020304" pitchFamily="18" charset="0"/>
                <a:cs typeface="Times New Roman" panose="02020603050405020304" pitchFamily="18" charset="0"/>
              </a:rPr>
              <a:t>WIRMI and WIIFM?</a:t>
            </a:r>
          </a:p>
        </p:txBody>
      </p:sp>
      <p:sp>
        <p:nvSpPr>
          <p:cNvPr id="407555" name="Rectangle 3"/>
          <p:cNvSpPr>
            <a:spLocks noGrp="1" noChangeArrowheads="1"/>
          </p:cNvSpPr>
          <p:nvPr>
            <p:ph idx="1"/>
          </p:nvPr>
        </p:nvSpPr>
        <p:spPr/>
        <p:txBody>
          <a:bodyPr/>
          <a:lstStyle/>
          <a:p>
            <a:r>
              <a:rPr lang="en-GB" sz="3600" dirty="0">
                <a:solidFill>
                  <a:srgbClr val="FF0000"/>
                </a:solidFill>
                <a:latin typeface="Times New Roman" panose="02020603050405020304" pitchFamily="18" charset="0"/>
                <a:cs typeface="Times New Roman" panose="02020603050405020304" pitchFamily="18" charset="0"/>
              </a:rPr>
              <a:t>WIRMI</a:t>
            </a:r>
          </a:p>
          <a:p>
            <a:pPr>
              <a:buFont typeface="Wingdings" pitchFamily="2" charset="2"/>
              <a:buNone/>
            </a:pPr>
            <a:r>
              <a:rPr lang="en-GB" dirty="0"/>
              <a:t>	‘What I really mean is….’</a:t>
            </a:r>
          </a:p>
          <a:p>
            <a:r>
              <a:rPr lang="en-GB" sz="3600" dirty="0">
                <a:solidFill>
                  <a:srgbClr val="FF0000"/>
                </a:solidFill>
                <a:latin typeface="Times New Roman" panose="02020603050405020304" pitchFamily="18" charset="0"/>
                <a:cs typeface="Times New Roman" panose="02020603050405020304" pitchFamily="18" charset="0"/>
              </a:rPr>
              <a:t>WIIFM?</a:t>
            </a:r>
          </a:p>
          <a:p>
            <a:pPr>
              <a:buFont typeface="Wingdings" pitchFamily="2" charset="2"/>
              <a:buNone/>
            </a:pPr>
            <a:r>
              <a:rPr lang="en-GB" dirty="0"/>
              <a:t>	‘What’s in it for me?’ i.e. the </a:t>
            </a:r>
            <a:r>
              <a:rPr lang="en-GB" dirty="0">
                <a:solidFill>
                  <a:srgbClr val="FFC000"/>
                </a:solidFill>
              </a:rPr>
              <a:t>reader</a:t>
            </a:r>
            <a:r>
              <a:rPr lang="en-GB" dirty="0"/>
              <a:t>, </a:t>
            </a:r>
            <a:r>
              <a:rPr lang="en-GB" dirty="0">
                <a:solidFill>
                  <a:schemeClr val="accent2">
                    <a:lumMod val="40000"/>
                    <a:lumOff val="60000"/>
                  </a:schemeClr>
                </a:solidFill>
              </a:rPr>
              <a:t>editor</a:t>
            </a:r>
            <a:r>
              <a:rPr lang="en-GB" dirty="0"/>
              <a:t>, </a:t>
            </a:r>
            <a:r>
              <a:rPr lang="en-GB" dirty="0">
                <a:solidFill>
                  <a:srgbClr val="92D050"/>
                </a:solidFill>
              </a:rPr>
              <a:t>publisher</a:t>
            </a:r>
            <a:r>
              <a:rPr lang="en-GB" dirty="0"/>
              <a:t>, target audience…</a:t>
            </a:r>
          </a:p>
        </p:txBody>
      </p:sp>
    </p:spTree>
    <p:extLst>
      <p:ext uri="{BB962C8B-B14F-4D97-AF65-F5344CB8AC3E}">
        <p14:creationId xmlns:p14="http://schemas.microsoft.com/office/powerpoint/2010/main" val="45974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7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75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755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ln/>
        </p:spPr>
        <p:txBody>
          <a:bodyPr/>
          <a:lstStyle/>
          <a:p>
            <a:r>
              <a:rPr lang="en-GB"/>
              <a:t>How to tackle writer’s block…</a:t>
            </a:r>
          </a:p>
        </p:txBody>
      </p:sp>
      <p:sp>
        <p:nvSpPr>
          <p:cNvPr id="144387" name="Rectangle 3"/>
          <p:cNvSpPr>
            <a:spLocks noGrp="1" noChangeArrowheads="1"/>
          </p:cNvSpPr>
          <p:nvPr>
            <p:ph idx="1"/>
          </p:nvPr>
        </p:nvSpPr>
        <p:spPr/>
        <p:txBody>
          <a:bodyPr/>
          <a:lstStyle/>
          <a:p>
            <a:r>
              <a:rPr lang="en-GB" sz="4000"/>
              <a:t>Write something else!</a:t>
            </a:r>
          </a:p>
        </p:txBody>
      </p:sp>
    </p:spTree>
    <p:extLst>
      <p:ext uri="{BB962C8B-B14F-4D97-AF65-F5344CB8AC3E}">
        <p14:creationId xmlns:p14="http://schemas.microsoft.com/office/powerpoint/2010/main" val="1574910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ln/>
        </p:spPr>
        <p:txBody>
          <a:bodyPr/>
          <a:lstStyle/>
          <a:p>
            <a:r>
              <a:rPr lang="en-GB"/>
              <a:t>The journal editor’s agenda…</a:t>
            </a:r>
          </a:p>
        </p:txBody>
      </p:sp>
      <p:sp>
        <p:nvSpPr>
          <p:cNvPr id="92163" name="Rectangle 3"/>
          <p:cNvSpPr>
            <a:spLocks noGrp="1" noChangeArrowheads="1"/>
          </p:cNvSpPr>
          <p:nvPr>
            <p:ph idx="1"/>
          </p:nvPr>
        </p:nvSpPr>
        <p:spPr>
          <a:noFill/>
          <a:ln/>
        </p:spPr>
        <p:txBody>
          <a:bodyPr/>
          <a:lstStyle/>
          <a:p>
            <a:pPr marL="0" indent="0">
              <a:lnSpc>
                <a:spcPct val="85000"/>
              </a:lnSpc>
              <a:buNone/>
            </a:pPr>
            <a:r>
              <a:rPr lang="en-GB" sz="2400" dirty="0"/>
              <a:t>Will it survive the 5-minute test?</a:t>
            </a:r>
          </a:p>
          <a:p>
            <a:pPr>
              <a:lnSpc>
                <a:spcPct val="85000"/>
              </a:lnSpc>
            </a:pPr>
            <a:r>
              <a:rPr lang="en-GB" sz="2400" dirty="0"/>
              <a:t>Is the purpose clear?</a:t>
            </a:r>
          </a:p>
          <a:p>
            <a:pPr>
              <a:lnSpc>
                <a:spcPct val="85000"/>
              </a:lnSpc>
            </a:pPr>
            <a:r>
              <a:rPr lang="en-GB" sz="2400" dirty="0"/>
              <a:t>Does the purpose match the journal’s?</a:t>
            </a:r>
          </a:p>
          <a:p>
            <a:pPr>
              <a:lnSpc>
                <a:spcPct val="85000"/>
              </a:lnSpc>
            </a:pPr>
            <a:r>
              <a:rPr lang="en-GB" sz="2400" dirty="0"/>
              <a:t>Are the key points quick to spot?</a:t>
            </a:r>
          </a:p>
          <a:p>
            <a:pPr>
              <a:lnSpc>
                <a:spcPct val="85000"/>
              </a:lnSpc>
            </a:pPr>
            <a:r>
              <a:rPr lang="en-GB" sz="2400" dirty="0"/>
              <a:t>Do the key points link to the purpose?</a:t>
            </a:r>
          </a:p>
          <a:p>
            <a:pPr>
              <a:lnSpc>
                <a:spcPct val="85000"/>
              </a:lnSpc>
            </a:pPr>
            <a:r>
              <a:rPr lang="en-GB" sz="2400" dirty="0"/>
              <a:t>Does the author know why it’s important?</a:t>
            </a:r>
          </a:p>
          <a:p>
            <a:pPr>
              <a:lnSpc>
                <a:spcPct val="85000"/>
              </a:lnSpc>
            </a:pPr>
            <a:r>
              <a:rPr lang="en-GB" sz="2400" dirty="0"/>
              <a:t>Is it readable?</a:t>
            </a:r>
          </a:p>
          <a:p>
            <a:pPr>
              <a:lnSpc>
                <a:spcPct val="85000"/>
              </a:lnSpc>
            </a:pPr>
            <a:r>
              <a:rPr lang="en-GB" sz="2400" dirty="0"/>
              <a:t>Does it follow the </a:t>
            </a:r>
            <a:r>
              <a:rPr lang="en-GB" sz="2400" dirty="0" err="1"/>
              <a:t>housestyle</a:t>
            </a:r>
            <a:r>
              <a:rPr lang="en-GB" sz="2400" dirty="0"/>
              <a:t> (to the letter!!)</a:t>
            </a:r>
          </a:p>
          <a:p>
            <a:pPr>
              <a:lnSpc>
                <a:spcPct val="85000"/>
              </a:lnSpc>
            </a:pPr>
            <a:r>
              <a:rPr lang="en-GB" sz="2400" dirty="0"/>
              <a:t>Will it create a lot of work for me?</a:t>
            </a:r>
          </a:p>
        </p:txBody>
      </p:sp>
    </p:spTree>
    <p:extLst>
      <p:ext uri="{BB962C8B-B14F-4D97-AF65-F5344CB8AC3E}">
        <p14:creationId xmlns:p14="http://schemas.microsoft.com/office/powerpoint/2010/main" val="131894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 calcmode="lin" valueType="num">
                                      <p:cBhvr additive="base">
                                        <p:cTn id="7" dur="500" fill="hold"/>
                                        <p:tgtEl>
                                          <p:spTgt spid="9216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63">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0" end="0"/>
                                            </p:txEl>
                                          </p:spTgt>
                                        </p:tgtEl>
                                        <p:attrNameLst>
                                          <p:attrName>ppt_c</p:attrName>
                                        </p:attrNameLst>
                                      </p:cBhvr>
                                      <p:to>
                                        <a:srgbClr val="0066CC"/>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63">
                                            <p:txEl>
                                              <p:pRg st="1" end="1"/>
                                            </p:txEl>
                                          </p:spTgt>
                                        </p:tgtEl>
                                        <p:attrNameLst>
                                          <p:attrName>style.visibility</p:attrName>
                                        </p:attrNameLst>
                                      </p:cBhvr>
                                      <p:to>
                                        <p:strVal val="visible"/>
                                      </p:to>
                                    </p:set>
                                    <p:anim calcmode="lin" valueType="num">
                                      <p:cBhvr additive="base">
                                        <p:cTn id="13" dur="500" fill="hold"/>
                                        <p:tgtEl>
                                          <p:spTgt spid="9216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63">
                                            <p:txEl>
                                              <p:pRg st="1" end="1"/>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1" end="1"/>
                                            </p:txEl>
                                          </p:spTgt>
                                        </p:tgtEl>
                                        <p:attrNameLst>
                                          <p:attrName>ppt_c</p:attrName>
                                        </p:attrNameLst>
                                      </p:cBhvr>
                                      <p:to>
                                        <a:srgbClr val="0066CC"/>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63">
                                            <p:txEl>
                                              <p:pRg st="2" end="2"/>
                                            </p:txEl>
                                          </p:spTgt>
                                        </p:tgtEl>
                                        <p:attrNameLst>
                                          <p:attrName>style.visibility</p:attrName>
                                        </p:attrNameLst>
                                      </p:cBhvr>
                                      <p:to>
                                        <p:strVal val="visible"/>
                                      </p:to>
                                    </p:set>
                                    <p:anim calcmode="lin" valueType="num">
                                      <p:cBhvr additive="base">
                                        <p:cTn id="19" dur="5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63">
                                            <p:txEl>
                                              <p:pRg st="2" end="2"/>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2" end="2"/>
                                            </p:txEl>
                                          </p:spTgt>
                                        </p:tgtEl>
                                        <p:attrNameLst>
                                          <p:attrName>ppt_c</p:attrName>
                                        </p:attrNameLst>
                                      </p:cBhvr>
                                      <p:to>
                                        <a:srgbClr val="0066CC"/>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63">
                                            <p:txEl>
                                              <p:pRg st="3" end="3"/>
                                            </p:txEl>
                                          </p:spTgt>
                                        </p:tgtEl>
                                        <p:attrNameLst>
                                          <p:attrName>style.visibility</p:attrName>
                                        </p:attrNameLst>
                                      </p:cBhvr>
                                      <p:to>
                                        <p:strVal val="visible"/>
                                      </p:to>
                                    </p:set>
                                    <p:anim calcmode="lin" valueType="num">
                                      <p:cBhvr additive="base">
                                        <p:cTn id="25" dur="500" fill="hold"/>
                                        <p:tgtEl>
                                          <p:spTgt spid="9216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63">
                                            <p:txEl>
                                              <p:pRg st="3" end="3"/>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3" end="3"/>
                                            </p:txEl>
                                          </p:spTgt>
                                        </p:tgtEl>
                                        <p:attrNameLst>
                                          <p:attrName>ppt_c</p:attrName>
                                        </p:attrNameLst>
                                      </p:cBhvr>
                                      <p:to>
                                        <a:srgbClr val="0066CC"/>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63">
                                            <p:txEl>
                                              <p:pRg st="4" end="4"/>
                                            </p:txEl>
                                          </p:spTgt>
                                        </p:tgtEl>
                                        <p:attrNameLst>
                                          <p:attrName>style.visibility</p:attrName>
                                        </p:attrNameLst>
                                      </p:cBhvr>
                                      <p:to>
                                        <p:strVal val="visible"/>
                                      </p:to>
                                    </p:set>
                                    <p:anim calcmode="lin" valueType="num">
                                      <p:cBhvr additive="base">
                                        <p:cTn id="31" dur="500" fill="hold"/>
                                        <p:tgtEl>
                                          <p:spTgt spid="9216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63">
                                            <p:txEl>
                                              <p:pRg st="4" end="4"/>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4" end="4"/>
                                            </p:txEl>
                                          </p:spTgt>
                                        </p:tgtEl>
                                        <p:attrNameLst>
                                          <p:attrName>ppt_c</p:attrName>
                                        </p:attrNameLst>
                                      </p:cBhvr>
                                      <p:to>
                                        <a:srgbClr val="0066CC"/>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63">
                                            <p:txEl>
                                              <p:pRg st="5" end="5"/>
                                            </p:txEl>
                                          </p:spTgt>
                                        </p:tgtEl>
                                        <p:attrNameLst>
                                          <p:attrName>style.visibility</p:attrName>
                                        </p:attrNameLst>
                                      </p:cBhvr>
                                      <p:to>
                                        <p:strVal val="visible"/>
                                      </p:to>
                                    </p:set>
                                    <p:anim calcmode="lin" valueType="num">
                                      <p:cBhvr additive="base">
                                        <p:cTn id="37" dur="500" fill="hold"/>
                                        <p:tgtEl>
                                          <p:spTgt spid="9216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63">
                                            <p:txEl>
                                              <p:pRg st="5" end="5"/>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5" end="5"/>
                                            </p:txEl>
                                          </p:spTgt>
                                        </p:tgtEl>
                                        <p:attrNameLst>
                                          <p:attrName>ppt_c</p:attrName>
                                        </p:attrNameLst>
                                      </p:cBhvr>
                                      <p:to>
                                        <a:srgbClr val="0066CC"/>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63">
                                            <p:txEl>
                                              <p:pRg st="6" end="6"/>
                                            </p:txEl>
                                          </p:spTgt>
                                        </p:tgtEl>
                                        <p:attrNameLst>
                                          <p:attrName>style.visibility</p:attrName>
                                        </p:attrNameLst>
                                      </p:cBhvr>
                                      <p:to>
                                        <p:strVal val="visible"/>
                                      </p:to>
                                    </p:set>
                                    <p:anim calcmode="lin" valueType="num">
                                      <p:cBhvr additive="base">
                                        <p:cTn id="43" dur="500" fill="hold"/>
                                        <p:tgtEl>
                                          <p:spTgt spid="9216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63">
                                            <p:txEl>
                                              <p:pRg st="6" end="6"/>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6" end="6"/>
                                            </p:txEl>
                                          </p:spTgt>
                                        </p:tgtEl>
                                        <p:attrNameLst>
                                          <p:attrName>ppt_c</p:attrName>
                                        </p:attrNameLst>
                                      </p:cBhvr>
                                      <p:to>
                                        <a:srgbClr val="0066CC"/>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2163">
                                            <p:txEl>
                                              <p:pRg st="7" end="7"/>
                                            </p:txEl>
                                          </p:spTgt>
                                        </p:tgtEl>
                                        <p:attrNameLst>
                                          <p:attrName>style.visibility</p:attrName>
                                        </p:attrNameLst>
                                      </p:cBhvr>
                                      <p:to>
                                        <p:strVal val="visible"/>
                                      </p:to>
                                    </p:set>
                                    <p:anim calcmode="lin" valueType="num">
                                      <p:cBhvr additive="base">
                                        <p:cTn id="49" dur="500" fill="hold"/>
                                        <p:tgtEl>
                                          <p:spTgt spid="9216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2163">
                                            <p:txEl>
                                              <p:pRg st="7" end="7"/>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7" end="7"/>
                                            </p:txEl>
                                          </p:spTgt>
                                        </p:tgtEl>
                                        <p:attrNameLst>
                                          <p:attrName>ppt_c</p:attrName>
                                        </p:attrNameLst>
                                      </p:cBhvr>
                                      <p:to>
                                        <a:srgbClr val="0066CC"/>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2163">
                                            <p:txEl>
                                              <p:pRg st="8" end="8"/>
                                            </p:txEl>
                                          </p:spTgt>
                                        </p:tgtEl>
                                        <p:attrNameLst>
                                          <p:attrName>style.visibility</p:attrName>
                                        </p:attrNameLst>
                                      </p:cBhvr>
                                      <p:to>
                                        <p:strVal val="visible"/>
                                      </p:to>
                                    </p:set>
                                    <p:anim calcmode="lin" valueType="num">
                                      <p:cBhvr additive="base">
                                        <p:cTn id="55" dur="500" fill="hold"/>
                                        <p:tgtEl>
                                          <p:spTgt spid="9216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2163">
                                            <p:txEl>
                                              <p:pRg st="8" end="8"/>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92163">
                                            <p:txEl>
                                              <p:pRg st="8" end="8"/>
                                            </p:txEl>
                                          </p:spTgt>
                                        </p:tgtEl>
                                        <p:attrNameLst>
                                          <p:attrName>ppt_c</p:attrName>
                                        </p:attrNameLst>
                                      </p:cBhvr>
                                      <p:to>
                                        <a:srgbClr val="0066CC"/>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117C4-9888-4921-918E-7945A6F7C20C}"/>
              </a:ext>
            </a:extLst>
          </p:cNvPr>
          <p:cNvSpPr>
            <a:spLocks noGrp="1"/>
          </p:cNvSpPr>
          <p:nvPr>
            <p:ph type="title"/>
          </p:nvPr>
        </p:nvSpPr>
        <p:spPr/>
        <p:txBody>
          <a:bodyPr/>
          <a:lstStyle/>
          <a:p>
            <a:r>
              <a:rPr lang="en-GB" dirty="0"/>
              <a:t>One thing I’m going to do next…</a:t>
            </a:r>
          </a:p>
        </p:txBody>
      </p:sp>
      <p:sp>
        <p:nvSpPr>
          <p:cNvPr id="3" name="Content Placeholder 2">
            <a:extLst>
              <a:ext uri="{FF2B5EF4-FFF2-40B4-BE49-F238E27FC236}">
                <a16:creationId xmlns:a16="http://schemas.microsoft.com/office/drawing/2014/main" id="{E147C3A0-B4D1-4FDD-AB8A-6F785BB2FC6A}"/>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418808225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Outlets for publications: a hierarchy</a:t>
            </a:r>
            <a:endParaRPr lang="en-GB" altLang="en-US" sz="3200"/>
          </a:p>
        </p:txBody>
      </p:sp>
      <p:sp>
        <p:nvSpPr>
          <p:cNvPr id="28675" name="Rectangle 3"/>
          <p:cNvSpPr>
            <a:spLocks noGrp="1" noChangeArrowheads="1"/>
          </p:cNvSpPr>
          <p:nvPr>
            <p:ph type="body" idx="1"/>
          </p:nvPr>
        </p:nvSpPr>
        <p:spPr/>
        <p:txBody>
          <a:bodyPr/>
          <a:lstStyle/>
          <a:p>
            <a:pPr eaLnBrk="1" hangingPunct="1">
              <a:lnSpc>
                <a:spcPct val="90000"/>
              </a:lnSpc>
            </a:pPr>
            <a:r>
              <a:rPr lang="en-US" altLang="en-US" sz="2300" b="1" dirty="0"/>
              <a:t>journals: international refereed</a:t>
            </a:r>
          </a:p>
          <a:p>
            <a:pPr eaLnBrk="1" hangingPunct="1">
              <a:lnSpc>
                <a:spcPct val="90000"/>
              </a:lnSpc>
            </a:pPr>
            <a:r>
              <a:rPr lang="en-US" altLang="en-US" sz="2300" b="1" dirty="0"/>
              <a:t>lesser, UK </a:t>
            </a:r>
            <a:r>
              <a:rPr lang="en-US" altLang="en-US" sz="2300" b="1" dirty="0" err="1"/>
              <a:t>unrefereed</a:t>
            </a:r>
            <a:endParaRPr lang="en-US" altLang="en-US" sz="2300" b="1" dirty="0"/>
          </a:p>
          <a:p>
            <a:pPr eaLnBrk="1" hangingPunct="1">
              <a:lnSpc>
                <a:spcPct val="90000"/>
              </a:lnSpc>
            </a:pPr>
            <a:r>
              <a:rPr lang="en-US" altLang="en-US" sz="2300" b="1" dirty="0"/>
              <a:t>books scholarly monograph, co-written, edited, co-edited</a:t>
            </a:r>
          </a:p>
          <a:p>
            <a:pPr eaLnBrk="1" hangingPunct="1">
              <a:lnSpc>
                <a:spcPct val="90000"/>
              </a:lnSpc>
            </a:pPr>
            <a:r>
              <a:rPr lang="en-US" altLang="en-US" sz="2300" b="1" dirty="0"/>
              <a:t>conference proceedings - refereed</a:t>
            </a:r>
          </a:p>
          <a:p>
            <a:pPr eaLnBrk="1" hangingPunct="1">
              <a:lnSpc>
                <a:spcPct val="90000"/>
              </a:lnSpc>
            </a:pPr>
            <a:r>
              <a:rPr lang="en-US" altLang="en-US" sz="2300" b="1" dirty="0"/>
              <a:t>book reviews</a:t>
            </a:r>
          </a:p>
          <a:p>
            <a:pPr eaLnBrk="1" hangingPunct="1">
              <a:lnSpc>
                <a:spcPct val="90000"/>
              </a:lnSpc>
            </a:pPr>
            <a:r>
              <a:rPr lang="en-US" altLang="en-US" sz="2300" b="1" dirty="0"/>
              <a:t>conference papers - depends on type</a:t>
            </a:r>
          </a:p>
          <a:p>
            <a:pPr eaLnBrk="1" hangingPunct="1">
              <a:lnSpc>
                <a:spcPct val="90000"/>
              </a:lnSpc>
            </a:pPr>
            <a:r>
              <a:rPr lang="en-US" altLang="en-US" sz="2300" b="1" dirty="0"/>
              <a:t>project reports</a:t>
            </a:r>
          </a:p>
          <a:p>
            <a:pPr eaLnBrk="1" hangingPunct="1">
              <a:lnSpc>
                <a:spcPct val="90000"/>
              </a:lnSpc>
            </a:pPr>
            <a:r>
              <a:rPr lang="en-US" altLang="en-US" sz="2300" b="1" dirty="0"/>
              <a:t>poster sessions</a:t>
            </a:r>
          </a:p>
          <a:p>
            <a:pPr eaLnBrk="1" hangingPunct="1">
              <a:lnSpc>
                <a:spcPct val="90000"/>
              </a:lnSpc>
            </a:pPr>
            <a:r>
              <a:rPr lang="en-US" altLang="en-US" sz="2300" b="1" dirty="0"/>
              <a:t>magazines</a:t>
            </a:r>
          </a:p>
          <a:p>
            <a:pPr eaLnBrk="1" hangingPunct="1">
              <a:lnSpc>
                <a:spcPct val="90000"/>
              </a:lnSpc>
            </a:pPr>
            <a:r>
              <a:rPr lang="en-US" altLang="en-US" sz="2300" b="1" dirty="0"/>
              <a:t>textbooks, newspapers </a:t>
            </a:r>
          </a:p>
          <a:p>
            <a:pPr eaLnBrk="1" hangingPunct="1">
              <a:lnSpc>
                <a:spcPct val="90000"/>
              </a:lnSpc>
            </a:pPr>
            <a:r>
              <a:rPr lang="en-US" altLang="en-US" sz="2300" b="1" dirty="0"/>
              <a:t>Web articles of various kinds</a:t>
            </a:r>
          </a:p>
          <a:p>
            <a:pPr eaLnBrk="1" hangingPunct="1">
              <a:lnSpc>
                <a:spcPct val="90000"/>
              </a:lnSpc>
            </a:pPr>
            <a:r>
              <a:rPr lang="en-US" altLang="en-US" sz="2300" b="1" dirty="0"/>
              <a:t>distance learning materials</a:t>
            </a:r>
            <a:endParaRPr lang="en-GB" altLang="en-US" sz="23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6CD57-68FA-43B3-88FE-87F4850DB256}"/>
              </a:ext>
            </a:extLst>
          </p:cNvPr>
          <p:cNvSpPr>
            <a:spLocks noGrp="1"/>
          </p:cNvSpPr>
          <p:nvPr>
            <p:ph type="title"/>
          </p:nvPr>
        </p:nvSpPr>
        <p:spPr/>
        <p:txBody>
          <a:bodyPr/>
          <a:lstStyle/>
          <a:p>
            <a:r>
              <a:rPr lang="en-GB" dirty="0"/>
              <a:t>And finally</a:t>
            </a:r>
          </a:p>
        </p:txBody>
      </p:sp>
      <p:sp>
        <p:nvSpPr>
          <p:cNvPr id="3" name="Content Placeholder 2">
            <a:extLst>
              <a:ext uri="{FF2B5EF4-FFF2-40B4-BE49-F238E27FC236}">
                <a16:creationId xmlns:a16="http://schemas.microsoft.com/office/drawing/2014/main" id="{371AF3B2-18CC-41B3-BE8C-6AF670276F6D}"/>
              </a:ext>
            </a:extLst>
          </p:cNvPr>
          <p:cNvSpPr>
            <a:spLocks noGrp="1"/>
          </p:cNvSpPr>
          <p:nvPr>
            <p:ph idx="1"/>
          </p:nvPr>
        </p:nvSpPr>
        <p:spPr/>
        <p:txBody>
          <a:bodyPr/>
          <a:lstStyle/>
          <a:p>
            <a:r>
              <a:rPr lang="en-GB" dirty="0"/>
              <a:t>Thanks for being here and working really hard on everything we’ve done.</a:t>
            </a:r>
          </a:p>
          <a:p>
            <a:r>
              <a:rPr lang="en-GB" dirty="0"/>
              <a:t>Good luck with your writing, and getting published.</a:t>
            </a:r>
          </a:p>
        </p:txBody>
      </p:sp>
    </p:spTree>
    <p:extLst>
      <p:ext uri="{BB962C8B-B14F-4D97-AF65-F5344CB8AC3E}">
        <p14:creationId xmlns:p14="http://schemas.microsoft.com/office/powerpoint/2010/main" val="38385613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1403648" y="642918"/>
            <a:ext cx="7200800" cy="5622925"/>
          </a:xfrm>
          <a:prstGeom prst="rect">
            <a:avLst/>
          </a:prstGeom>
          <a:noFill/>
          <a:ln w="12700">
            <a:noFill/>
            <a:miter lim="800000"/>
            <a:headEnd/>
            <a:tailEnd/>
          </a:ln>
        </p:spPr>
        <p:txBody>
          <a:bodyPr lIns="92075" tIns="46038" rIns="92075" bIns="46038" anchor="ctr"/>
          <a:lstStyle/>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5400" b="1" i="0" u="none" strike="noStrike" kern="0" cap="none" spc="0" normalizeH="0" baseline="0" noProof="0" dirty="0">
                <a:ln>
                  <a:noFill/>
                </a:ln>
                <a:solidFill>
                  <a:srgbClr val="CCFFFF"/>
                </a:solidFill>
                <a:effectLst/>
                <a:uLnTx/>
                <a:uFillTx/>
                <a:latin typeface="Arial" charset="0"/>
                <a:ea typeface="+mn-ea"/>
                <a:cs typeface="+mn-cs"/>
              </a:rPr>
              <a:t>Thank you…</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FFFF00"/>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FF66CC"/>
                </a:solidFill>
                <a:effectLst/>
                <a:uLnTx/>
                <a:uFillTx/>
                <a:latin typeface="Arial" charset="0"/>
                <a:ea typeface="+mn-ea"/>
                <a:cs typeface="+mn-cs"/>
                <a:hlinkClick r:id="rId3"/>
              </a:rPr>
              <a:t>http://sally-brown.net </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FF66CC"/>
                </a:solidFill>
                <a:effectLst/>
                <a:uLnTx/>
                <a:uFillTx/>
                <a:latin typeface="Arial" charset="0"/>
                <a:ea typeface="+mn-ea"/>
                <a:cs typeface="+mn-cs"/>
                <a:hlinkClick r:id="rId3"/>
              </a:rPr>
              <a:t>http://phil-race.co.uk</a:t>
            </a:r>
            <a:r>
              <a:rPr kumimoji="0" lang="en-GB" sz="3200" b="1" i="0" u="none" strike="noStrike" kern="0" cap="none" spc="0" normalizeH="0" baseline="0" noProof="0" dirty="0">
                <a:ln>
                  <a:noFill/>
                </a:ln>
                <a:solidFill>
                  <a:srgbClr val="FF66CC"/>
                </a:solidFill>
                <a:effectLst/>
                <a:uLnTx/>
                <a:uFillTx/>
                <a:latin typeface="Arial" charset="0"/>
                <a:ea typeface="+mn-ea"/>
                <a:cs typeface="+mn-cs"/>
              </a:rPr>
              <a:t>   </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200" b="1" i="0" u="none" strike="noStrike" kern="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00B0F0"/>
                </a:solidFill>
                <a:effectLst/>
                <a:uLnTx/>
                <a:uFillTx/>
                <a:latin typeface="Arial" charset="0"/>
                <a:ea typeface="+mn-ea"/>
                <a:cs typeface="+mn-cs"/>
              </a:rPr>
              <a:t>Follow us on Twitter</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00B0F0"/>
                </a:solidFill>
                <a:effectLst/>
                <a:uLnTx/>
                <a:uFillTx/>
                <a:latin typeface="Arial" charset="0"/>
                <a:ea typeface="+mn-ea"/>
                <a:cs typeface="+mn-cs"/>
              </a:rPr>
              <a:t>@</a:t>
            </a:r>
            <a:r>
              <a:rPr kumimoji="0" lang="en-GB" sz="3200" b="1" i="0" u="none" strike="noStrike" kern="0" cap="none" spc="0" normalizeH="0" baseline="0" noProof="0" dirty="0" err="1">
                <a:ln>
                  <a:noFill/>
                </a:ln>
                <a:solidFill>
                  <a:srgbClr val="00B0F0"/>
                </a:solidFill>
                <a:effectLst/>
                <a:uLnTx/>
                <a:uFillTx/>
                <a:latin typeface="Arial" charset="0"/>
                <a:ea typeface="+mn-ea"/>
                <a:cs typeface="+mn-cs"/>
              </a:rPr>
              <a:t>ProfSallyBrown</a:t>
            </a:r>
            <a:endParaRPr kumimoji="0" lang="en-GB" sz="3200" b="1" i="0" u="none" strike="noStrike" kern="0" cap="none" spc="0" normalizeH="0" baseline="0" noProof="0" dirty="0">
              <a:ln>
                <a:noFill/>
              </a:ln>
              <a:solidFill>
                <a:srgbClr val="00B0F0"/>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00B0F0"/>
                </a:solidFill>
                <a:effectLst/>
                <a:uLnTx/>
                <a:uFillTx/>
                <a:latin typeface="Arial" charset="0"/>
                <a:ea typeface="+mn-ea"/>
                <a:cs typeface="+mn-cs"/>
              </a:rPr>
              <a:t>@</a:t>
            </a:r>
            <a:r>
              <a:rPr kumimoji="0" lang="en-GB" sz="3200" b="1" i="0" u="none" strike="noStrike" kern="0" cap="none" spc="0" normalizeH="0" baseline="0" noProof="0" dirty="0" err="1">
                <a:ln>
                  <a:noFill/>
                </a:ln>
                <a:solidFill>
                  <a:srgbClr val="00B0F0"/>
                </a:solidFill>
                <a:effectLst/>
                <a:uLnTx/>
                <a:uFillTx/>
                <a:latin typeface="Arial" charset="0"/>
                <a:ea typeface="+mn-ea"/>
                <a:cs typeface="+mn-cs"/>
              </a:rPr>
              <a:t>RacePhil</a:t>
            </a:r>
            <a:r>
              <a:rPr kumimoji="0" lang="en-GB" sz="3200" b="1" i="0" u="none" strike="noStrike" kern="0" cap="none" spc="0" normalizeH="0" baseline="0" noProof="0" dirty="0">
                <a:ln>
                  <a:noFill/>
                </a:ln>
                <a:solidFill>
                  <a:srgbClr val="00B0F0"/>
                </a:solidFill>
                <a:effectLst/>
                <a:uLnTx/>
                <a:uFillTx/>
                <a:latin typeface="Arial" charset="0"/>
                <a:ea typeface="+mn-ea"/>
                <a:cs typeface="+mn-cs"/>
              </a:rPr>
              <a:t> </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200" b="1" i="0" u="none" strike="noStrike" kern="0" cap="none" spc="0" normalizeH="0" baseline="0" noProof="0" dirty="0">
              <a:ln>
                <a:noFill/>
              </a:ln>
              <a:solidFill>
                <a:srgbClr val="FF66CC"/>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CCCCFF"/>
                </a:solidFill>
                <a:effectLst/>
                <a:uLnTx/>
                <a:uFillTx/>
                <a:latin typeface="Arial" charset="0"/>
                <a:ea typeface="+mn-ea"/>
                <a:cs typeface="+mn-cs"/>
              </a:rPr>
              <a:t>e-mails: </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1600" b="1" i="0" u="none" strike="noStrike" kern="0" cap="none" spc="0" normalizeH="0" baseline="0" noProof="0" dirty="0">
              <a:ln>
                <a:noFill/>
              </a:ln>
              <a:solidFill>
                <a:srgbClr val="CCCCFF"/>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r>
              <a:rPr kumimoji="0" lang="en-GB" sz="3200" b="1" i="0" u="none" strike="noStrike" kern="0" cap="none" spc="0" normalizeH="0" baseline="0" noProof="0" dirty="0">
                <a:ln>
                  <a:noFill/>
                </a:ln>
                <a:solidFill>
                  <a:srgbClr val="FFFF00"/>
                </a:solidFill>
                <a:effectLst/>
                <a:uLnTx/>
                <a:uFillTx/>
                <a:latin typeface="Arial" charset="0"/>
                <a:ea typeface="+mn-ea"/>
                <a:cs typeface="+mn-cs"/>
              </a:rPr>
              <a:t>s.brown@leedsbeckett.ac.uk phil@phil-race.co.uk</a:t>
            </a: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Arial" charset="0"/>
              <a:ea typeface="+mn-ea"/>
              <a:cs typeface="+mn-cs"/>
            </a:endParaRPr>
          </a:p>
          <a:p>
            <a:pPr marL="0" marR="0" lvl="0" indent="0" algn="ctr" defTabSz="914400" rtl="0" eaLnBrk="0" fontAlgn="auto" latinLnBrk="0" hangingPunct="0">
              <a:lnSpc>
                <a:spcPct val="90000"/>
              </a:lnSpc>
              <a:spcBef>
                <a:spcPts val="0"/>
              </a:spcBef>
              <a:spcAft>
                <a:spcPts val="0"/>
              </a:spcAft>
              <a:buClr>
                <a:srgbClr val="FF3399"/>
              </a:buClr>
              <a:buSzPct val="75000"/>
              <a:buFont typeface="Monotype Sorts" pitchFamily="2" charset="2"/>
              <a:buNone/>
              <a:tabLst/>
              <a:defRPr/>
            </a:pPr>
            <a:endParaRPr kumimoji="0" lang="en-GB" sz="3600" b="1" i="0" u="none" strike="noStrike" kern="0" cap="none" spc="0" normalizeH="0" baseline="0" noProof="0" dirty="0">
              <a:ln>
                <a:noFill/>
              </a:ln>
              <a:solidFill>
                <a:srgbClr val="CCFFFF"/>
              </a:solidFill>
              <a:effectLst/>
              <a:uLnTx/>
              <a:uFillTx/>
              <a:latin typeface="Arial" charset="0"/>
              <a:ea typeface="+mn-ea"/>
              <a:cs typeface="+mn-cs"/>
            </a:endParaRPr>
          </a:p>
        </p:txBody>
      </p:sp>
    </p:spTree>
    <p:extLst>
      <p:ext uri="{BB962C8B-B14F-4D97-AF65-F5344CB8AC3E}">
        <p14:creationId xmlns:p14="http://schemas.microsoft.com/office/powerpoint/2010/main" val="314390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en-US" sz="3200"/>
              <a:t>Good advice to help you maximise your chances of publication:</a:t>
            </a:r>
            <a:endParaRPr lang="en-GB" altLang="en-US" sz="3200"/>
          </a:p>
        </p:txBody>
      </p:sp>
      <p:sp>
        <p:nvSpPr>
          <p:cNvPr id="36867" name="Content Placeholder 4"/>
          <p:cNvSpPr>
            <a:spLocks noGrp="1"/>
          </p:cNvSpPr>
          <p:nvPr>
            <p:ph idx="1"/>
          </p:nvPr>
        </p:nvSpPr>
        <p:spPr/>
        <p:txBody>
          <a:bodyPr/>
          <a:lstStyle/>
          <a:p>
            <a:r>
              <a:rPr lang="en-US" altLang="en-US" b="1" dirty="0"/>
              <a:t>Write clearly, logically and sequentially.</a:t>
            </a:r>
            <a:endParaRPr lang="en-GB" altLang="en-US" b="1" dirty="0"/>
          </a:p>
          <a:p>
            <a:r>
              <a:rPr lang="en-US" altLang="en-US" b="1" dirty="0"/>
              <a:t>Study and follow the author guidelines.</a:t>
            </a:r>
            <a:endParaRPr lang="en-GB" altLang="en-US" b="1" dirty="0"/>
          </a:p>
          <a:p>
            <a:r>
              <a:rPr lang="en-US" altLang="en-US" b="1" dirty="0"/>
              <a:t>Have the manuscript critiqued by peers and others before submission.</a:t>
            </a:r>
            <a:endParaRPr lang="en-GB" altLang="en-US" b="1" dirty="0"/>
          </a:p>
          <a:p>
            <a:r>
              <a:rPr lang="en-US" altLang="en-US" b="1" dirty="0"/>
              <a:t>Think what readers might want to know, rather than what you want to say.</a:t>
            </a:r>
            <a:endParaRPr lang="en-GB" altLang="en-US" b="1" dirty="0"/>
          </a:p>
          <a:p>
            <a:r>
              <a:rPr lang="en-US" altLang="en-US" b="1" dirty="0"/>
              <a:t>Pay great attention to detail about presentation/appearance/format.</a:t>
            </a:r>
            <a:endParaRPr lang="en-GB" altLang="en-US" b="1" dirty="0"/>
          </a:p>
          <a:p>
            <a:r>
              <a:rPr lang="en-US" altLang="en-US" b="1" dirty="0"/>
              <a:t>Ensure your Research method is relevant, appropriate and accurate.</a:t>
            </a:r>
            <a:endParaRPr lang="en-GB" altLang="en-US" b="1" dirty="0"/>
          </a:p>
          <a:p>
            <a:endParaRPr lang="en-GB" alt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43A16-1754-45EC-A8AD-F8513CA6964F}"/>
              </a:ext>
            </a:extLst>
          </p:cNvPr>
          <p:cNvSpPr>
            <a:spLocks noGrp="1"/>
          </p:cNvSpPr>
          <p:nvPr>
            <p:ph type="title"/>
          </p:nvPr>
        </p:nvSpPr>
        <p:spPr/>
        <p:txBody>
          <a:bodyPr/>
          <a:lstStyle/>
          <a:p>
            <a:r>
              <a:rPr lang="en-GB" dirty="0"/>
              <a:t>Getting feedback on your work</a:t>
            </a:r>
          </a:p>
        </p:txBody>
      </p:sp>
      <p:sp>
        <p:nvSpPr>
          <p:cNvPr id="3" name="Content Placeholder 2">
            <a:extLst>
              <a:ext uri="{FF2B5EF4-FFF2-40B4-BE49-F238E27FC236}">
                <a16:creationId xmlns:a16="http://schemas.microsoft.com/office/drawing/2014/main" id="{EB336C9C-248D-4277-91D7-1B64B51F2461}"/>
              </a:ext>
            </a:extLst>
          </p:cNvPr>
          <p:cNvSpPr>
            <a:spLocks noGrp="1"/>
          </p:cNvSpPr>
          <p:nvPr>
            <p:ph idx="1"/>
          </p:nvPr>
        </p:nvSpPr>
        <p:spPr/>
        <p:txBody>
          <a:bodyPr/>
          <a:lstStyle/>
          <a:p>
            <a:pPr marL="0" indent="0">
              <a:buNone/>
            </a:pPr>
            <a:r>
              <a:rPr lang="en-GB" b="1" dirty="0"/>
              <a:t>Never submit work for publication without:</a:t>
            </a:r>
          </a:p>
          <a:p>
            <a:r>
              <a:rPr lang="en-GB" b="1" dirty="0"/>
              <a:t>reading it aloud to yourself;</a:t>
            </a:r>
          </a:p>
          <a:p>
            <a:r>
              <a:rPr lang="en-GB" b="1" dirty="0"/>
              <a:t>Getting feedback from at least two people, one an expert colleague, the other a ‘talented amateur’;</a:t>
            </a:r>
          </a:p>
          <a:p>
            <a:r>
              <a:rPr lang="en-GB" b="1" dirty="0"/>
              <a:t>Seek out and make good use of an experienced mentor;</a:t>
            </a:r>
          </a:p>
          <a:p>
            <a:r>
              <a:rPr lang="en-GB" b="1" dirty="0"/>
              <a:t>Constructively use feedback you get once you have submitted work for publication.</a:t>
            </a:r>
          </a:p>
          <a:p>
            <a:endParaRPr lang="en-GB" dirty="0"/>
          </a:p>
        </p:txBody>
      </p:sp>
    </p:spTree>
    <p:extLst>
      <p:ext uri="{BB962C8B-B14F-4D97-AF65-F5344CB8AC3E}">
        <p14:creationId xmlns:p14="http://schemas.microsoft.com/office/powerpoint/2010/main" val="517769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Honing your writing style;</a:t>
            </a:r>
          </a:p>
        </p:txBody>
      </p:sp>
      <p:sp>
        <p:nvSpPr>
          <p:cNvPr id="3" name="Content Placeholder 2"/>
          <p:cNvSpPr>
            <a:spLocks noGrp="1"/>
          </p:cNvSpPr>
          <p:nvPr>
            <p:ph idx="1"/>
          </p:nvPr>
        </p:nvSpPr>
        <p:spPr/>
        <p:txBody>
          <a:bodyPr/>
          <a:lstStyle/>
          <a:p>
            <a:r>
              <a:rPr lang="en-GB" sz="2400" b="1" dirty="0"/>
              <a:t>If you want to publish in a journal or a book series, become very familiar with their existing outputs;</a:t>
            </a:r>
          </a:p>
          <a:p>
            <a:r>
              <a:rPr lang="en-GB" sz="2400" b="1" dirty="0"/>
              <a:t>Read thoroughly the last couple of issues of a journal you want to submit to, for example, or scrutinize other books in the series;</a:t>
            </a:r>
          </a:p>
          <a:p>
            <a:r>
              <a:rPr lang="en-GB" sz="2400" b="1" dirty="0"/>
              <a:t>Look at:</a:t>
            </a:r>
          </a:p>
          <a:p>
            <a:pPr lvl="1"/>
            <a:r>
              <a:rPr lang="en-GB" sz="2400" b="1" dirty="0"/>
              <a:t>Technical issues like length, format, layout, number of diagrams/ tables expected;</a:t>
            </a:r>
          </a:p>
          <a:p>
            <a:pPr lvl="1"/>
            <a:r>
              <a:rPr lang="en-GB" sz="2400" b="1" dirty="0"/>
              <a:t>Stylistic issues like active or passive verbs, typical sentence structure, tone, register, vocabulary; </a:t>
            </a:r>
          </a:p>
          <a:p>
            <a:pPr lvl="1"/>
            <a:r>
              <a:rPr lang="en-GB" sz="2400" b="1" dirty="0"/>
              <a:t>Read and read and read to get the look and feel right.</a:t>
            </a:r>
          </a:p>
          <a:p>
            <a:pPr lvl="1"/>
            <a:endParaRPr lang="en-GB" sz="2400" b="1" dirty="0"/>
          </a:p>
          <a:p>
            <a:pPr marL="0" indent="0">
              <a:buNone/>
            </a:pPr>
            <a:endParaRPr lang="en-GB" sz="2800" b="1" dirty="0"/>
          </a:p>
          <a:p>
            <a:endParaRPr lang="en-GB" b="1" dirty="0"/>
          </a:p>
        </p:txBody>
      </p:sp>
    </p:spTree>
    <p:extLst>
      <p:ext uri="{BB962C8B-B14F-4D97-AF65-F5344CB8AC3E}">
        <p14:creationId xmlns:p14="http://schemas.microsoft.com/office/powerpoint/2010/main" val="2566966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Persisting in the face of setbacks</a:t>
            </a:r>
          </a:p>
        </p:txBody>
      </p:sp>
      <p:sp>
        <p:nvSpPr>
          <p:cNvPr id="3" name="Content Placeholder 2"/>
          <p:cNvSpPr>
            <a:spLocks noGrp="1"/>
          </p:cNvSpPr>
          <p:nvPr>
            <p:ph idx="1"/>
          </p:nvPr>
        </p:nvSpPr>
        <p:spPr/>
        <p:txBody>
          <a:bodyPr/>
          <a:lstStyle/>
          <a:p>
            <a:r>
              <a:rPr lang="en-GB" sz="2800" b="1" dirty="0"/>
              <a:t>Make time to write: it’s not selfish to prioritise this, it’s essential for your career (and don’t wait for the best time);</a:t>
            </a:r>
          </a:p>
          <a:p>
            <a:r>
              <a:rPr lang="en-GB" sz="2800" b="1" dirty="0"/>
              <a:t>If initial feedback is harsh, seek other views abut listen intently and consider it carefully;</a:t>
            </a:r>
          </a:p>
          <a:p>
            <a:r>
              <a:rPr lang="en-GB" sz="2800" b="1" dirty="0"/>
              <a:t>If your article gets rejected, it’s not you but your work that has been unsuccessful;</a:t>
            </a:r>
          </a:p>
          <a:p>
            <a:r>
              <a:rPr lang="en-GB" sz="2800" b="1" dirty="0"/>
              <a:t>Don’t overreact in your response to negative criticism.</a:t>
            </a:r>
          </a:p>
        </p:txBody>
      </p:sp>
    </p:spTree>
    <p:extLst>
      <p:ext uri="{BB962C8B-B14F-4D97-AF65-F5344CB8AC3E}">
        <p14:creationId xmlns:p14="http://schemas.microsoft.com/office/powerpoint/2010/main" val="3052581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GB" altLang="en-US" sz="3600"/>
              <a:t>How do you evaluate the status and impact of journals?</a:t>
            </a:r>
          </a:p>
        </p:txBody>
      </p:sp>
      <p:sp>
        <p:nvSpPr>
          <p:cNvPr id="49155" name="Content Placeholder 4"/>
          <p:cNvSpPr>
            <a:spLocks noGrp="1"/>
          </p:cNvSpPr>
          <p:nvPr>
            <p:ph idx="1"/>
          </p:nvPr>
        </p:nvSpPr>
        <p:spPr/>
        <p:txBody>
          <a:bodyPr/>
          <a:lstStyle/>
          <a:p>
            <a:pPr>
              <a:buFont typeface="Wingdings" panose="05000000000000000000" pitchFamily="2" charset="2"/>
              <a:buNone/>
            </a:pPr>
            <a:r>
              <a:rPr lang="en-GB" altLang="en-US" sz="2200" b="1" dirty="0"/>
              <a:t>The impact factor (IF) of an </a:t>
            </a:r>
            <a:r>
              <a:rPr lang="en-GB" altLang="en-US" sz="2200" b="1" dirty="0">
                <a:hlinkClick r:id="rId2" tooltip="Academic journal"/>
              </a:rPr>
              <a:t>academic journal</a:t>
            </a:r>
            <a:r>
              <a:rPr lang="en-GB" altLang="en-US" sz="2200" b="1" dirty="0"/>
              <a:t> is a measure reflecting the average number of </a:t>
            </a:r>
            <a:r>
              <a:rPr lang="en-GB" altLang="en-US" sz="2200" b="1" dirty="0">
                <a:hlinkClick r:id="rId3" tooltip="Citation"/>
              </a:rPr>
              <a:t>citations</a:t>
            </a:r>
            <a:r>
              <a:rPr lang="en-GB" altLang="en-US" sz="2200" b="1" dirty="0"/>
              <a:t> to recent articles published in the journal. It is frequently used as a </a:t>
            </a:r>
            <a:r>
              <a:rPr lang="en-GB" altLang="en-US" sz="2200" b="1" dirty="0">
                <a:hlinkClick r:id="rId4" tooltip="Proxy (statistics)"/>
              </a:rPr>
              <a:t>proxy</a:t>
            </a:r>
            <a:r>
              <a:rPr lang="en-GB" altLang="en-US" sz="2200" b="1" dirty="0"/>
              <a:t> for the relative importance of a journal within its field, with journals with higher impact factors deemed to be more important than those with lower ones. The impact factor was devised by </a:t>
            </a:r>
            <a:r>
              <a:rPr lang="en-GB" altLang="en-US" sz="2200" b="1" dirty="0">
                <a:hlinkClick r:id="rId5" tooltip="Eugene Garfield"/>
              </a:rPr>
              <a:t>Eugene Garfield</a:t>
            </a:r>
            <a:r>
              <a:rPr lang="en-GB" altLang="en-US" sz="2200" b="1" dirty="0"/>
              <a:t>, the founder of the </a:t>
            </a:r>
            <a:r>
              <a:rPr lang="en-GB" altLang="en-US" sz="2200" b="1" dirty="0">
                <a:hlinkClick r:id="rId6" tooltip="Institute for Scientific Information"/>
              </a:rPr>
              <a:t>Institute for Scientific Information</a:t>
            </a:r>
            <a:r>
              <a:rPr lang="en-GB" altLang="en-US" sz="2200" b="1" dirty="0"/>
              <a:t>. Impact factors are calculated yearly starting from 1975 for those journals that are indexed in the </a:t>
            </a:r>
            <a:r>
              <a:rPr lang="en-GB" altLang="en-US" sz="2200" b="1" i="1" dirty="0">
                <a:hlinkClick r:id="rId7" tooltip="Journal Citation Reports"/>
              </a:rPr>
              <a:t>Journal Citation Reports</a:t>
            </a:r>
            <a:r>
              <a:rPr lang="en-GB" altLang="en-US" sz="2200" b="1" dirty="0"/>
              <a:t>. Impact factors cannot be used to compare journals across disciplines. A journal can adopt editorial policies to increase its impact factor. For example, journals may publish a larger percentage of </a:t>
            </a:r>
            <a:r>
              <a:rPr lang="en-GB" altLang="en-US" sz="2200" b="1" dirty="0">
                <a:hlinkClick r:id="rId8" tooltip="Review article"/>
              </a:rPr>
              <a:t>review articles</a:t>
            </a:r>
            <a:r>
              <a:rPr lang="en-GB" altLang="en-US" sz="2200" b="1" dirty="0"/>
              <a:t> which generally are cited more than research reports </a:t>
            </a:r>
            <a:r>
              <a:rPr lang="en-GB" altLang="en-US" sz="2200" b="1" u="sng" dirty="0">
                <a:hlinkClick r:id="rId9"/>
              </a:rPr>
              <a:t>http://en.wikipedia.org/wiki/Impact_factor</a:t>
            </a:r>
            <a:r>
              <a:rPr lang="en-GB" altLang="en-US" sz="2200" b="1" dirty="0"/>
              <a:t>, see also </a:t>
            </a:r>
            <a:r>
              <a:rPr lang="en-GB" altLang="en-US" sz="2200" b="1" u="sng" dirty="0">
                <a:hlinkClick r:id="rId10"/>
              </a:rPr>
              <a:t>http://en.wikipedia.org/wiki/Journal_Citation_Reports</a:t>
            </a:r>
            <a:endParaRPr lang="en-GB" altLang="en-US" sz="2200" b="1" dirty="0"/>
          </a:p>
          <a:p>
            <a:endParaRPr lang="en-GB" altLang="en-US" sz="2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49238"/>
            <a:ext cx="7543800" cy="741362"/>
          </a:xfrm>
        </p:spPr>
        <p:txBody>
          <a:bodyPr/>
          <a:lstStyle/>
          <a:p>
            <a:r>
              <a:rPr lang="en-GB" altLang="en-US" sz="2800"/>
              <a:t>A useful tool to help you calculate ratings at </a:t>
            </a:r>
            <a:r>
              <a:rPr lang="en-GB" altLang="en-US" sz="2800">
                <a:hlinkClick r:id="rId2"/>
              </a:rPr>
              <a:t>http://www.scimagojr.com/index.php</a:t>
            </a:r>
            <a:endParaRPr lang="en-GB" altLang="en-US" sz="2800"/>
          </a:p>
        </p:txBody>
      </p:sp>
      <p:sp>
        <p:nvSpPr>
          <p:cNvPr id="50179" name="Content Placeholder 4"/>
          <p:cNvSpPr>
            <a:spLocks noGrp="1"/>
          </p:cNvSpPr>
          <p:nvPr>
            <p:ph idx="1"/>
          </p:nvPr>
        </p:nvSpPr>
        <p:spPr>
          <a:xfrm>
            <a:off x="571500" y="1285875"/>
            <a:ext cx="8229600" cy="5033963"/>
          </a:xfrm>
        </p:spPr>
        <p:txBody>
          <a:bodyPr/>
          <a:lstStyle/>
          <a:p>
            <a:pPr>
              <a:buFont typeface="Wingdings" panose="05000000000000000000" pitchFamily="2" charset="2"/>
              <a:buNone/>
            </a:pPr>
            <a:r>
              <a:rPr lang="en-GB" altLang="en-US" sz="2400" b="1" dirty="0"/>
              <a:t>If you type in the name of a journal in the box JOURNAL SEARCH it will give a graphical and numerical indication of its influence over the last few years (rising or falling). (It also identifies its country of publication)</a:t>
            </a:r>
          </a:p>
          <a:p>
            <a:pPr>
              <a:buFont typeface="Wingdings" panose="05000000000000000000" pitchFamily="2" charset="2"/>
              <a:buNone/>
            </a:pPr>
            <a:r>
              <a:rPr lang="en-GB" altLang="en-US" sz="2400" b="1" dirty="0"/>
              <a:t>If you click on JOURNAL RANKING they can select by Social Science and then Education and then by region (worldwide or in the UK or in the USA, </a:t>
            </a:r>
            <a:r>
              <a:rPr lang="en-GB" altLang="en-US" sz="2400" b="1" dirty="0" err="1"/>
              <a:t>etc</a:t>
            </a:r>
            <a:r>
              <a:rPr lang="en-GB" altLang="en-US" sz="2400" b="1" dirty="0"/>
              <a:t>) and it will show the journals with the highest impact factors in rank order. You will notice that it also includes journals for primary and secondary education but you can select out the HE ones. </a:t>
            </a:r>
          </a:p>
          <a:p>
            <a:pPr>
              <a:buFont typeface="Wingdings" panose="05000000000000000000" pitchFamily="2" charset="2"/>
              <a:buNone/>
            </a:pPr>
            <a:r>
              <a:rPr lang="en-GB" altLang="en-US" sz="1800" b="1" dirty="0"/>
              <a:t>Thanks to Ray Land at Durham University for this tip</a:t>
            </a:r>
            <a:r>
              <a:rPr lang="en-GB" altLang="en-US" b="1" dirty="0"/>
              <a:t>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1655</TotalTime>
  <Words>1848</Words>
  <Application>Microsoft Office PowerPoint</Application>
  <PresentationFormat>On-screen Show (4:3)</PresentationFormat>
  <Paragraphs>218</Paragraphs>
  <Slides>31</Slides>
  <Notes>12</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31</vt:i4>
      </vt:variant>
    </vt:vector>
  </HeadingPairs>
  <TitlesOfParts>
    <vt:vector size="44" baseType="lpstr">
      <vt:lpstr>Arial</vt:lpstr>
      <vt:lpstr>Arial Rounded MT Bold</vt:lpstr>
      <vt:lpstr>Calibri</vt:lpstr>
      <vt:lpstr>Comic Sans MS</vt:lpstr>
      <vt:lpstr>Monotype Sorts</vt:lpstr>
      <vt:lpstr>Tahoma</vt:lpstr>
      <vt:lpstr>Times New Roman</vt:lpstr>
      <vt:lpstr>Wingdings</vt:lpstr>
      <vt:lpstr>LeedsMet template</vt:lpstr>
      <vt:lpstr>2_LeedsMet template</vt:lpstr>
      <vt:lpstr>83_Custom Design</vt:lpstr>
      <vt:lpstr>75_Custom Design</vt:lpstr>
      <vt:lpstr>45_Custom Design</vt:lpstr>
      <vt:lpstr>Getting published on assessment, learning and teaching</vt:lpstr>
      <vt:lpstr>Ten most common reasons for immediately rejecting a manuscript (after Noble)</vt:lpstr>
      <vt:lpstr>Outlets for publications: a hierarchy</vt:lpstr>
      <vt:lpstr>Good advice to help you maximise your chances of publication:</vt:lpstr>
      <vt:lpstr>Getting feedback on your work</vt:lpstr>
      <vt:lpstr>Honing your writing style;</vt:lpstr>
      <vt:lpstr>Persisting in the face of setbacks</vt:lpstr>
      <vt:lpstr>How do you evaluate the status and impact of journals?</vt:lpstr>
      <vt:lpstr>A useful tool to help you calculate ratings at http://www.scimagojr.com/index.php</vt:lpstr>
      <vt:lpstr>Writing in journals: some suggestions...</vt:lpstr>
      <vt:lpstr>Writing in journals: some suggestions...</vt:lpstr>
      <vt:lpstr>Useful references</vt:lpstr>
      <vt:lpstr>Overnight task: 500 words (plus or minus 10 words)</vt:lpstr>
      <vt:lpstr>PowerPoint Presentation</vt:lpstr>
      <vt:lpstr>What did you learn?</vt:lpstr>
      <vt:lpstr>Tips and Tactics Co-authoring Multi-purposing Networking Planning next steps</vt:lpstr>
      <vt:lpstr>Organising your writing…</vt:lpstr>
      <vt:lpstr>Making time …</vt:lpstr>
      <vt:lpstr>Ten questions to get started writing</vt:lpstr>
      <vt:lpstr>Answers to such questions can contribute to:</vt:lpstr>
      <vt:lpstr>Getting started: lay an egg...</vt:lpstr>
      <vt:lpstr>Talk each other through your egg diagram</vt:lpstr>
      <vt:lpstr>PowerPoint Presentation</vt:lpstr>
      <vt:lpstr>PowerPoint Presentation</vt:lpstr>
      <vt:lpstr>Interrogating your draft article</vt:lpstr>
      <vt:lpstr>WIRMI and WIIFM?</vt:lpstr>
      <vt:lpstr>How to tackle writer’s block…</vt:lpstr>
      <vt:lpstr>The journal editor’s agenda…</vt:lpstr>
      <vt:lpstr>One thing I’m going to do next…</vt:lpstr>
      <vt:lpstr>And finally</vt:lpstr>
      <vt:lpstr>PowerPoint Presentation</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85</cp:revision>
  <dcterms:created xsi:type="dcterms:W3CDTF">2007-03-06T12:05:28Z</dcterms:created>
  <dcterms:modified xsi:type="dcterms:W3CDTF">2017-07-14T18:53:02Z</dcterms:modified>
</cp:coreProperties>
</file>