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65" r:id="rId2"/>
    <p:sldMasterId id="2147483767" r:id="rId3"/>
    <p:sldMasterId id="2147483769" r:id="rId4"/>
    <p:sldMasterId id="2147483771" r:id="rId5"/>
    <p:sldMasterId id="2147483773" r:id="rId6"/>
    <p:sldMasterId id="2147483775" r:id="rId7"/>
  </p:sldMasterIdLst>
  <p:notesMasterIdLst>
    <p:notesMasterId r:id="rId46"/>
  </p:notesMasterIdLst>
  <p:handoutMasterIdLst>
    <p:handoutMasterId r:id="rId47"/>
  </p:handoutMasterIdLst>
  <p:sldIdLst>
    <p:sldId id="301" r:id="rId8"/>
    <p:sldId id="321" r:id="rId9"/>
    <p:sldId id="259" r:id="rId10"/>
    <p:sldId id="260" r:id="rId11"/>
    <p:sldId id="262" r:id="rId12"/>
    <p:sldId id="263" r:id="rId13"/>
    <p:sldId id="265" r:id="rId14"/>
    <p:sldId id="266" r:id="rId15"/>
    <p:sldId id="267" r:id="rId16"/>
    <p:sldId id="268" r:id="rId17"/>
    <p:sldId id="269" r:id="rId18"/>
    <p:sldId id="270" r:id="rId19"/>
    <p:sldId id="310" r:id="rId20"/>
    <p:sldId id="323" r:id="rId21"/>
    <p:sldId id="324" r:id="rId22"/>
    <p:sldId id="326" r:id="rId23"/>
    <p:sldId id="327" r:id="rId24"/>
    <p:sldId id="328" r:id="rId25"/>
    <p:sldId id="299" r:id="rId26"/>
    <p:sldId id="322" r:id="rId27"/>
    <p:sldId id="320" r:id="rId28"/>
    <p:sldId id="329" r:id="rId29"/>
    <p:sldId id="295" r:id="rId30"/>
    <p:sldId id="331" r:id="rId31"/>
    <p:sldId id="332" r:id="rId32"/>
    <p:sldId id="296" r:id="rId33"/>
    <p:sldId id="297" r:id="rId34"/>
    <p:sldId id="314" r:id="rId35"/>
    <p:sldId id="315" r:id="rId36"/>
    <p:sldId id="316" r:id="rId37"/>
    <p:sldId id="317" r:id="rId38"/>
    <p:sldId id="318" r:id="rId39"/>
    <p:sldId id="319" r:id="rId40"/>
    <p:sldId id="311" r:id="rId41"/>
    <p:sldId id="312" r:id="rId42"/>
    <p:sldId id="313" r:id="rId43"/>
    <p:sldId id="333" r:id="rId44"/>
    <p:sldId id="300" r:id="rId45"/>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3" d="100"/>
          <a:sy n="63" d="100"/>
        </p:scale>
        <p:origin x="642"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presProps" Target="presProps.xml"/><Relationship Id="rId8" Type="http://schemas.openxmlformats.org/officeDocument/2006/relationships/slide" Target="slides/slide1.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6ACA0AC9-9A71-402F-90C4-9E292140D01A}" type="slidenum">
              <a:rPr lang="en-GB" altLang="en-US" sz="1200">
                <a:solidFill>
                  <a:srgbClr val="000000"/>
                </a:solidFill>
              </a:rPr>
              <a:pPr eaLnBrk="1" hangingPunct="1"/>
              <a:t>28</a:t>
            </a:fld>
            <a:endParaRPr lang="en-GB" alt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AB919354-DFE5-4CBE-B8BD-9F1F17599648}" type="slidenum">
              <a:rPr lang="en-GB" altLang="en-US" sz="1200">
                <a:solidFill>
                  <a:srgbClr val="000000"/>
                </a:solidFill>
              </a:rPr>
              <a:pPr eaLnBrk="1" hangingPunct="1"/>
              <a:t>29</a:t>
            </a:fld>
            <a:endParaRPr lang="en-GB" altLang="en-US"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F7841773-659B-46A7-BA7C-C625C4C7A37E}" type="slidenum">
              <a:rPr lang="en-GB" altLang="en-US" sz="1200">
                <a:solidFill>
                  <a:srgbClr val="000000"/>
                </a:solidFill>
              </a:rPr>
              <a:pPr eaLnBrk="1" hangingPunct="1"/>
              <a:t>30</a:t>
            </a:fld>
            <a:endParaRPr lang="en-GB" alt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005838B4-A36C-467C-9290-EB6252D4F7E0}" type="slidenum">
              <a:rPr lang="en-GB" altLang="en-US" sz="1200">
                <a:solidFill>
                  <a:srgbClr val="000000"/>
                </a:solidFill>
              </a:rPr>
              <a:pPr eaLnBrk="1" hangingPunct="1"/>
              <a:t>31</a:t>
            </a:fld>
            <a:endParaRPr lang="en-GB" alt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9BE9824F-7C1B-4A00-973C-54D9C9A6719C}" type="slidenum">
              <a:rPr lang="en-GB" altLang="en-US" sz="1200">
                <a:solidFill>
                  <a:srgbClr val="000000"/>
                </a:solidFill>
              </a:rPr>
              <a:pPr eaLnBrk="1" hangingPunct="1"/>
              <a:t>32</a:t>
            </a:fld>
            <a:endParaRPr lang="en-GB" alt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B86E979F-4075-4F06-A0FB-5ABB15C1CC66}" type="slidenum">
              <a:rPr lang="en-GB" altLang="en-US" sz="1200">
                <a:solidFill>
                  <a:srgbClr val="000000"/>
                </a:solidFill>
              </a:rPr>
              <a:pPr eaLnBrk="1" hangingPunct="1"/>
              <a:t>33</a:t>
            </a:fld>
            <a:endParaRPr lang="en-GB" alt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29/06/2017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29/06/2017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29/06/2017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p:txBody>
          <a:bodyPr/>
          <a:lstStyle>
            <a:lvl1pPr>
              <a:defRPr/>
            </a:lvl1pPr>
          </a:lstStyle>
          <a:p>
            <a:fld id="{E4DCE534-02B1-4DB1-BB24-91963E3E24EF}" type="slidenum">
              <a:rPr lang="en-US" altLang="en-US"/>
              <a:pPr/>
              <a:t>‹#›</a:t>
            </a:fld>
            <a:endParaRPr lang="en-US" altLang="en-US"/>
          </a:p>
        </p:txBody>
      </p:sp>
    </p:spTree>
    <p:extLst>
      <p:ext uri="{BB962C8B-B14F-4D97-AF65-F5344CB8AC3E}">
        <p14:creationId xmlns:p14="http://schemas.microsoft.com/office/powerpoint/2010/main" val="65727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0836CCCD-B1F4-4174-966B-2E63CBE91CD2}" type="slidenum">
              <a:rPr lang="en-US" altLang="en-US"/>
              <a:pPr/>
              <a:t>‹#›</a:t>
            </a:fld>
            <a:endParaRPr lang="en-US" altLang="en-US"/>
          </a:p>
        </p:txBody>
      </p:sp>
    </p:spTree>
    <p:extLst>
      <p:ext uri="{BB962C8B-B14F-4D97-AF65-F5344CB8AC3E}">
        <p14:creationId xmlns:p14="http://schemas.microsoft.com/office/powerpoint/2010/main" val="3867306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5C1DD650-8622-4ACF-992B-47FDA4260C0A}" type="slidenum">
              <a:rPr lang="en-US" altLang="en-US"/>
              <a:pPr/>
              <a:t>‹#›</a:t>
            </a:fld>
            <a:endParaRPr lang="en-US" altLang="en-US"/>
          </a:p>
        </p:txBody>
      </p:sp>
    </p:spTree>
    <p:extLst>
      <p:ext uri="{BB962C8B-B14F-4D97-AF65-F5344CB8AC3E}">
        <p14:creationId xmlns:p14="http://schemas.microsoft.com/office/powerpoint/2010/main" val="175793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468A87FE-140E-4324-848D-50EF844C37BE}" type="slidenum">
              <a:rPr lang="en-US" altLang="en-US"/>
              <a:pPr/>
              <a:t>‹#›</a:t>
            </a:fld>
            <a:endParaRPr lang="en-US" altLang="en-US"/>
          </a:p>
        </p:txBody>
      </p:sp>
    </p:spTree>
    <p:extLst>
      <p:ext uri="{BB962C8B-B14F-4D97-AF65-F5344CB8AC3E}">
        <p14:creationId xmlns:p14="http://schemas.microsoft.com/office/powerpoint/2010/main" val="1953553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8E8D3D81-663F-4C80-B1B7-8985D54FB438}" type="slidenum">
              <a:rPr lang="en-US" altLang="en-US"/>
              <a:pPr/>
              <a:t>‹#›</a:t>
            </a:fld>
            <a:endParaRPr lang="en-US" altLang="en-US"/>
          </a:p>
        </p:txBody>
      </p:sp>
    </p:spTree>
    <p:extLst>
      <p:ext uri="{BB962C8B-B14F-4D97-AF65-F5344CB8AC3E}">
        <p14:creationId xmlns:p14="http://schemas.microsoft.com/office/powerpoint/2010/main" val="412095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6/29/2017</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391B3293-3683-4950-A2D8-F636834A30F5}" type="slidenum">
              <a:rPr lang="en-US" altLang="en-US"/>
              <a:pPr/>
              <a:t>‹#›</a:t>
            </a:fld>
            <a:endParaRPr lang="en-US" altLang="en-US"/>
          </a:p>
        </p:txBody>
      </p:sp>
    </p:spTree>
    <p:extLst>
      <p:ext uri="{BB962C8B-B14F-4D97-AF65-F5344CB8AC3E}">
        <p14:creationId xmlns:p14="http://schemas.microsoft.com/office/powerpoint/2010/main" val="127993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29/06/2017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29/06/2017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29/06/2017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29/06/2017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29/06/2017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29/06/2017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29/06/2017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29/06/2017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205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205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8CDBA1C8-F559-41D9-92D7-1FF5830E98B0}" type="slidenum">
              <a:rPr lang="en-US" altLang="en-US"/>
              <a:pPr/>
              <a:t>‹#›</a:t>
            </a:fld>
            <a:endParaRPr lang="en-US" altLang="en-US"/>
          </a:p>
        </p:txBody>
      </p:sp>
      <p:grpSp>
        <p:nvGrpSpPr>
          <p:cNvPr id="205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6"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3075"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3076"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31744009-6473-48E6-ADFD-4FF960C114D7}" type="slidenum">
              <a:rPr lang="en-US" altLang="en-US"/>
              <a:pPr/>
              <a:t>‹#›</a:t>
            </a:fld>
            <a:endParaRPr lang="en-US" altLang="en-US"/>
          </a:p>
        </p:txBody>
      </p:sp>
      <p:grpSp>
        <p:nvGrpSpPr>
          <p:cNvPr id="3080"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7"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4099"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4100"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087F6557-C9B8-4444-ACF3-A9CE7FE76725}" type="slidenum">
              <a:rPr lang="en-US" altLang="en-US"/>
              <a:pPr/>
              <a:t>‹#›</a:t>
            </a:fld>
            <a:endParaRPr lang="en-US" altLang="en-US"/>
          </a:p>
        </p:txBody>
      </p:sp>
      <p:grpSp>
        <p:nvGrpSpPr>
          <p:cNvPr id="4104"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8"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5123"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5124"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10EC3D64-68E7-4F38-9D9E-54050C7C43F4}" type="slidenum">
              <a:rPr lang="en-US" altLang="en-US"/>
              <a:pPr/>
              <a:t>‹#›</a:t>
            </a:fld>
            <a:endParaRPr lang="en-US" altLang="en-US"/>
          </a:p>
        </p:txBody>
      </p:sp>
      <p:grpSp>
        <p:nvGrpSpPr>
          <p:cNvPr id="5128"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9"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614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614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61494016-B94B-4453-BDE3-C08874E00C0F}" type="slidenum">
              <a:rPr lang="en-US" altLang="en-US"/>
              <a:pPr/>
              <a:t>‹#›</a:t>
            </a:fld>
            <a:endParaRPr lang="en-US" altLang="en-US"/>
          </a:p>
        </p:txBody>
      </p:sp>
      <p:grpSp>
        <p:nvGrpSpPr>
          <p:cNvPr id="615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0"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717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717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5FD8AEFD-65EB-47AC-A703-823E503B3C83}" type="slidenum">
              <a:rPr lang="en-US" altLang="en-US"/>
              <a:pPr/>
              <a:t>‹#›</a:t>
            </a:fld>
            <a:endParaRPr lang="en-US" altLang="en-US"/>
          </a:p>
        </p:txBody>
      </p:sp>
      <p:grpSp>
        <p:nvGrpSpPr>
          <p:cNvPr id="717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1"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Getting published on assessment, learning </a:t>
            </a:r>
            <a:r>
              <a:rPr lang="en-GB" altLang="en-US" sz="4400"/>
              <a:t>and teaching</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err="1">
                <a:solidFill>
                  <a:schemeClr val="tx2">
                    <a:lumMod val="60000"/>
                    <a:lumOff val="40000"/>
                  </a:schemeClr>
                </a:solidFill>
              </a:rPr>
              <a:t>Congresso</a:t>
            </a:r>
            <a:r>
              <a:rPr lang="en-GB" b="1" dirty="0">
                <a:solidFill>
                  <a:schemeClr val="tx2">
                    <a:lumMod val="60000"/>
                    <a:lumOff val="40000"/>
                  </a:schemeClr>
                </a:solidFill>
              </a:rPr>
              <a:t> </a:t>
            </a:r>
            <a:r>
              <a:rPr lang="en-GB" b="1" dirty="0" err="1">
                <a:solidFill>
                  <a:schemeClr val="tx2">
                    <a:lumMod val="60000"/>
                    <a:lumOff val="40000"/>
                  </a:schemeClr>
                </a:solidFill>
              </a:rPr>
              <a:t>Internacionale</a:t>
            </a:r>
            <a:r>
              <a:rPr lang="en-GB" b="1" dirty="0">
                <a:solidFill>
                  <a:schemeClr val="tx2">
                    <a:lumMod val="60000"/>
                    <a:lumOff val="40000"/>
                  </a:schemeClr>
                </a:solidFill>
              </a:rPr>
              <a:t> de </a:t>
            </a:r>
            <a:r>
              <a:rPr lang="en-GB" b="1" dirty="0" err="1">
                <a:solidFill>
                  <a:schemeClr val="tx2">
                    <a:lumMod val="60000"/>
                    <a:lumOff val="40000"/>
                  </a:schemeClr>
                </a:solidFill>
              </a:rPr>
              <a:t>evaluacion</a:t>
            </a:r>
            <a:r>
              <a:rPr lang="en-GB" b="1" dirty="0">
                <a:solidFill>
                  <a:schemeClr val="tx2">
                    <a:lumMod val="60000"/>
                    <a:lumOff val="40000"/>
                  </a:schemeClr>
                </a:solidFill>
              </a:rPr>
              <a:t> </a:t>
            </a:r>
            <a:r>
              <a:rPr lang="en-GB" b="1" dirty="0" err="1">
                <a:solidFill>
                  <a:schemeClr val="tx2">
                    <a:lumMod val="60000"/>
                    <a:lumOff val="40000"/>
                  </a:schemeClr>
                </a:solidFill>
              </a:rPr>
              <a:t>formativa</a:t>
            </a:r>
            <a:r>
              <a:rPr lang="en-GB" b="1" dirty="0">
                <a:solidFill>
                  <a:schemeClr val="tx2">
                    <a:lumMod val="60000"/>
                    <a:lumOff val="40000"/>
                  </a:schemeClr>
                </a:solidFill>
              </a:rPr>
              <a:t> y </a:t>
            </a:r>
            <a:r>
              <a:rPr lang="en-GB" b="1" dirty="0" err="1">
                <a:solidFill>
                  <a:schemeClr val="tx2">
                    <a:lumMod val="60000"/>
                    <a:lumOff val="40000"/>
                  </a:schemeClr>
                </a:solidFill>
              </a:rPr>
              <a:t>compartida</a:t>
            </a:r>
            <a:endParaRPr lang="en-GB" b="1" dirty="0">
              <a:solidFill>
                <a:schemeClr val="tx2">
                  <a:lumMod val="60000"/>
                  <a:lumOff val="40000"/>
                </a:schemeClr>
              </a:solidFill>
            </a:endParaRPr>
          </a:p>
          <a:p>
            <a:pPr algn="ctr" eaLnBrk="1" hangingPunct="1">
              <a:defRPr/>
            </a:pPr>
            <a:r>
              <a:rPr lang="en-GB" sz="2000" b="1" dirty="0">
                <a:solidFill>
                  <a:srgbClr val="0070C0"/>
                </a:solidFill>
              </a:rPr>
              <a:t>Leon, July 2017</a:t>
            </a:r>
          </a:p>
          <a:p>
            <a:pPr algn="ctr" eaLnBrk="1" hangingPunct="1">
              <a:defRPr/>
            </a:pPr>
            <a:r>
              <a:rPr lang="en-GB" sz="2400" b="1" dirty="0"/>
              <a:t>Sally Brown &amp; Phil Race</a:t>
            </a:r>
          </a:p>
          <a:p>
            <a:pPr algn="ctr" eaLnBrk="1" hangingPunct="1">
              <a:defRPr/>
            </a:pPr>
            <a:r>
              <a:rPr lang="en-GB" sz="2400" b="1" dirty="0"/>
              <a:t>sally-brown.net  &amp; phil-race.co.uk</a:t>
            </a:r>
          </a:p>
          <a:p>
            <a:pPr algn="ctr" eaLnBrk="1" hangingPunct="1">
              <a:defRPr/>
            </a:pPr>
            <a:r>
              <a:rPr lang="en-GB" sz="2400" b="1" dirty="0"/>
              <a:t>@</a:t>
            </a:r>
            <a:r>
              <a:rPr lang="en-GB" sz="2400" b="1" dirty="0" err="1"/>
              <a:t>ProfSallyBrown</a:t>
            </a:r>
            <a:r>
              <a:rPr lang="en-GB" sz="2400" b="1" dirty="0"/>
              <a:t> @</a:t>
            </a:r>
            <a:r>
              <a:rPr lang="en-GB" sz="2400" b="1" dirty="0" err="1"/>
              <a:t>RacePhil</a:t>
            </a:r>
            <a:endParaRPr lang="en-GB" sz="2400" b="1" dirty="0"/>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22238"/>
            <a:ext cx="7543800" cy="1074737"/>
          </a:xfrm>
        </p:spPr>
        <p:txBody>
          <a:bodyPr/>
          <a:lstStyle/>
          <a:p>
            <a:pPr eaLnBrk="1" hangingPunct="1"/>
            <a:r>
              <a:rPr lang="en-US" altLang="en-US" dirty="0"/>
              <a:t>Motives for publishing (4)</a:t>
            </a:r>
            <a:endParaRPr lang="en-GB" altLang="en-US" dirty="0"/>
          </a:p>
        </p:txBody>
      </p:sp>
      <p:sp>
        <p:nvSpPr>
          <p:cNvPr id="26627" name="Rectangle 3"/>
          <p:cNvSpPr>
            <a:spLocks noGrp="1" noChangeArrowheads="1"/>
          </p:cNvSpPr>
          <p:nvPr>
            <p:ph type="body" idx="1"/>
          </p:nvPr>
        </p:nvSpPr>
        <p:spPr/>
        <p:txBody>
          <a:bodyPr/>
          <a:lstStyle/>
          <a:p>
            <a:pPr eaLnBrk="1" hangingPunct="1"/>
            <a:r>
              <a:rPr lang="en-US" altLang="en-US" b="1"/>
              <a:t>Publications make you more credible to your students. They see you as a person who has something scholarly to offer.</a:t>
            </a:r>
          </a:p>
          <a:p>
            <a:pPr eaLnBrk="1" hangingPunct="1"/>
            <a:r>
              <a:rPr lang="en-US" altLang="en-US" b="1"/>
              <a:t>It can provide an immense amount of personal satisfaction.</a:t>
            </a:r>
          </a:p>
          <a:p>
            <a:pPr eaLnBrk="1" hangingPunct="1"/>
            <a:endParaRPr lang="en-GB" altLang="en-US"/>
          </a:p>
        </p:txBody>
      </p:sp>
      <p:sp>
        <p:nvSpPr>
          <p:cNvPr id="26628" name="Text Box 4"/>
          <p:cNvSpPr txBox="1">
            <a:spLocks noChangeArrowheads="1"/>
          </p:cNvSpPr>
          <p:nvPr/>
        </p:nvSpPr>
        <p:spPr bwMode="auto">
          <a:xfrm>
            <a:off x="684213" y="4440238"/>
            <a:ext cx="7920037"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p:txBody>
          <a:bodyPr/>
          <a:lstStyle/>
          <a:p>
            <a:pPr eaLnBrk="1" hangingPunct="1"/>
            <a:endParaRPr lang="en-US" altLang="en-US" b="1" dirty="0"/>
          </a:p>
          <a:p>
            <a:pPr eaLnBrk="1" hangingPunct="1"/>
            <a:r>
              <a:rPr lang="en-US" altLang="en-US" b="1" dirty="0"/>
              <a:t>opening doors, getting a background.</a:t>
            </a:r>
          </a:p>
          <a:p>
            <a:pPr eaLnBrk="1" hangingPunct="1"/>
            <a:r>
              <a:rPr lang="en-US" altLang="en-US" b="1" dirty="0"/>
              <a:t>to get a broader career, maybe a lighter teaching load (!)</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endParaRPr lang="en-GB"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Outlets for publications: a hierarchy</a:t>
            </a:r>
            <a:endParaRPr lang="en-GB" altLang="en-US" sz="320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a:t>
            </a:r>
            <a:r>
              <a:rPr lang="en-US" altLang="en-US" sz="2300" b="1" dirty="0" err="1"/>
              <a:t>unrefereed</a:t>
            </a:r>
            <a:endParaRPr lang="en-US" altLang="en-US" sz="2300" b="1" dirty="0"/>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Good advice to help you maximise your chances of publication:</a:t>
            </a:r>
            <a:endParaRPr lang="en-GB" altLang="en-US" sz="3200"/>
          </a:p>
        </p:txBody>
      </p:sp>
      <p:sp>
        <p:nvSpPr>
          <p:cNvPr id="36867" name="Content Placeholder 4"/>
          <p:cNvSpPr>
            <a:spLocks noGrp="1"/>
          </p:cNvSpPr>
          <p:nvPr>
            <p:ph idx="1"/>
          </p:nvPr>
        </p:nvSpPr>
        <p:spPr/>
        <p:txBody>
          <a:bodyPr/>
          <a:lstStyle/>
          <a:p>
            <a:r>
              <a:rPr lang="en-US" altLang="en-US" b="1" dirty="0"/>
              <a:t>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3A16-1754-45EC-A8AD-F8513CA6964F}"/>
              </a:ext>
            </a:extLst>
          </p:cNvPr>
          <p:cNvSpPr>
            <a:spLocks noGrp="1"/>
          </p:cNvSpPr>
          <p:nvPr>
            <p:ph type="title"/>
          </p:nvPr>
        </p:nvSpPr>
        <p:spPr/>
        <p:txBody>
          <a:bodyPr/>
          <a:lstStyle/>
          <a:p>
            <a:r>
              <a:rPr lang="en-GB" dirty="0"/>
              <a:t>Getting feedback on your work</a:t>
            </a:r>
          </a:p>
        </p:txBody>
      </p:sp>
      <p:sp>
        <p:nvSpPr>
          <p:cNvPr id="3" name="Content Placeholder 2">
            <a:extLst>
              <a:ext uri="{FF2B5EF4-FFF2-40B4-BE49-F238E27FC236}">
                <a16:creationId xmlns:a16="http://schemas.microsoft.com/office/drawing/2014/main" id="{EB336C9C-248D-4277-91D7-1B64B51F2461}"/>
              </a:ext>
            </a:extLst>
          </p:cNvPr>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a:p>
            <a:endParaRPr lang="en-GB" dirty="0"/>
          </a:p>
        </p:txBody>
      </p:sp>
    </p:spTree>
    <p:extLst>
      <p:ext uri="{BB962C8B-B14F-4D97-AF65-F5344CB8AC3E}">
        <p14:creationId xmlns:p14="http://schemas.microsoft.com/office/powerpoint/2010/main" val="517769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2566966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3052581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extLst>
      <p:ext uri="{BB962C8B-B14F-4D97-AF65-F5344CB8AC3E}">
        <p14:creationId xmlns:p14="http://schemas.microsoft.com/office/powerpoint/2010/main" val="2593116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1723763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3500"/>
              <a:t>The ‘ten damn fool questions’ method of getting started...</a:t>
            </a:r>
            <a:endParaRPr lang="en-GB" altLang="en-US" sz="350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265BA-8AFF-42BC-9BDC-0B63B04C9483}"/>
              </a:ext>
            </a:extLst>
          </p:cNvPr>
          <p:cNvSpPr>
            <a:spLocks noGrp="1"/>
          </p:cNvSpPr>
          <p:nvPr>
            <p:ph type="title"/>
          </p:nvPr>
        </p:nvSpPr>
        <p:spPr/>
        <p:txBody>
          <a:bodyPr/>
          <a:lstStyle/>
          <a:p>
            <a:r>
              <a:rPr lang="es-ES_tradnl" dirty="0" err="1"/>
              <a:t>Getting</a:t>
            </a:r>
            <a:r>
              <a:rPr lang="es-ES_tradnl" dirty="0"/>
              <a:t> started </a:t>
            </a:r>
            <a:r>
              <a:rPr lang="es-ES_tradnl" dirty="0" err="1"/>
              <a:t>publishing</a:t>
            </a:r>
            <a:r>
              <a:rPr lang="es-ES_tradnl" dirty="0"/>
              <a:t> </a:t>
            </a:r>
            <a:r>
              <a:rPr lang="es-ES_tradnl" dirty="0" err="1"/>
              <a:t>on</a:t>
            </a:r>
            <a:r>
              <a:rPr lang="es-ES_tradnl" dirty="0"/>
              <a:t> </a:t>
            </a:r>
            <a:r>
              <a:rPr lang="es-ES_tradnl" dirty="0" err="1"/>
              <a:t>assessment</a:t>
            </a:r>
            <a:r>
              <a:rPr lang="es-ES_tradnl" dirty="0"/>
              <a:t> in </a:t>
            </a:r>
            <a:r>
              <a:rPr lang="es-ES_tradnl" dirty="0" err="1"/>
              <a:t>Academic</a:t>
            </a:r>
            <a:r>
              <a:rPr lang="es-ES_tradnl" dirty="0"/>
              <a:t> </a:t>
            </a:r>
            <a:r>
              <a:rPr lang="es-ES_tradnl" dirty="0" err="1"/>
              <a:t>journals</a:t>
            </a:r>
            <a:endParaRPr lang="en-GB" dirty="0"/>
          </a:p>
        </p:txBody>
      </p:sp>
      <p:sp>
        <p:nvSpPr>
          <p:cNvPr id="3" name="Content Placeholder 2">
            <a:extLst>
              <a:ext uri="{FF2B5EF4-FFF2-40B4-BE49-F238E27FC236}">
                <a16:creationId xmlns:a16="http://schemas.microsoft.com/office/drawing/2014/main" id="{FF7A26F3-B749-4EC6-A050-A67B0B4CAF16}"/>
              </a:ext>
            </a:extLst>
          </p:cNvPr>
          <p:cNvSpPr>
            <a:spLocks noGrp="1"/>
          </p:cNvSpPr>
          <p:nvPr>
            <p:ph idx="1"/>
          </p:nvPr>
        </p:nvSpPr>
        <p:spPr/>
        <p:txBody>
          <a:bodyPr/>
          <a:lstStyle/>
          <a:p>
            <a:pPr marL="0" indent="0">
              <a:buNone/>
            </a:pPr>
            <a:r>
              <a:rPr lang="es-ES_tradnl" sz="2400" b="1" dirty="0" err="1"/>
              <a:t>This</a:t>
            </a:r>
            <a:r>
              <a:rPr lang="es-ES_tradnl" sz="2400" b="1" dirty="0"/>
              <a:t> </a:t>
            </a:r>
            <a:r>
              <a:rPr lang="es-ES_tradnl" sz="2400" b="1" dirty="0" err="1"/>
              <a:t>interactive</a:t>
            </a:r>
            <a:r>
              <a:rPr lang="es-ES_tradnl" sz="2400" b="1" dirty="0"/>
              <a:t> workshop in (</a:t>
            </a:r>
            <a:r>
              <a:rPr lang="es-ES_tradnl" sz="2400" b="1" dirty="0" err="1"/>
              <a:t>mainly</a:t>
            </a:r>
            <a:r>
              <a:rPr lang="es-ES_tradnl" sz="2400" b="1" dirty="0"/>
              <a:t>) English and </a:t>
            </a:r>
            <a:r>
              <a:rPr lang="es-ES_tradnl" sz="2400" b="1" dirty="0" err="1"/>
              <a:t>some</a:t>
            </a:r>
            <a:r>
              <a:rPr lang="es-ES_tradnl" sz="2400" b="1" dirty="0"/>
              <a:t> </a:t>
            </a:r>
            <a:r>
              <a:rPr lang="es-ES_tradnl" sz="2400" b="1" dirty="0" err="1"/>
              <a:t>Spanish</a:t>
            </a:r>
            <a:r>
              <a:rPr lang="es-ES_tradnl" sz="2400" b="1" dirty="0"/>
              <a:t> </a:t>
            </a:r>
            <a:r>
              <a:rPr lang="es-ES_tradnl" sz="2400" b="1" dirty="0" err="1"/>
              <a:t>will</a:t>
            </a:r>
            <a:r>
              <a:rPr lang="es-ES_tradnl" sz="2400" b="1" dirty="0"/>
              <a:t> </a:t>
            </a:r>
            <a:r>
              <a:rPr lang="es-ES_tradnl" sz="2400" b="1" dirty="0" err="1"/>
              <a:t>enable</a:t>
            </a:r>
            <a:r>
              <a:rPr lang="es-ES_tradnl" sz="2400" b="1" dirty="0"/>
              <a:t> </a:t>
            </a:r>
            <a:r>
              <a:rPr lang="es-ES_tradnl" sz="2400" b="1" dirty="0" err="1"/>
              <a:t>participants</a:t>
            </a:r>
            <a:r>
              <a:rPr lang="es-ES_tradnl" sz="2400" b="1" dirty="0"/>
              <a:t> </a:t>
            </a:r>
            <a:r>
              <a:rPr lang="es-ES_tradnl" sz="2400" b="1" dirty="0" err="1"/>
              <a:t>who</a:t>
            </a:r>
            <a:r>
              <a:rPr lang="es-ES_tradnl" sz="2400" b="1" dirty="0"/>
              <a:t> are </a:t>
            </a:r>
            <a:r>
              <a:rPr lang="es-ES_tradnl" sz="2400" b="1" dirty="0" err="1"/>
              <a:t>relative</a:t>
            </a:r>
            <a:r>
              <a:rPr lang="es-ES_tradnl" sz="2400" b="1" dirty="0"/>
              <a:t> </a:t>
            </a:r>
            <a:r>
              <a:rPr lang="es-ES_tradnl" sz="2400" b="1" dirty="0" err="1"/>
              <a:t>novices</a:t>
            </a:r>
            <a:r>
              <a:rPr lang="es-ES_tradnl" sz="2400" b="1" dirty="0"/>
              <a:t> to </a:t>
            </a:r>
            <a:r>
              <a:rPr lang="es-ES_tradnl" sz="2400" b="1" dirty="0" err="1"/>
              <a:t>publishing</a:t>
            </a:r>
            <a:r>
              <a:rPr lang="es-ES_tradnl" sz="2400" b="1" dirty="0"/>
              <a:t> </a:t>
            </a:r>
            <a:r>
              <a:rPr lang="es-ES_tradnl" sz="2400" b="1" dirty="0" err="1"/>
              <a:t>about</a:t>
            </a:r>
            <a:r>
              <a:rPr lang="es-ES_tradnl" sz="2400" b="1" dirty="0"/>
              <a:t> </a:t>
            </a:r>
            <a:r>
              <a:rPr lang="es-ES_tradnl" sz="2400" b="1" dirty="0" err="1"/>
              <a:t>higher</a:t>
            </a:r>
            <a:r>
              <a:rPr lang="es-ES_tradnl" sz="2400" b="1" dirty="0"/>
              <a:t> </a:t>
            </a:r>
            <a:r>
              <a:rPr lang="es-ES_tradnl" sz="2400" b="1" dirty="0" err="1"/>
              <a:t>education</a:t>
            </a:r>
            <a:r>
              <a:rPr lang="es-ES_tradnl" sz="2400" b="1" dirty="0"/>
              <a:t> </a:t>
            </a:r>
            <a:r>
              <a:rPr lang="es-ES_tradnl" sz="2400" b="1" dirty="0" err="1"/>
              <a:t>teaching</a:t>
            </a:r>
            <a:r>
              <a:rPr lang="es-ES_tradnl" sz="2400" b="1" dirty="0"/>
              <a:t> </a:t>
            </a:r>
            <a:r>
              <a:rPr lang="es-ES_tradnl" sz="2400" b="1" dirty="0" err="1"/>
              <a:t>learning</a:t>
            </a:r>
            <a:r>
              <a:rPr lang="es-ES_tradnl" sz="2400" b="1" dirty="0"/>
              <a:t> and </a:t>
            </a:r>
            <a:r>
              <a:rPr lang="es-ES_tradnl" sz="2400" b="1" dirty="0" err="1"/>
              <a:t>assessment</a:t>
            </a:r>
            <a:r>
              <a:rPr lang="es-ES_tradnl" sz="2400" b="1" dirty="0"/>
              <a:t> to:</a:t>
            </a:r>
            <a:endParaRPr lang="en-GB" sz="2400" b="1" dirty="0"/>
          </a:p>
          <a:p>
            <a:pPr lvl="0"/>
            <a:r>
              <a:rPr lang="es-ES_tradnl" sz="2400" b="1" dirty="0"/>
              <a:t>​</a:t>
            </a:r>
            <a:r>
              <a:rPr lang="es-ES_tradnl" sz="2400" b="1" dirty="0" err="1"/>
              <a:t>practice</a:t>
            </a:r>
            <a:r>
              <a:rPr lang="es-ES_tradnl" sz="2400" b="1" dirty="0"/>
              <a:t> </a:t>
            </a:r>
            <a:r>
              <a:rPr lang="es-ES_tradnl" sz="2400" b="1" dirty="0" err="1"/>
              <a:t>all</a:t>
            </a:r>
            <a:r>
              <a:rPr lang="es-ES_tradnl" sz="2400" b="1" dirty="0"/>
              <a:t> </a:t>
            </a:r>
            <a:r>
              <a:rPr lang="es-ES_tradnl" sz="2400" b="1" dirty="0" err="1"/>
              <a:t>the</a:t>
            </a:r>
            <a:r>
              <a:rPr lang="es-ES_tradnl" sz="2400" b="1" dirty="0"/>
              <a:t> </a:t>
            </a:r>
            <a:r>
              <a:rPr lang="es-ES_tradnl" sz="2400" b="1" dirty="0" err="1"/>
              <a:t>necessary</a:t>
            </a:r>
            <a:r>
              <a:rPr lang="es-ES_tradnl" sz="2400" b="1" dirty="0"/>
              <a:t> </a:t>
            </a:r>
            <a:r>
              <a:rPr lang="es-ES_tradnl" sz="2400" b="1" dirty="0" err="1"/>
              <a:t>steps</a:t>
            </a:r>
            <a:r>
              <a:rPr lang="es-ES_tradnl" sz="2400" b="1" dirty="0"/>
              <a:t> </a:t>
            </a:r>
            <a:r>
              <a:rPr lang="es-ES_tradnl" sz="2400" b="1" dirty="0" err="1"/>
              <a:t>required</a:t>
            </a:r>
            <a:r>
              <a:rPr lang="es-ES_tradnl" sz="2400" b="1" dirty="0"/>
              <a:t> </a:t>
            </a:r>
            <a:r>
              <a:rPr lang="es-ES_tradnl" sz="2400" b="1" dirty="0" err="1"/>
              <a:t>to</a:t>
            </a:r>
            <a:r>
              <a:rPr lang="es-ES_tradnl" sz="2400" b="1" dirty="0"/>
              <a:t> complete </a:t>
            </a:r>
            <a:r>
              <a:rPr lang="es-ES_tradnl" sz="2400" b="1" dirty="0" err="1"/>
              <a:t>an</a:t>
            </a:r>
            <a:r>
              <a:rPr lang="es-ES_tradnl" sz="2400" b="1" dirty="0"/>
              <a:t> </a:t>
            </a:r>
            <a:r>
              <a:rPr lang="es-ES_tradnl" sz="2400" b="1" dirty="0" err="1"/>
              <a:t>article</a:t>
            </a:r>
            <a:r>
              <a:rPr lang="es-ES_tradnl" sz="2400" b="1" dirty="0"/>
              <a:t> </a:t>
            </a:r>
            <a:r>
              <a:rPr lang="es-ES_tradnl" sz="2400" b="1" dirty="0" err="1"/>
              <a:t>for</a:t>
            </a:r>
            <a:r>
              <a:rPr lang="es-ES_tradnl" sz="2400" b="1" dirty="0"/>
              <a:t> </a:t>
            </a:r>
            <a:r>
              <a:rPr lang="es-ES_tradnl" sz="2400" b="1" dirty="0" err="1"/>
              <a:t>publication</a:t>
            </a:r>
            <a:r>
              <a:rPr lang="es-ES_tradnl" sz="2400" b="1" dirty="0"/>
              <a:t>;</a:t>
            </a:r>
            <a:endParaRPr lang="en-GB" sz="2400" b="1" dirty="0"/>
          </a:p>
          <a:p>
            <a:pPr lvl="0"/>
            <a:r>
              <a:rPr lang="es-ES_tradnl" sz="2400" b="1" dirty="0" err="1"/>
              <a:t>consider</a:t>
            </a:r>
            <a:r>
              <a:rPr lang="es-ES_tradnl" sz="2400" b="1" dirty="0"/>
              <a:t> </a:t>
            </a:r>
            <a:r>
              <a:rPr lang="es-ES_tradnl" sz="2400" b="1" dirty="0" err="1"/>
              <a:t>the</a:t>
            </a:r>
            <a:r>
              <a:rPr lang="es-ES_tradnl" sz="2400" b="1" dirty="0"/>
              <a:t> </a:t>
            </a:r>
            <a:r>
              <a:rPr lang="es-ES_tradnl" sz="2400" b="1" dirty="0" err="1"/>
              <a:t>range</a:t>
            </a:r>
            <a:r>
              <a:rPr lang="es-ES_tradnl" sz="2400" b="1" dirty="0"/>
              <a:t> of </a:t>
            </a:r>
            <a:r>
              <a:rPr lang="es-ES_tradnl" sz="2400" b="1" dirty="0" err="1"/>
              <a:t>outlets</a:t>
            </a:r>
            <a:r>
              <a:rPr lang="es-ES_tradnl" sz="2400" b="1" dirty="0"/>
              <a:t> </a:t>
            </a:r>
            <a:r>
              <a:rPr lang="es-ES_tradnl" sz="2400" b="1" dirty="0" err="1"/>
              <a:t>where</a:t>
            </a:r>
            <a:r>
              <a:rPr lang="es-ES_tradnl" sz="2400" b="1" dirty="0"/>
              <a:t> </a:t>
            </a:r>
            <a:r>
              <a:rPr lang="es-ES_tradnl" sz="2400" b="1" dirty="0" err="1"/>
              <a:t>academics</a:t>
            </a:r>
            <a:r>
              <a:rPr lang="es-ES_tradnl" sz="2400" b="1" dirty="0"/>
              <a:t> can </a:t>
            </a:r>
            <a:r>
              <a:rPr lang="es-ES_tradnl" sz="2400" b="1" dirty="0" err="1"/>
              <a:t>publish</a:t>
            </a:r>
            <a:r>
              <a:rPr lang="es-ES_tradnl" sz="2400" b="1" dirty="0"/>
              <a:t> </a:t>
            </a:r>
            <a:r>
              <a:rPr lang="es-ES_tradnl" sz="2400" b="1" dirty="0" err="1"/>
              <a:t>research</a:t>
            </a:r>
            <a:r>
              <a:rPr lang="es-ES_tradnl" sz="2400" b="1" dirty="0"/>
              <a:t> and </a:t>
            </a:r>
            <a:r>
              <a:rPr lang="es-ES_tradnl" sz="2400" b="1" dirty="0" err="1"/>
              <a:t>good</a:t>
            </a:r>
            <a:r>
              <a:rPr lang="es-ES_tradnl" sz="2400" b="1" dirty="0"/>
              <a:t> </a:t>
            </a:r>
            <a:r>
              <a:rPr lang="es-ES_tradnl" sz="2400" b="1" dirty="0" err="1"/>
              <a:t>scholarly</a:t>
            </a:r>
            <a:r>
              <a:rPr lang="es-ES_tradnl" sz="2400" b="1" dirty="0"/>
              <a:t> </a:t>
            </a:r>
            <a:r>
              <a:rPr lang="es-ES_tradnl" sz="2400" b="1" dirty="0" err="1"/>
              <a:t>practice</a:t>
            </a:r>
            <a:r>
              <a:rPr lang="es-ES_tradnl" sz="2400" b="1" dirty="0"/>
              <a:t> </a:t>
            </a:r>
            <a:r>
              <a:rPr lang="es-ES_tradnl" sz="2400" b="1" dirty="0" err="1"/>
              <a:t>on</a:t>
            </a:r>
            <a:r>
              <a:rPr lang="es-ES_tradnl" sz="2400" b="1" dirty="0"/>
              <a:t> </a:t>
            </a:r>
            <a:r>
              <a:rPr lang="es-ES_tradnl" sz="2400" b="1" dirty="0" err="1"/>
              <a:t>teaching</a:t>
            </a:r>
            <a:r>
              <a:rPr lang="es-ES_tradnl" sz="2400" b="1" dirty="0"/>
              <a:t>, </a:t>
            </a:r>
            <a:r>
              <a:rPr lang="es-ES_tradnl" sz="2400" b="1" dirty="0" err="1"/>
              <a:t>learning</a:t>
            </a:r>
            <a:r>
              <a:rPr lang="es-ES_tradnl" sz="2400" b="1" dirty="0"/>
              <a:t>, </a:t>
            </a:r>
            <a:r>
              <a:rPr lang="es-ES_tradnl" sz="2400" b="1" dirty="0" err="1"/>
              <a:t>assessment</a:t>
            </a:r>
            <a:r>
              <a:rPr lang="es-ES_tradnl" sz="2400" b="1" dirty="0"/>
              <a:t> and </a:t>
            </a:r>
            <a:r>
              <a:rPr lang="es-ES_tradnl" sz="2400" b="1" dirty="0" err="1"/>
              <a:t>feedback</a:t>
            </a:r>
            <a:r>
              <a:rPr lang="es-ES_tradnl" sz="2400" b="1" dirty="0"/>
              <a:t>;</a:t>
            </a:r>
            <a:endParaRPr lang="en-GB" sz="2400" b="1" dirty="0"/>
          </a:p>
          <a:p>
            <a:pPr lvl="0"/>
            <a:r>
              <a:rPr lang="es-ES_tradnl" sz="2400" b="1" dirty="0" err="1"/>
              <a:t>review</a:t>
            </a:r>
            <a:r>
              <a:rPr lang="es-ES_tradnl" sz="2400" b="1" dirty="0"/>
              <a:t> </a:t>
            </a:r>
            <a:r>
              <a:rPr lang="es-ES_tradnl" sz="2400" b="1" dirty="0" err="1"/>
              <a:t>appropriate</a:t>
            </a:r>
            <a:r>
              <a:rPr lang="es-ES_tradnl" sz="2400" b="1" dirty="0"/>
              <a:t> </a:t>
            </a:r>
            <a:r>
              <a:rPr lang="es-ES_tradnl" sz="2400" b="1" dirty="0" err="1"/>
              <a:t>styles</a:t>
            </a:r>
            <a:r>
              <a:rPr lang="es-ES_tradnl" sz="2400" b="1" dirty="0"/>
              <a:t>, </a:t>
            </a:r>
            <a:r>
              <a:rPr lang="es-ES_tradnl" sz="2400" b="1" dirty="0" err="1"/>
              <a:t>registers</a:t>
            </a:r>
            <a:r>
              <a:rPr lang="es-ES_tradnl" sz="2400" b="1" dirty="0"/>
              <a:t> and </a:t>
            </a:r>
            <a:r>
              <a:rPr lang="es-ES_tradnl" sz="2400" b="1" dirty="0" err="1"/>
              <a:t>language</a:t>
            </a:r>
            <a:r>
              <a:rPr lang="es-ES_tradnl" sz="2400" b="1" dirty="0"/>
              <a:t> </a:t>
            </a:r>
            <a:r>
              <a:rPr lang="es-ES_tradnl" sz="2400" b="1" dirty="0" err="1"/>
              <a:t>for</a:t>
            </a:r>
            <a:r>
              <a:rPr lang="es-ES_tradnl" sz="2400" b="1" dirty="0"/>
              <a:t> </a:t>
            </a:r>
            <a:r>
              <a:rPr lang="es-ES_tradnl" sz="2400" b="1" dirty="0" err="1"/>
              <a:t>journal</a:t>
            </a:r>
            <a:r>
              <a:rPr lang="es-ES_tradnl" sz="2400" b="1" dirty="0"/>
              <a:t> </a:t>
            </a:r>
            <a:r>
              <a:rPr lang="es-ES_tradnl" sz="2400" b="1" dirty="0" err="1"/>
              <a:t>publications</a:t>
            </a:r>
            <a:r>
              <a:rPr lang="es-ES_tradnl" sz="2400" b="1" dirty="0"/>
              <a:t>;</a:t>
            </a:r>
            <a:endParaRPr lang="en-GB" sz="2400" b="1" dirty="0"/>
          </a:p>
          <a:p>
            <a:pPr lvl="0"/>
            <a:r>
              <a:rPr lang="es-ES_tradnl" sz="2400" b="1" dirty="0" err="1"/>
              <a:t>utilise</a:t>
            </a:r>
            <a:r>
              <a:rPr lang="es-ES_tradnl" sz="2400" b="1" dirty="0"/>
              <a:t> </a:t>
            </a:r>
            <a:r>
              <a:rPr lang="es-ES_tradnl" sz="2400" b="1" dirty="0" err="1"/>
              <a:t>some</a:t>
            </a:r>
            <a:r>
              <a:rPr lang="es-ES_tradnl" sz="2400" b="1" dirty="0"/>
              <a:t> simple </a:t>
            </a:r>
            <a:r>
              <a:rPr lang="es-ES_tradnl" sz="2400" b="1" dirty="0" err="1"/>
              <a:t>processes</a:t>
            </a:r>
            <a:r>
              <a:rPr lang="es-ES_tradnl" sz="2400" b="1" dirty="0"/>
              <a:t> </a:t>
            </a:r>
            <a:r>
              <a:rPr lang="es-ES_tradnl" sz="2400" b="1" dirty="0" err="1"/>
              <a:t>to</a:t>
            </a:r>
            <a:r>
              <a:rPr lang="es-ES_tradnl" sz="2400" b="1" dirty="0"/>
              <a:t> draft, </a:t>
            </a:r>
            <a:r>
              <a:rPr lang="es-ES_tradnl" sz="2400" b="1" dirty="0" err="1"/>
              <a:t>redraft</a:t>
            </a:r>
            <a:r>
              <a:rPr lang="es-ES_tradnl" sz="2400" b="1" dirty="0"/>
              <a:t> and complete a </a:t>
            </a:r>
            <a:r>
              <a:rPr lang="es-ES_tradnl" sz="2400" b="1" dirty="0" err="1"/>
              <a:t>journal</a:t>
            </a:r>
            <a:r>
              <a:rPr lang="es-ES_tradnl" sz="2400" b="1" dirty="0"/>
              <a:t> </a:t>
            </a:r>
            <a:r>
              <a:rPr lang="es-ES_tradnl" sz="2400" b="1" dirty="0" err="1"/>
              <a:t>article</a:t>
            </a:r>
            <a:r>
              <a:rPr lang="es-ES_tradnl" sz="2400" b="1" dirty="0"/>
              <a:t>.</a:t>
            </a:r>
            <a:endParaRPr lang="en-GB" sz="2400" b="1" dirty="0"/>
          </a:p>
          <a:p>
            <a:endParaRPr lang="en-GB" dirty="0"/>
          </a:p>
        </p:txBody>
      </p:sp>
    </p:spTree>
    <p:extLst>
      <p:ext uri="{BB962C8B-B14F-4D97-AF65-F5344CB8AC3E}">
        <p14:creationId xmlns:p14="http://schemas.microsoft.com/office/powerpoint/2010/main" val="1349544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25826-BB6B-4F13-A164-F9DCA25F44FA}"/>
              </a:ext>
            </a:extLst>
          </p:cNvPr>
          <p:cNvSpPr>
            <a:spLocks noGrp="1"/>
          </p:cNvSpPr>
          <p:nvPr>
            <p:ph type="title"/>
          </p:nvPr>
        </p:nvSpPr>
        <p:spPr/>
        <p:txBody>
          <a:bodyPr/>
          <a:lstStyle/>
          <a:p>
            <a:r>
              <a:rPr lang="en-GB" dirty="0"/>
              <a:t>Useful references</a:t>
            </a:r>
          </a:p>
        </p:txBody>
      </p:sp>
      <p:sp>
        <p:nvSpPr>
          <p:cNvPr id="3" name="Content Placeholder 2">
            <a:extLst>
              <a:ext uri="{FF2B5EF4-FFF2-40B4-BE49-F238E27FC236}">
                <a16:creationId xmlns:a16="http://schemas.microsoft.com/office/drawing/2014/main" id="{C0098AC2-C323-433F-933D-9C94C058CCCA}"/>
              </a:ext>
            </a:extLst>
          </p:cNvPr>
          <p:cNvSpPr>
            <a:spLocks noGrp="1"/>
          </p:cNvSpPr>
          <p:nvPr>
            <p:ph idx="1"/>
          </p:nvPr>
        </p:nvSpPr>
        <p:spPr/>
        <p:txBody>
          <a:bodyPr/>
          <a:lstStyle/>
          <a:p>
            <a:r>
              <a:rPr lang="en-GB" altLang="en-US" sz="2000" b="1" dirty="0"/>
              <a:t>Black, D. Brown, S. and Race, P.(1998) </a:t>
            </a:r>
            <a:r>
              <a:rPr lang="en-US" altLang="en-US" sz="2000" b="1" dirty="0"/>
              <a:t>500 Tips for Getting Published Kogan Page London </a:t>
            </a:r>
            <a:endParaRPr lang="en-GB" altLang="en-US" sz="2000" b="1" dirty="0"/>
          </a:p>
          <a:p>
            <a:r>
              <a:rPr lang="en-GB" altLang="en-US" sz="2000" b="1" dirty="0"/>
              <a:t>Day A (2008) How to Get Research Published in Journals Gower, London</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Studies in Higher Education </a:t>
            </a:r>
            <a:r>
              <a:rPr lang="en-US" altLang="en-US" sz="2000" b="1" i="1" dirty="0"/>
              <a:t>Publish or Perish: what 23 Journal Editors have to say </a:t>
            </a:r>
            <a:r>
              <a:rPr lang="en-GB" altLang="en-US" sz="2000" b="1" i="1" u="sng" dirty="0">
                <a:hlinkClick r:id="rId2"/>
              </a:rPr>
              <a:t>Studies in Higher Education</a:t>
            </a:r>
            <a:r>
              <a:rPr lang="en-GB" altLang="en-US" sz="2000" b="1" i="1" dirty="0"/>
              <a:t>, Volume </a:t>
            </a:r>
            <a:r>
              <a:rPr lang="en-GB" altLang="en-US" sz="2000" b="1" i="1" u="sng" dirty="0">
                <a:hlinkClick r:id="rId3"/>
              </a:rPr>
              <a:t>14, Issue 1 1989 , pages 97 - 102</a:t>
            </a:r>
            <a:r>
              <a:rPr lang="en-GB" altLang="en-US" sz="2000" b="1" u="sng" dirty="0"/>
              <a:t> </a:t>
            </a:r>
            <a:r>
              <a:rPr lang="en-GB" altLang="en-US" sz="2000" b="1" dirty="0"/>
              <a:t>Routledge</a:t>
            </a:r>
          </a:p>
          <a:p>
            <a:r>
              <a:rPr lang="en-GB" altLang="en-US" sz="2000" b="1" dirty="0"/>
              <a:t>Sadler R (1984, but multiple subsequent reprints) Up the Publication Road HERDSA Green Guide No 2</a:t>
            </a:r>
          </a:p>
          <a:p>
            <a:r>
              <a:rPr lang="en-GB" altLang="en-US" sz="2000" b="1" dirty="0"/>
              <a:t>Thomson, P. and </a:t>
            </a:r>
            <a:r>
              <a:rPr lang="en-GB" altLang="en-US" sz="2000" b="1" dirty="0" err="1"/>
              <a:t>Kamler</a:t>
            </a:r>
            <a:r>
              <a:rPr lang="en-GB" altLang="en-US" sz="2000" b="1" dirty="0"/>
              <a:t>, B. (2013) Writing for peer reviewed journals London Routledge</a:t>
            </a:r>
          </a:p>
          <a:p>
            <a:endParaRPr lang="en-GB" dirty="0"/>
          </a:p>
        </p:txBody>
      </p:sp>
    </p:spTree>
    <p:extLst>
      <p:ext uri="{BB962C8B-B14F-4D97-AF65-F5344CB8AC3E}">
        <p14:creationId xmlns:p14="http://schemas.microsoft.com/office/powerpoint/2010/main" val="4116388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D4C95-F77B-4151-8C6D-0C79D4A1A60D}"/>
              </a:ext>
            </a:extLst>
          </p:cNvPr>
          <p:cNvSpPr>
            <a:spLocks noGrp="1"/>
          </p:cNvSpPr>
          <p:nvPr>
            <p:ph type="title"/>
          </p:nvPr>
        </p:nvSpPr>
        <p:spPr/>
        <p:txBody>
          <a:bodyPr/>
          <a:lstStyle/>
          <a:p>
            <a:r>
              <a:rPr lang="es-ES_tradnl" dirty="0" err="1"/>
              <a:t>Placing</a:t>
            </a:r>
            <a:r>
              <a:rPr lang="es-ES_tradnl" dirty="0"/>
              <a:t> </a:t>
            </a:r>
            <a:r>
              <a:rPr lang="es-ES_tradnl" dirty="0" err="1"/>
              <a:t>your</a:t>
            </a:r>
            <a:r>
              <a:rPr lang="es-ES_tradnl" dirty="0"/>
              <a:t> </a:t>
            </a:r>
            <a:r>
              <a:rPr lang="es-ES_tradnl" dirty="0" err="1"/>
              <a:t>article</a:t>
            </a:r>
            <a:r>
              <a:rPr lang="es-ES_tradnl" dirty="0"/>
              <a:t> in </a:t>
            </a:r>
            <a:r>
              <a:rPr lang="es-ES_tradnl" dirty="0" err="1"/>
              <a:t>appropriate</a:t>
            </a:r>
            <a:r>
              <a:rPr lang="es-ES_tradnl" dirty="0"/>
              <a:t> </a:t>
            </a:r>
            <a:r>
              <a:rPr lang="es-ES_tradnl" dirty="0" err="1"/>
              <a:t>scholarly</a:t>
            </a:r>
            <a:r>
              <a:rPr lang="es-ES_tradnl" dirty="0"/>
              <a:t> </a:t>
            </a:r>
            <a:r>
              <a:rPr lang="es-ES_tradnl" dirty="0" err="1"/>
              <a:t>publications</a:t>
            </a:r>
            <a:endParaRPr lang="en-GB" dirty="0"/>
          </a:p>
        </p:txBody>
      </p:sp>
      <p:sp>
        <p:nvSpPr>
          <p:cNvPr id="3" name="Content Placeholder 2">
            <a:extLst>
              <a:ext uri="{FF2B5EF4-FFF2-40B4-BE49-F238E27FC236}">
                <a16:creationId xmlns:a16="http://schemas.microsoft.com/office/drawing/2014/main" id="{0FFDCBF8-56B2-4FD3-8384-DDCF70032B40}"/>
              </a:ext>
            </a:extLst>
          </p:cNvPr>
          <p:cNvSpPr>
            <a:spLocks noGrp="1"/>
          </p:cNvSpPr>
          <p:nvPr>
            <p:ph idx="1"/>
          </p:nvPr>
        </p:nvSpPr>
        <p:spPr/>
        <p:txBody>
          <a:bodyPr/>
          <a:lstStyle/>
          <a:p>
            <a:pPr marL="0" indent="0">
              <a:buNone/>
            </a:pPr>
            <a:r>
              <a:rPr lang="es-ES_tradnl" sz="2400" b="1" dirty="0" err="1"/>
              <a:t>This</a:t>
            </a:r>
            <a:r>
              <a:rPr lang="es-ES_tradnl" sz="2400" b="1" dirty="0"/>
              <a:t> </a:t>
            </a:r>
            <a:r>
              <a:rPr lang="es-ES_tradnl" sz="2400" b="1" dirty="0" err="1"/>
              <a:t>interactive</a:t>
            </a:r>
            <a:r>
              <a:rPr lang="es-ES_tradnl" sz="2400" b="1" dirty="0"/>
              <a:t> workshop in (</a:t>
            </a:r>
            <a:r>
              <a:rPr lang="es-ES_tradnl" sz="2400" b="1" dirty="0" err="1"/>
              <a:t>mainly</a:t>
            </a:r>
            <a:r>
              <a:rPr lang="es-ES_tradnl" sz="2400" b="1" dirty="0"/>
              <a:t>) English and </a:t>
            </a:r>
            <a:r>
              <a:rPr lang="es-ES_tradnl" sz="2400" b="1" dirty="0" err="1"/>
              <a:t>some</a:t>
            </a:r>
            <a:r>
              <a:rPr lang="es-ES_tradnl" sz="2400" b="1" dirty="0"/>
              <a:t> </a:t>
            </a:r>
            <a:r>
              <a:rPr lang="es-ES_tradnl" sz="2400" b="1" dirty="0" err="1"/>
              <a:t>Spanish</a:t>
            </a:r>
            <a:r>
              <a:rPr lang="es-ES_tradnl" sz="2400" b="1" dirty="0"/>
              <a:t> </a:t>
            </a:r>
            <a:r>
              <a:rPr lang="es-ES_tradnl" sz="2400" b="1" dirty="0" err="1"/>
              <a:t>will</a:t>
            </a:r>
            <a:r>
              <a:rPr lang="es-ES_tradnl" sz="2400" b="1" dirty="0"/>
              <a:t> </a:t>
            </a:r>
            <a:r>
              <a:rPr lang="es-ES_tradnl" sz="2400" b="1" dirty="0" err="1"/>
              <a:t>enable</a:t>
            </a:r>
            <a:r>
              <a:rPr lang="es-ES_tradnl" sz="2400" b="1" dirty="0"/>
              <a:t> </a:t>
            </a:r>
            <a:r>
              <a:rPr lang="es-ES_tradnl" sz="2400" b="1" dirty="0" err="1"/>
              <a:t>participants</a:t>
            </a:r>
            <a:r>
              <a:rPr lang="es-ES_tradnl" sz="2400" b="1" dirty="0"/>
              <a:t> to:</a:t>
            </a:r>
            <a:endParaRPr lang="en-GB" sz="2400" b="1" dirty="0"/>
          </a:p>
          <a:p>
            <a:pPr lvl="0"/>
            <a:r>
              <a:rPr lang="es-ES_tradnl" sz="2400" b="1" dirty="0"/>
              <a:t>​</a:t>
            </a:r>
            <a:r>
              <a:rPr lang="es-ES_tradnl" sz="2400" b="1" dirty="0" err="1"/>
              <a:t>review</a:t>
            </a:r>
            <a:r>
              <a:rPr lang="es-ES_tradnl" sz="2400" b="1" dirty="0"/>
              <a:t> a </a:t>
            </a:r>
            <a:r>
              <a:rPr lang="es-ES_tradnl" sz="2400" b="1" dirty="0" err="1"/>
              <a:t>range</a:t>
            </a:r>
            <a:r>
              <a:rPr lang="es-ES_tradnl" sz="2400" b="1" dirty="0"/>
              <a:t> </a:t>
            </a:r>
            <a:r>
              <a:rPr lang="es-ES_tradnl" sz="2400" b="1" dirty="0" err="1"/>
              <a:t>of</a:t>
            </a:r>
            <a:r>
              <a:rPr lang="es-ES_tradnl" sz="2400" b="1" dirty="0"/>
              <a:t> </a:t>
            </a:r>
            <a:r>
              <a:rPr lang="es-ES_tradnl" sz="2400" b="1" dirty="0" err="1"/>
              <a:t>international</a:t>
            </a:r>
            <a:r>
              <a:rPr lang="es-ES_tradnl" sz="2400" b="1" dirty="0"/>
              <a:t> </a:t>
            </a:r>
            <a:r>
              <a:rPr lang="es-ES_tradnl" sz="2400" b="1" dirty="0" err="1"/>
              <a:t>anglophone</a:t>
            </a:r>
            <a:r>
              <a:rPr lang="es-ES_tradnl" sz="2400" b="1" dirty="0"/>
              <a:t> </a:t>
            </a:r>
            <a:r>
              <a:rPr lang="es-ES_tradnl" sz="2400" b="1" dirty="0" err="1"/>
              <a:t>journals</a:t>
            </a:r>
            <a:r>
              <a:rPr lang="es-ES_tradnl" sz="2400" b="1" dirty="0"/>
              <a:t> </a:t>
            </a:r>
            <a:r>
              <a:rPr lang="es-ES_tradnl" sz="2400" b="1" dirty="0" err="1"/>
              <a:t>which</a:t>
            </a:r>
            <a:r>
              <a:rPr lang="es-ES_tradnl" sz="2400" b="1" dirty="0"/>
              <a:t> </a:t>
            </a:r>
            <a:r>
              <a:rPr lang="es-ES_tradnl" sz="2400" b="1" dirty="0" err="1"/>
              <a:t>publish</a:t>
            </a:r>
            <a:r>
              <a:rPr lang="es-ES_tradnl" sz="2400" b="1" dirty="0"/>
              <a:t> </a:t>
            </a:r>
            <a:r>
              <a:rPr lang="es-ES_tradnl" sz="2400" b="1" dirty="0" err="1"/>
              <a:t>articles</a:t>
            </a:r>
            <a:r>
              <a:rPr lang="es-ES_tradnl" sz="2400" b="1" dirty="0"/>
              <a:t> </a:t>
            </a:r>
            <a:r>
              <a:rPr lang="es-ES_tradnl" sz="2400" b="1" dirty="0" err="1"/>
              <a:t>on</a:t>
            </a:r>
            <a:r>
              <a:rPr lang="es-ES_tradnl" sz="2400" b="1" dirty="0"/>
              <a:t> </a:t>
            </a:r>
            <a:r>
              <a:rPr lang="es-ES_tradnl" sz="2400" b="1" dirty="0" err="1"/>
              <a:t>formative</a:t>
            </a:r>
            <a:r>
              <a:rPr lang="es-ES_tradnl" sz="2400" b="1" dirty="0"/>
              <a:t> </a:t>
            </a:r>
            <a:r>
              <a:rPr lang="es-ES_tradnl" sz="2400" b="1" dirty="0" err="1"/>
              <a:t>assessment</a:t>
            </a:r>
            <a:r>
              <a:rPr lang="es-ES_tradnl" sz="2400" b="1" dirty="0"/>
              <a:t>, </a:t>
            </a:r>
            <a:r>
              <a:rPr lang="es-ES_tradnl" sz="2400" b="1" dirty="0" err="1"/>
              <a:t>with</a:t>
            </a:r>
            <a:r>
              <a:rPr lang="es-ES_tradnl" sz="2400" b="1" dirty="0"/>
              <a:t> </a:t>
            </a:r>
            <a:r>
              <a:rPr lang="es-ES_tradnl" sz="2400" b="1" dirty="0" err="1"/>
              <a:t>the</a:t>
            </a:r>
            <a:r>
              <a:rPr lang="es-ES_tradnl" sz="2400" b="1" dirty="0"/>
              <a:t> </a:t>
            </a:r>
            <a:r>
              <a:rPr lang="es-ES_tradnl" sz="2400" b="1" dirty="0" err="1"/>
              <a:t>aim</a:t>
            </a:r>
            <a:r>
              <a:rPr lang="es-ES_tradnl" sz="2400" b="1" dirty="0"/>
              <a:t> </a:t>
            </a:r>
            <a:r>
              <a:rPr lang="es-ES_tradnl" sz="2400" b="1" dirty="0" err="1"/>
              <a:t>of</a:t>
            </a:r>
            <a:r>
              <a:rPr lang="es-ES_tradnl" sz="2400" b="1" dirty="0"/>
              <a:t> </a:t>
            </a:r>
            <a:r>
              <a:rPr lang="es-ES_tradnl" sz="2400" b="1" dirty="0" err="1"/>
              <a:t>selecting</a:t>
            </a:r>
            <a:r>
              <a:rPr lang="es-ES_tradnl" sz="2400" b="1" dirty="0"/>
              <a:t> </a:t>
            </a:r>
            <a:r>
              <a:rPr lang="es-ES_tradnl" sz="2400" b="1" dirty="0" err="1"/>
              <a:t>those</a:t>
            </a:r>
            <a:r>
              <a:rPr lang="es-ES_tradnl" sz="2400" b="1" dirty="0"/>
              <a:t> </a:t>
            </a:r>
            <a:r>
              <a:rPr lang="es-ES_tradnl" sz="2400" b="1" dirty="0" err="1"/>
              <a:t>which</a:t>
            </a:r>
            <a:r>
              <a:rPr lang="es-ES_tradnl" sz="2400" b="1" dirty="0"/>
              <a:t> </a:t>
            </a:r>
            <a:r>
              <a:rPr lang="es-ES_tradnl" sz="2400" b="1" dirty="0" err="1"/>
              <a:t>have</a:t>
            </a:r>
            <a:r>
              <a:rPr lang="es-ES_tradnl" sz="2400" b="1" dirty="0"/>
              <a:t> '</a:t>
            </a:r>
            <a:r>
              <a:rPr lang="es-ES_tradnl" sz="2400" b="1" dirty="0" err="1"/>
              <a:t>best</a:t>
            </a:r>
            <a:r>
              <a:rPr lang="es-ES_tradnl" sz="2400" b="1" dirty="0"/>
              <a:t> </a:t>
            </a:r>
            <a:r>
              <a:rPr lang="es-ES_tradnl" sz="2400" b="1" dirty="0" err="1"/>
              <a:t>fit</a:t>
            </a:r>
            <a:r>
              <a:rPr lang="es-ES_tradnl" sz="2400" b="1" dirty="0"/>
              <a:t>' </a:t>
            </a:r>
            <a:r>
              <a:rPr lang="es-ES_tradnl" sz="2400" b="1" dirty="0" err="1"/>
              <a:t>with</a:t>
            </a:r>
            <a:r>
              <a:rPr lang="es-ES_tradnl" sz="2400" b="1" dirty="0"/>
              <a:t> </a:t>
            </a:r>
            <a:r>
              <a:rPr lang="es-ES_tradnl" sz="2400" b="1" dirty="0" err="1"/>
              <a:t>the</a:t>
            </a:r>
            <a:r>
              <a:rPr lang="es-ES_tradnl" sz="2400" b="1" dirty="0"/>
              <a:t> </a:t>
            </a:r>
            <a:r>
              <a:rPr lang="es-ES_tradnl" sz="2400" b="1" dirty="0" err="1"/>
              <a:t>topic</a:t>
            </a:r>
            <a:r>
              <a:rPr lang="es-ES_tradnl" sz="2400" b="1" dirty="0"/>
              <a:t>, </a:t>
            </a:r>
            <a:r>
              <a:rPr lang="es-ES_tradnl" sz="2400" b="1" dirty="0" err="1"/>
              <a:t>the</a:t>
            </a:r>
            <a:r>
              <a:rPr lang="es-ES_tradnl" sz="2400" b="1" dirty="0"/>
              <a:t> </a:t>
            </a:r>
            <a:r>
              <a:rPr lang="es-ES_tradnl" sz="2400" b="1" dirty="0" err="1"/>
              <a:t>authors</a:t>
            </a:r>
            <a:r>
              <a:rPr lang="es-ES_tradnl" sz="2400" b="1" dirty="0"/>
              <a:t> and </a:t>
            </a:r>
            <a:r>
              <a:rPr lang="es-ES_tradnl" sz="2400" b="1" dirty="0" err="1"/>
              <a:t>the</a:t>
            </a:r>
            <a:r>
              <a:rPr lang="es-ES_tradnl" sz="2400" b="1" dirty="0"/>
              <a:t> </a:t>
            </a:r>
            <a:r>
              <a:rPr lang="es-ES_tradnl" sz="2400" b="1" dirty="0" err="1"/>
              <a:t>contexts</a:t>
            </a:r>
            <a:r>
              <a:rPr lang="es-ES_tradnl" sz="2400" b="1" dirty="0"/>
              <a:t> </a:t>
            </a:r>
            <a:r>
              <a:rPr lang="es-ES_tradnl" sz="2400" b="1" dirty="0" err="1"/>
              <a:t>for</a:t>
            </a:r>
            <a:r>
              <a:rPr lang="es-ES_tradnl" sz="2400" b="1" dirty="0"/>
              <a:t> </a:t>
            </a:r>
            <a:r>
              <a:rPr lang="es-ES_tradnl" sz="2400" b="1" dirty="0" err="1"/>
              <a:t>writing</a:t>
            </a:r>
            <a:r>
              <a:rPr lang="es-ES_tradnl" sz="2400" b="1" dirty="0"/>
              <a:t> ;</a:t>
            </a:r>
            <a:endParaRPr lang="en-GB" sz="2400" b="1" dirty="0"/>
          </a:p>
          <a:p>
            <a:pPr lvl="0"/>
            <a:r>
              <a:rPr lang="es-ES_tradnl" sz="2400" b="1" dirty="0" err="1"/>
              <a:t>discuss</a:t>
            </a:r>
            <a:r>
              <a:rPr lang="es-ES_tradnl" sz="2400" b="1" dirty="0"/>
              <a:t> </a:t>
            </a:r>
            <a:r>
              <a:rPr lang="es-ES_tradnl" sz="2400" b="1" dirty="0" err="1"/>
              <a:t>the</a:t>
            </a:r>
            <a:r>
              <a:rPr lang="es-ES_tradnl" sz="2400" b="1" dirty="0"/>
              <a:t> </a:t>
            </a:r>
            <a:r>
              <a:rPr lang="es-ES_tradnl" sz="2400" b="1" dirty="0" err="1"/>
              <a:t>factors</a:t>
            </a:r>
            <a:r>
              <a:rPr lang="es-ES_tradnl" sz="2400" b="1" dirty="0"/>
              <a:t> </a:t>
            </a:r>
            <a:r>
              <a:rPr lang="es-ES_tradnl" sz="2400" b="1" dirty="0" err="1"/>
              <a:t>that</a:t>
            </a:r>
            <a:r>
              <a:rPr lang="es-ES_tradnl" sz="2400" b="1" dirty="0"/>
              <a:t> </a:t>
            </a:r>
            <a:r>
              <a:rPr lang="es-ES_tradnl" sz="2400" b="1" dirty="0" err="1"/>
              <a:t>make</a:t>
            </a:r>
            <a:r>
              <a:rPr lang="es-ES_tradnl" sz="2400" b="1" dirty="0"/>
              <a:t> </a:t>
            </a:r>
            <a:r>
              <a:rPr lang="es-ES_tradnl" sz="2400" b="1" dirty="0" err="1"/>
              <a:t>articles</a:t>
            </a:r>
            <a:r>
              <a:rPr lang="es-ES_tradnl" sz="2400" b="1" dirty="0"/>
              <a:t> </a:t>
            </a:r>
            <a:r>
              <a:rPr lang="es-ES_tradnl" sz="2400" b="1" dirty="0" err="1"/>
              <a:t>attractive</a:t>
            </a:r>
            <a:r>
              <a:rPr lang="es-ES_tradnl" sz="2400" b="1" dirty="0"/>
              <a:t> </a:t>
            </a:r>
            <a:r>
              <a:rPr lang="es-ES_tradnl" sz="2400" b="1" dirty="0" err="1"/>
              <a:t>to</a:t>
            </a:r>
            <a:r>
              <a:rPr lang="es-ES_tradnl" sz="2400" b="1" dirty="0"/>
              <a:t> </a:t>
            </a:r>
            <a:r>
              <a:rPr lang="es-ES_tradnl" sz="2400" b="1" dirty="0" err="1"/>
              <a:t>editors</a:t>
            </a:r>
            <a:r>
              <a:rPr lang="es-ES_tradnl" sz="2400" b="1" dirty="0"/>
              <a:t> and </a:t>
            </a:r>
            <a:r>
              <a:rPr lang="es-ES_tradnl" sz="2400" b="1" dirty="0" err="1"/>
              <a:t>readers</a:t>
            </a:r>
            <a:r>
              <a:rPr lang="es-ES_tradnl" sz="2400" b="1" dirty="0"/>
              <a:t> </a:t>
            </a:r>
            <a:r>
              <a:rPr lang="es-ES_tradnl" sz="2400" b="1" dirty="0" err="1"/>
              <a:t>of</a:t>
            </a:r>
            <a:r>
              <a:rPr lang="es-ES_tradnl" sz="2400" b="1" dirty="0"/>
              <a:t> </a:t>
            </a:r>
            <a:r>
              <a:rPr lang="es-ES_tradnl" sz="2400" b="1" dirty="0" err="1"/>
              <a:t>journals</a:t>
            </a:r>
            <a:r>
              <a:rPr lang="es-ES_tradnl" sz="2400" b="1" dirty="0"/>
              <a:t>;</a:t>
            </a:r>
            <a:endParaRPr lang="en-GB" sz="2400" b="1" dirty="0"/>
          </a:p>
          <a:p>
            <a:pPr lvl="0"/>
            <a:r>
              <a:rPr lang="es-ES_tradnl" sz="2400" b="1" dirty="0" err="1"/>
              <a:t>rehearse</a:t>
            </a:r>
            <a:r>
              <a:rPr lang="es-ES_tradnl" sz="2400" b="1" dirty="0"/>
              <a:t> </a:t>
            </a:r>
            <a:r>
              <a:rPr lang="es-ES_tradnl" sz="2400" b="1" dirty="0" err="1"/>
              <a:t>the</a:t>
            </a:r>
            <a:r>
              <a:rPr lang="es-ES_tradnl" sz="2400" b="1" dirty="0"/>
              <a:t> </a:t>
            </a:r>
            <a:r>
              <a:rPr lang="es-ES_tradnl" sz="2400" b="1" dirty="0" err="1"/>
              <a:t>approaches</a:t>
            </a:r>
            <a:r>
              <a:rPr lang="es-ES_tradnl" sz="2400" b="1" dirty="0"/>
              <a:t> </a:t>
            </a:r>
            <a:r>
              <a:rPr lang="es-ES_tradnl" sz="2400" b="1" dirty="0" err="1"/>
              <a:t>that</a:t>
            </a:r>
            <a:r>
              <a:rPr lang="es-ES_tradnl" sz="2400" b="1" dirty="0"/>
              <a:t> </a:t>
            </a:r>
            <a:r>
              <a:rPr lang="es-ES_tradnl" sz="2400" b="1" dirty="0" err="1"/>
              <a:t>maximise</a:t>
            </a:r>
            <a:r>
              <a:rPr lang="es-ES_tradnl" sz="2400" b="1" dirty="0"/>
              <a:t> </a:t>
            </a:r>
            <a:r>
              <a:rPr lang="es-ES_tradnl" sz="2400" b="1" dirty="0" err="1"/>
              <a:t>the</a:t>
            </a:r>
            <a:r>
              <a:rPr lang="es-ES_tradnl" sz="2400" b="1" dirty="0"/>
              <a:t> chances </a:t>
            </a:r>
            <a:r>
              <a:rPr lang="es-ES_tradnl" sz="2400" b="1" dirty="0" err="1"/>
              <a:t>of</a:t>
            </a:r>
            <a:r>
              <a:rPr lang="es-ES_tradnl" sz="2400" b="1" dirty="0"/>
              <a:t> </a:t>
            </a:r>
            <a:r>
              <a:rPr lang="es-ES_tradnl" sz="2400" b="1" dirty="0" err="1"/>
              <a:t>successful</a:t>
            </a:r>
            <a:r>
              <a:rPr lang="es-ES_tradnl" sz="2400" b="1" dirty="0"/>
              <a:t> </a:t>
            </a:r>
            <a:r>
              <a:rPr lang="es-ES_tradnl" sz="2400" b="1" dirty="0" err="1"/>
              <a:t>publications</a:t>
            </a:r>
            <a:r>
              <a:rPr lang="es-ES_tradnl" sz="2400" b="1" dirty="0"/>
              <a:t>;</a:t>
            </a:r>
            <a:endParaRPr lang="en-GB" sz="2400" b="1" dirty="0"/>
          </a:p>
          <a:p>
            <a:pPr lvl="0"/>
            <a:r>
              <a:rPr lang="es-ES_tradnl" sz="2400" b="1" dirty="0"/>
              <a:t>prepare a personal plan of </a:t>
            </a:r>
            <a:r>
              <a:rPr lang="es-ES_tradnl" sz="2400" b="1" dirty="0" err="1"/>
              <a:t>action</a:t>
            </a:r>
            <a:r>
              <a:rPr lang="es-ES_tradnl" sz="2400" b="1" dirty="0"/>
              <a:t> </a:t>
            </a:r>
            <a:r>
              <a:rPr lang="es-ES_tradnl" sz="2400" b="1" dirty="0" err="1"/>
              <a:t>for</a:t>
            </a:r>
            <a:r>
              <a:rPr lang="es-ES_tradnl" sz="2400" b="1" dirty="0"/>
              <a:t> </a:t>
            </a:r>
            <a:r>
              <a:rPr lang="es-ES_tradnl" sz="2400" b="1" dirty="0" err="1"/>
              <a:t>publication</a:t>
            </a:r>
            <a:r>
              <a:rPr lang="es-ES_tradnl" sz="2400" b="1" dirty="0"/>
              <a:t>.</a:t>
            </a:r>
            <a:endParaRPr lang="en-GB" sz="2400" b="1" dirty="0"/>
          </a:p>
          <a:p>
            <a:endParaRPr lang="en-GB" dirty="0"/>
          </a:p>
        </p:txBody>
      </p:sp>
    </p:spTree>
    <p:extLst>
      <p:ext uri="{BB962C8B-B14F-4D97-AF65-F5344CB8AC3E}">
        <p14:creationId xmlns:p14="http://schemas.microsoft.com/office/powerpoint/2010/main" val="1962817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A3-C618-4860-A407-EE269BD35695}"/>
              </a:ext>
            </a:extLst>
          </p:cNvPr>
          <p:cNvSpPr>
            <a:spLocks noGrp="1"/>
          </p:cNvSpPr>
          <p:nvPr>
            <p:ph type="title"/>
          </p:nvPr>
        </p:nvSpPr>
        <p:spPr/>
        <p:txBody>
          <a:bodyPr/>
          <a:lstStyle/>
          <a:p>
            <a:r>
              <a:rPr lang="en-GB" dirty="0"/>
              <a:t>Publishing in journals</a:t>
            </a:r>
          </a:p>
        </p:txBody>
      </p:sp>
      <p:sp>
        <p:nvSpPr>
          <p:cNvPr id="3" name="Content Placeholder 2">
            <a:extLst>
              <a:ext uri="{FF2B5EF4-FFF2-40B4-BE49-F238E27FC236}">
                <a16:creationId xmlns:a16="http://schemas.microsoft.com/office/drawing/2014/main" id="{47D0CDA9-ACCD-4F32-8980-48C7C653B5AF}"/>
              </a:ext>
            </a:extLst>
          </p:cNvPr>
          <p:cNvSpPr>
            <a:spLocks noGrp="1"/>
          </p:cNvSpPr>
          <p:nvPr>
            <p:ph idx="1"/>
          </p:nvPr>
        </p:nvSpPr>
        <p:spPr/>
        <p:txBody>
          <a:bodyPr/>
          <a:lstStyle/>
          <a:p>
            <a:r>
              <a:rPr lang="en-GB" b="1" dirty="0"/>
              <a:t>All academics want/need to publish in journals but this can be a daunting task;</a:t>
            </a:r>
          </a:p>
          <a:p>
            <a:r>
              <a:rPr lang="en-GB" b="1" dirty="0"/>
              <a:t>Getting into high quality refereed journals is the ambition of most people, but this is difficult to achieve;</a:t>
            </a:r>
          </a:p>
          <a:p>
            <a:r>
              <a:rPr lang="en-GB" b="1" dirty="0"/>
              <a:t>This workshop explores how you can maximise your potential to do this, without underplaying the challenges you will face.</a:t>
            </a:r>
          </a:p>
        </p:txBody>
      </p:sp>
    </p:spTree>
    <p:extLst>
      <p:ext uri="{BB962C8B-B14F-4D97-AF65-F5344CB8AC3E}">
        <p14:creationId xmlns:p14="http://schemas.microsoft.com/office/powerpoint/2010/main" val="3655270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are looking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extLst>
      <p:ext uri="{BB962C8B-B14F-4D97-AF65-F5344CB8AC3E}">
        <p14:creationId xmlns:p14="http://schemas.microsoft.com/office/powerpoint/2010/main" val="2707572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Most common problems editors experience with manuscripts received...</a:t>
            </a:r>
            <a:endParaRPr lang="en-GB" altLang="en-US" sz="3200"/>
          </a:p>
        </p:txBody>
      </p:sp>
      <p:sp>
        <p:nvSpPr>
          <p:cNvPr id="34819" name="Rectangle 3"/>
          <p:cNvSpPr>
            <a:spLocks noGrp="1" noChangeArrowheads="1"/>
          </p:cNvSpPr>
          <p:nvPr>
            <p:ph type="body" idx="1"/>
          </p:nvPr>
        </p:nvSpPr>
        <p:spPr/>
        <p:txBody>
          <a:bodyPr/>
          <a:lstStyle/>
          <a:p>
            <a:pPr eaLnBrk="1" hangingPunct="1"/>
            <a:r>
              <a:rPr lang="en-US" altLang="en-US" b="1"/>
              <a:t>slight, trivial or low-quality work/research.</a:t>
            </a:r>
          </a:p>
          <a:p>
            <a:pPr eaLnBrk="1" hangingPunct="1"/>
            <a:r>
              <a:rPr lang="en-US" altLang="en-US" b="1"/>
              <a:t>inappropriate subject for journal.</a:t>
            </a:r>
          </a:p>
          <a:p>
            <a:pPr eaLnBrk="1" hangingPunct="1"/>
            <a:r>
              <a:rPr lang="en-US" altLang="en-US" b="1"/>
              <a:t>poor quality of writing.</a:t>
            </a:r>
          </a:p>
          <a:p>
            <a:pPr eaLnBrk="1" hangingPunct="1"/>
            <a:r>
              <a:rPr lang="en-US" altLang="en-US" b="1"/>
              <a:t>failure to follow author guidelines.</a:t>
            </a:r>
          </a:p>
          <a:p>
            <a:pPr eaLnBrk="1" hangingPunct="1"/>
            <a:r>
              <a:rPr lang="en-US" altLang="en-US" b="1"/>
              <a:t>presentation/appearance/format.</a:t>
            </a:r>
          </a:p>
          <a:p>
            <a:pPr eaLnBrk="1" hangingPunct="1"/>
            <a:endParaRPr lang="en-GB" altLang="en-US"/>
          </a:p>
        </p:txBody>
      </p:sp>
    </p:spTree>
    <p:extLst>
      <p:ext uri="{BB962C8B-B14F-4D97-AF65-F5344CB8AC3E}">
        <p14:creationId xmlns:p14="http://schemas.microsoft.com/office/powerpoint/2010/main" val="834062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z="3600" dirty="0"/>
              <a:t>Writing in journals: some suggestions...</a:t>
            </a:r>
            <a:endParaRPr lang="en-GB" altLang="en-US" sz="3600" dirty="0"/>
          </a:p>
        </p:txBody>
      </p:sp>
      <p:sp>
        <p:nvSpPr>
          <p:cNvPr id="37891" name="Rectangle 3"/>
          <p:cNvSpPr>
            <a:spLocks noGrp="1" noChangeArrowheads="1"/>
          </p:cNvSpPr>
          <p:nvPr>
            <p:ph type="body" idx="1"/>
          </p:nvPr>
        </p:nvSpPr>
        <p:spPr/>
        <p:txBody>
          <a:bodyPr/>
          <a:lstStyle/>
          <a:p>
            <a:pPr eaLnBrk="1" hangingPunct="1"/>
            <a:r>
              <a:rPr lang="en-US" altLang="en-US" b="1" dirty="0"/>
              <a:t>Never publish in a vacuum: know where you are aiming to publish your work by carefully reviewing the available outlets in your field;</a:t>
            </a:r>
          </a:p>
          <a:p>
            <a:pPr eaLnBrk="1" hangingPunct="1"/>
            <a:r>
              <a:rPr lang="en-US" altLang="en-US" b="1" dirty="0"/>
              <a:t>Ask your mentor or research leader which journals would be best for you to target;</a:t>
            </a:r>
          </a:p>
          <a:p>
            <a:pPr eaLnBrk="1" hangingPunct="1"/>
            <a:r>
              <a:rPr lang="en-US" altLang="en-US" b="1" dirty="0"/>
              <a:t>Every journal has its own particular strengths and preferences, so consider whether your work should best be published in a major academic journal, or perhaps some emerging, less prestigious journal.</a:t>
            </a:r>
            <a:endParaRPr lang="en-GB" alt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600"/>
              <a:t>Writing in journals: some suggestions...</a:t>
            </a:r>
            <a:endParaRPr lang="en-GB" altLang="en-US" sz="3600"/>
          </a:p>
        </p:txBody>
      </p:sp>
      <p:sp>
        <p:nvSpPr>
          <p:cNvPr id="38915" name="Rectangle 3"/>
          <p:cNvSpPr>
            <a:spLocks noGrp="1" noChangeArrowheads="1"/>
          </p:cNvSpPr>
          <p:nvPr>
            <p:ph type="body" idx="1"/>
          </p:nvPr>
        </p:nvSpPr>
        <p:spPr/>
        <p:txBody>
          <a:bodyPr/>
          <a:lstStyle/>
          <a:p>
            <a:pPr eaLnBrk="1" hangingPunct="1"/>
            <a:r>
              <a:rPr lang="en-US" altLang="en-US" sz="2400" b="1" dirty="0"/>
              <a:t>Some material has a more practical than academic bias. You may consider a practitioners’ journal to be the appropriate vehicle for a particular piece rather than a strictly academic journal;</a:t>
            </a:r>
          </a:p>
          <a:p>
            <a:pPr eaLnBrk="1" hangingPunct="1"/>
            <a:r>
              <a:rPr lang="en-US" altLang="en-US" sz="2400" b="1" dirty="0"/>
              <a:t>It may be that your work has a particular specialist audience, and that it is best placed in a specialist journal;</a:t>
            </a:r>
          </a:p>
          <a:p>
            <a:pPr eaLnBrk="1" hangingPunct="1"/>
            <a:r>
              <a:rPr lang="en-US" altLang="en-US" sz="2400" b="1" dirty="0"/>
              <a:t>Assess what may be attractive to the editor of a journal in the light of recent trends in the publication. Some topics move rapidly in and out of fashion;</a:t>
            </a:r>
          </a:p>
          <a:p>
            <a:pPr eaLnBrk="1" hangingPunct="1"/>
            <a:r>
              <a:rPr lang="en-US" altLang="en-US" sz="2400" b="1" dirty="0"/>
              <a:t>Assess realistically whether you can match up to the demands of a target journal.</a:t>
            </a:r>
          </a:p>
          <a:p>
            <a:pPr eaLnBrk="1" hangingPunct="1"/>
            <a:endParaRPr lang="en-GB"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3"/>
          <p:cNvSpPr>
            <a:spLocks noGrp="1"/>
          </p:cNvSpPr>
          <p:nvPr>
            <p:ph type="title"/>
          </p:nvPr>
        </p:nvSpPr>
        <p:spPr>
          <a:xfrm>
            <a:off x="457200" y="152400"/>
            <a:ext cx="7543800" cy="533400"/>
          </a:xfrm>
        </p:spPr>
        <p:txBody>
          <a:bodyPr/>
          <a:lstStyle/>
          <a:p>
            <a:r>
              <a:rPr lang="en-GB" altLang="en-US" sz="3200"/>
              <a:t>From dissertation to publication</a:t>
            </a:r>
          </a:p>
        </p:txBody>
      </p:sp>
      <p:graphicFrame>
        <p:nvGraphicFramePr>
          <p:cNvPr id="6" name="Table 5"/>
          <p:cNvGraphicFramePr>
            <a:graphicFrameLocks noGrp="1"/>
          </p:cNvGraphicFramePr>
          <p:nvPr/>
        </p:nvGraphicFramePr>
        <p:xfrm>
          <a:off x="304800" y="609600"/>
          <a:ext cx="8686800" cy="6288088"/>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92">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1778437">
                <a:tc>
                  <a:txBody>
                    <a:bodyPr/>
                    <a:lstStyle/>
                    <a:p>
                      <a:r>
                        <a:rPr lang="en-GB" sz="1800" b="1" dirty="0"/>
                        <a:t>1</a:t>
                      </a:r>
                    </a:p>
                  </a:txBody>
                  <a:tcPr marT="45723" marB="45723"/>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sz="1800" b="1" dirty="0"/>
                    </a:p>
                  </a:txBody>
                  <a:tcPr marT="45723" marB="45723"/>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sz="1800" b="1" dirty="0"/>
                    </a:p>
                  </a:txBody>
                  <a:tcPr marT="45723" marB="45723"/>
                </a:tc>
                <a:extLst>
                  <a:ext uri="{0D108BD9-81ED-4DB2-BD59-A6C34878D82A}">
                    <a16:rowId xmlns:a16="http://schemas.microsoft.com/office/drawing/2014/main" val="10001"/>
                  </a:ext>
                </a:extLst>
              </a:tr>
              <a:tr h="2340698">
                <a:tc>
                  <a:txBody>
                    <a:bodyPr/>
                    <a:lstStyle/>
                    <a:p>
                      <a:r>
                        <a:rPr lang="en-GB" sz="1800" b="1" dirty="0"/>
                        <a:t>2</a:t>
                      </a:r>
                    </a:p>
                  </a:txBody>
                  <a:tcPr marT="45723" marB="45723"/>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sz="1800" b="1" dirty="0"/>
                    </a:p>
                  </a:txBody>
                  <a:tcPr marT="45723" marB="45723"/>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sz="1800" b="1" dirty="0"/>
                    </a:p>
                  </a:txBody>
                  <a:tcPr marT="45723" marB="45723"/>
                </a:tc>
                <a:extLst>
                  <a:ext uri="{0D108BD9-81ED-4DB2-BD59-A6C34878D82A}">
                    <a16:rowId xmlns:a16="http://schemas.microsoft.com/office/drawing/2014/main" val="10002"/>
                  </a:ext>
                </a:extLst>
              </a:tr>
              <a:tr h="1737461">
                <a:tc>
                  <a:txBody>
                    <a:bodyPr/>
                    <a:lstStyle/>
                    <a:p>
                      <a:r>
                        <a:rPr lang="en-GB" sz="1800" b="1" dirty="0"/>
                        <a:t>3</a:t>
                      </a:r>
                    </a:p>
                  </a:txBody>
                  <a:tcPr marT="45723" marB="45723"/>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sz="1800" b="1" dirty="0"/>
                    </a:p>
                  </a:txBody>
                  <a:tcPr marT="45723" marB="45723"/>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sz="1800" b="1" dirty="0"/>
                    </a:p>
                  </a:txBody>
                  <a:tcPr marT="45723" marB="45723"/>
                </a:tc>
                <a:extLst>
                  <a:ext uri="{0D108BD9-81ED-4DB2-BD59-A6C34878D82A}">
                    <a16:rowId xmlns:a16="http://schemas.microsoft.com/office/drawing/2014/main" val="10003"/>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p:spPr>
        <p:txBody>
          <a:bodyPr anchor="b"/>
          <a:lstStyle/>
          <a:p>
            <a:pPr algn="r">
              <a:defRPr/>
            </a:pPr>
            <a:r>
              <a:rPr lang="en-GB" sz="3200" b="1" kern="0">
                <a:solidFill>
                  <a:srgbClr val="330066"/>
                </a:solidFill>
                <a:latin typeface="Arial"/>
              </a:rPr>
              <a:t>From dissertation to publication</a:t>
            </a:r>
            <a:endParaRPr lang="en-GB" sz="3200" b="1" kern="0" dirty="0">
              <a:solidFill>
                <a:srgbClr val="330066"/>
              </a:solidFill>
              <a:latin typeface="Arial"/>
            </a:endParaRPr>
          </a:p>
        </p:txBody>
      </p:sp>
      <p:graphicFrame>
        <p:nvGraphicFramePr>
          <p:cNvPr id="5" name="Table 4"/>
          <p:cNvGraphicFramePr>
            <a:graphicFrameLocks noGrp="1"/>
          </p:cNvGraphicFramePr>
          <p:nvPr/>
        </p:nvGraphicFramePr>
        <p:xfrm>
          <a:off x="304800" y="609600"/>
          <a:ext cx="8686800" cy="590232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45">
                <a:tc>
                  <a:txBody>
                    <a:bodyPr/>
                    <a:lstStyle/>
                    <a:p>
                      <a:endParaRPr lang="en-GB" sz="1800" b="1" dirty="0"/>
                    </a:p>
                  </a:txBody>
                  <a:tcPr marT="45718" marB="45718"/>
                </a:tc>
                <a:tc>
                  <a:txBody>
                    <a:bodyPr/>
                    <a:lstStyle/>
                    <a:p>
                      <a:r>
                        <a:rPr lang="en-GB" sz="1800" b="1" dirty="0"/>
                        <a:t>Do:</a:t>
                      </a:r>
                    </a:p>
                  </a:txBody>
                  <a:tcPr marT="45718" marB="45718"/>
                </a:tc>
                <a:tc>
                  <a:txBody>
                    <a:bodyPr/>
                    <a:lstStyle/>
                    <a:p>
                      <a:r>
                        <a:rPr lang="en-GB" sz="1800" b="1" dirty="0"/>
                        <a:t>Do not:</a:t>
                      </a:r>
                    </a:p>
                  </a:txBody>
                  <a:tcPr marT="45718" marB="45718"/>
                </a:tc>
                <a:extLst>
                  <a:ext uri="{0D108BD9-81ED-4DB2-BD59-A6C34878D82A}">
                    <a16:rowId xmlns:a16="http://schemas.microsoft.com/office/drawing/2014/main" val="10000"/>
                  </a:ext>
                </a:extLst>
              </a:tr>
              <a:tr h="1462965">
                <a:tc>
                  <a:txBody>
                    <a:bodyPr/>
                    <a:lstStyle/>
                    <a:p>
                      <a:r>
                        <a:rPr lang="en-GB" sz="1800" b="1" dirty="0"/>
                        <a:t>4</a:t>
                      </a:r>
                    </a:p>
                  </a:txBody>
                  <a:tcPr marT="45718" marB="45718"/>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sz="1800" b="1" dirty="0"/>
                    </a:p>
                  </a:txBody>
                  <a:tcPr marT="45718" marB="45718"/>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sz="1800" b="1" dirty="0"/>
                    </a:p>
                  </a:txBody>
                  <a:tcPr marT="45718" marB="45718"/>
                </a:tc>
                <a:extLst>
                  <a:ext uri="{0D108BD9-81ED-4DB2-BD59-A6C34878D82A}">
                    <a16:rowId xmlns:a16="http://schemas.microsoft.com/office/drawing/2014/main" val="10001"/>
                  </a:ext>
                </a:extLst>
              </a:tr>
              <a:tr h="1447726">
                <a:tc>
                  <a:txBody>
                    <a:bodyPr/>
                    <a:lstStyle/>
                    <a:p>
                      <a:r>
                        <a:rPr lang="en-GB" sz="1800" b="1" dirty="0"/>
                        <a:t>5</a:t>
                      </a:r>
                    </a:p>
                  </a:txBody>
                  <a:tcPr marT="45718" marB="45718"/>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sz="1800" b="1" dirty="0"/>
                    </a:p>
                  </a:txBody>
                  <a:tcPr marT="45718" marB="45718"/>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sz="1800" b="1" dirty="0"/>
                    </a:p>
                  </a:txBody>
                  <a:tcPr marT="45718" marB="45718"/>
                </a:tc>
                <a:extLst>
                  <a:ext uri="{0D108BD9-81ED-4DB2-BD59-A6C34878D82A}">
                    <a16:rowId xmlns:a16="http://schemas.microsoft.com/office/drawing/2014/main" val="10002"/>
                  </a:ext>
                </a:extLst>
              </a:tr>
              <a:tr h="2560189">
                <a:tc>
                  <a:txBody>
                    <a:bodyPr/>
                    <a:lstStyle/>
                    <a:p>
                      <a:r>
                        <a:rPr lang="en-GB" sz="1800" b="1" dirty="0"/>
                        <a:t>6</a:t>
                      </a:r>
                    </a:p>
                  </a:txBody>
                  <a:tcPr marT="45718" marB="45718"/>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sz="1800" b="1" dirty="0"/>
                    </a:p>
                  </a:txBody>
                  <a:tcPr marT="45718" marB="45718"/>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sz="1800" b="1" dirty="0"/>
                    </a:p>
                  </a:txBody>
                  <a:tcPr marT="45718" marB="45718"/>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dirty="0"/>
              <a:t>Tasks 1 and 2</a:t>
            </a:r>
            <a:endParaRPr lang="en-GB" altLang="en-US" dirty="0"/>
          </a:p>
        </p:txBody>
      </p:sp>
      <p:sp>
        <p:nvSpPr>
          <p:cNvPr id="19459" name="Rectangle 3"/>
          <p:cNvSpPr>
            <a:spLocks noGrp="1" noChangeArrowheads="1"/>
          </p:cNvSpPr>
          <p:nvPr>
            <p:ph type="body" idx="1"/>
          </p:nvPr>
        </p:nvSpPr>
        <p:spPr>
          <a:xfrm>
            <a:off x="468313" y="1412875"/>
            <a:ext cx="8229600" cy="5040313"/>
          </a:xfrm>
        </p:spPr>
        <p:txBody>
          <a:bodyPr/>
          <a:lstStyle/>
          <a:p>
            <a:pPr eaLnBrk="1" hangingPunct="1"/>
            <a:r>
              <a:rPr lang="en-US" altLang="en-US" sz="2600" b="1" dirty="0"/>
              <a:t>Write in 50 words, why you want to get published.</a:t>
            </a:r>
          </a:p>
          <a:p>
            <a:pPr eaLnBrk="1" hangingPunct="1"/>
            <a:endParaRPr lang="en-US" altLang="en-US" sz="2600" b="1" dirty="0"/>
          </a:p>
          <a:p>
            <a:pPr eaLnBrk="1" hangingPunct="1"/>
            <a:r>
              <a:rPr lang="en-US" altLang="en-US" sz="2600" b="1" dirty="0"/>
              <a:t>Write 200 words for the University writing-leave sub-committee (which doesn’t exist) explaining: </a:t>
            </a:r>
          </a:p>
          <a:p>
            <a:pPr lvl="1" eaLnBrk="1" hangingPunct="1"/>
            <a:r>
              <a:rPr lang="en-US" altLang="en-US" sz="2200" b="1" dirty="0"/>
              <a:t>what you plan to write about, </a:t>
            </a:r>
          </a:p>
          <a:p>
            <a:pPr lvl="1" eaLnBrk="1" hangingPunct="1"/>
            <a:r>
              <a:rPr lang="en-US" altLang="en-US" sz="2200" b="1" dirty="0"/>
              <a:t>on what it is based, </a:t>
            </a:r>
          </a:p>
          <a:p>
            <a:pPr lvl="1" eaLnBrk="1" hangingPunct="1"/>
            <a:r>
              <a:rPr lang="en-US" altLang="en-US" sz="2200" b="1" dirty="0"/>
              <a:t>where you plan to publish it, </a:t>
            </a:r>
          </a:p>
          <a:p>
            <a:pPr lvl="1" eaLnBrk="1" hangingPunct="1"/>
            <a:r>
              <a:rPr lang="en-US" altLang="en-US" sz="2200" b="1" dirty="0"/>
              <a:t>what are likely to be the effects for you and the University, when it is published.</a:t>
            </a:r>
          </a:p>
          <a:p>
            <a:pPr eaLnBrk="1" hangingPunct="1">
              <a:buFont typeface="Wingdings" panose="05000000000000000000" pitchFamily="2" charset="2"/>
              <a:buNone/>
            </a:pPr>
            <a:endParaRPr lang="en-US" altLang="en-US" sz="2600" b="1" dirty="0"/>
          </a:p>
          <a:p>
            <a:pPr eaLnBrk="1" hangingPunct="1"/>
            <a:endParaRPr lang="en-GB" altLang="en-US"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p:spPr>
        <p:txBody>
          <a:bodyPr anchor="b"/>
          <a:lstStyle/>
          <a:p>
            <a:pPr algn="r">
              <a:defRPr/>
            </a:pPr>
            <a:r>
              <a:rPr lang="en-GB" sz="3200" b="1" kern="0">
                <a:solidFill>
                  <a:srgbClr val="330066"/>
                </a:solidFill>
                <a:latin typeface="Arial"/>
              </a:rPr>
              <a:t>From dissertation to publication</a:t>
            </a:r>
            <a:endParaRPr lang="en-GB" sz="3200" b="1" kern="0" dirty="0">
              <a:solidFill>
                <a:srgbClr val="330066"/>
              </a:solidFill>
              <a:latin typeface="Arial"/>
            </a:endParaRPr>
          </a:p>
        </p:txBody>
      </p:sp>
      <p:graphicFrame>
        <p:nvGraphicFramePr>
          <p:cNvPr id="6" name="Table 5"/>
          <p:cNvGraphicFramePr>
            <a:graphicFrameLocks noGrp="1"/>
          </p:cNvGraphicFramePr>
          <p:nvPr/>
        </p:nvGraphicFramePr>
        <p:xfrm>
          <a:off x="304800" y="609600"/>
          <a:ext cx="8686800" cy="571817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514">
                <a:tc>
                  <a:txBody>
                    <a:bodyPr/>
                    <a:lstStyle/>
                    <a:p>
                      <a:endParaRPr lang="en-GB" sz="1800" b="1" dirty="0"/>
                    </a:p>
                  </a:txBody>
                  <a:tcPr marT="45725" marB="45725"/>
                </a:tc>
                <a:tc>
                  <a:txBody>
                    <a:bodyPr/>
                    <a:lstStyle/>
                    <a:p>
                      <a:r>
                        <a:rPr lang="en-GB" sz="1800" b="1" dirty="0"/>
                        <a:t>Do:</a:t>
                      </a:r>
                    </a:p>
                  </a:txBody>
                  <a:tcPr marT="45725" marB="45725"/>
                </a:tc>
                <a:tc>
                  <a:txBody>
                    <a:bodyPr/>
                    <a:lstStyle/>
                    <a:p>
                      <a:r>
                        <a:rPr lang="en-GB" sz="1800" b="1" dirty="0"/>
                        <a:t>Do not:</a:t>
                      </a:r>
                    </a:p>
                  </a:txBody>
                  <a:tcPr marT="45725" marB="45725"/>
                </a:tc>
                <a:extLst>
                  <a:ext uri="{0D108BD9-81ED-4DB2-BD59-A6C34878D82A}">
                    <a16:rowId xmlns:a16="http://schemas.microsoft.com/office/drawing/2014/main" val="10000"/>
                  </a:ext>
                </a:extLst>
              </a:tr>
              <a:tr h="2011899">
                <a:tc>
                  <a:txBody>
                    <a:bodyPr/>
                    <a:lstStyle/>
                    <a:p>
                      <a:r>
                        <a:rPr lang="en-GB" sz="1800" b="1" dirty="0"/>
                        <a:t>7</a:t>
                      </a:r>
                    </a:p>
                  </a:txBody>
                  <a:tcPr marT="45725" marB="45725"/>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sz="1800" b="1" dirty="0"/>
                    </a:p>
                  </a:txBody>
                  <a:tcPr marT="45725" marB="45725"/>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sz="1800" b="1" dirty="0"/>
                    </a:p>
                  </a:txBody>
                  <a:tcPr marT="45725" marB="45725"/>
                </a:tc>
                <a:extLst>
                  <a:ext uri="{0D108BD9-81ED-4DB2-BD59-A6C34878D82A}">
                    <a16:rowId xmlns:a16="http://schemas.microsoft.com/office/drawing/2014/main" val="10001"/>
                  </a:ext>
                </a:extLst>
              </a:tr>
              <a:tr h="1737549">
                <a:tc>
                  <a:txBody>
                    <a:bodyPr/>
                    <a:lstStyle/>
                    <a:p>
                      <a:r>
                        <a:rPr lang="en-GB" sz="1800" b="1" dirty="0"/>
                        <a:t>8</a:t>
                      </a:r>
                    </a:p>
                  </a:txBody>
                  <a:tcPr marT="45725" marB="45725"/>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sz="1800" b="1" dirty="0"/>
                    </a:p>
                  </a:txBody>
                  <a:tcPr marT="45725" marB="45725"/>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sz="1800" b="1" dirty="0"/>
                    </a:p>
                  </a:txBody>
                  <a:tcPr marT="45725" marB="45725"/>
                </a:tc>
                <a:extLst>
                  <a:ext uri="{0D108BD9-81ED-4DB2-BD59-A6C34878D82A}">
                    <a16:rowId xmlns:a16="http://schemas.microsoft.com/office/drawing/2014/main" val="10002"/>
                  </a:ext>
                </a:extLst>
              </a:tr>
              <a:tr h="1537213">
                <a:tc>
                  <a:txBody>
                    <a:bodyPr/>
                    <a:lstStyle/>
                    <a:p>
                      <a:r>
                        <a:rPr lang="en-GB" sz="1800" b="1" dirty="0"/>
                        <a:t>9</a:t>
                      </a:r>
                    </a:p>
                  </a:txBody>
                  <a:tcPr marT="45725" marB="45725"/>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sz="1800" b="1" dirty="0"/>
                    </a:p>
                  </a:txBody>
                  <a:tcPr marT="45725" marB="45725"/>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sz="1800" b="1" dirty="0"/>
                    </a:p>
                  </a:txBody>
                  <a:tcPr marT="45725" marB="45725"/>
                </a:tc>
                <a:extLst>
                  <a:ext uri="{0D108BD9-81ED-4DB2-BD59-A6C34878D82A}">
                    <a16:rowId xmlns:a16="http://schemas.microsoft.com/office/drawing/2014/main" val="10003"/>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p:spPr>
        <p:txBody>
          <a:bodyPr anchor="b"/>
          <a:lstStyle/>
          <a:p>
            <a:pPr algn="r">
              <a:defRPr/>
            </a:pPr>
            <a:r>
              <a:rPr lang="en-GB" sz="3200" b="1" kern="0">
                <a:solidFill>
                  <a:srgbClr val="330066"/>
                </a:solidFill>
                <a:latin typeface="Arial"/>
              </a:rPr>
              <a:t>From dissertation to publication</a:t>
            </a:r>
            <a:endParaRPr lang="en-GB" sz="3200" b="1" kern="0" dirty="0">
              <a:solidFill>
                <a:srgbClr val="330066"/>
              </a:solidFill>
              <a:latin typeface="Arial"/>
            </a:endParaRPr>
          </a:p>
        </p:txBody>
      </p:sp>
      <p:graphicFrame>
        <p:nvGraphicFramePr>
          <p:cNvPr id="6" name="Table 5"/>
          <p:cNvGraphicFramePr>
            <a:graphicFrameLocks noGrp="1"/>
          </p:cNvGraphicFramePr>
          <p:nvPr/>
        </p:nvGraphicFramePr>
        <p:xfrm>
          <a:off x="304800" y="609600"/>
          <a:ext cx="8686800" cy="5551488"/>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19">
                <a:tc>
                  <a:txBody>
                    <a:bodyPr/>
                    <a:lstStyle/>
                    <a:p>
                      <a:endParaRPr lang="en-GB" sz="1800" b="1" dirty="0"/>
                    </a:p>
                  </a:txBody>
                  <a:tcPr marT="45715" marB="45715"/>
                </a:tc>
                <a:tc>
                  <a:txBody>
                    <a:bodyPr/>
                    <a:lstStyle/>
                    <a:p>
                      <a:r>
                        <a:rPr lang="en-GB" sz="1800" b="1" dirty="0"/>
                        <a:t>Do:</a:t>
                      </a:r>
                    </a:p>
                  </a:txBody>
                  <a:tcPr marT="45715" marB="45715"/>
                </a:tc>
                <a:tc>
                  <a:txBody>
                    <a:bodyPr/>
                    <a:lstStyle/>
                    <a:p>
                      <a:r>
                        <a:rPr lang="en-GB" sz="1800" b="1" dirty="0"/>
                        <a:t>Do not:</a:t>
                      </a:r>
                    </a:p>
                  </a:txBody>
                  <a:tcPr marT="45715" marB="45715"/>
                </a:tc>
                <a:extLst>
                  <a:ext uri="{0D108BD9-81ED-4DB2-BD59-A6C34878D82A}">
                    <a16:rowId xmlns:a16="http://schemas.microsoft.com/office/drawing/2014/main" val="10000"/>
                  </a:ext>
                </a:extLst>
              </a:tr>
              <a:tr h="2011456">
                <a:tc>
                  <a:txBody>
                    <a:bodyPr/>
                    <a:lstStyle/>
                    <a:p>
                      <a:r>
                        <a:rPr lang="en-GB" sz="1800" b="1" dirty="0"/>
                        <a:t>10</a:t>
                      </a:r>
                    </a:p>
                  </a:txBody>
                  <a:tcPr marT="45715" marB="45715"/>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sz="1800" b="1" dirty="0"/>
                    </a:p>
                  </a:txBody>
                  <a:tcPr marT="45715" marB="45715"/>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sz="1800" b="1" dirty="0"/>
                    </a:p>
                  </a:txBody>
                  <a:tcPr marT="45715" marB="45715"/>
                </a:tc>
                <a:extLst>
                  <a:ext uri="{0D108BD9-81ED-4DB2-BD59-A6C34878D82A}">
                    <a16:rowId xmlns:a16="http://schemas.microsoft.com/office/drawing/2014/main" val="10001"/>
                  </a:ext>
                </a:extLst>
              </a:tr>
              <a:tr h="3108613">
                <a:tc>
                  <a:txBody>
                    <a:bodyPr/>
                    <a:lstStyle/>
                    <a:p>
                      <a:r>
                        <a:rPr lang="en-GB" sz="1800" b="1" dirty="0"/>
                        <a:t>11</a:t>
                      </a:r>
                    </a:p>
                  </a:txBody>
                  <a:tcPr marT="45715" marB="45715"/>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sz="1800" b="1" dirty="0"/>
                    </a:p>
                  </a:txBody>
                  <a:tcPr marT="45715" marB="45715"/>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sz="1800" b="1" dirty="0"/>
                    </a:p>
                  </a:txBody>
                  <a:tcPr marT="45715" marB="45715"/>
                </a:tc>
                <a:extLst>
                  <a:ext uri="{0D108BD9-81ED-4DB2-BD59-A6C34878D82A}">
                    <a16:rowId xmlns:a16="http://schemas.microsoft.com/office/drawing/2014/main" val="10002"/>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p:spPr>
        <p:txBody>
          <a:bodyPr anchor="b"/>
          <a:lstStyle/>
          <a:p>
            <a:pPr algn="r">
              <a:defRPr/>
            </a:pPr>
            <a:r>
              <a:rPr lang="en-GB" sz="3200" b="1" kern="0">
                <a:solidFill>
                  <a:srgbClr val="330066"/>
                </a:solidFill>
                <a:latin typeface="Arial"/>
              </a:rPr>
              <a:t>From dissertation to publication</a:t>
            </a:r>
            <a:endParaRPr lang="en-GB" sz="3200" b="1" kern="0" dirty="0">
              <a:solidFill>
                <a:srgbClr val="330066"/>
              </a:solidFill>
              <a:latin typeface="Arial"/>
            </a:endParaRPr>
          </a:p>
        </p:txBody>
      </p:sp>
      <p:graphicFrame>
        <p:nvGraphicFramePr>
          <p:cNvPr id="6" name="Table 5"/>
          <p:cNvGraphicFramePr>
            <a:graphicFrameLocks noGrp="1"/>
          </p:cNvGraphicFramePr>
          <p:nvPr/>
        </p:nvGraphicFramePr>
        <p:xfrm>
          <a:off x="304800" y="609600"/>
          <a:ext cx="8686800" cy="5003800"/>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96">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2286152">
                <a:tc>
                  <a:txBody>
                    <a:bodyPr/>
                    <a:lstStyle/>
                    <a:p>
                      <a:r>
                        <a:rPr lang="en-GB" sz="1800" b="1" dirty="0"/>
                        <a:t>12</a:t>
                      </a:r>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1" dirty="0"/>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sz="1800" b="1" dirty="0"/>
                    </a:p>
                    <a:p>
                      <a:endParaRPr lang="en-GB" sz="1800" b="1" dirty="0"/>
                    </a:p>
                  </a:txBody>
                  <a:tcPr marT="45723" marB="45723"/>
                </a:tc>
                <a:extLst>
                  <a:ext uri="{0D108BD9-81ED-4DB2-BD59-A6C34878D82A}">
                    <a16:rowId xmlns:a16="http://schemas.microsoft.com/office/drawing/2014/main" val="10001"/>
                  </a:ext>
                </a:extLst>
              </a:tr>
              <a:tr h="2286152">
                <a:tc>
                  <a:txBody>
                    <a:bodyPr/>
                    <a:lstStyle/>
                    <a:p>
                      <a:r>
                        <a:rPr lang="en-GB" sz="1800" b="1" dirty="0"/>
                        <a:t>13</a:t>
                      </a:r>
                    </a:p>
                  </a:txBody>
                  <a:tcPr marT="45723" marB="45723"/>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sz="1800" b="1" dirty="0"/>
                    </a:p>
                  </a:txBody>
                  <a:tcPr marT="45723" marB="45723"/>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sz="1800" b="1" dirty="0"/>
                    </a:p>
                  </a:txBody>
                  <a:tcPr marT="45723" marB="45723"/>
                </a:tc>
                <a:extLst>
                  <a:ext uri="{0D108BD9-81ED-4DB2-BD59-A6C34878D82A}">
                    <a16:rowId xmlns:a16="http://schemas.microsoft.com/office/drawing/2014/main" val="10002"/>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p:spPr>
        <p:txBody>
          <a:bodyPr anchor="b"/>
          <a:lstStyle/>
          <a:p>
            <a:pPr algn="r">
              <a:defRPr/>
            </a:pPr>
            <a:r>
              <a:rPr lang="en-GB" sz="3200" b="1" kern="0">
                <a:solidFill>
                  <a:srgbClr val="330066"/>
                </a:solidFill>
                <a:latin typeface="Arial"/>
              </a:rPr>
              <a:t>From dissertation to publication</a:t>
            </a:r>
            <a:endParaRPr lang="en-GB" sz="3200" b="1" kern="0" dirty="0">
              <a:solidFill>
                <a:srgbClr val="330066"/>
              </a:solidFill>
              <a:latin typeface="Arial"/>
            </a:endParaRPr>
          </a:p>
        </p:txBody>
      </p:sp>
      <p:graphicFrame>
        <p:nvGraphicFramePr>
          <p:cNvPr id="5" name="Table 4"/>
          <p:cNvGraphicFramePr>
            <a:graphicFrameLocks noGrp="1"/>
          </p:cNvGraphicFramePr>
          <p:nvPr/>
        </p:nvGraphicFramePr>
        <p:xfrm>
          <a:off x="304800" y="609600"/>
          <a:ext cx="8686800" cy="4454526"/>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38">
                <a:tc>
                  <a:txBody>
                    <a:bodyPr/>
                    <a:lstStyle/>
                    <a:p>
                      <a:endParaRPr lang="en-GB" sz="1800" b="1" dirty="0"/>
                    </a:p>
                  </a:txBody>
                  <a:tcPr marT="45717" marB="45717"/>
                </a:tc>
                <a:tc>
                  <a:txBody>
                    <a:bodyPr/>
                    <a:lstStyle/>
                    <a:p>
                      <a:r>
                        <a:rPr lang="en-GB" sz="1800" b="1" dirty="0"/>
                        <a:t>Do:</a:t>
                      </a:r>
                    </a:p>
                  </a:txBody>
                  <a:tcPr marT="45717" marB="45717"/>
                </a:tc>
                <a:tc>
                  <a:txBody>
                    <a:bodyPr/>
                    <a:lstStyle/>
                    <a:p>
                      <a:r>
                        <a:rPr lang="en-GB" sz="1800" b="1" dirty="0"/>
                        <a:t>Do not:</a:t>
                      </a:r>
                    </a:p>
                  </a:txBody>
                  <a:tcPr marT="45717" marB="45717"/>
                </a:tc>
                <a:extLst>
                  <a:ext uri="{0D108BD9-81ED-4DB2-BD59-A6C34878D82A}">
                    <a16:rowId xmlns:a16="http://schemas.microsoft.com/office/drawing/2014/main" val="10000"/>
                  </a:ext>
                </a:extLst>
              </a:tr>
              <a:tr h="2011544">
                <a:tc>
                  <a:txBody>
                    <a:bodyPr/>
                    <a:lstStyle/>
                    <a:p>
                      <a:r>
                        <a:rPr lang="en-GB" sz="1800" b="1" dirty="0"/>
                        <a:t>14</a:t>
                      </a:r>
                    </a:p>
                  </a:txBody>
                  <a:tcPr marT="45717" marB="45717"/>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sz="1800" b="1" dirty="0"/>
                    </a:p>
                  </a:txBody>
                  <a:tcPr marT="45717" marB="45717"/>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sz="1800" b="1" dirty="0"/>
                    </a:p>
                    <a:p>
                      <a:endParaRPr lang="en-GB" sz="1800" b="1" dirty="0"/>
                    </a:p>
                  </a:txBody>
                  <a:tcPr marT="45717" marB="45717"/>
                </a:tc>
                <a:extLst>
                  <a:ext uri="{0D108BD9-81ED-4DB2-BD59-A6C34878D82A}">
                    <a16:rowId xmlns:a16="http://schemas.microsoft.com/office/drawing/2014/main" val="10001"/>
                  </a:ext>
                </a:extLst>
              </a:tr>
              <a:tr h="2011544">
                <a:tc>
                  <a:txBody>
                    <a:bodyPr/>
                    <a:lstStyle/>
                    <a:p>
                      <a:r>
                        <a:rPr lang="en-GB" sz="1800" b="1" dirty="0"/>
                        <a:t>15</a:t>
                      </a:r>
                    </a:p>
                  </a:txBody>
                  <a:tcPr marT="45717" marB="45717"/>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sz="1800" b="1" dirty="0"/>
                    </a:p>
                  </a:txBody>
                  <a:tcPr marT="45717" marB="45717"/>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sz="1800" b="1" dirty="0"/>
                    </a:p>
                  </a:txBody>
                  <a:tcPr marT="45717" marB="45717"/>
                </a:tc>
                <a:extLst>
                  <a:ext uri="{0D108BD9-81ED-4DB2-BD59-A6C34878D82A}">
                    <a16:rowId xmlns:a16="http://schemas.microsoft.com/office/drawing/2014/main" val="10002"/>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When writing an abstract</a:t>
            </a:r>
          </a:p>
        </p:txBody>
      </p:sp>
      <p:sp>
        <p:nvSpPr>
          <p:cNvPr id="48131" name="Content Placeholder 4"/>
          <p:cNvSpPr>
            <a:spLocks noGrp="1"/>
          </p:cNvSpPr>
          <p:nvPr>
            <p:ph idx="1"/>
          </p:nvPr>
        </p:nvSpPr>
        <p:spPr>
          <a:xfrm>
            <a:off x="304800" y="1371600"/>
            <a:ext cx="8534400" cy="4957763"/>
          </a:xfrm>
        </p:spPr>
        <p:txBody>
          <a:bodyPr/>
          <a:lstStyle/>
          <a:p>
            <a:r>
              <a:rPr lang="en-GB" altLang="en-US" sz="2400" b="1" dirty="0"/>
              <a:t>Write this at the very end of the article production process;</a:t>
            </a:r>
          </a:p>
          <a:p>
            <a:r>
              <a:rPr lang="en-GB" altLang="en-US" sz="2400" b="1" dirty="0"/>
              <a:t>Summarise briefly what you set out to achieve, your research methods and your key findings;</a:t>
            </a:r>
          </a:p>
          <a:p>
            <a:r>
              <a:rPr lang="en-GB" altLang="en-US" sz="2400" b="1" dirty="0"/>
              <a:t>Look at abstracts within the target journal so you can emulate their style, scope and length. Some journals have a prescribed format for abstracts which you must follow using their on-line form</a:t>
            </a:r>
          </a:p>
          <a:p>
            <a:r>
              <a:rPr lang="en-GB" altLang="en-US" sz="2400" b="1" dirty="0"/>
              <a:t>Scientific journals normally use short sentences but social science journals use longer more complex ones;</a:t>
            </a:r>
          </a:p>
          <a:p>
            <a:r>
              <a:rPr lang="en-GB" altLang="en-US" sz="2400" b="1" dirty="0"/>
              <a:t>Seek peer review from a more experienced colleague as abstracts really matter.</a:t>
            </a:r>
          </a:p>
          <a:p>
            <a:endParaRPr lang="en-GB" altLang="en-US"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a:t>
            </a:r>
            <a:r>
              <a:rPr lang="en-GB" altLang="en-US" sz="2400" b="1" dirty="0" err="1"/>
              <a:t>etc</a:t>
            </a:r>
            <a:r>
              <a:rPr lang="en-GB" altLang="en-US" sz="24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C487-6B7A-41DD-A6E1-92C5AFF17239}"/>
              </a:ext>
            </a:extLst>
          </p:cNvPr>
          <p:cNvSpPr>
            <a:spLocks noGrp="1"/>
          </p:cNvSpPr>
          <p:nvPr>
            <p:ph type="title"/>
          </p:nvPr>
        </p:nvSpPr>
        <p:spPr/>
        <p:txBody>
          <a:bodyPr/>
          <a:lstStyle/>
          <a:p>
            <a:r>
              <a:rPr lang="en-GB" dirty="0"/>
              <a:t>Your personal plan of action</a:t>
            </a:r>
          </a:p>
        </p:txBody>
      </p:sp>
      <p:sp>
        <p:nvSpPr>
          <p:cNvPr id="3" name="Content Placeholder 2">
            <a:extLst>
              <a:ext uri="{FF2B5EF4-FFF2-40B4-BE49-F238E27FC236}">
                <a16:creationId xmlns:a16="http://schemas.microsoft.com/office/drawing/2014/main" id="{39959DBC-B54F-48E1-9761-C56F2ADDB94E}"/>
              </a:ext>
            </a:extLst>
          </p:cNvPr>
          <p:cNvSpPr>
            <a:spLocks noGrp="1"/>
          </p:cNvSpPr>
          <p:nvPr>
            <p:ph idx="1"/>
          </p:nvPr>
        </p:nvSpPr>
        <p:spPr>
          <a:xfrm>
            <a:off x="179512" y="1412875"/>
            <a:ext cx="8712968" cy="4789488"/>
          </a:xfrm>
        </p:spPr>
        <p:txBody>
          <a:bodyPr/>
          <a:lstStyle/>
          <a:p>
            <a:r>
              <a:rPr lang="en-GB" sz="2000" b="1" dirty="0"/>
              <a:t>This week: Set yourself some small and realistic tasks to achieve which could include, for example, finishing something you’ve already started, doing a literature search, brainstorming a new piece of writing, thinking through some ideas, discussing something with either of us or with a colleague, getting peer feedback, seeking help with references or layout, talking to a potential co-author or whatever will advance your writing activities. </a:t>
            </a:r>
          </a:p>
          <a:p>
            <a:r>
              <a:rPr lang="en-GB" sz="2000" b="1" dirty="0"/>
              <a:t>This month: If you were to allocate four hours a week, what could you do in this time?</a:t>
            </a:r>
          </a:p>
          <a:p>
            <a:r>
              <a:rPr lang="en-GB" sz="2000" b="1" dirty="0"/>
              <a:t>This summer: How many days can you commit to writing? Is it possible to draft and complete ready to send off a whole publication?</a:t>
            </a:r>
          </a:p>
          <a:p>
            <a:r>
              <a:rPr lang="en-GB" sz="2000" b="1" dirty="0"/>
              <a:t>By the end of this year: What realistically could you achieve if you set your mind to it?</a:t>
            </a:r>
          </a:p>
          <a:p>
            <a:pPr marL="0" indent="0">
              <a:buNone/>
            </a:pPr>
            <a:r>
              <a:rPr lang="en-GB" sz="2000" b="1" dirty="0"/>
              <a:t>In each case, when do you expect to complete the task? Who can help you achieve these goals? What might stop you doing it? What steps can you take to stop you being sabotages (or sabotaging yourself!) and how will you know you have been successful?</a:t>
            </a:r>
          </a:p>
          <a:p>
            <a:endParaRPr lang="en-GB" sz="2000" dirty="0"/>
          </a:p>
        </p:txBody>
      </p:sp>
    </p:spTree>
    <p:extLst>
      <p:ext uri="{BB962C8B-B14F-4D97-AF65-F5344CB8AC3E}">
        <p14:creationId xmlns:p14="http://schemas.microsoft.com/office/powerpoint/2010/main" val="3798922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dirty="0"/>
              <a:t>Useful references</a:t>
            </a:r>
          </a:p>
        </p:txBody>
      </p:sp>
      <p:sp>
        <p:nvSpPr>
          <p:cNvPr id="51203" name="Rectangle 3"/>
          <p:cNvSpPr>
            <a:spLocks noGrp="1" noChangeArrowheads="1"/>
          </p:cNvSpPr>
          <p:nvPr>
            <p:ph type="body" idx="4294967295"/>
          </p:nvPr>
        </p:nvSpPr>
        <p:spPr/>
        <p:txBody>
          <a:bodyPr/>
          <a:lstStyle/>
          <a:p>
            <a:r>
              <a:rPr lang="en-GB" altLang="en-US" sz="2000" b="1" dirty="0"/>
              <a:t>Black, D. Brown, S. and Race, P.(1998) </a:t>
            </a:r>
            <a:r>
              <a:rPr lang="en-US" altLang="en-US" sz="2000" b="1" dirty="0"/>
              <a:t>500 Tips for Getting Published </a:t>
            </a:r>
            <a:r>
              <a:rPr lang="en-US" altLang="en-US" sz="2000" b="1" dirty="0" err="1"/>
              <a:t>Kogan</a:t>
            </a:r>
            <a:r>
              <a:rPr lang="en-US" altLang="en-US" sz="2000" b="1" dirty="0"/>
              <a:t> Page London </a:t>
            </a:r>
            <a:endParaRPr lang="en-GB" altLang="en-US" sz="2000" b="1" dirty="0"/>
          </a:p>
          <a:p>
            <a:r>
              <a:rPr lang="en-GB" altLang="en-US" sz="2000" b="1" dirty="0"/>
              <a:t>Day A (2008) How to Get Research Published in Journals Gower, London</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Studies in Higher Education </a:t>
            </a:r>
            <a:r>
              <a:rPr lang="en-US" altLang="en-US" sz="2000" b="1" i="1" dirty="0"/>
              <a:t>Publish or Perish: what 23 Journal Editors have to say </a:t>
            </a:r>
            <a:r>
              <a:rPr lang="en-GB" altLang="en-US" sz="2000" b="1" i="1" u="sng" dirty="0">
                <a:hlinkClick r:id="rId2"/>
              </a:rPr>
              <a:t>Studies in Higher Education</a:t>
            </a:r>
            <a:r>
              <a:rPr lang="en-GB" altLang="en-US" sz="2000" b="1" i="1" dirty="0"/>
              <a:t>, Volume </a:t>
            </a:r>
            <a:r>
              <a:rPr lang="en-GB" altLang="en-US" sz="2000" b="1" i="1" u="sng" dirty="0">
                <a:hlinkClick r:id="rId3"/>
              </a:rPr>
              <a:t>14, Issue 1 1989 , pages 97 - 102</a:t>
            </a:r>
            <a:r>
              <a:rPr lang="en-GB" altLang="en-US" sz="2000" b="1" u="sng" dirty="0"/>
              <a:t> </a:t>
            </a:r>
            <a:r>
              <a:rPr lang="en-GB" altLang="en-US" sz="2000" b="1" dirty="0"/>
              <a:t>Routledge</a:t>
            </a:r>
          </a:p>
          <a:p>
            <a:r>
              <a:rPr lang="en-GB" altLang="en-US" sz="2000" b="1" dirty="0"/>
              <a:t>Sadler R (1984, but multiple subsequent reprints) Up the Publication Road HERDSA Green Guide No 2</a:t>
            </a:r>
          </a:p>
          <a:p>
            <a:r>
              <a:rPr lang="en-GB" altLang="en-US" sz="2000" b="1" dirty="0"/>
              <a:t>Thomson, P. and </a:t>
            </a:r>
            <a:r>
              <a:rPr lang="en-GB" altLang="en-US" sz="2000" b="1" dirty="0" err="1"/>
              <a:t>Kamler</a:t>
            </a:r>
            <a:r>
              <a:rPr lang="en-GB" altLang="en-US" sz="2000" b="1" dirty="0"/>
              <a:t>, B. (2013) Writing for peer reviewed journals London Routledge</a:t>
            </a:r>
          </a:p>
          <a:p>
            <a:pPr>
              <a:buFont typeface="Wingdings" panose="05000000000000000000" pitchFamily="2" charset="2"/>
              <a:buNone/>
            </a:pPr>
            <a:r>
              <a:rPr lang="en-GB" altLang="en-US" sz="2600" b="1"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dirty="0"/>
              <a:t>Tasks 3 and 4</a:t>
            </a:r>
            <a:endParaRPr lang="en-GB" altLang="en-US" dirty="0"/>
          </a:p>
        </p:txBody>
      </p:sp>
      <p:sp>
        <p:nvSpPr>
          <p:cNvPr id="20483" name="Rectangle 3"/>
          <p:cNvSpPr>
            <a:spLocks noGrp="1" noChangeArrowheads="1"/>
          </p:cNvSpPr>
          <p:nvPr>
            <p:ph type="body" idx="1"/>
          </p:nvPr>
        </p:nvSpPr>
        <p:spPr/>
        <p:txBody>
          <a:bodyPr/>
          <a:lstStyle/>
          <a:p>
            <a:pPr eaLnBrk="1" hangingPunct="1">
              <a:lnSpc>
                <a:spcPct val="90000"/>
              </a:lnSpc>
            </a:pPr>
            <a:r>
              <a:rPr lang="en-US" altLang="en-US" b="1"/>
              <a:t>Write 50 words for the internal newsletter outlining what you are writing about, and describing with a sense of fun, the problems you are experiencing.</a:t>
            </a:r>
          </a:p>
          <a:p>
            <a:pPr eaLnBrk="1" hangingPunct="1">
              <a:lnSpc>
                <a:spcPct val="90000"/>
              </a:lnSpc>
              <a:buFont typeface="Wingdings" panose="05000000000000000000" pitchFamily="2" charset="2"/>
              <a:buNone/>
            </a:pPr>
            <a:r>
              <a:rPr lang="en-US" altLang="en-US" b="1"/>
              <a:t>(5 mins)</a:t>
            </a:r>
          </a:p>
          <a:p>
            <a:pPr eaLnBrk="1" hangingPunct="1">
              <a:lnSpc>
                <a:spcPct val="90000"/>
              </a:lnSpc>
            </a:pPr>
            <a:r>
              <a:rPr lang="en-US" altLang="en-US" b="1"/>
              <a:t>Write 30 words for a friend living outside the UK whose first language is not English, and who is not an academic, explaining what you are writing, and why.</a:t>
            </a:r>
          </a:p>
          <a:p>
            <a:pPr eaLnBrk="1" hangingPunct="1">
              <a:lnSpc>
                <a:spcPct val="90000"/>
              </a:lnSpc>
              <a:buFont typeface="Wingdings" panose="05000000000000000000" pitchFamily="2" charset="2"/>
              <a:buNone/>
            </a:pPr>
            <a:r>
              <a:rPr lang="en-US" altLang="en-US" b="1"/>
              <a:t>(5 mins)</a:t>
            </a:r>
          </a:p>
          <a:p>
            <a:pPr eaLnBrk="1" hangingPunct="1">
              <a:lnSpc>
                <a:spcPct val="90000"/>
              </a:lnSpc>
              <a:buFont typeface="Wingdings" panose="05000000000000000000" pitchFamily="2" charset="2"/>
              <a:buNone/>
            </a:pPr>
            <a:endParaRPr lang="en-US" altLang="en-US" b="1"/>
          </a:p>
          <a:p>
            <a:pPr eaLnBrk="1" hangingPunct="1">
              <a:lnSpc>
                <a:spcPct val="90000"/>
              </a:lnSpc>
            </a:pPr>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a:t>Processes involved</a:t>
            </a:r>
            <a:endParaRPr lang="en-GB" altLang="en-US"/>
          </a:p>
        </p:txBody>
      </p:sp>
      <p:sp>
        <p:nvSpPr>
          <p:cNvPr id="21507" name="Rectangle 3"/>
          <p:cNvSpPr>
            <a:spLocks noGrp="1" noChangeArrowheads="1"/>
          </p:cNvSpPr>
          <p:nvPr>
            <p:ph type="body" idx="1"/>
          </p:nvPr>
        </p:nvSpPr>
        <p:spPr/>
        <p:txBody>
          <a:bodyPr/>
          <a:lstStyle/>
          <a:p>
            <a:pPr eaLnBrk="1" hangingPunct="1"/>
            <a:r>
              <a:rPr lang="en-US" altLang="en-US" b="1"/>
              <a:t>writing to time</a:t>
            </a:r>
          </a:p>
          <a:p>
            <a:pPr eaLnBrk="1" hangingPunct="1"/>
            <a:r>
              <a:rPr lang="en-US" altLang="en-US" b="1"/>
              <a:t>writing to length</a:t>
            </a:r>
          </a:p>
          <a:p>
            <a:pPr eaLnBrk="1" hangingPunct="1"/>
            <a:r>
              <a:rPr lang="en-US" altLang="en-US" b="1"/>
              <a:t>drafting and re-drafting</a:t>
            </a:r>
          </a:p>
          <a:p>
            <a:pPr eaLnBrk="1" hangingPunct="1"/>
            <a:r>
              <a:rPr lang="en-US" altLang="en-US" b="1"/>
              <a:t>using the same material in different ways</a:t>
            </a:r>
          </a:p>
          <a:p>
            <a:pPr eaLnBrk="1" hangingPunct="1"/>
            <a:r>
              <a:rPr lang="en-US" altLang="en-US" b="1"/>
              <a:t>planning and structuring</a:t>
            </a:r>
          </a:p>
          <a:p>
            <a:pPr eaLnBrk="1" hangingPunct="1"/>
            <a:r>
              <a:rPr lang="en-US" altLang="en-US" b="1"/>
              <a:t>brainstorming, mindmapping</a:t>
            </a:r>
          </a:p>
          <a:p>
            <a:pPr eaLnBrk="1" hangingPunct="1"/>
            <a:endParaRPr lang="en-GB" altLang="en-US"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Processes involved</a:t>
            </a:r>
            <a:endParaRPr lang="en-GB" altLang="en-US"/>
          </a:p>
        </p:txBody>
      </p:sp>
      <p:sp>
        <p:nvSpPr>
          <p:cNvPr id="22531" name="Rectangle 3"/>
          <p:cNvSpPr>
            <a:spLocks noGrp="1" noChangeArrowheads="1"/>
          </p:cNvSpPr>
          <p:nvPr>
            <p:ph type="body" idx="1"/>
          </p:nvPr>
        </p:nvSpPr>
        <p:spPr/>
        <p:txBody>
          <a:bodyPr/>
          <a:lstStyle/>
          <a:p>
            <a:pPr eaLnBrk="1" hangingPunct="1"/>
            <a:endParaRPr lang="en-US" altLang="en-US" b="1"/>
          </a:p>
          <a:p>
            <a:pPr eaLnBrk="1" hangingPunct="1"/>
            <a:r>
              <a:rPr lang="en-US" altLang="en-US" b="1"/>
              <a:t>thinking as you go (I don’t know what I think until I’ve written it);</a:t>
            </a:r>
          </a:p>
          <a:p>
            <a:pPr eaLnBrk="1" hangingPunct="1"/>
            <a:r>
              <a:rPr lang="en-US" altLang="en-US" b="1"/>
              <a:t>thinking fast;</a:t>
            </a:r>
          </a:p>
          <a:p>
            <a:pPr eaLnBrk="1" hangingPunct="1"/>
            <a:r>
              <a:rPr lang="en-US" altLang="en-US" b="1"/>
              <a:t>thinking about audience…</a:t>
            </a:r>
          </a:p>
          <a:p>
            <a:pPr eaLnBrk="1" hangingPunct="1"/>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p:spPr>
        <p:txBody>
          <a:bodyPr/>
          <a:lstStyle/>
          <a:p>
            <a:pPr eaLnBrk="1" hangingPunct="1"/>
            <a:r>
              <a:rPr lang="en-US" altLang="en-US" sz="3600" dirty="0"/>
              <a:t>Motives for publishing about T&amp;L (1)</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b="1"/>
              <a:t>Disseminating the outcomes of your research.</a:t>
            </a:r>
          </a:p>
          <a:p>
            <a:pPr eaLnBrk="1" hangingPunct="1"/>
            <a:r>
              <a:rPr lang="en-US" altLang="en-US" b="1"/>
              <a:t>Accumulating evidence for your professional portfolio/ HEA application.</a:t>
            </a:r>
          </a:p>
          <a:p>
            <a:pPr eaLnBrk="1" hangingPunct="1"/>
            <a:r>
              <a:rPr lang="en-US" altLang="en-US" b="1"/>
              <a:t>Making a contribution to your department’s research profile.</a:t>
            </a:r>
            <a:r>
              <a:rPr lang="en-US" altLang="en-US"/>
              <a:t> </a:t>
            </a:r>
          </a:p>
          <a:p>
            <a:pPr eaLnBrk="1" hangingPunct="1">
              <a:buFont typeface="Wingdings" panose="05000000000000000000" pitchFamily="2" charset="2"/>
              <a:buNone/>
            </a:pPr>
            <a:endParaRPr lang="en-GB" altLang="en-US"/>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a:t>Motives for publishing (2)</a:t>
            </a:r>
            <a:endParaRPr lang="en-GB" altLang="en-US"/>
          </a:p>
        </p:txBody>
      </p:sp>
      <p:sp>
        <p:nvSpPr>
          <p:cNvPr id="24579" name="Rectangle 3"/>
          <p:cNvSpPr>
            <a:spLocks noGrp="1" noChangeArrowheads="1"/>
          </p:cNvSpPr>
          <p:nvPr>
            <p:ph type="body" idx="1"/>
          </p:nvPr>
        </p:nvSpPr>
        <p:spPr/>
        <p:txBody>
          <a:bodyPr/>
          <a:lstStyle/>
          <a:p>
            <a:pPr eaLnBrk="1" hangingPunct="1"/>
            <a:r>
              <a:rPr lang="en-US" altLang="en-US" b="1" dirty="0"/>
              <a:t>Making a contribution to the academic community.</a:t>
            </a:r>
          </a:p>
          <a:p>
            <a:pPr eaLnBrk="1" hangingPunct="1"/>
            <a:r>
              <a:rPr lang="en-US" altLang="en-US" b="1" dirty="0"/>
              <a:t>Improving your own national profile and standing in the academic or professional community.</a:t>
            </a:r>
          </a:p>
          <a:p>
            <a:pPr eaLnBrk="1" hangingPunct="1"/>
            <a:r>
              <a:rPr lang="en-US" altLang="en-US" b="1" dirty="0"/>
              <a:t>Making some money.</a:t>
            </a:r>
            <a:endParaRPr lang="en-GB" altLang="en-US" b="1" dirty="0"/>
          </a:p>
        </p:txBody>
      </p:sp>
      <p:sp>
        <p:nvSpPr>
          <p:cNvPr id="24580" name="Rectangle 4"/>
          <p:cNvSpPr>
            <a:spLocks noChangeArrowheads="1"/>
          </p:cNvSpPr>
          <p:nvPr/>
        </p:nvSpPr>
        <p:spPr bwMode="auto">
          <a:xfrm>
            <a:off x="497542" y="5029200"/>
            <a:ext cx="80352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D Royce Sadler: ‘Up the Publications Road’ HERDSA</a:t>
            </a:r>
            <a:endParaRPr lang="en-GB"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a:t>Motives for publishing (3)</a:t>
            </a:r>
            <a:endParaRPr lang="en-GB" altLang="en-US"/>
          </a:p>
        </p:txBody>
      </p:sp>
      <p:sp>
        <p:nvSpPr>
          <p:cNvPr id="25603" name="Rectangle 3"/>
          <p:cNvSpPr>
            <a:spLocks noGrp="1" noChangeArrowheads="1"/>
          </p:cNvSpPr>
          <p:nvPr>
            <p:ph type="body" idx="1"/>
          </p:nvPr>
        </p:nvSpPr>
        <p:spPr/>
        <p:txBody>
          <a:bodyPr/>
          <a:lstStyle/>
          <a:p>
            <a:pPr eaLnBrk="1" hangingPunct="1"/>
            <a:r>
              <a:rPr lang="en-US" altLang="en-US" b="1"/>
              <a:t>identifying yourself within a domain of research or scholarship and facilitating contact with other professionals working in the same area.</a:t>
            </a:r>
          </a:p>
          <a:p>
            <a:pPr eaLnBrk="1" hangingPunct="1"/>
            <a:r>
              <a:rPr lang="en-US" altLang="en-US" b="1"/>
              <a:t>because writing requires a very disciplined approach, it can help to facilitate your thinking and clarify your logic.</a:t>
            </a:r>
          </a:p>
          <a:p>
            <a:pPr eaLnBrk="1" hangingPunct="1"/>
            <a:endParaRPr lang="en-GB" altLang="en-US" b="1"/>
          </a:p>
        </p:txBody>
      </p:sp>
      <p:sp>
        <p:nvSpPr>
          <p:cNvPr id="25604" name="Text Box 5"/>
          <p:cNvSpPr txBox="1">
            <a:spLocks noChangeArrowheads="1"/>
          </p:cNvSpPr>
          <p:nvPr/>
        </p:nvSpPr>
        <p:spPr bwMode="auto">
          <a:xfrm>
            <a:off x="755650" y="5373688"/>
            <a:ext cx="7632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sz="240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545</TotalTime>
  <Words>3319</Words>
  <Application>Microsoft Office PowerPoint</Application>
  <PresentationFormat>On-screen Show (4:3)</PresentationFormat>
  <Paragraphs>278</Paragraphs>
  <Slides>38</Slides>
  <Notes>7</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38</vt:i4>
      </vt:variant>
    </vt:vector>
  </HeadingPairs>
  <TitlesOfParts>
    <vt:vector size="48" baseType="lpstr">
      <vt:lpstr>Arial</vt:lpstr>
      <vt:lpstr>Calibri</vt:lpstr>
      <vt:lpstr>Wingdings</vt:lpstr>
      <vt:lpstr>LeedsMet template</vt:lpstr>
      <vt:lpstr>1_LeedsMet template</vt:lpstr>
      <vt:lpstr>2_LeedsMet template</vt:lpstr>
      <vt:lpstr>3_LeedsMet template</vt:lpstr>
      <vt:lpstr>4_LeedsMet template</vt:lpstr>
      <vt:lpstr>5_LeedsMet template</vt:lpstr>
      <vt:lpstr>6_LeedsMet template</vt:lpstr>
      <vt:lpstr>Getting published on assessment, learning and teaching</vt:lpstr>
      <vt:lpstr>Getting started publishing on assessment in Academic journals</vt:lpstr>
      <vt:lpstr>Tasks 1 and 2</vt:lpstr>
      <vt:lpstr>Tasks 3 and 4</vt:lpstr>
      <vt:lpstr>Processes involved</vt:lpstr>
      <vt:lpstr>Processes involved</vt:lpstr>
      <vt:lpstr>Motives for publishing about T&amp;L (1)</vt:lpstr>
      <vt:lpstr>Motives for publishing (2)</vt:lpstr>
      <vt:lpstr>Motives for publishing (3)</vt:lpstr>
      <vt:lpstr>Motives for publishing (4)</vt:lpstr>
      <vt:lpstr>Other reasons</vt:lpstr>
      <vt:lpstr>Outlets for publications: a hierarchy</vt:lpstr>
      <vt:lpstr>Good advice to help you maximise your chances of publication:</vt:lpstr>
      <vt:lpstr>Getting feedback on your work</vt:lpstr>
      <vt:lpstr>Honing your writing style;</vt:lpstr>
      <vt:lpstr>Persisting in the face of setbacks</vt:lpstr>
      <vt:lpstr>Ten most common reasons for immediately rejecting a manuscript (after Noble)</vt:lpstr>
      <vt:lpstr>You can do it!</vt:lpstr>
      <vt:lpstr>The ‘ten damn fool questions’ method of getting started...</vt:lpstr>
      <vt:lpstr>Useful references</vt:lpstr>
      <vt:lpstr>Placing your article in appropriate scholarly publications</vt:lpstr>
      <vt:lpstr>Publishing in journals</vt:lpstr>
      <vt:lpstr>Referees and reviewers are looking for the following in manuscripts:</vt:lpstr>
      <vt:lpstr>Ten most common reasons for immediately rejecting a manuscript (after Noble)</vt:lpstr>
      <vt:lpstr>Most common problems editors experience with manuscripts received...</vt:lpstr>
      <vt:lpstr>Writing in journals: some suggestions...</vt:lpstr>
      <vt:lpstr>Writing in journals: some suggestions...</vt:lpstr>
      <vt:lpstr>From dissertation to publication</vt:lpstr>
      <vt:lpstr>PowerPoint Presentation</vt:lpstr>
      <vt:lpstr>PowerPoint Presentation</vt:lpstr>
      <vt:lpstr>PowerPoint Presentation</vt:lpstr>
      <vt:lpstr>PowerPoint Presentation</vt:lpstr>
      <vt:lpstr>PowerPoint Presentation</vt:lpstr>
      <vt:lpstr>When writing an abstract</vt:lpstr>
      <vt:lpstr>How do you evaluate the status and impact of journals?</vt:lpstr>
      <vt:lpstr>A useful tool to help you calculate ratings at http://www.scimagojr.com/index.php</vt:lpstr>
      <vt:lpstr>Your personal plan of action</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77</cp:revision>
  <dcterms:created xsi:type="dcterms:W3CDTF">2007-03-06T12:05:28Z</dcterms:created>
  <dcterms:modified xsi:type="dcterms:W3CDTF">2017-06-29T14:29:44Z</dcterms:modified>
</cp:coreProperties>
</file>