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65" r:id="rId2"/>
    <p:sldMasterId id="2147483767" r:id="rId3"/>
    <p:sldMasterId id="2147483769" r:id="rId4"/>
    <p:sldMasterId id="2147483771" r:id="rId5"/>
    <p:sldMasterId id="2147483773" r:id="rId6"/>
    <p:sldMasterId id="2147483775" r:id="rId7"/>
  </p:sldMasterIdLst>
  <p:notesMasterIdLst>
    <p:notesMasterId r:id="rId46"/>
  </p:notesMasterIdLst>
  <p:handoutMasterIdLst>
    <p:handoutMasterId r:id="rId47"/>
  </p:handoutMasterIdLst>
  <p:sldIdLst>
    <p:sldId id="301" r:id="rId8"/>
    <p:sldId id="321" r:id="rId9"/>
    <p:sldId id="259" r:id="rId10"/>
    <p:sldId id="260" r:id="rId11"/>
    <p:sldId id="262" r:id="rId12"/>
    <p:sldId id="263" r:id="rId13"/>
    <p:sldId id="265" r:id="rId14"/>
    <p:sldId id="266" r:id="rId15"/>
    <p:sldId id="267" r:id="rId16"/>
    <p:sldId id="268" r:id="rId17"/>
    <p:sldId id="269" r:id="rId18"/>
    <p:sldId id="270" r:id="rId19"/>
    <p:sldId id="310" r:id="rId20"/>
    <p:sldId id="323" r:id="rId21"/>
    <p:sldId id="324" r:id="rId22"/>
    <p:sldId id="326" r:id="rId23"/>
    <p:sldId id="327" r:id="rId24"/>
    <p:sldId id="328" r:id="rId25"/>
    <p:sldId id="299" r:id="rId26"/>
    <p:sldId id="322" r:id="rId27"/>
    <p:sldId id="320" r:id="rId28"/>
    <p:sldId id="329" r:id="rId29"/>
    <p:sldId id="295" r:id="rId30"/>
    <p:sldId id="331" r:id="rId31"/>
    <p:sldId id="332" r:id="rId32"/>
    <p:sldId id="296" r:id="rId33"/>
    <p:sldId id="297" r:id="rId34"/>
    <p:sldId id="314" r:id="rId35"/>
    <p:sldId id="315" r:id="rId36"/>
    <p:sldId id="316" r:id="rId37"/>
    <p:sldId id="317" r:id="rId38"/>
    <p:sldId id="318" r:id="rId39"/>
    <p:sldId id="319" r:id="rId40"/>
    <p:sldId id="311" r:id="rId41"/>
    <p:sldId id="312" r:id="rId42"/>
    <p:sldId id="313" r:id="rId43"/>
    <p:sldId id="333" r:id="rId44"/>
    <p:sldId id="300" r:id="rId45"/>
  </p:sldIdLst>
  <p:sldSz cx="9144000" cy="6858000" type="screen4x3"/>
  <p:notesSz cx="6858000" cy="9144000"/>
  <p:defaultTextStyle>
    <a:defPPr>
      <a:defRPr lang="en-GB"/>
    </a:defPPr>
    <a:lvl1pPr algn="ctr" rtl="0" fontAlgn="base">
      <a:spcBef>
        <a:spcPct val="0"/>
      </a:spcBef>
      <a:spcAft>
        <a:spcPct val="0"/>
      </a:spcAft>
      <a:defRPr sz="3100"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sz="3100"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sz="3100"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sz="3100"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sz="3100" kern="1200">
        <a:solidFill>
          <a:schemeClr val="tx1"/>
        </a:solidFill>
        <a:latin typeface="Arial" panose="020B0604020202020204" pitchFamily="34" charset="0"/>
        <a:ea typeface="+mn-ea"/>
        <a:cs typeface="+mn-cs"/>
      </a:defRPr>
    </a:lvl5pPr>
    <a:lvl6pPr marL="2286000" algn="l" defTabSz="914400" rtl="0" eaLnBrk="1" latinLnBrk="0" hangingPunct="1">
      <a:defRPr sz="3100" kern="1200">
        <a:solidFill>
          <a:schemeClr val="tx1"/>
        </a:solidFill>
        <a:latin typeface="Arial" panose="020B0604020202020204" pitchFamily="34" charset="0"/>
        <a:ea typeface="+mn-ea"/>
        <a:cs typeface="+mn-cs"/>
      </a:defRPr>
    </a:lvl6pPr>
    <a:lvl7pPr marL="2743200" algn="l" defTabSz="914400" rtl="0" eaLnBrk="1" latinLnBrk="0" hangingPunct="1">
      <a:defRPr sz="3100" kern="1200">
        <a:solidFill>
          <a:schemeClr val="tx1"/>
        </a:solidFill>
        <a:latin typeface="Arial" panose="020B0604020202020204" pitchFamily="34" charset="0"/>
        <a:ea typeface="+mn-ea"/>
        <a:cs typeface="+mn-cs"/>
      </a:defRPr>
    </a:lvl7pPr>
    <a:lvl8pPr marL="3200400" algn="l" defTabSz="914400" rtl="0" eaLnBrk="1" latinLnBrk="0" hangingPunct="1">
      <a:defRPr sz="3100" kern="1200">
        <a:solidFill>
          <a:schemeClr val="tx1"/>
        </a:solidFill>
        <a:latin typeface="Arial" panose="020B0604020202020204" pitchFamily="34" charset="0"/>
        <a:ea typeface="+mn-ea"/>
        <a:cs typeface="+mn-cs"/>
      </a:defRPr>
    </a:lvl8pPr>
    <a:lvl9pPr marL="3657600" algn="l" defTabSz="914400" rtl="0" eaLnBrk="1" latinLnBrk="0" hangingPunct="1">
      <a:defRPr sz="31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3" d="100"/>
          <a:sy n="63" d="100"/>
        </p:scale>
        <p:origin x="642" y="7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presProps" Target="presProps.xml"/><Relationship Id="rId8" Type="http://schemas.openxmlformats.org/officeDocument/2006/relationships/slide" Target="slides/slide1.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6FE1E2A-929A-44E8-A883-64970EEF2B05}" type="slidenum">
              <a:rPr lang="en-GB" altLang="en-US"/>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22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FAB321D-CEB7-4604-B7CC-4BE840CAAA3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32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39B97D95-7F09-4B1F-8EAF-A80E82350351}" type="slidenum">
              <a:rPr lang="en-US" altLang="en-US" sz="1200"/>
              <a:pPr eaLnBrk="1" hangingPunct="1"/>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427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6ACA0AC9-9A71-402F-90C4-9E292140D01A}" type="slidenum">
              <a:rPr lang="en-GB" altLang="en-US" sz="1200">
                <a:solidFill>
                  <a:srgbClr val="000000"/>
                </a:solidFill>
              </a:rPr>
              <a:pPr eaLnBrk="1" hangingPunct="1"/>
              <a:t>28</a:t>
            </a:fld>
            <a:endParaRPr lang="en-GB" alt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53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AB919354-DFE5-4CBE-B8BD-9F1F17599648}" type="slidenum">
              <a:rPr lang="en-GB" altLang="en-US" sz="1200">
                <a:solidFill>
                  <a:srgbClr val="000000"/>
                </a:solidFill>
              </a:rPr>
              <a:pPr eaLnBrk="1" hangingPunct="1"/>
              <a:t>29</a:t>
            </a:fld>
            <a:endParaRPr lang="en-GB" altLang="en-US"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F7841773-659B-46A7-BA7C-C625C4C7A37E}" type="slidenum">
              <a:rPr lang="en-GB" altLang="en-US" sz="1200">
                <a:solidFill>
                  <a:srgbClr val="000000"/>
                </a:solidFill>
              </a:rPr>
              <a:pPr eaLnBrk="1" hangingPunct="1"/>
              <a:t>30</a:t>
            </a:fld>
            <a:endParaRPr lang="en-GB" altLang="en-US" sz="120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734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005838B4-A36C-467C-9290-EB6252D4F7E0}" type="slidenum">
              <a:rPr lang="en-GB" altLang="en-US" sz="1200">
                <a:solidFill>
                  <a:srgbClr val="000000"/>
                </a:solidFill>
              </a:rPr>
              <a:pPr eaLnBrk="1" hangingPunct="1"/>
              <a:t>31</a:t>
            </a:fld>
            <a:endParaRPr lang="en-GB" altLang="en-US" sz="120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83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9BE9824F-7C1B-4A00-973C-54D9C9A6719C}" type="slidenum">
              <a:rPr lang="en-GB" altLang="en-US" sz="1200">
                <a:solidFill>
                  <a:srgbClr val="000000"/>
                </a:solidFill>
              </a:rPr>
              <a:pPr eaLnBrk="1" hangingPunct="1"/>
              <a:t>32</a:t>
            </a:fld>
            <a:endParaRPr lang="en-GB" altLang="en-US" sz="120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593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fld id="{B86E979F-4075-4F06-A0FB-5ABB15C1CC66}" type="slidenum">
              <a:rPr lang="en-GB" altLang="en-US" sz="1200">
                <a:solidFill>
                  <a:srgbClr val="000000"/>
                </a:solidFill>
              </a:rPr>
              <a:pPr eaLnBrk="1" hangingPunct="1"/>
              <a:t>33</a:t>
            </a:fld>
            <a:endParaRPr lang="en-GB" altLang="en-US" sz="120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377A560F-5EF0-4D45-AE02-17AEFA352E25}" type="datetime1">
              <a:rPr lang="en-GB" altLang="en-US"/>
              <a:pPr>
                <a:defRPr/>
              </a:pPr>
              <a:t>29/06/2017</a:t>
            </a:fld>
            <a:endParaRPr lang="en-GB" altLang="en-US"/>
          </a:p>
        </p:txBody>
      </p:sp>
      <p:sp>
        <p:nvSpPr>
          <p:cNvPr id="39"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Tree>
    <p:extLst>
      <p:ext uri="{BB962C8B-B14F-4D97-AF65-F5344CB8AC3E}">
        <p14:creationId xmlns:p14="http://schemas.microsoft.com/office/powerpoint/2010/main" val="3742836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67C849C8-3EA3-469F-81C0-6DC454393D35}" type="datetime1">
              <a:rPr lang="en-GB"/>
              <a:pPr>
                <a:defRPr/>
              </a:pPr>
              <a:t>29/06/2017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2F6A4899-F98B-49FE-AD82-FBCCECCF7C24}" type="slidenum">
              <a:rPr lang="en-GB" altLang="en-US"/>
              <a:pPr/>
              <a:t>‹#›</a:t>
            </a:fld>
            <a:endParaRPr lang="en-GB" altLang="en-US"/>
          </a:p>
        </p:txBody>
      </p:sp>
    </p:spTree>
    <p:extLst>
      <p:ext uri="{BB962C8B-B14F-4D97-AF65-F5344CB8AC3E}">
        <p14:creationId xmlns:p14="http://schemas.microsoft.com/office/powerpoint/2010/main" val="3138155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0E940EDA-EDFF-43A8-A740-144AF1CD368A}" type="datetime1">
              <a:rPr lang="en-GB"/>
              <a:pPr>
                <a:defRPr/>
              </a:pPr>
              <a:t>29/06/2017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94AACDCB-FD5F-45D5-B372-94B832DA32EA}" type="slidenum">
              <a:rPr lang="en-GB" altLang="en-US"/>
              <a:pPr/>
              <a:t>‹#›</a:t>
            </a:fld>
            <a:endParaRPr lang="en-GB" altLang="en-US"/>
          </a:p>
        </p:txBody>
      </p:sp>
    </p:spTree>
    <p:extLst>
      <p:ext uri="{BB962C8B-B14F-4D97-AF65-F5344CB8AC3E}">
        <p14:creationId xmlns:p14="http://schemas.microsoft.com/office/powerpoint/2010/main" val="1877422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Rectangle 5"/>
          <p:cNvSpPr>
            <a:spLocks noGrp="1" noChangeArrowheads="1"/>
          </p:cNvSpPr>
          <p:nvPr>
            <p:ph type="dt" sz="half" idx="10"/>
          </p:nvPr>
        </p:nvSpPr>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p:txBody>
          <a:bodyPr/>
          <a:lstStyle>
            <a:lvl1pPr>
              <a:defRPr/>
            </a:lvl1pPr>
          </a:lstStyle>
          <a:p>
            <a:fld id="{E4DCE534-02B1-4DB1-BB24-91963E3E24EF}" type="slidenum">
              <a:rPr lang="en-US" altLang="en-US"/>
              <a:pPr/>
              <a:t>‹#›</a:t>
            </a:fld>
            <a:endParaRPr lang="en-US" altLang="en-US"/>
          </a:p>
        </p:txBody>
      </p:sp>
    </p:spTree>
    <p:extLst>
      <p:ext uri="{BB962C8B-B14F-4D97-AF65-F5344CB8AC3E}">
        <p14:creationId xmlns:p14="http://schemas.microsoft.com/office/powerpoint/2010/main" val="657274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0836CCCD-B1F4-4174-966B-2E63CBE91CD2}" type="slidenum">
              <a:rPr lang="en-US" altLang="en-US"/>
              <a:pPr/>
              <a:t>‹#›</a:t>
            </a:fld>
            <a:endParaRPr lang="en-US" altLang="en-US"/>
          </a:p>
        </p:txBody>
      </p:sp>
    </p:spTree>
    <p:extLst>
      <p:ext uri="{BB962C8B-B14F-4D97-AF65-F5344CB8AC3E}">
        <p14:creationId xmlns:p14="http://schemas.microsoft.com/office/powerpoint/2010/main" val="38673069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5C1DD650-8622-4ACF-992B-47FDA4260C0A}" type="slidenum">
              <a:rPr lang="en-US" altLang="en-US"/>
              <a:pPr/>
              <a:t>‹#›</a:t>
            </a:fld>
            <a:endParaRPr lang="en-US" altLang="en-US"/>
          </a:p>
        </p:txBody>
      </p:sp>
    </p:spTree>
    <p:extLst>
      <p:ext uri="{BB962C8B-B14F-4D97-AF65-F5344CB8AC3E}">
        <p14:creationId xmlns:p14="http://schemas.microsoft.com/office/powerpoint/2010/main" val="175793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468A87FE-140E-4324-848D-50EF844C37BE}" type="slidenum">
              <a:rPr lang="en-US" altLang="en-US"/>
              <a:pPr/>
              <a:t>‹#›</a:t>
            </a:fld>
            <a:endParaRPr lang="en-US" altLang="en-US"/>
          </a:p>
        </p:txBody>
      </p:sp>
    </p:spTree>
    <p:extLst>
      <p:ext uri="{BB962C8B-B14F-4D97-AF65-F5344CB8AC3E}">
        <p14:creationId xmlns:p14="http://schemas.microsoft.com/office/powerpoint/2010/main" val="19535534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8E8D3D81-663F-4C80-B1B7-8985D54FB438}" type="slidenum">
              <a:rPr lang="en-US" altLang="en-US"/>
              <a:pPr/>
              <a:t>‹#›</a:t>
            </a:fld>
            <a:endParaRPr lang="en-US" altLang="en-US"/>
          </a:p>
        </p:txBody>
      </p:sp>
    </p:spTree>
    <p:extLst>
      <p:ext uri="{BB962C8B-B14F-4D97-AF65-F5344CB8AC3E}">
        <p14:creationId xmlns:p14="http://schemas.microsoft.com/office/powerpoint/2010/main" val="412095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US" altLang="en-US"/>
              <a:t>Click to edit Master subtitle style</a:t>
            </a:r>
            <a:endParaRPr lang="en-GB" altLang="en-US"/>
          </a:p>
        </p:txBody>
      </p:sp>
      <p:sp>
        <p:nvSpPr>
          <p:cNvPr id="4" name="Rectangle 5"/>
          <p:cNvSpPr>
            <a:spLocks noGrp="1" noChangeArrowheads="1"/>
          </p:cNvSpPr>
          <p:nvPr>
            <p:ph type="dt" sz="half" idx="10"/>
          </p:nvPr>
        </p:nvSpPr>
        <p:spPr>
          <a:xfrm>
            <a:off x="323850" y="6237288"/>
            <a:ext cx="2133600" cy="457200"/>
          </a:xfrm>
        </p:spPr>
        <p:txBody>
          <a:bodyPr/>
          <a:lstStyle>
            <a:lvl1pPr algn="ctr" fontAlgn="base">
              <a:spcBef>
                <a:spcPct val="0"/>
              </a:spcBef>
              <a:spcAft>
                <a:spcPct val="0"/>
              </a:spcAft>
              <a:defRPr smtClean="0">
                <a:latin typeface="Arial" charset="0"/>
              </a:defRPr>
            </a:lvl1pPr>
          </a:lstStyle>
          <a:p>
            <a:pPr>
              <a:defRPr/>
            </a:pPr>
            <a:fld id="{1D8BD707-D9CF-40AE-B4C6-C98DA3205C09}" type="datetimeFigureOut">
              <a:rPr lang="en-US"/>
              <a:pPr>
                <a:defRPr/>
              </a:pPr>
              <a:t>6/29/2017</a:t>
            </a:fld>
            <a:endParaRPr lang="en-US"/>
          </a:p>
        </p:txBody>
      </p:sp>
      <p:sp>
        <p:nvSpPr>
          <p:cNvPr id="5" name="Rectangle 6"/>
          <p:cNvSpPr>
            <a:spLocks noGrp="1" noChangeArrowheads="1"/>
          </p:cNvSpPr>
          <p:nvPr>
            <p:ph type="ftr" sz="quarter" idx="11"/>
          </p:nvPr>
        </p:nvSpPr>
        <p:spPr>
          <a:xfrm>
            <a:off x="3124200" y="6248400"/>
            <a:ext cx="2895600" cy="457200"/>
          </a:xfrm>
        </p:spPr>
        <p:txBody>
          <a:bodyPr/>
          <a:lstStyle>
            <a:lvl1pPr fontAlgn="base">
              <a:spcBef>
                <a:spcPct val="0"/>
              </a:spcBef>
              <a:spcAft>
                <a:spcPct val="0"/>
              </a:spcAft>
              <a:defRPr>
                <a:latin typeface="Arial" charset="0"/>
              </a:defRPr>
            </a:lvl1pPr>
          </a:lstStyle>
          <a:p>
            <a:pPr>
              <a:defRPr/>
            </a:pPr>
            <a:endParaRPr lang="en-US"/>
          </a:p>
        </p:txBody>
      </p:sp>
      <p:sp>
        <p:nvSpPr>
          <p:cNvPr id="6" name="Rectangle 7"/>
          <p:cNvSpPr>
            <a:spLocks noGrp="1" noChangeArrowheads="1"/>
          </p:cNvSpPr>
          <p:nvPr>
            <p:ph type="sldNum" sz="quarter" idx="12"/>
          </p:nvPr>
        </p:nvSpPr>
        <p:spPr>
          <a:xfrm>
            <a:off x="6553200" y="6248400"/>
            <a:ext cx="2133600" cy="457200"/>
          </a:xfrm>
        </p:spPr>
        <p:txBody>
          <a:bodyPr/>
          <a:lstStyle>
            <a:lvl1pPr>
              <a:defRPr b="0"/>
            </a:lvl1pPr>
          </a:lstStyle>
          <a:p>
            <a:fld id="{391B3293-3683-4950-A2D8-F636834A30F5}" type="slidenum">
              <a:rPr lang="en-US" altLang="en-US"/>
              <a:pPr/>
              <a:t>‹#›</a:t>
            </a:fld>
            <a:endParaRPr lang="en-US" altLang="en-US"/>
          </a:p>
        </p:txBody>
      </p:sp>
    </p:spTree>
    <p:extLst>
      <p:ext uri="{BB962C8B-B14F-4D97-AF65-F5344CB8AC3E}">
        <p14:creationId xmlns:p14="http://schemas.microsoft.com/office/powerpoint/2010/main" val="127993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grpSp>
        <p:nvGrpSpPr>
          <p:cNvPr id="5" name="Group 9"/>
          <p:cNvGrpSpPr>
            <a:grpSpLocks/>
          </p:cNvGrpSpPr>
          <p:nvPr/>
        </p:nvGrpSpPr>
        <p:grpSpPr bwMode="auto">
          <a:xfrm>
            <a:off x="8101013" y="188913"/>
            <a:ext cx="574675" cy="1081087"/>
            <a:chOff x="4720" y="1885"/>
            <a:chExt cx="843" cy="1379"/>
          </a:xfrm>
        </p:grpSpPr>
        <p:sp>
          <p:nvSpPr>
            <p:cNvPr id="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86053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8CB08B8D-0CFE-4026-96D8-1E58A5F07197}" type="datetime1">
              <a:rPr lang="en-GB"/>
              <a:pPr>
                <a:defRPr/>
              </a:pPr>
              <a:t>29/06/2017</a:t>
            </a:fld>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r>
              <a:rPr lang="en-GB" altLang="en-US"/>
              <a:t>Slide # </a:t>
            </a:r>
            <a:fld id="{849AC359-826A-41D2-9EFF-3B8A75F4FEBF}" type="slidenum">
              <a:rPr lang="en-GB" altLang="en-US"/>
              <a:pPr/>
              <a:t>‹#›</a:t>
            </a:fld>
            <a:endParaRPr lang="en-GB" altLang="en-US"/>
          </a:p>
        </p:txBody>
      </p:sp>
    </p:spTree>
    <p:extLst>
      <p:ext uri="{BB962C8B-B14F-4D97-AF65-F5344CB8AC3E}">
        <p14:creationId xmlns:p14="http://schemas.microsoft.com/office/powerpoint/2010/main" val="124456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01A4A7EA-0E37-4E11-BE0F-BFC6B93AF670}" type="datetime1">
              <a:rPr lang="en-GB"/>
              <a:pPr>
                <a:defRPr/>
              </a:pPr>
              <a:t>29/06/2017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09834ED8-8436-4372-AAE6-2275FD707B7F}" type="slidenum">
              <a:rPr lang="en-GB" altLang="en-US"/>
              <a:pPr/>
              <a:t>‹#›</a:t>
            </a:fld>
            <a:endParaRPr lang="en-GB" altLang="en-US"/>
          </a:p>
        </p:txBody>
      </p:sp>
    </p:spTree>
    <p:extLst>
      <p:ext uri="{BB962C8B-B14F-4D97-AF65-F5344CB8AC3E}">
        <p14:creationId xmlns:p14="http://schemas.microsoft.com/office/powerpoint/2010/main" val="2923718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FDE63597-0D44-488C-A193-7ED1A235F305}" type="datetime1">
              <a:rPr lang="en-GB"/>
              <a:pPr>
                <a:defRPr/>
              </a:pPr>
              <a:t>29/06/2017</a:t>
            </a:fld>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r>
              <a:rPr lang="en-GB" altLang="en-US"/>
              <a:t>Slide # </a:t>
            </a:r>
            <a:fld id="{60BE427E-C7DB-4682-91D1-AAD69977A458}" type="slidenum">
              <a:rPr lang="en-GB" altLang="en-US"/>
              <a:pPr/>
              <a:t>‹#›</a:t>
            </a:fld>
            <a:endParaRPr lang="en-GB" altLang="en-US"/>
          </a:p>
        </p:txBody>
      </p:sp>
    </p:spTree>
    <p:extLst>
      <p:ext uri="{BB962C8B-B14F-4D97-AF65-F5344CB8AC3E}">
        <p14:creationId xmlns:p14="http://schemas.microsoft.com/office/powerpoint/2010/main" val="3286100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66E1E1F9-56A8-41C0-9C9E-831BD2263A92}" type="datetime1">
              <a:rPr lang="en-GB"/>
              <a:pPr>
                <a:defRPr/>
              </a:pPr>
              <a:t>29/06/2017</a:t>
            </a:fld>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r>
              <a:rPr lang="en-GB" altLang="en-US"/>
              <a:t>Slide # </a:t>
            </a:r>
            <a:fld id="{BA3416FF-C78F-4CB9-9F0C-BED0341E53D1}" type="slidenum">
              <a:rPr lang="en-GB" altLang="en-US"/>
              <a:pPr/>
              <a:t>‹#›</a:t>
            </a:fld>
            <a:endParaRPr lang="en-GB" altLang="en-US"/>
          </a:p>
        </p:txBody>
      </p:sp>
    </p:spTree>
    <p:extLst>
      <p:ext uri="{BB962C8B-B14F-4D97-AF65-F5344CB8AC3E}">
        <p14:creationId xmlns:p14="http://schemas.microsoft.com/office/powerpoint/2010/main" val="1286294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E5CE4EF1-462B-44F8-8C03-6D58A57165F4}" type="datetime1">
              <a:rPr lang="en-GB"/>
              <a:pPr>
                <a:defRPr/>
              </a:pPr>
              <a:t>29/06/2017</a:t>
            </a:fld>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r>
              <a:rPr lang="en-GB" altLang="en-US"/>
              <a:t>Slide # </a:t>
            </a:r>
            <a:fld id="{4D7C71EB-BF44-4211-9B79-E2FBE3437BAD}" type="slidenum">
              <a:rPr lang="en-GB" altLang="en-US"/>
              <a:pPr/>
              <a:t>‹#›</a:t>
            </a:fld>
            <a:endParaRPr lang="en-GB" altLang="en-US"/>
          </a:p>
        </p:txBody>
      </p:sp>
    </p:spTree>
    <p:extLst>
      <p:ext uri="{BB962C8B-B14F-4D97-AF65-F5344CB8AC3E}">
        <p14:creationId xmlns:p14="http://schemas.microsoft.com/office/powerpoint/2010/main" val="58383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31CF7E8F-23DB-40E7-91D1-CB1113A32F3E}" type="datetime1">
              <a:rPr lang="en-GB"/>
              <a:pPr>
                <a:defRPr/>
              </a:pPr>
              <a:t>29/06/2017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86A85E4E-13B4-4EED-90A3-30B4AEA0202F}" type="slidenum">
              <a:rPr lang="en-GB" altLang="en-US"/>
              <a:pPr/>
              <a:t>‹#›</a:t>
            </a:fld>
            <a:endParaRPr lang="en-GB" altLang="en-US"/>
          </a:p>
        </p:txBody>
      </p:sp>
    </p:spTree>
    <p:extLst>
      <p:ext uri="{BB962C8B-B14F-4D97-AF65-F5344CB8AC3E}">
        <p14:creationId xmlns:p14="http://schemas.microsoft.com/office/powerpoint/2010/main" val="1008235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B3ECBE51-AF61-4917-BF29-76CD1B93544D}" type="datetime1">
              <a:rPr lang="en-GB"/>
              <a:pPr>
                <a:defRPr/>
              </a:pPr>
              <a:t>29/06/2017</a:t>
            </a:fld>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r>
              <a:rPr lang="en-GB" altLang="en-US"/>
              <a:t>Slide # </a:t>
            </a:r>
            <a:fld id="{1B604FBB-77EE-42C0-B50E-7B39C8DED001}" type="slidenum">
              <a:rPr lang="en-GB" altLang="en-US"/>
              <a:pPr/>
              <a:t>‹#›</a:t>
            </a:fld>
            <a:endParaRPr lang="en-GB" altLang="en-US"/>
          </a:p>
        </p:txBody>
      </p:sp>
    </p:spTree>
    <p:extLst>
      <p:ext uri="{BB962C8B-B14F-4D97-AF65-F5344CB8AC3E}">
        <p14:creationId xmlns:p14="http://schemas.microsoft.com/office/powerpoint/2010/main" val="1904641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US">
              <a:latin typeface="Arial" charset="0"/>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Arial" charset="0"/>
              </a:defRPr>
            </a:lvl1pPr>
          </a:lstStyle>
          <a:p>
            <a:pPr>
              <a:defRPr/>
            </a:pPr>
            <a:fld id="{A7A5349E-D91F-4F4B-A19F-6405422F106F}" type="datetime1">
              <a:rPr lang="en-GB"/>
              <a:pPr>
                <a:defRPr/>
              </a:pPr>
              <a:t>29/06/2017</a:t>
            </a:fld>
            <a:endParaRPr lang="en-GB" altLang="en-US"/>
          </a:p>
        </p:txBody>
      </p:sp>
      <p:sp>
        <p:nvSpPr>
          <p:cNvPr id="4102" name="Rectangle 6"/>
          <p:cNvSpPr>
            <a:spLocks noGrp="1" noChangeArrowheads="1"/>
          </p:cNvSpPr>
          <p:nvPr>
            <p:ph type="ftr" sz="quarter" idx="3"/>
          </p:nvPr>
        </p:nvSpPr>
        <p:spPr bwMode="auto">
          <a:xfrm>
            <a:off x="2303463"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endParaRPr lang="en-GB" altLang="en-US"/>
          </a:p>
        </p:txBody>
      </p:sp>
      <p:sp>
        <p:nvSpPr>
          <p:cNvPr id="4103" name="Rectangle 7"/>
          <p:cNvSpPr>
            <a:spLocks noGrp="1" noChangeArrowheads="1"/>
          </p:cNvSpPr>
          <p:nvPr>
            <p:ph type="sldNum" sz="quarter" idx="4"/>
          </p:nvPr>
        </p:nvSpPr>
        <p:spPr bwMode="auto">
          <a:xfrm>
            <a:off x="7585075" y="6400800"/>
            <a:ext cx="1090613"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r>
              <a:rPr lang="en-GB" altLang="en-US"/>
              <a:t>Slide # </a:t>
            </a:r>
            <a:fld id="{E429CBAF-B36F-4D5B-BBF4-B746620511A2}" type="slidenum">
              <a:rPr lang="en-GB" altLang="en-US"/>
              <a:pPr/>
              <a:t>‹#›</a:t>
            </a:fld>
            <a:endParaRPr lang="en-GB" altLang="en-US"/>
          </a:p>
        </p:txBody>
      </p:sp>
      <p:pic>
        <p:nvPicPr>
          <p:cNvPr id="1032" name="Picture 8" descr="LeedsMetRose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2495550" y="6280150"/>
            <a:ext cx="279400"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3"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US">
                <a:latin typeface="Arial" charset="0"/>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US">
                <a:latin typeface="Arial" charset="0"/>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US">
                <a:latin typeface="Arial" charset="0"/>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US">
                <a:latin typeface="Arial" charset="0"/>
              </a:endParaRPr>
            </a:p>
          </p:txBody>
        </p:sp>
      </p:grpSp>
      <p:sp>
        <p:nvSpPr>
          <p:cNvPr id="4137" name="Line 41"/>
          <p:cNvSpPr>
            <a:spLocks noChangeShapeType="1"/>
          </p:cNvSpPr>
          <p:nvPr/>
        </p:nvSpPr>
        <p:spPr bwMode="auto">
          <a:xfrm>
            <a:off x="250825" y="1268413"/>
            <a:ext cx="7796213" cy="0"/>
          </a:xfrm>
          <a:prstGeom prst="line">
            <a:avLst/>
          </a:prstGeom>
          <a:noFill/>
          <a:ln w="6350">
            <a:solidFill>
              <a:schemeClr val="tx1"/>
            </a:solidFill>
            <a:round/>
            <a:headEnd/>
            <a:tailEnd/>
          </a:ln>
          <a:effectLst/>
        </p:spPr>
        <p:txBody>
          <a:bodyPr/>
          <a:lstStyle/>
          <a:p>
            <a:pPr>
              <a:defRPr/>
            </a:pPr>
            <a:endParaRPr lang="en-US">
              <a:latin typeface="Arial" charset="0"/>
            </a:endParaRP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205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205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8CDBA1C8-F559-41D9-92D7-1FF5830E98B0}" type="slidenum">
              <a:rPr lang="en-US" altLang="en-US"/>
              <a:pPr/>
              <a:t>‹#›</a:t>
            </a:fld>
            <a:endParaRPr lang="en-US" altLang="en-US"/>
          </a:p>
        </p:txBody>
      </p:sp>
      <p:grpSp>
        <p:nvGrpSpPr>
          <p:cNvPr id="205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6"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3075"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3076"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31744009-6473-48E6-ADFD-4FF960C114D7}" type="slidenum">
              <a:rPr lang="en-US" altLang="en-US"/>
              <a:pPr/>
              <a:t>‹#›</a:t>
            </a:fld>
            <a:endParaRPr lang="en-US" altLang="en-US"/>
          </a:p>
        </p:txBody>
      </p:sp>
      <p:grpSp>
        <p:nvGrpSpPr>
          <p:cNvPr id="3080"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7"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4099"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4100"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087F6557-C9B8-4444-ACF3-A9CE7FE76725}" type="slidenum">
              <a:rPr lang="en-US" altLang="en-US"/>
              <a:pPr/>
              <a:t>‹#›</a:t>
            </a:fld>
            <a:endParaRPr lang="en-US" altLang="en-US"/>
          </a:p>
        </p:txBody>
      </p:sp>
      <p:grpSp>
        <p:nvGrpSpPr>
          <p:cNvPr id="4104"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8"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5123"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5124"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10EC3D64-68E7-4F38-9D9E-54050C7C43F4}" type="slidenum">
              <a:rPr lang="en-US" altLang="en-US"/>
              <a:pPr/>
              <a:t>‹#›</a:t>
            </a:fld>
            <a:endParaRPr lang="en-US" altLang="en-US"/>
          </a:p>
        </p:txBody>
      </p:sp>
      <p:grpSp>
        <p:nvGrpSpPr>
          <p:cNvPr id="5128"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799"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614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614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61494016-B94B-4453-BDE3-C08874E00C0F}" type="slidenum">
              <a:rPr lang="en-US" altLang="en-US"/>
              <a:pPr/>
              <a:t>‹#›</a:t>
            </a:fld>
            <a:endParaRPr lang="en-US" altLang="en-US"/>
          </a:p>
        </p:txBody>
      </p:sp>
      <p:grpSp>
        <p:nvGrpSpPr>
          <p:cNvPr id="6152"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0"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279400"/>
            <a:ext cx="6350" cy="1189038"/>
          </a:xfrm>
          <a:prstGeom prst="line">
            <a:avLst/>
          </a:prstGeom>
          <a:noFill/>
          <a:ln w="9525">
            <a:solidFill>
              <a:schemeClr val="tx1"/>
            </a:solidFill>
            <a:round/>
            <a:headEnd/>
            <a:tailEnd/>
          </a:ln>
        </p:spPr>
        <p:txBody>
          <a:bodyPr/>
          <a:lstStyle/>
          <a:p>
            <a:pPr algn="l" fontAlgn="auto">
              <a:spcBef>
                <a:spcPts val="0"/>
              </a:spcBef>
              <a:spcAft>
                <a:spcPts val="0"/>
              </a:spcAft>
              <a:defRPr/>
            </a:pPr>
            <a:endParaRPr lang="en-GB" sz="1800">
              <a:solidFill>
                <a:srgbClr val="000000"/>
              </a:solidFill>
              <a:latin typeface="Arial"/>
            </a:endParaRPr>
          </a:p>
        </p:txBody>
      </p:sp>
      <p:sp>
        <p:nvSpPr>
          <p:cNvPr id="7171"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a:p>
        </p:txBody>
      </p:sp>
      <p:sp>
        <p:nvSpPr>
          <p:cNvPr id="7172"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fontAlgn="auto">
              <a:spcBef>
                <a:spcPts val="0"/>
              </a:spcBef>
              <a:spcAft>
                <a:spcPts val="0"/>
              </a:spcAft>
              <a:defRPr sz="1000" smtClean="0">
                <a:solidFill>
                  <a:srgbClr val="000000"/>
                </a:solidFill>
                <a:latin typeface="Arial"/>
              </a:defRPr>
            </a:lvl1pPr>
          </a:lstStyle>
          <a:p>
            <a:pPr>
              <a:defRPr/>
            </a:pPr>
            <a:fld id="{1D8BD707-D9CF-40AE-B4C6-C98DA3205C09}" type="datetimeFigureOut">
              <a:rPr lang="en-US"/>
              <a:pPr>
                <a:defRPr/>
              </a:pPr>
              <a:t>6/29/2017</a:t>
            </a:fld>
            <a:endParaRPr 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solidFill>
                  <a:srgbClr val="000000"/>
                </a:solidFill>
                <a:latin typeface="Arial"/>
              </a:defRPr>
            </a:lvl1pPr>
          </a:lstStyle>
          <a:p>
            <a:pPr>
              <a:defRPr/>
            </a:pPr>
            <a:endParaRPr 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solidFill>
                  <a:srgbClr val="000000"/>
                </a:solidFill>
              </a:defRPr>
            </a:lvl1pPr>
          </a:lstStyle>
          <a:p>
            <a:fld id="{5FD8AEFD-65EB-47AC-A703-823E503B3C83}" type="slidenum">
              <a:rPr lang="en-US" altLang="en-US"/>
              <a:pPr/>
              <a:t>‹#›</a:t>
            </a:fld>
            <a:endParaRPr lang="en-US" altLang="en-US"/>
          </a:p>
        </p:txBody>
      </p:sp>
      <p:grpSp>
        <p:nvGrpSpPr>
          <p:cNvPr id="7176" name="Group 9"/>
          <p:cNvGrpSpPr>
            <a:grpSpLocks/>
          </p:cNvGrpSpPr>
          <p:nvPr/>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lgn="l" fontAlgn="auto">
                <a:spcBef>
                  <a:spcPts val="0"/>
                </a:spcBef>
                <a:spcAft>
                  <a:spcPts val="0"/>
                </a:spcAft>
                <a:defRPr/>
              </a:pPr>
              <a:endParaRPr lang="en-US" sz="1800">
                <a:solidFill>
                  <a:srgbClr val="000000"/>
                </a:solidFill>
                <a:latin typeface="Arial"/>
              </a:endParaRPr>
            </a:p>
          </p:txBody>
        </p:sp>
      </p:grpSp>
    </p:spTree>
  </p:cSld>
  <p:clrMap bg1="lt1" tx1="dk1" bg2="lt2" tx2="dk2" accent1="accent1" accent2="accent2" accent3="accent3" accent4="accent4" accent5="accent5" accent6="accent6" hlink="hlink" folHlink="folHlink"/>
  <p:sldLayoutIdLst>
    <p:sldLayoutId id="2147483801" r:id="rId1"/>
  </p:sldLayoutIdLst>
  <p:txStyles>
    <p:titleStyle>
      <a:lvl1pPr algn="l" rtl="0" fontAlgn="base">
        <a:spcBef>
          <a:spcPct val="0"/>
        </a:spcBef>
        <a:spcAft>
          <a:spcPct val="0"/>
        </a:spcAft>
        <a:defRPr sz="3900" b="1">
          <a:solidFill>
            <a:schemeClr val="tx2"/>
          </a:solidFill>
          <a:latin typeface="+mj-lt"/>
          <a:ea typeface="+mj-ea"/>
          <a:cs typeface="+mj-cs"/>
        </a:defRPr>
      </a:lvl1pPr>
      <a:lvl2pPr algn="l" rtl="0" fontAlgn="base">
        <a:spcBef>
          <a:spcPct val="0"/>
        </a:spcBef>
        <a:spcAft>
          <a:spcPct val="0"/>
        </a:spcAft>
        <a:defRPr sz="3900" b="1">
          <a:solidFill>
            <a:schemeClr val="tx2"/>
          </a:solidFill>
          <a:latin typeface="Arial" charset="0"/>
        </a:defRPr>
      </a:lvl2pPr>
      <a:lvl3pPr algn="l" rtl="0" fontAlgn="base">
        <a:spcBef>
          <a:spcPct val="0"/>
        </a:spcBef>
        <a:spcAft>
          <a:spcPct val="0"/>
        </a:spcAft>
        <a:defRPr sz="3900" b="1">
          <a:solidFill>
            <a:schemeClr val="tx2"/>
          </a:solidFill>
          <a:latin typeface="Arial" charset="0"/>
        </a:defRPr>
      </a:lvl3pPr>
      <a:lvl4pPr algn="l" rtl="0" fontAlgn="base">
        <a:spcBef>
          <a:spcPct val="0"/>
        </a:spcBef>
        <a:spcAft>
          <a:spcPct val="0"/>
        </a:spcAft>
        <a:defRPr sz="3900" b="1">
          <a:solidFill>
            <a:schemeClr val="tx2"/>
          </a:solidFill>
          <a:latin typeface="Arial" charset="0"/>
        </a:defRPr>
      </a:lvl4pPr>
      <a:lvl5pPr algn="l" rtl="0" fontAlgn="base">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fontAlgn="base">
        <a:spcBef>
          <a:spcPct val="30000"/>
        </a:spcBef>
        <a:spcAft>
          <a:spcPct val="0"/>
        </a:spcAft>
        <a:buClr>
          <a:schemeClr val="tx2"/>
        </a:buClr>
        <a:buSzPct val="70000"/>
        <a:buFont typeface="Wingdings" panose="05000000000000000000" pitchFamily="2" charset="2"/>
        <a:buChar char="l"/>
        <a:defRPr sz="2400" b="1">
          <a:solidFill>
            <a:schemeClr val="tx1"/>
          </a:solidFill>
          <a:latin typeface="+mn-lt"/>
          <a:ea typeface="+mn-ea"/>
          <a:cs typeface="+mn-cs"/>
        </a:defRPr>
      </a:lvl1pPr>
      <a:lvl2pPr marL="692150" indent="-347663" algn="l" rtl="0" fontAlgn="base">
        <a:spcBef>
          <a:spcPct val="30000"/>
        </a:spcBef>
        <a:spcAft>
          <a:spcPct val="0"/>
        </a:spcAft>
        <a:buClr>
          <a:srgbClr val="339966"/>
        </a:buClr>
        <a:buSzPct val="70000"/>
        <a:buFont typeface="Wingdings" panose="05000000000000000000" pitchFamily="2" charset="2"/>
        <a:buChar char="l"/>
        <a:defRPr sz="2400">
          <a:solidFill>
            <a:schemeClr val="tx1"/>
          </a:solidFill>
          <a:latin typeface="+mn-lt"/>
        </a:defRPr>
      </a:lvl2pPr>
      <a:lvl3pPr marL="987425" indent="-293688" algn="l" rtl="0" fontAlgn="base">
        <a:spcBef>
          <a:spcPct val="30000"/>
        </a:spcBef>
        <a:spcAft>
          <a:spcPct val="0"/>
        </a:spcAft>
        <a:buClr>
          <a:srgbClr val="8A00C0"/>
        </a:buClr>
        <a:buSzPct val="70000"/>
        <a:buFont typeface="Wingdings" panose="05000000000000000000" pitchFamily="2" charset="2"/>
        <a:buChar char="l"/>
        <a:defRPr sz="2000">
          <a:solidFill>
            <a:schemeClr val="tx1"/>
          </a:solidFill>
          <a:latin typeface="+mn-lt"/>
        </a:defRPr>
      </a:lvl3pPr>
      <a:lvl4pPr marL="1281113" indent="-292100" algn="l" rtl="0" fontAlgn="base">
        <a:spcBef>
          <a:spcPct val="30000"/>
        </a:spcBef>
        <a:spcAft>
          <a:spcPct val="0"/>
        </a:spcAft>
        <a:buClr>
          <a:srgbClr val="A0C6A0"/>
        </a:buClr>
        <a:buSzPct val="75000"/>
        <a:buFont typeface="Wingdings" panose="05000000000000000000" pitchFamily="2" charset="2"/>
        <a:buChar char="§"/>
        <a:defRPr>
          <a:solidFill>
            <a:schemeClr val="tx1"/>
          </a:solidFill>
          <a:latin typeface="+mn-lt"/>
        </a:defRPr>
      </a:lvl4pPr>
      <a:lvl5pPr marL="1598613" indent="-315913" algn="l" rtl="0" fontAlgn="base">
        <a:spcBef>
          <a:spcPct val="30000"/>
        </a:spcBef>
        <a:spcAft>
          <a:spcPct val="0"/>
        </a:spcAft>
        <a:buClr>
          <a:srgbClr val="CC99FF"/>
        </a:buClr>
        <a:buSzPct val="80000"/>
        <a:buFont typeface="Wingdings" panose="05000000000000000000" pitchFamily="2" charset="2"/>
        <a:buChar char="§"/>
        <a:defRPr>
          <a:solidFill>
            <a:schemeClr val="tx1"/>
          </a:solidFill>
          <a:latin typeface="+mn-lt"/>
        </a:defRPr>
      </a:lvl5pPr>
      <a:lvl6pPr marL="20558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http://en.wikipedia.org/wiki/Review_article" TargetMode="External"/><Relationship Id="rId3" Type="http://schemas.openxmlformats.org/officeDocument/2006/relationships/hyperlink" Target="http://en.wikipedia.org/wiki/Citation" TargetMode="External"/><Relationship Id="rId7" Type="http://schemas.openxmlformats.org/officeDocument/2006/relationships/hyperlink" Target="http://en.wikipedia.org/wiki/Journal_Citation_Reports" TargetMode="External"/><Relationship Id="rId2" Type="http://schemas.openxmlformats.org/officeDocument/2006/relationships/hyperlink" Target="http://en.wikipedia.org/wiki/Academic_journal" TargetMode="External"/><Relationship Id="rId1" Type="http://schemas.openxmlformats.org/officeDocument/2006/relationships/slideLayout" Target="../slideLayouts/slideLayout2.xml"/><Relationship Id="rId6" Type="http://schemas.openxmlformats.org/officeDocument/2006/relationships/hyperlink" Target="http://en.wikipedia.org/wiki/Institute_for_Scientific_Information" TargetMode="External"/><Relationship Id="rId5" Type="http://schemas.openxmlformats.org/officeDocument/2006/relationships/hyperlink" Target="http://en.wikipedia.org/wiki/Eugene_Garfield" TargetMode="External"/><Relationship Id="rId10" Type="http://schemas.openxmlformats.org/officeDocument/2006/relationships/hyperlink" Target="https://outlook.leedsmet.ac.uk/owa/redir.aspx?C=Haruu0IxZUG_XrF5pLWPSqO4U0sDE9EI6_b6SLSj7OfUwfQxYAEHODTxvx6Mi2dRlIsVUTrYTAg.&amp;URL=http://en.wikipedia.org/wiki/Journal_Citation_Reports" TargetMode="External"/><Relationship Id="rId4" Type="http://schemas.openxmlformats.org/officeDocument/2006/relationships/hyperlink" Target="http://en.wikipedia.org/wiki/Proxy_(statistics)" TargetMode="External"/><Relationship Id="rId9" Type="http://schemas.openxmlformats.org/officeDocument/2006/relationships/hyperlink" Target="https://outlook.leedsmet.ac.uk/owa/redir.aspx?C=Haruu0IxZUG_XrF5pLWPSqO4U0sDE9EI6_b6SLSj7OfUwfQxYAEHODTxvx6Mi2dRlIsVUTrYTAg.&amp;URL=http://en.wikipedia.org/wiki/Impact_factor"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outlook.leedsmet.ac.uk/owa/redir.aspx?C=Haruu0IxZUG_XrF5pLWPSqO4U0sDE9EI6_b6SLSj7OfUwfQxYAEHODTxvx6Mi2dRlIsVUTrYTAg.&amp;URL=http://www.scimagojr.com/index.php"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informaworld.com/smpp/title~db=all~content=t713445574~tab=issueslist~branches=14" TargetMode="External"/><Relationship Id="rId2" Type="http://schemas.openxmlformats.org/officeDocument/2006/relationships/hyperlink" Target="http://www.informaworld.com/smpp/title~db=all~content=t71344557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23850" y="260350"/>
            <a:ext cx="7056438" cy="2520950"/>
          </a:xfrm>
        </p:spPr>
        <p:txBody>
          <a:bodyPr anchor="ctr"/>
          <a:lstStyle/>
          <a:p>
            <a:pPr algn="ctr" eaLnBrk="1" hangingPunct="1"/>
            <a:r>
              <a:rPr lang="en-GB" altLang="en-US" sz="4400" dirty="0"/>
              <a:t>Getting published on assessment, learning </a:t>
            </a:r>
            <a:r>
              <a:rPr lang="en-GB" altLang="en-US" sz="4400"/>
              <a:t>and teaching</a:t>
            </a:r>
            <a:endParaRPr lang="en-GB" altLang="en-US" sz="4000" dirty="0"/>
          </a:p>
        </p:txBody>
      </p:sp>
      <p:sp>
        <p:nvSpPr>
          <p:cNvPr id="3075" name="Rectangle 3"/>
          <p:cNvSpPr>
            <a:spLocks noGrp="1" noChangeArrowheads="1"/>
          </p:cNvSpPr>
          <p:nvPr>
            <p:ph type="subTitle" idx="1"/>
          </p:nvPr>
        </p:nvSpPr>
        <p:spPr>
          <a:xfrm>
            <a:off x="860612" y="2928938"/>
            <a:ext cx="6214876" cy="3429000"/>
          </a:xfrm>
        </p:spPr>
        <p:txBody>
          <a:bodyPr/>
          <a:lstStyle/>
          <a:p>
            <a:pPr algn="ctr" eaLnBrk="1" hangingPunct="1">
              <a:defRPr/>
            </a:pPr>
            <a:r>
              <a:rPr lang="en-GB" b="1" dirty="0" err="1">
                <a:solidFill>
                  <a:schemeClr val="tx2">
                    <a:lumMod val="60000"/>
                    <a:lumOff val="40000"/>
                  </a:schemeClr>
                </a:solidFill>
              </a:rPr>
              <a:t>Congresso</a:t>
            </a:r>
            <a:r>
              <a:rPr lang="en-GB" b="1" dirty="0">
                <a:solidFill>
                  <a:schemeClr val="tx2">
                    <a:lumMod val="60000"/>
                    <a:lumOff val="40000"/>
                  </a:schemeClr>
                </a:solidFill>
              </a:rPr>
              <a:t> </a:t>
            </a:r>
            <a:r>
              <a:rPr lang="en-GB" b="1" dirty="0" err="1">
                <a:solidFill>
                  <a:schemeClr val="tx2">
                    <a:lumMod val="60000"/>
                    <a:lumOff val="40000"/>
                  </a:schemeClr>
                </a:solidFill>
              </a:rPr>
              <a:t>Internacionale</a:t>
            </a:r>
            <a:r>
              <a:rPr lang="en-GB" b="1" dirty="0">
                <a:solidFill>
                  <a:schemeClr val="tx2">
                    <a:lumMod val="60000"/>
                    <a:lumOff val="40000"/>
                  </a:schemeClr>
                </a:solidFill>
              </a:rPr>
              <a:t> de </a:t>
            </a:r>
            <a:r>
              <a:rPr lang="en-GB" b="1" dirty="0" err="1">
                <a:solidFill>
                  <a:schemeClr val="tx2">
                    <a:lumMod val="60000"/>
                    <a:lumOff val="40000"/>
                  </a:schemeClr>
                </a:solidFill>
              </a:rPr>
              <a:t>evaluacion</a:t>
            </a:r>
            <a:r>
              <a:rPr lang="en-GB" b="1" dirty="0">
                <a:solidFill>
                  <a:schemeClr val="tx2">
                    <a:lumMod val="60000"/>
                    <a:lumOff val="40000"/>
                  </a:schemeClr>
                </a:solidFill>
              </a:rPr>
              <a:t> </a:t>
            </a:r>
            <a:r>
              <a:rPr lang="en-GB" b="1" dirty="0" err="1">
                <a:solidFill>
                  <a:schemeClr val="tx2">
                    <a:lumMod val="60000"/>
                    <a:lumOff val="40000"/>
                  </a:schemeClr>
                </a:solidFill>
              </a:rPr>
              <a:t>formativa</a:t>
            </a:r>
            <a:r>
              <a:rPr lang="en-GB" b="1" dirty="0">
                <a:solidFill>
                  <a:schemeClr val="tx2">
                    <a:lumMod val="60000"/>
                    <a:lumOff val="40000"/>
                  </a:schemeClr>
                </a:solidFill>
              </a:rPr>
              <a:t> y </a:t>
            </a:r>
            <a:r>
              <a:rPr lang="en-GB" b="1" dirty="0" err="1">
                <a:solidFill>
                  <a:schemeClr val="tx2">
                    <a:lumMod val="60000"/>
                    <a:lumOff val="40000"/>
                  </a:schemeClr>
                </a:solidFill>
              </a:rPr>
              <a:t>compartida</a:t>
            </a:r>
            <a:endParaRPr lang="en-GB" b="1" dirty="0">
              <a:solidFill>
                <a:schemeClr val="tx2">
                  <a:lumMod val="60000"/>
                  <a:lumOff val="40000"/>
                </a:schemeClr>
              </a:solidFill>
            </a:endParaRPr>
          </a:p>
          <a:p>
            <a:pPr algn="ctr" eaLnBrk="1" hangingPunct="1">
              <a:defRPr/>
            </a:pPr>
            <a:r>
              <a:rPr lang="en-GB" sz="2000" b="1" dirty="0">
                <a:solidFill>
                  <a:srgbClr val="0070C0"/>
                </a:solidFill>
              </a:rPr>
              <a:t>Leon, July 2017</a:t>
            </a:r>
          </a:p>
          <a:p>
            <a:pPr algn="ctr" eaLnBrk="1" hangingPunct="1">
              <a:defRPr/>
            </a:pPr>
            <a:r>
              <a:rPr lang="en-GB" sz="2400" b="1" dirty="0"/>
              <a:t>Sally Brown &amp; Phil Race</a:t>
            </a:r>
          </a:p>
          <a:p>
            <a:pPr algn="ctr" eaLnBrk="1" hangingPunct="1">
              <a:defRPr/>
            </a:pPr>
            <a:r>
              <a:rPr lang="en-GB" sz="2400" b="1" dirty="0"/>
              <a:t>sally-brown.net  &amp; phil-race.co.uk</a:t>
            </a:r>
          </a:p>
          <a:p>
            <a:pPr algn="ctr" eaLnBrk="1" hangingPunct="1">
              <a:defRPr/>
            </a:pPr>
            <a:r>
              <a:rPr lang="en-GB" sz="2400" b="1" dirty="0"/>
              <a:t>@</a:t>
            </a:r>
            <a:r>
              <a:rPr lang="en-GB" sz="2400" b="1" dirty="0" err="1"/>
              <a:t>ProfSallyBrown</a:t>
            </a:r>
            <a:r>
              <a:rPr lang="en-GB" sz="2400" b="1" dirty="0"/>
              <a:t> @</a:t>
            </a:r>
            <a:r>
              <a:rPr lang="en-GB" sz="2400" b="1" dirty="0" err="1"/>
              <a:t>RacePhil</a:t>
            </a:r>
            <a:endParaRPr lang="en-GB" sz="2400" b="1" dirty="0"/>
          </a:p>
        </p:txBody>
      </p:sp>
      <p:sp>
        <p:nvSpPr>
          <p:cNvPr id="16388" name="Rectangle 5"/>
          <p:cNvSpPr>
            <a:spLocks noChangeArrowheads="1"/>
          </p:cNvSpPr>
          <p:nvPr/>
        </p:nvSpPr>
        <p:spPr bwMode="auto">
          <a:xfrm>
            <a:off x="2684463" y="3146425"/>
            <a:ext cx="18415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eaLnBrk="1" hangingPunct="1"/>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122238"/>
            <a:ext cx="7543800" cy="1074737"/>
          </a:xfrm>
        </p:spPr>
        <p:txBody>
          <a:bodyPr/>
          <a:lstStyle/>
          <a:p>
            <a:pPr eaLnBrk="1" hangingPunct="1"/>
            <a:r>
              <a:rPr lang="en-US" altLang="en-US" dirty="0"/>
              <a:t>Motives for publishing (4)</a:t>
            </a:r>
            <a:endParaRPr lang="en-GB" altLang="en-US" dirty="0"/>
          </a:p>
        </p:txBody>
      </p:sp>
      <p:sp>
        <p:nvSpPr>
          <p:cNvPr id="26627" name="Rectangle 3"/>
          <p:cNvSpPr>
            <a:spLocks noGrp="1" noChangeArrowheads="1"/>
          </p:cNvSpPr>
          <p:nvPr>
            <p:ph type="body" idx="1"/>
          </p:nvPr>
        </p:nvSpPr>
        <p:spPr/>
        <p:txBody>
          <a:bodyPr/>
          <a:lstStyle/>
          <a:p>
            <a:pPr eaLnBrk="1" hangingPunct="1"/>
            <a:r>
              <a:rPr lang="en-US" altLang="en-US" b="1"/>
              <a:t>Publications make you more credible to your students. They see you as a person who has something scholarly to offer.</a:t>
            </a:r>
          </a:p>
          <a:p>
            <a:pPr eaLnBrk="1" hangingPunct="1"/>
            <a:r>
              <a:rPr lang="en-US" altLang="en-US" b="1"/>
              <a:t>It can provide an immense amount of personal satisfaction.</a:t>
            </a:r>
          </a:p>
          <a:p>
            <a:pPr eaLnBrk="1" hangingPunct="1"/>
            <a:endParaRPr lang="en-GB" altLang="en-US"/>
          </a:p>
        </p:txBody>
      </p:sp>
      <p:sp>
        <p:nvSpPr>
          <p:cNvPr id="26628" name="Text Box 4"/>
          <p:cNvSpPr txBox="1">
            <a:spLocks noChangeArrowheads="1"/>
          </p:cNvSpPr>
          <p:nvPr/>
        </p:nvSpPr>
        <p:spPr bwMode="auto">
          <a:xfrm>
            <a:off x="684213" y="4440238"/>
            <a:ext cx="7920037"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Other reasons</a:t>
            </a:r>
            <a:endParaRPr lang="en-GB" altLang="en-US" sz="3200"/>
          </a:p>
        </p:txBody>
      </p:sp>
      <p:sp>
        <p:nvSpPr>
          <p:cNvPr id="27651" name="Rectangle 3"/>
          <p:cNvSpPr>
            <a:spLocks noGrp="1" noChangeArrowheads="1"/>
          </p:cNvSpPr>
          <p:nvPr>
            <p:ph type="body" idx="1"/>
          </p:nvPr>
        </p:nvSpPr>
        <p:spPr/>
        <p:txBody>
          <a:bodyPr/>
          <a:lstStyle/>
          <a:p>
            <a:pPr eaLnBrk="1" hangingPunct="1"/>
            <a:endParaRPr lang="en-US" altLang="en-US" b="1" dirty="0"/>
          </a:p>
          <a:p>
            <a:pPr eaLnBrk="1" hangingPunct="1"/>
            <a:r>
              <a:rPr lang="en-US" altLang="en-US" b="1" dirty="0"/>
              <a:t>opening doors, getting a background.</a:t>
            </a:r>
          </a:p>
          <a:p>
            <a:pPr eaLnBrk="1" hangingPunct="1"/>
            <a:r>
              <a:rPr lang="en-US" altLang="en-US" b="1" dirty="0"/>
              <a:t>to get a broader career, maybe a lighter teaching load (!)</a:t>
            </a:r>
          </a:p>
          <a:p>
            <a:pPr eaLnBrk="1" hangingPunct="1"/>
            <a:r>
              <a:rPr lang="en-US" altLang="en-US" b="1" dirty="0"/>
              <a:t>to help you get a temporary contract renewed.</a:t>
            </a:r>
          </a:p>
          <a:p>
            <a:pPr eaLnBrk="1" hangingPunct="1"/>
            <a:r>
              <a:rPr lang="en-US" altLang="en-US" b="1" dirty="0"/>
              <a:t>to get free books for reviewing them!</a:t>
            </a:r>
          </a:p>
          <a:p>
            <a:pPr eaLnBrk="1" hangingPunct="1"/>
            <a:endParaRPr lang="en-GB"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Outlets for publications: a hierarchy</a:t>
            </a:r>
            <a:endParaRPr lang="en-GB" altLang="en-US" sz="3200"/>
          </a:p>
        </p:txBody>
      </p:sp>
      <p:sp>
        <p:nvSpPr>
          <p:cNvPr id="28675" name="Rectangle 3"/>
          <p:cNvSpPr>
            <a:spLocks noGrp="1" noChangeArrowheads="1"/>
          </p:cNvSpPr>
          <p:nvPr>
            <p:ph type="body" idx="1"/>
          </p:nvPr>
        </p:nvSpPr>
        <p:spPr/>
        <p:txBody>
          <a:bodyPr/>
          <a:lstStyle/>
          <a:p>
            <a:pPr eaLnBrk="1" hangingPunct="1">
              <a:lnSpc>
                <a:spcPct val="90000"/>
              </a:lnSpc>
            </a:pPr>
            <a:r>
              <a:rPr lang="en-US" altLang="en-US" sz="2300" b="1" dirty="0"/>
              <a:t>journals: international refereed</a:t>
            </a:r>
          </a:p>
          <a:p>
            <a:pPr eaLnBrk="1" hangingPunct="1">
              <a:lnSpc>
                <a:spcPct val="90000"/>
              </a:lnSpc>
            </a:pPr>
            <a:r>
              <a:rPr lang="en-US" altLang="en-US" sz="2300" b="1" dirty="0"/>
              <a:t>lesser, UK </a:t>
            </a:r>
            <a:r>
              <a:rPr lang="en-US" altLang="en-US" sz="2300" b="1" dirty="0" err="1"/>
              <a:t>unrefereed</a:t>
            </a:r>
            <a:endParaRPr lang="en-US" altLang="en-US" sz="2300" b="1" dirty="0"/>
          </a:p>
          <a:p>
            <a:pPr eaLnBrk="1" hangingPunct="1">
              <a:lnSpc>
                <a:spcPct val="90000"/>
              </a:lnSpc>
            </a:pPr>
            <a:r>
              <a:rPr lang="en-US" altLang="en-US" sz="2300" b="1" dirty="0"/>
              <a:t>books scholarly monograph, co-written, edited, co-edited</a:t>
            </a:r>
          </a:p>
          <a:p>
            <a:pPr eaLnBrk="1" hangingPunct="1">
              <a:lnSpc>
                <a:spcPct val="90000"/>
              </a:lnSpc>
            </a:pPr>
            <a:r>
              <a:rPr lang="en-US" altLang="en-US" sz="2300" b="1" dirty="0"/>
              <a:t>conference proceedings - refereed</a:t>
            </a:r>
          </a:p>
          <a:p>
            <a:pPr eaLnBrk="1" hangingPunct="1">
              <a:lnSpc>
                <a:spcPct val="90000"/>
              </a:lnSpc>
            </a:pPr>
            <a:r>
              <a:rPr lang="en-US" altLang="en-US" sz="2300" b="1" dirty="0"/>
              <a:t>book reviews</a:t>
            </a:r>
          </a:p>
          <a:p>
            <a:pPr eaLnBrk="1" hangingPunct="1">
              <a:lnSpc>
                <a:spcPct val="90000"/>
              </a:lnSpc>
            </a:pPr>
            <a:r>
              <a:rPr lang="en-US" altLang="en-US" sz="2300" b="1" dirty="0"/>
              <a:t>conference papers - depends on type</a:t>
            </a:r>
          </a:p>
          <a:p>
            <a:pPr eaLnBrk="1" hangingPunct="1">
              <a:lnSpc>
                <a:spcPct val="90000"/>
              </a:lnSpc>
            </a:pPr>
            <a:r>
              <a:rPr lang="en-US" altLang="en-US" sz="2300" b="1" dirty="0"/>
              <a:t>project reports</a:t>
            </a:r>
          </a:p>
          <a:p>
            <a:pPr eaLnBrk="1" hangingPunct="1">
              <a:lnSpc>
                <a:spcPct val="90000"/>
              </a:lnSpc>
            </a:pPr>
            <a:r>
              <a:rPr lang="en-US" altLang="en-US" sz="2300" b="1" dirty="0"/>
              <a:t>poster sessions</a:t>
            </a:r>
          </a:p>
          <a:p>
            <a:pPr eaLnBrk="1" hangingPunct="1">
              <a:lnSpc>
                <a:spcPct val="90000"/>
              </a:lnSpc>
            </a:pPr>
            <a:r>
              <a:rPr lang="en-US" altLang="en-US" sz="2300" b="1" dirty="0"/>
              <a:t>magazines</a:t>
            </a:r>
          </a:p>
          <a:p>
            <a:pPr eaLnBrk="1" hangingPunct="1">
              <a:lnSpc>
                <a:spcPct val="90000"/>
              </a:lnSpc>
            </a:pPr>
            <a:r>
              <a:rPr lang="en-US" altLang="en-US" sz="2300" b="1" dirty="0"/>
              <a:t>textbooks, newspapers </a:t>
            </a:r>
          </a:p>
          <a:p>
            <a:pPr eaLnBrk="1" hangingPunct="1">
              <a:lnSpc>
                <a:spcPct val="90000"/>
              </a:lnSpc>
            </a:pPr>
            <a:r>
              <a:rPr lang="en-US" altLang="en-US" sz="2300" b="1" dirty="0"/>
              <a:t>Web articles of various kinds</a:t>
            </a:r>
          </a:p>
          <a:p>
            <a:pPr eaLnBrk="1" hangingPunct="1">
              <a:lnSpc>
                <a:spcPct val="90000"/>
              </a:lnSpc>
            </a:pPr>
            <a:r>
              <a:rPr lang="en-US" altLang="en-US" sz="2300" b="1" dirty="0"/>
              <a:t>distance learning materials</a:t>
            </a:r>
            <a:endParaRPr lang="en-GB" altLang="en-US" sz="23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Good advice to help you maximise your chances of publication:</a:t>
            </a:r>
            <a:endParaRPr lang="en-GB" altLang="en-US" sz="3200"/>
          </a:p>
        </p:txBody>
      </p:sp>
      <p:sp>
        <p:nvSpPr>
          <p:cNvPr id="36867" name="Content Placeholder 4"/>
          <p:cNvSpPr>
            <a:spLocks noGrp="1"/>
          </p:cNvSpPr>
          <p:nvPr>
            <p:ph idx="1"/>
          </p:nvPr>
        </p:nvSpPr>
        <p:spPr/>
        <p:txBody>
          <a:bodyPr/>
          <a:lstStyle/>
          <a:p>
            <a:r>
              <a:rPr lang="en-US" altLang="en-US" b="1" dirty="0"/>
              <a:t>Write clearly, logically and sequentially.</a:t>
            </a:r>
            <a:endParaRPr lang="en-GB" altLang="en-US" b="1" dirty="0"/>
          </a:p>
          <a:p>
            <a:r>
              <a:rPr lang="en-US" altLang="en-US" b="1" dirty="0"/>
              <a:t>Study and follow the author guidelines.</a:t>
            </a:r>
            <a:endParaRPr lang="en-GB" altLang="en-US" b="1" dirty="0"/>
          </a:p>
          <a:p>
            <a:r>
              <a:rPr lang="en-US" altLang="en-US" b="1" dirty="0"/>
              <a:t>Have the manuscript critiqued by peers and others before submission.</a:t>
            </a:r>
            <a:endParaRPr lang="en-GB" altLang="en-US" b="1" dirty="0"/>
          </a:p>
          <a:p>
            <a:r>
              <a:rPr lang="en-US" altLang="en-US" b="1" dirty="0"/>
              <a:t>Think what readers might want to know, rather than what you want to say.</a:t>
            </a:r>
            <a:endParaRPr lang="en-GB" altLang="en-US" b="1" dirty="0"/>
          </a:p>
          <a:p>
            <a:r>
              <a:rPr lang="en-US" altLang="en-US" b="1" dirty="0"/>
              <a:t>Pay great attention to detail about presentation/appearance/format.</a:t>
            </a:r>
            <a:endParaRPr lang="en-GB" altLang="en-US" b="1" dirty="0"/>
          </a:p>
          <a:p>
            <a:r>
              <a:rPr lang="en-US" altLang="en-US" b="1" dirty="0"/>
              <a:t>Ensure your Research method is relevant, appropriate and accurate.</a:t>
            </a:r>
            <a:endParaRPr lang="en-GB" altLang="en-US" b="1" dirty="0"/>
          </a:p>
          <a:p>
            <a:endParaRPr lang="en-GB" altLang="en-US" b="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43A16-1754-45EC-A8AD-F8513CA6964F}"/>
              </a:ext>
            </a:extLst>
          </p:cNvPr>
          <p:cNvSpPr>
            <a:spLocks noGrp="1"/>
          </p:cNvSpPr>
          <p:nvPr>
            <p:ph type="title"/>
          </p:nvPr>
        </p:nvSpPr>
        <p:spPr/>
        <p:txBody>
          <a:bodyPr/>
          <a:lstStyle/>
          <a:p>
            <a:r>
              <a:rPr lang="en-GB" dirty="0"/>
              <a:t>Getting feedback on your work</a:t>
            </a:r>
          </a:p>
        </p:txBody>
      </p:sp>
      <p:sp>
        <p:nvSpPr>
          <p:cNvPr id="3" name="Content Placeholder 2">
            <a:extLst>
              <a:ext uri="{FF2B5EF4-FFF2-40B4-BE49-F238E27FC236}">
                <a16:creationId xmlns:a16="http://schemas.microsoft.com/office/drawing/2014/main" id="{EB336C9C-248D-4277-91D7-1B64B51F2461}"/>
              </a:ext>
            </a:extLst>
          </p:cNvPr>
          <p:cNvSpPr>
            <a:spLocks noGrp="1"/>
          </p:cNvSpPr>
          <p:nvPr>
            <p:ph idx="1"/>
          </p:nvPr>
        </p:nvSpPr>
        <p:spPr/>
        <p:txBody>
          <a:bodyPr/>
          <a:lstStyle/>
          <a:p>
            <a:pPr marL="0" indent="0">
              <a:buNone/>
            </a:pPr>
            <a:r>
              <a:rPr lang="en-GB" b="1" dirty="0"/>
              <a:t>Never submit work for publication without:</a:t>
            </a:r>
          </a:p>
          <a:p>
            <a:r>
              <a:rPr lang="en-GB" b="1" dirty="0"/>
              <a:t>reading it aloud to yourself;</a:t>
            </a:r>
          </a:p>
          <a:p>
            <a:r>
              <a:rPr lang="en-GB" b="1" dirty="0"/>
              <a:t>Getting feedback from at least two people, one an expert colleague, the other a ‘talented amateur’;</a:t>
            </a:r>
          </a:p>
          <a:p>
            <a:r>
              <a:rPr lang="en-GB" b="1" dirty="0"/>
              <a:t>Seek out and make good use of an experienced mentor;</a:t>
            </a:r>
          </a:p>
          <a:p>
            <a:r>
              <a:rPr lang="en-GB" b="1" dirty="0"/>
              <a:t>Constructively use feedback you get once you have submitted work for publication.</a:t>
            </a:r>
          </a:p>
          <a:p>
            <a:endParaRPr lang="en-GB" dirty="0"/>
          </a:p>
        </p:txBody>
      </p:sp>
    </p:spTree>
    <p:extLst>
      <p:ext uri="{BB962C8B-B14F-4D97-AF65-F5344CB8AC3E}">
        <p14:creationId xmlns:p14="http://schemas.microsoft.com/office/powerpoint/2010/main" val="517769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Honing your writing style;</a:t>
            </a:r>
          </a:p>
        </p:txBody>
      </p:sp>
      <p:sp>
        <p:nvSpPr>
          <p:cNvPr id="3" name="Content Placeholder 2"/>
          <p:cNvSpPr>
            <a:spLocks noGrp="1"/>
          </p:cNvSpPr>
          <p:nvPr>
            <p:ph idx="1"/>
          </p:nvPr>
        </p:nvSpPr>
        <p:spPr/>
        <p:txBody>
          <a:bodyPr/>
          <a:lstStyle/>
          <a:p>
            <a:r>
              <a:rPr lang="en-GB" sz="2400" b="1" dirty="0"/>
              <a:t>If you want to publish in a journal or a book series, become very familiar with their existing outputs;</a:t>
            </a:r>
          </a:p>
          <a:p>
            <a:r>
              <a:rPr lang="en-GB" sz="2400" b="1" dirty="0"/>
              <a:t>Read thoroughly the last couple of issues of a journal you want to submit to, for example, or scrutinize other books in the series;</a:t>
            </a:r>
          </a:p>
          <a:p>
            <a:r>
              <a:rPr lang="en-GB" sz="2400" b="1" dirty="0"/>
              <a:t>Look at:</a:t>
            </a:r>
          </a:p>
          <a:p>
            <a:pPr lvl="1"/>
            <a:r>
              <a:rPr lang="en-GB" sz="2400" b="1" dirty="0"/>
              <a:t>Technical issues like length, format, layout, number of diagrams/ tables expected;</a:t>
            </a:r>
          </a:p>
          <a:p>
            <a:pPr lvl="1"/>
            <a:r>
              <a:rPr lang="en-GB" sz="2400" b="1" dirty="0"/>
              <a:t>Stylistic issues like active or passive verbs, typical sentence structure, tone, register, vocabulary; </a:t>
            </a:r>
          </a:p>
          <a:p>
            <a:pPr lvl="1"/>
            <a:r>
              <a:rPr lang="en-GB" sz="2400" b="1" dirty="0"/>
              <a:t>Read and read and read to get the look and feel right.</a:t>
            </a:r>
          </a:p>
          <a:p>
            <a:pPr lvl="1"/>
            <a:endParaRPr lang="en-GB" sz="2400" b="1" dirty="0"/>
          </a:p>
          <a:p>
            <a:pPr marL="0" indent="0">
              <a:buNone/>
            </a:pPr>
            <a:endParaRPr lang="en-GB" sz="2800" b="1" dirty="0"/>
          </a:p>
          <a:p>
            <a:endParaRPr lang="en-GB" b="1" dirty="0"/>
          </a:p>
        </p:txBody>
      </p:sp>
    </p:spTree>
    <p:extLst>
      <p:ext uri="{BB962C8B-B14F-4D97-AF65-F5344CB8AC3E}">
        <p14:creationId xmlns:p14="http://schemas.microsoft.com/office/powerpoint/2010/main" val="2566966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Persisting in the face of setbacks</a:t>
            </a:r>
          </a:p>
        </p:txBody>
      </p:sp>
      <p:sp>
        <p:nvSpPr>
          <p:cNvPr id="3" name="Content Placeholder 2"/>
          <p:cNvSpPr>
            <a:spLocks noGrp="1"/>
          </p:cNvSpPr>
          <p:nvPr>
            <p:ph idx="1"/>
          </p:nvPr>
        </p:nvSpPr>
        <p:spPr/>
        <p:txBody>
          <a:bodyPr/>
          <a:lstStyle/>
          <a:p>
            <a:r>
              <a:rPr lang="en-GB" sz="2800" b="1" dirty="0"/>
              <a:t>Make time to write: it’s not selfish to prioritise this, it’s essential for your career (and don’t wait for the best time);</a:t>
            </a:r>
          </a:p>
          <a:p>
            <a:r>
              <a:rPr lang="en-GB" sz="2800" b="1" dirty="0"/>
              <a:t>If initial feedback is harsh, seek other views abut listen intently and consider it carefully;</a:t>
            </a:r>
          </a:p>
          <a:p>
            <a:r>
              <a:rPr lang="en-GB" sz="2800" b="1" dirty="0"/>
              <a:t>If your article gets rejected, it’s not you but your work that has been unsuccessful;</a:t>
            </a:r>
          </a:p>
          <a:p>
            <a:r>
              <a:rPr lang="en-GB" sz="2800" b="1" dirty="0"/>
              <a:t>Don’t overreact in your response to negative criticism.</a:t>
            </a:r>
          </a:p>
        </p:txBody>
      </p:sp>
    </p:spTree>
    <p:extLst>
      <p:ext uri="{BB962C8B-B14F-4D97-AF65-F5344CB8AC3E}">
        <p14:creationId xmlns:p14="http://schemas.microsoft.com/office/powerpoint/2010/main" val="3052581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extLst>
      <p:ext uri="{BB962C8B-B14F-4D97-AF65-F5344CB8AC3E}">
        <p14:creationId xmlns:p14="http://schemas.microsoft.com/office/powerpoint/2010/main" val="2593116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You can do it!</a:t>
            </a:r>
          </a:p>
        </p:txBody>
      </p:sp>
      <p:sp>
        <p:nvSpPr>
          <p:cNvPr id="3" name="Content Placeholder 2"/>
          <p:cNvSpPr>
            <a:spLocks noGrp="1"/>
          </p:cNvSpPr>
          <p:nvPr>
            <p:ph idx="1"/>
          </p:nvPr>
        </p:nvSpPr>
        <p:spPr/>
        <p:txBody>
          <a:bodyPr/>
          <a:lstStyle/>
          <a:p>
            <a:r>
              <a:rPr lang="en-GB" sz="2800" b="1" dirty="0"/>
              <a:t>The greatest barriers to having a successful track record of publications are often self-generated;</a:t>
            </a:r>
          </a:p>
          <a:p>
            <a:r>
              <a:rPr lang="en-GB" sz="2800" b="1" dirty="0"/>
              <a:t>Don’t be afraid or embarrassed to seek out help: practically all successful academic writers have needed an initial leg up!</a:t>
            </a:r>
          </a:p>
          <a:p>
            <a:r>
              <a:rPr lang="en-GB" sz="2800" b="1" dirty="0"/>
              <a:t>Look for co-publication opportunities with experienced writers;</a:t>
            </a:r>
          </a:p>
          <a:p>
            <a:r>
              <a:rPr lang="en-GB" sz="2800" b="1" dirty="0"/>
              <a:t>Always ask with any data set ‘How can I use this in more than one way to maximise impact?’</a:t>
            </a:r>
          </a:p>
        </p:txBody>
      </p:sp>
    </p:spTree>
    <p:extLst>
      <p:ext uri="{BB962C8B-B14F-4D97-AF65-F5344CB8AC3E}">
        <p14:creationId xmlns:p14="http://schemas.microsoft.com/office/powerpoint/2010/main" val="17237631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sz="3500"/>
              <a:t>The ‘ten damn fool questions’ method of getting started...</a:t>
            </a:r>
            <a:endParaRPr lang="en-GB" altLang="en-US" sz="3500"/>
          </a:p>
        </p:txBody>
      </p:sp>
      <p:sp>
        <p:nvSpPr>
          <p:cNvPr id="40963" name="Rectangle 3"/>
          <p:cNvSpPr>
            <a:spLocks noGrp="1" noChangeArrowheads="1"/>
          </p:cNvSpPr>
          <p:nvPr>
            <p:ph type="body" idx="1"/>
          </p:nvPr>
        </p:nvSpPr>
        <p:spPr>
          <a:xfrm>
            <a:off x="468313" y="1412875"/>
            <a:ext cx="3167062" cy="4789488"/>
          </a:xfrm>
        </p:spPr>
        <p:txBody>
          <a:bodyPr/>
          <a:lstStyle/>
          <a:p>
            <a:pPr eaLnBrk="1" hangingPunct="1">
              <a:lnSpc>
                <a:spcPct val="90000"/>
              </a:lnSpc>
            </a:pPr>
            <a:r>
              <a:rPr lang="en-US" altLang="en-US" sz="2400" b="1" dirty="0"/>
              <a:t>What am I doing?</a:t>
            </a:r>
          </a:p>
          <a:p>
            <a:pPr eaLnBrk="1" hangingPunct="1">
              <a:lnSpc>
                <a:spcPct val="90000"/>
              </a:lnSpc>
            </a:pPr>
            <a:r>
              <a:rPr lang="en-US" altLang="en-US" sz="2400" b="1" dirty="0"/>
              <a:t>Why am I doing it?</a:t>
            </a:r>
          </a:p>
          <a:p>
            <a:pPr eaLnBrk="1" hangingPunct="1">
              <a:lnSpc>
                <a:spcPct val="90000"/>
              </a:lnSpc>
            </a:pPr>
            <a:r>
              <a:rPr lang="en-US" altLang="en-US" sz="2400" b="1" dirty="0"/>
              <a:t>What has been done in the past?</a:t>
            </a:r>
          </a:p>
          <a:p>
            <a:pPr eaLnBrk="1" hangingPunct="1">
              <a:lnSpc>
                <a:spcPct val="90000"/>
              </a:lnSpc>
            </a:pPr>
            <a:r>
              <a:rPr lang="en-US" altLang="en-US" sz="2400" b="1" dirty="0"/>
              <a:t>What were the effects?</a:t>
            </a:r>
          </a:p>
          <a:p>
            <a:pPr eaLnBrk="1" hangingPunct="1">
              <a:lnSpc>
                <a:spcPct val="90000"/>
              </a:lnSpc>
            </a:pPr>
            <a:r>
              <a:rPr lang="en-US" altLang="en-US" sz="2400" b="1" dirty="0"/>
              <a:t>Why was this unsatisfactory?</a:t>
            </a:r>
          </a:p>
          <a:p>
            <a:pPr eaLnBrk="1" hangingPunct="1">
              <a:lnSpc>
                <a:spcPct val="90000"/>
              </a:lnSpc>
            </a:pPr>
            <a:r>
              <a:rPr lang="en-US" altLang="en-US" sz="2400" b="1" dirty="0"/>
              <a:t>What have I tried that worked?</a:t>
            </a:r>
          </a:p>
          <a:p>
            <a:pPr eaLnBrk="1" hangingPunct="1">
              <a:lnSpc>
                <a:spcPct val="90000"/>
              </a:lnSpc>
            </a:pPr>
            <a:endParaRPr lang="en-GB" altLang="en-US" sz="2600" dirty="0"/>
          </a:p>
        </p:txBody>
      </p:sp>
      <p:sp>
        <p:nvSpPr>
          <p:cNvPr id="5" name="Rectangle 3"/>
          <p:cNvSpPr txBox="1">
            <a:spLocks noChangeArrowheads="1"/>
          </p:cNvSpPr>
          <p:nvPr/>
        </p:nvSpPr>
        <p:spPr bwMode="auto">
          <a:xfrm>
            <a:off x="4068328" y="1423255"/>
            <a:ext cx="3167062"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tx2"/>
              </a:buClr>
              <a:buSzPct val="70000"/>
              <a:buFont typeface="Wingdings" panose="05000000000000000000"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rgbClr val="339966"/>
              </a:buClr>
              <a:buSzPct val="70000"/>
              <a:buFont typeface="Wingdings" panose="05000000000000000000"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rgbClr val="8A00C0"/>
              </a:buClr>
              <a:buSzPct val="70000"/>
              <a:buFont typeface="Wingdings" panose="05000000000000000000"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rgbClr val="A0C6A0"/>
              </a:buClr>
              <a:buSzPct val="75000"/>
              <a:buFont typeface="Wingdings" panose="05000000000000000000"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rgbClr val="CC99FF"/>
              </a:buClr>
              <a:buSzPct val="80000"/>
              <a:buFont typeface="Wingdings" panose="05000000000000000000" pitchFamily="2" charset="2"/>
              <a:buChar char="§"/>
              <a:defRPr sz="2000">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a:lstStyle>
          <a:p>
            <a:pPr eaLnBrk="1" hangingPunct="1">
              <a:buClr>
                <a:srgbClr val="002060"/>
              </a:buClr>
            </a:pPr>
            <a:r>
              <a:rPr lang="en-US" altLang="en-US" sz="2400" b="1" dirty="0"/>
              <a:t>What didn’t work so well?</a:t>
            </a:r>
          </a:p>
          <a:p>
            <a:pPr eaLnBrk="1" hangingPunct="1">
              <a:buClr>
                <a:srgbClr val="002060"/>
              </a:buClr>
            </a:pPr>
            <a:r>
              <a:rPr lang="en-US" altLang="en-US" sz="2400" b="1" dirty="0"/>
              <a:t>What have I learned from my success and failures? </a:t>
            </a:r>
          </a:p>
          <a:p>
            <a:pPr eaLnBrk="1" hangingPunct="1">
              <a:buClr>
                <a:srgbClr val="002060"/>
              </a:buClr>
            </a:pPr>
            <a:r>
              <a:rPr lang="en-US" altLang="en-US" sz="2400" b="1" dirty="0"/>
              <a:t>What can I deduce from what I have done?</a:t>
            </a:r>
          </a:p>
          <a:p>
            <a:pPr eaLnBrk="1" hangingPunct="1">
              <a:buClr>
                <a:srgbClr val="002060"/>
              </a:buClr>
            </a:pPr>
            <a:r>
              <a:rPr lang="en-US" altLang="en-US" sz="2400" b="1" dirty="0"/>
              <a:t>What do I plan to do next?</a:t>
            </a:r>
            <a:endParaRPr lang="en-GB" altLang="en-US" sz="2400" b="1" dirty="0"/>
          </a:p>
          <a:p>
            <a:pPr eaLnBrk="1" hangingPunct="1">
              <a:lnSpc>
                <a:spcPct val="90000"/>
              </a:lnSpc>
            </a:pPr>
            <a:endParaRPr lang="en-US" altLang="en-US" sz="2400" b="1" kern="0" dirty="0"/>
          </a:p>
          <a:p>
            <a:pPr eaLnBrk="1" hangingPunct="1">
              <a:lnSpc>
                <a:spcPct val="90000"/>
              </a:lnSpc>
            </a:pPr>
            <a:endParaRPr lang="en-GB" altLang="en-US" sz="2600" kern="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265BA-8AFF-42BC-9BDC-0B63B04C9483}"/>
              </a:ext>
            </a:extLst>
          </p:cNvPr>
          <p:cNvSpPr>
            <a:spLocks noGrp="1"/>
          </p:cNvSpPr>
          <p:nvPr>
            <p:ph type="title"/>
          </p:nvPr>
        </p:nvSpPr>
        <p:spPr/>
        <p:txBody>
          <a:bodyPr/>
          <a:lstStyle/>
          <a:p>
            <a:r>
              <a:rPr lang="es-ES_tradnl" dirty="0" err="1"/>
              <a:t>Getting</a:t>
            </a:r>
            <a:r>
              <a:rPr lang="es-ES_tradnl" dirty="0"/>
              <a:t> started </a:t>
            </a:r>
            <a:r>
              <a:rPr lang="es-ES_tradnl" dirty="0" err="1"/>
              <a:t>publishing</a:t>
            </a:r>
            <a:r>
              <a:rPr lang="es-ES_tradnl" dirty="0"/>
              <a:t> </a:t>
            </a:r>
            <a:r>
              <a:rPr lang="es-ES_tradnl" dirty="0" err="1"/>
              <a:t>on</a:t>
            </a:r>
            <a:r>
              <a:rPr lang="es-ES_tradnl" dirty="0"/>
              <a:t> </a:t>
            </a:r>
            <a:r>
              <a:rPr lang="es-ES_tradnl" dirty="0" err="1"/>
              <a:t>assessment</a:t>
            </a:r>
            <a:r>
              <a:rPr lang="es-ES_tradnl" dirty="0"/>
              <a:t> in </a:t>
            </a:r>
            <a:r>
              <a:rPr lang="es-ES_tradnl" dirty="0" err="1"/>
              <a:t>Academic</a:t>
            </a:r>
            <a:r>
              <a:rPr lang="es-ES_tradnl" dirty="0"/>
              <a:t> </a:t>
            </a:r>
            <a:r>
              <a:rPr lang="es-ES_tradnl" dirty="0" err="1"/>
              <a:t>journals</a:t>
            </a:r>
            <a:endParaRPr lang="en-GB" dirty="0"/>
          </a:p>
        </p:txBody>
      </p:sp>
      <p:sp>
        <p:nvSpPr>
          <p:cNvPr id="3" name="Content Placeholder 2">
            <a:extLst>
              <a:ext uri="{FF2B5EF4-FFF2-40B4-BE49-F238E27FC236}">
                <a16:creationId xmlns:a16="http://schemas.microsoft.com/office/drawing/2014/main" id="{FF7A26F3-B749-4EC6-A050-A67B0B4CAF16}"/>
              </a:ext>
            </a:extLst>
          </p:cNvPr>
          <p:cNvSpPr>
            <a:spLocks noGrp="1"/>
          </p:cNvSpPr>
          <p:nvPr>
            <p:ph idx="1"/>
          </p:nvPr>
        </p:nvSpPr>
        <p:spPr/>
        <p:txBody>
          <a:bodyPr/>
          <a:lstStyle/>
          <a:p>
            <a:pPr marL="0" indent="0">
              <a:buNone/>
            </a:pPr>
            <a:r>
              <a:rPr lang="es-ES_tradnl" sz="2400" b="1" dirty="0" err="1"/>
              <a:t>This</a:t>
            </a:r>
            <a:r>
              <a:rPr lang="es-ES_tradnl" sz="2400" b="1" dirty="0"/>
              <a:t> </a:t>
            </a:r>
            <a:r>
              <a:rPr lang="es-ES_tradnl" sz="2400" b="1" dirty="0" err="1"/>
              <a:t>interactive</a:t>
            </a:r>
            <a:r>
              <a:rPr lang="es-ES_tradnl" sz="2400" b="1" dirty="0"/>
              <a:t> workshop in (</a:t>
            </a:r>
            <a:r>
              <a:rPr lang="es-ES_tradnl" sz="2400" b="1" dirty="0" err="1"/>
              <a:t>mainly</a:t>
            </a:r>
            <a:r>
              <a:rPr lang="es-ES_tradnl" sz="2400" b="1" dirty="0"/>
              <a:t>) English and </a:t>
            </a:r>
            <a:r>
              <a:rPr lang="es-ES_tradnl" sz="2400" b="1" dirty="0" err="1"/>
              <a:t>some</a:t>
            </a:r>
            <a:r>
              <a:rPr lang="es-ES_tradnl" sz="2400" b="1" dirty="0"/>
              <a:t> </a:t>
            </a:r>
            <a:r>
              <a:rPr lang="es-ES_tradnl" sz="2400" b="1" dirty="0" err="1"/>
              <a:t>Spanish</a:t>
            </a:r>
            <a:r>
              <a:rPr lang="es-ES_tradnl" sz="2400" b="1" dirty="0"/>
              <a:t> </a:t>
            </a:r>
            <a:r>
              <a:rPr lang="es-ES_tradnl" sz="2400" b="1" dirty="0" err="1"/>
              <a:t>will</a:t>
            </a:r>
            <a:r>
              <a:rPr lang="es-ES_tradnl" sz="2400" b="1" dirty="0"/>
              <a:t> </a:t>
            </a:r>
            <a:r>
              <a:rPr lang="es-ES_tradnl" sz="2400" b="1" dirty="0" err="1"/>
              <a:t>enable</a:t>
            </a:r>
            <a:r>
              <a:rPr lang="es-ES_tradnl" sz="2400" b="1" dirty="0"/>
              <a:t> </a:t>
            </a:r>
            <a:r>
              <a:rPr lang="es-ES_tradnl" sz="2400" b="1" dirty="0" err="1"/>
              <a:t>participants</a:t>
            </a:r>
            <a:r>
              <a:rPr lang="es-ES_tradnl" sz="2400" b="1" dirty="0"/>
              <a:t> </a:t>
            </a:r>
            <a:r>
              <a:rPr lang="es-ES_tradnl" sz="2400" b="1" dirty="0" err="1"/>
              <a:t>who</a:t>
            </a:r>
            <a:r>
              <a:rPr lang="es-ES_tradnl" sz="2400" b="1" dirty="0"/>
              <a:t> are </a:t>
            </a:r>
            <a:r>
              <a:rPr lang="es-ES_tradnl" sz="2400" b="1" dirty="0" err="1"/>
              <a:t>relative</a:t>
            </a:r>
            <a:r>
              <a:rPr lang="es-ES_tradnl" sz="2400" b="1" dirty="0"/>
              <a:t> </a:t>
            </a:r>
            <a:r>
              <a:rPr lang="es-ES_tradnl" sz="2400" b="1" dirty="0" err="1"/>
              <a:t>novices</a:t>
            </a:r>
            <a:r>
              <a:rPr lang="es-ES_tradnl" sz="2400" b="1" dirty="0"/>
              <a:t> to </a:t>
            </a:r>
            <a:r>
              <a:rPr lang="es-ES_tradnl" sz="2400" b="1" dirty="0" err="1"/>
              <a:t>publishing</a:t>
            </a:r>
            <a:r>
              <a:rPr lang="es-ES_tradnl" sz="2400" b="1" dirty="0"/>
              <a:t> </a:t>
            </a:r>
            <a:r>
              <a:rPr lang="es-ES_tradnl" sz="2400" b="1" dirty="0" err="1"/>
              <a:t>about</a:t>
            </a:r>
            <a:r>
              <a:rPr lang="es-ES_tradnl" sz="2400" b="1" dirty="0"/>
              <a:t> </a:t>
            </a:r>
            <a:r>
              <a:rPr lang="es-ES_tradnl" sz="2400" b="1" dirty="0" err="1"/>
              <a:t>higher</a:t>
            </a:r>
            <a:r>
              <a:rPr lang="es-ES_tradnl" sz="2400" b="1" dirty="0"/>
              <a:t> </a:t>
            </a:r>
            <a:r>
              <a:rPr lang="es-ES_tradnl" sz="2400" b="1" dirty="0" err="1"/>
              <a:t>education</a:t>
            </a:r>
            <a:r>
              <a:rPr lang="es-ES_tradnl" sz="2400" b="1" dirty="0"/>
              <a:t> </a:t>
            </a:r>
            <a:r>
              <a:rPr lang="es-ES_tradnl" sz="2400" b="1" dirty="0" err="1"/>
              <a:t>teaching</a:t>
            </a:r>
            <a:r>
              <a:rPr lang="es-ES_tradnl" sz="2400" b="1" dirty="0"/>
              <a:t> </a:t>
            </a:r>
            <a:r>
              <a:rPr lang="es-ES_tradnl" sz="2400" b="1" dirty="0" err="1"/>
              <a:t>learning</a:t>
            </a:r>
            <a:r>
              <a:rPr lang="es-ES_tradnl" sz="2400" b="1" dirty="0"/>
              <a:t> and </a:t>
            </a:r>
            <a:r>
              <a:rPr lang="es-ES_tradnl" sz="2400" b="1" dirty="0" err="1"/>
              <a:t>assessment</a:t>
            </a:r>
            <a:r>
              <a:rPr lang="es-ES_tradnl" sz="2400" b="1" dirty="0"/>
              <a:t> to:</a:t>
            </a:r>
            <a:endParaRPr lang="en-GB" sz="2400" b="1" dirty="0"/>
          </a:p>
          <a:p>
            <a:pPr lvl="0"/>
            <a:r>
              <a:rPr lang="es-ES_tradnl" sz="2400" b="1" dirty="0"/>
              <a:t>​</a:t>
            </a:r>
            <a:r>
              <a:rPr lang="es-ES_tradnl" sz="2400" b="1" dirty="0" err="1"/>
              <a:t>practice</a:t>
            </a:r>
            <a:r>
              <a:rPr lang="es-ES_tradnl" sz="2400" b="1" dirty="0"/>
              <a:t> </a:t>
            </a:r>
            <a:r>
              <a:rPr lang="es-ES_tradnl" sz="2400" b="1" dirty="0" err="1"/>
              <a:t>all</a:t>
            </a:r>
            <a:r>
              <a:rPr lang="es-ES_tradnl" sz="2400" b="1" dirty="0"/>
              <a:t> </a:t>
            </a:r>
            <a:r>
              <a:rPr lang="es-ES_tradnl" sz="2400" b="1" dirty="0" err="1"/>
              <a:t>the</a:t>
            </a:r>
            <a:r>
              <a:rPr lang="es-ES_tradnl" sz="2400" b="1" dirty="0"/>
              <a:t> </a:t>
            </a:r>
            <a:r>
              <a:rPr lang="es-ES_tradnl" sz="2400" b="1" dirty="0" err="1"/>
              <a:t>necessary</a:t>
            </a:r>
            <a:r>
              <a:rPr lang="es-ES_tradnl" sz="2400" b="1" dirty="0"/>
              <a:t> </a:t>
            </a:r>
            <a:r>
              <a:rPr lang="es-ES_tradnl" sz="2400" b="1" dirty="0" err="1"/>
              <a:t>steps</a:t>
            </a:r>
            <a:r>
              <a:rPr lang="es-ES_tradnl" sz="2400" b="1" dirty="0"/>
              <a:t> </a:t>
            </a:r>
            <a:r>
              <a:rPr lang="es-ES_tradnl" sz="2400" b="1" dirty="0" err="1"/>
              <a:t>required</a:t>
            </a:r>
            <a:r>
              <a:rPr lang="es-ES_tradnl" sz="2400" b="1" dirty="0"/>
              <a:t> </a:t>
            </a:r>
            <a:r>
              <a:rPr lang="es-ES_tradnl" sz="2400" b="1" dirty="0" err="1"/>
              <a:t>to</a:t>
            </a:r>
            <a:r>
              <a:rPr lang="es-ES_tradnl" sz="2400" b="1" dirty="0"/>
              <a:t> complete </a:t>
            </a:r>
            <a:r>
              <a:rPr lang="es-ES_tradnl" sz="2400" b="1" dirty="0" err="1"/>
              <a:t>an</a:t>
            </a:r>
            <a:r>
              <a:rPr lang="es-ES_tradnl" sz="2400" b="1" dirty="0"/>
              <a:t> </a:t>
            </a:r>
            <a:r>
              <a:rPr lang="es-ES_tradnl" sz="2400" b="1" dirty="0" err="1"/>
              <a:t>article</a:t>
            </a:r>
            <a:r>
              <a:rPr lang="es-ES_tradnl" sz="2400" b="1" dirty="0"/>
              <a:t> </a:t>
            </a:r>
            <a:r>
              <a:rPr lang="es-ES_tradnl" sz="2400" b="1" dirty="0" err="1"/>
              <a:t>for</a:t>
            </a:r>
            <a:r>
              <a:rPr lang="es-ES_tradnl" sz="2400" b="1" dirty="0"/>
              <a:t> </a:t>
            </a:r>
            <a:r>
              <a:rPr lang="es-ES_tradnl" sz="2400" b="1" dirty="0" err="1"/>
              <a:t>publication</a:t>
            </a:r>
            <a:r>
              <a:rPr lang="es-ES_tradnl" sz="2400" b="1" dirty="0"/>
              <a:t>;</a:t>
            </a:r>
            <a:endParaRPr lang="en-GB" sz="2400" b="1" dirty="0"/>
          </a:p>
          <a:p>
            <a:pPr lvl="0"/>
            <a:r>
              <a:rPr lang="es-ES_tradnl" sz="2400" b="1" dirty="0" err="1"/>
              <a:t>consider</a:t>
            </a:r>
            <a:r>
              <a:rPr lang="es-ES_tradnl" sz="2400" b="1" dirty="0"/>
              <a:t> </a:t>
            </a:r>
            <a:r>
              <a:rPr lang="es-ES_tradnl" sz="2400" b="1" dirty="0" err="1"/>
              <a:t>the</a:t>
            </a:r>
            <a:r>
              <a:rPr lang="es-ES_tradnl" sz="2400" b="1" dirty="0"/>
              <a:t> </a:t>
            </a:r>
            <a:r>
              <a:rPr lang="es-ES_tradnl" sz="2400" b="1" dirty="0" err="1"/>
              <a:t>range</a:t>
            </a:r>
            <a:r>
              <a:rPr lang="es-ES_tradnl" sz="2400" b="1" dirty="0"/>
              <a:t> of </a:t>
            </a:r>
            <a:r>
              <a:rPr lang="es-ES_tradnl" sz="2400" b="1" dirty="0" err="1"/>
              <a:t>outlets</a:t>
            </a:r>
            <a:r>
              <a:rPr lang="es-ES_tradnl" sz="2400" b="1" dirty="0"/>
              <a:t> </a:t>
            </a:r>
            <a:r>
              <a:rPr lang="es-ES_tradnl" sz="2400" b="1" dirty="0" err="1"/>
              <a:t>where</a:t>
            </a:r>
            <a:r>
              <a:rPr lang="es-ES_tradnl" sz="2400" b="1" dirty="0"/>
              <a:t> </a:t>
            </a:r>
            <a:r>
              <a:rPr lang="es-ES_tradnl" sz="2400" b="1" dirty="0" err="1"/>
              <a:t>academics</a:t>
            </a:r>
            <a:r>
              <a:rPr lang="es-ES_tradnl" sz="2400" b="1" dirty="0"/>
              <a:t> can </a:t>
            </a:r>
            <a:r>
              <a:rPr lang="es-ES_tradnl" sz="2400" b="1" dirty="0" err="1"/>
              <a:t>publish</a:t>
            </a:r>
            <a:r>
              <a:rPr lang="es-ES_tradnl" sz="2400" b="1" dirty="0"/>
              <a:t> </a:t>
            </a:r>
            <a:r>
              <a:rPr lang="es-ES_tradnl" sz="2400" b="1" dirty="0" err="1"/>
              <a:t>research</a:t>
            </a:r>
            <a:r>
              <a:rPr lang="es-ES_tradnl" sz="2400" b="1" dirty="0"/>
              <a:t> and </a:t>
            </a:r>
            <a:r>
              <a:rPr lang="es-ES_tradnl" sz="2400" b="1" dirty="0" err="1"/>
              <a:t>good</a:t>
            </a:r>
            <a:r>
              <a:rPr lang="es-ES_tradnl" sz="2400" b="1" dirty="0"/>
              <a:t> </a:t>
            </a:r>
            <a:r>
              <a:rPr lang="es-ES_tradnl" sz="2400" b="1" dirty="0" err="1"/>
              <a:t>scholarly</a:t>
            </a:r>
            <a:r>
              <a:rPr lang="es-ES_tradnl" sz="2400" b="1" dirty="0"/>
              <a:t> </a:t>
            </a:r>
            <a:r>
              <a:rPr lang="es-ES_tradnl" sz="2400" b="1" dirty="0" err="1"/>
              <a:t>practice</a:t>
            </a:r>
            <a:r>
              <a:rPr lang="es-ES_tradnl" sz="2400" b="1" dirty="0"/>
              <a:t> </a:t>
            </a:r>
            <a:r>
              <a:rPr lang="es-ES_tradnl" sz="2400" b="1" dirty="0" err="1"/>
              <a:t>on</a:t>
            </a:r>
            <a:r>
              <a:rPr lang="es-ES_tradnl" sz="2400" b="1" dirty="0"/>
              <a:t> </a:t>
            </a:r>
            <a:r>
              <a:rPr lang="es-ES_tradnl" sz="2400" b="1" dirty="0" err="1"/>
              <a:t>teaching</a:t>
            </a:r>
            <a:r>
              <a:rPr lang="es-ES_tradnl" sz="2400" b="1" dirty="0"/>
              <a:t>, </a:t>
            </a:r>
            <a:r>
              <a:rPr lang="es-ES_tradnl" sz="2400" b="1" dirty="0" err="1"/>
              <a:t>learning</a:t>
            </a:r>
            <a:r>
              <a:rPr lang="es-ES_tradnl" sz="2400" b="1" dirty="0"/>
              <a:t>, </a:t>
            </a:r>
            <a:r>
              <a:rPr lang="es-ES_tradnl" sz="2400" b="1" dirty="0" err="1"/>
              <a:t>assessment</a:t>
            </a:r>
            <a:r>
              <a:rPr lang="es-ES_tradnl" sz="2400" b="1" dirty="0"/>
              <a:t> and </a:t>
            </a:r>
            <a:r>
              <a:rPr lang="es-ES_tradnl" sz="2400" b="1" dirty="0" err="1"/>
              <a:t>feedback</a:t>
            </a:r>
            <a:r>
              <a:rPr lang="es-ES_tradnl" sz="2400" b="1" dirty="0"/>
              <a:t>;</a:t>
            </a:r>
            <a:endParaRPr lang="en-GB" sz="2400" b="1" dirty="0"/>
          </a:p>
          <a:p>
            <a:pPr lvl="0"/>
            <a:r>
              <a:rPr lang="es-ES_tradnl" sz="2400" b="1" dirty="0" err="1"/>
              <a:t>review</a:t>
            </a:r>
            <a:r>
              <a:rPr lang="es-ES_tradnl" sz="2400" b="1" dirty="0"/>
              <a:t> </a:t>
            </a:r>
            <a:r>
              <a:rPr lang="es-ES_tradnl" sz="2400" b="1" dirty="0" err="1"/>
              <a:t>appropriate</a:t>
            </a:r>
            <a:r>
              <a:rPr lang="es-ES_tradnl" sz="2400" b="1" dirty="0"/>
              <a:t> </a:t>
            </a:r>
            <a:r>
              <a:rPr lang="es-ES_tradnl" sz="2400" b="1" dirty="0" err="1"/>
              <a:t>styles</a:t>
            </a:r>
            <a:r>
              <a:rPr lang="es-ES_tradnl" sz="2400" b="1" dirty="0"/>
              <a:t>, </a:t>
            </a:r>
            <a:r>
              <a:rPr lang="es-ES_tradnl" sz="2400" b="1" dirty="0" err="1"/>
              <a:t>registers</a:t>
            </a:r>
            <a:r>
              <a:rPr lang="es-ES_tradnl" sz="2400" b="1" dirty="0"/>
              <a:t> and </a:t>
            </a:r>
            <a:r>
              <a:rPr lang="es-ES_tradnl" sz="2400" b="1" dirty="0" err="1"/>
              <a:t>language</a:t>
            </a:r>
            <a:r>
              <a:rPr lang="es-ES_tradnl" sz="2400" b="1" dirty="0"/>
              <a:t> </a:t>
            </a:r>
            <a:r>
              <a:rPr lang="es-ES_tradnl" sz="2400" b="1" dirty="0" err="1"/>
              <a:t>for</a:t>
            </a:r>
            <a:r>
              <a:rPr lang="es-ES_tradnl" sz="2400" b="1" dirty="0"/>
              <a:t> </a:t>
            </a:r>
            <a:r>
              <a:rPr lang="es-ES_tradnl" sz="2400" b="1" dirty="0" err="1"/>
              <a:t>journal</a:t>
            </a:r>
            <a:r>
              <a:rPr lang="es-ES_tradnl" sz="2400" b="1" dirty="0"/>
              <a:t> </a:t>
            </a:r>
            <a:r>
              <a:rPr lang="es-ES_tradnl" sz="2400" b="1" dirty="0" err="1"/>
              <a:t>publications</a:t>
            </a:r>
            <a:r>
              <a:rPr lang="es-ES_tradnl" sz="2400" b="1" dirty="0"/>
              <a:t>;</a:t>
            </a:r>
            <a:endParaRPr lang="en-GB" sz="2400" b="1" dirty="0"/>
          </a:p>
          <a:p>
            <a:pPr lvl="0"/>
            <a:r>
              <a:rPr lang="es-ES_tradnl" sz="2400" b="1" dirty="0" err="1"/>
              <a:t>utilise</a:t>
            </a:r>
            <a:r>
              <a:rPr lang="es-ES_tradnl" sz="2400" b="1" dirty="0"/>
              <a:t> </a:t>
            </a:r>
            <a:r>
              <a:rPr lang="es-ES_tradnl" sz="2400" b="1" dirty="0" err="1"/>
              <a:t>some</a:t>
            </a:r>
            <a:r>
              <a:rPr lang="es-ES_tradnl" sz="2400" b="1" dirty="0"/>
              <a:t> simple </a:t>
            </a:r>
            <a:r>
              <a:rPr lang="es-ES_tradnl" sz="2400" b="1" dirty="0" err="1"/>
              <a:t>processes</a:t>
            </a:r>
            <a:r>
              <a:rPr lang="es-ES_tradnl" sz="2400" b="1" dirty="0"/>
              <a:t> </a:t>
            </a:r>
            <a:r>
              <a:rPr lang="es-ES_tradnl" sz="2400" b="1" dirty="0" err="1"/>
              <a:t>to</a:t>
            </a:r>
            <a:r>
              <a:rPr lang="es-ES_tradnl" sz="2400" b="1" dirty="0"/>
              <a:t> draft, </a:t>
            </a:r>
            <a:r>
              <a:rPr lang="es-ES_tradnl" sz="2400" b="1" dirty="0" err="1"/>
              <a:t>redraft</a:t>
            </a:r>
            <a:r>
              <a:rPr lang="es-ES_tradnl" sz="2400" b="1" dirty="0"/>
              <a:t> and complete a </a:t>
            </a:r>
            <a:r>
              <a:rPr lang="es-ES_tradnl" sz="2400" b="1" dirty="0" err="1"/>
              <a:t>journal</a:t>
            </a:r>
            <a:r>
              <a:rPr lang="es-ES_tradnl" sz="2400" b="1" dirty="0"/>
              <a:t> </a:t>
            </a:r>
            <a:r>
              <a:rPr lang="es-ES_tradnl" sz="2400" b="1" dirty="0" err="1"/>
              <a:t>article</a:t>
            </a:r>
            <a:r>
              <a:rPr lang="es-ES_tradnl" sz="2400" b="1" dirty="0"/>
              <a:t>.</a:t>
            </a:r>
            <a:endParaRPr lang="en-GB" sz="2400" b="1" dirty="0"/>
          </a:p>
          <a:p>
            <a:endParaRPr lang="en-GB" dirty="0"/>
          </a:p>
        </p:txBody>
      </p:sp>
    </p:spTree>
    <p:extLst>
      <p:ext uri="{BB962C8B-B14F-4D97-AF65-F5344CB8AC3E}">
        <p14:creationId xmlns:p14="http://schemas.microsoft.com/office/powerpoint/2010/main" val="1349544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25826-BB6B-4F13-A164-F9DCA25F44FA}"/>
              </a:ext>
            </a:extLst>
          </p:cNvPr>
          <p:cNvSpPr>
            <a:spLocks noGrp="1"/>
          </p:cNvSpPr>
          <p:nvPr>
            <p:ph type="title"/>
          </p:nvPr>
        </p:nvSpPr>
        <p:spPr/>
        <p:txBody>
          <a:bodyPr/>
          <a:lstStyle/>
          <a:p>
            <a:r>
              <a:rPr lang="en-GB" dirty="0"/>
              <a:t>Useful references</a:t>
            </a:r>
          </a:p>
        </p:txBody>
      </p:sp>
      <p:sp>
        <p:nvSpPr>
          <p:cNvPr id="3" name="Content Placeholder 2">
            <a:extLst>
              <a:ext uri="{FF2B5EF4-FFF2-40B4-BE49-F238E27FC236}">
                <a16:creationId xmlns:a16="http://schemas.microsoft.com/office/drawing/2014/main" id="{C0098AC2-C323-433F-933D-9C94C058CCCA}"/>
              </a:ext>
            </a:extLst>
          </p:cNvPr>
          <p:cNvSpPr>
            <a:spLocks noGrp="1"/>
          </p:cNvSpPr>
          <p:nvPr>
            <p:ph idx="1"/>
          </p:nvPr>
        </p:nvSpPr>
        <p:spPr/>
        <p:txBody>
          <a:bodyPr/>
          <a:lstStyle/>
          <a:p>
            <a:r>
              <a:rPr lang="en-GB" altLang="en-US" sz="2000" b="1" dirty="0"/>
              <a:t>Black, D. Brown, S. and Race, P.(1998) </a:t>
            </a:r>
            <a:r>
              <a:rPr lang="en-US" altLang="en-US" sz="2000" b="1" dirty="0"/>
              <a:t>500 Tips for Getting Published Kogan Page London </a:t>
            </a:r>
            <a:endParaRPr lang="en-GB" altLang="en-US" sz="2000" b="1" dirty="0"/>
          </a:p>
          <a:p>
            <a:r>
              <a:rPr lang="en-GB" altLang="en-US" sz="2000" b="1" dirty="0"/>
              <a:t>Day A (2008) How to Get Research Published in Journals Gower, London</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Studies in Higher Education </a:t>
            </a:r>
            <a:r>
              <a:rPr lang="en-US" altLang="en-US" sz="2000" b="1" i="1" dirty="0"/>
              <a:t>Publish or Perish: what 23 Journal Editors have to say </a:t>
            </a:r>
            <a:r>
              <a:rPr lang="en-GB" altLang="en-US" sz="2000" b="1" i="1" u="sng" dirty="0">
                <a:hlinkClick r:id="rId2"/>
              </a:rPr>
              <a:t>Studies in Higher Education</a:t>
            </a:r>
            <a:r>
              <a:rPr lang="en-GB" altLang="en-US" sz="2000" b="1" i="1" dirty="0"/>
              <a:t>, Volume </a:t>
            </a:r>
            <a:r>
              <a:rPr lang="en-GB" altLang="en-US" sz="2000" b="1" i="1" u="sng" dirty="0">
                <a:hlinkClick r:id="rId3"/>
              </a:rPr>
              <a:t>14, Issue 1 1989 , pages 97 - 102</a:t>
            </a:r>
            <a:r>
              <a:rPr lang="en-GB" altLang="en-US" sz="2000" b="1" u="sng" dirty="0"/>
              <a:t> </a:t>
            </a:r>
            <a:r>
              <a:rPr lang="en-GB" altLang="en-US" sz="2000" b="1" dirty="0"/>
              <a:t>Routledge</a:t>
            </a:r>
          </a:p>
          <a:p>
            <a:r>
              <a:rPr lang="en-GB" altLang="en-US" sz="2000" b="1" dirty="0"/>
              <a:t>Sadler R (1984, but multiple subsequent reprints) Up the Publication Road HERDSA Green Guide No 2</a:t>
            </a:r>
          </a:p>
          <a:p>
            <a:r>
              <a:rPr lang="en-GB" altLang="en-US" sz="2000" b="1" dirty="0"/>
              <a:t>Thomson, P. and </a:t>
            </a:r>
            <a:r>
              <a:rPr lang="en-GB" altLang="en-US" sz="2000" b="1" dirty="0" err="1"/>
              <a:t>Kamler</a:t>
            </a:r>
            <a:r>
              <a:rPr lang="en-GB" altLang="en-US" sz="2000" b="1" dirty="0"/>
              <a:t>, B. (2013) Writing for peer reviewed journals London Routledge</a:t>
            </a:r>
          </a:p>
          <a:p>
            <a:endParaRPr lang="en-GB" dirty="0"/>
          </a:p>
        </p:txBody>
      </p:sp>
    </p:spTree>
    <p:extLst>
      <p:ext uri="{BB962C8B-B14F-4D97-AF65-F5344CB8AC3E}">
        <p14:creationId xmlns:p14="http://schemas.microsoft.com/office/powerpoint/2010/main" val="4116388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D4C95-F77B-4151-8C6D-0C79D4A1A60D}"/>
              </a:ext>
            </a:extLst>
          </p:cNvPr>
          <p:cNvSpPr>
            <a:spLocks noGrp="1"/>
          </p:cNvSpPr>
          <p:nvPr>
            <p:ph type="title"/>
          </p:nvPr>
        </p:nvSpPr>
        <p:spPr/>
        <p:txBody>
          <a:bodyPr/>
          <a:lstStyle/>
          <a:p>
            <a:r>
              <a:rPr lang="es-ES_tradnl" dirty="0" err="1"/>
              <a:t>Placing</a:t>
            </a:r>
            <a:r>
              <a:rPr lang="es-ES_tradnl" dirty="0"/>
              <a:t> </a:t>
            </a:r>
            <a:r>
              <a:rPr lang="es-ES_tradnl" dirty="0" err="1"/>
              <a:t>your</a:t>
            </a:r>
            <a:r>
              <a:rPr lang="es-ES_tradnl" dirty="0"/>
              <a:t> </a:t>
            </a:r>
            <a:r>
              <a:rPr lang="es-ES_tradnl" dirty="0" err="1"/>
              <a:t>article</a:t>
            </a:r>
            <a:r>
              <a:rPr lang="es-ES_tradnl" dirty="0"/>
              <a:t> in </a:t>
            </a:r>
            <a:r>
              <a:rPr lang="es-ES_tradnl" dirty="0" err="1"/>
              <a:t>appropriate</a:t>
            </a:r>
            <a:r>
              <a:rPr lang="es-ES_tradnl" dirty="0"/>
              <a:t> </a:t>
            </a:r>
            <a:r>
              <a:rPr lang="es-ES_tradnl" dirty="0" err="1"/>
              <a:t>scholarly</a:t>
            </a:r>
            <a:r>
              <a:rPr lang="es-ES_tradnl" dirty="0"/>
              <a:t> </a:t>
            </a:r>
            <a:r>
              <a:rPr lang="es-ES_tradnl" dirty="0" err="1"/>
              <a:t>publications</a:t>
            </a:r>
            <a:endParaRPr lang="en-GB" dirty="0"/>
          </a:p>
        </p:txBody>
      </p:sp>
      <p:sp>
        <p:nvSpPr>
          <p:cNvPr id="3" name="Content Placeholder 2">
            <a:extLst>
              <a:ext uri="{FF2B5EF4-FFF2-40B4-BE49-F238E27FC236}">
                <a16:creationId xmlns:a16="http://schemas.microsoft.com/office/drawing/2014/main" id="{0FFDCBF8-56B2-4FD3-8384-DDCF70032B40}"/>
              </a:ext>
            </a:extLst>
          </p:cNvPr>
          <p:cNvSpPr>
            <a:spLocks noGrp="1"/>
          </p:cNvSpPr>
          <p:nvPr>
            <p:ph idx="1"/>
          </p:nvPr>
        </p:nvSpPr>
        <p:spPr/>
        <p:txBody>
          <a:bodyPr/>
          <a:lstStyle/>
          <a:p>
            <a:pPr marL="0" indent="0">
              <a:buNone/>
            </a:pPr>
            <a:r>
              <a:rPr lang="es-ES_tradnl" sz="2400" b="1" dirty="0" err="1"/>
              <a:t>This</a:t>
            </a:r>
            <a:r>
              <a:rPr lang="es-ES_tradnl" sz="2400" b="1" dirty="0"/>
              <a:t> </a:t>
            </a:r>
            <a:r>
              <a:rPr lang="es-ES_tradnl" sz="2400" b="1" dirty="0" err="1"/>
              <a:t>interactive</a:t>
            </a:r>
            <a:r>
              <a:rPr lang="es-ES_tradnl" sz="2400" b="1" dirty="0"/>
              <a:t> workshop in (</a:t>
            </a:r>
            <a:r>
              <a:rPr lang="es-ES_tradnl" sz="2400" b="1" dirty="0" err="1"/>
              <a:t>mainly</a:t>
            </a:r>
            <a:r>
              <a:rPr lang="es-ES_tradnl" sz="2400" b="1" dirty="0"/>
              <a:t>) English and </a:t>
            </a:r>
            <a:r>
              <a:rPr lang="es-ES_tradnl" sz="2400" b="1" dirty="0" err="1"/>
              <a:t>some</a:t>
            </a:r>
            <a:r>
              <a:rPr lang="es-ES_tradnl" sz="2400" b="1" dirty="0"/>
              <a:t> </a:t>
            </a:r>
            <a:r>
              <a:rPr lang="es-ES_tradnl" sz="2400" b="1" dirty="0" err="1"/>
              <a:t>Spanish</a:t>
            </a:r>
            <a:r>
              <a:rPr lang="es-ES_tradnl" sz="2400" b="1" dirty="0"/>
              <a:t> </a:t>
            </a:r>
            <a:r>
              <a:rPr lang="es-ES_tradnl" sz="2400" b="1" dirty="0" err="1"/>
              <a:t>will</a:t>
            </a:r>
            <a:r>
              <a:rPr lang="es-ES_tradnl" sz="2400" b="1" dirty="0"/>
              <a:t> </a:t>
            </a:r>
            <a:r>
              <a:rPr lang="es-ES_tradnl" sz="2400" b="1" dirty="0" err="1"/>
              <a:t>enable</a:t>
            </a:r>
            <a:r>
              <a:rPr lang="es-ES_tradnl" sz="2400" b="1" dirty="0"/>
              <a:t> </a:t>
            </a:r>
            <a:r>
              <a:rPr lang="es-ES_tradnl" sz="2400" b="1" dirty="0" err="1"/>
              <a:t>participants</a:t>
            </a:r>
            <a:r>
              <a:rPr lang="es-ES_tradnl" sz="2400" b="1" dirty="0"/>
              <a:t> to:</a:t>
            </a:r>
            <a:endParaRPr lang="en-GB" sz="2400" b="1" dirty="0"/>
          </a:p>
          <a:p>
            <a:pPr lvl="0"/>
            <a:r>
              <a:rPr lang="es-ES_tradnl" sz="2400" b="1" dirty="0"/>
              <a:t>​</a:t>
            </a:r>
            <a:r>
              <a:rPr lang="es-ES_tradnl" sz="2400" b="1" dirty="0" err="1"/>
              <a:t>review</a:t>
            </a:r>
            <a:r>
              <a:rPr lang="es-ES_tradnl" sz="2400" b="1" dirty="0"/>
              <a:t> a </a:t>
            </a:r>
            <a:r>
              <a:rPr lang="es-ES_tradnl" sz="2400" b="1" dirty="0" err="1"/>
              <a:t>range</a:t>
            </a:r>
            <a:r>
              <a:rPr lang="es-ES_tradnl" sz="2400" b="1" dirty="0"/>
              <a:t> </a:t>
            </a:r>
            <a:r>
              <a:rPr lang="es-ES_tradnl" sz="2400" b="1" dirty="0" err="1"/>
              <a:t>of</a:t>
            </a:r>
            <a:r>
              <a:rPr lang="es-ES_tradnl" sz="2400" b="1" dirty="0"/>
              <a:t> </a:t>
            </a:r>
            <a:r>
              <a:rPr lang="es-ES_tradnl" sz="2400" b="1" dirty="0" err="1"/>
              <a:t>international</a:t>
            </a:r>
            <a:r>
              <a:rPr lang="es-ES_tradnl" sz="2400" b="1" dirty="0"/>
              <a:t> </a:t>
            </a:r>
            <a:r>
              <a:rPr lang="es-ES_tradnl" sz="2400" b="1" dirty="0" err="1"/>
              <a:t>anglophone</a:t>
            </a:r>
            <a:r>
              <a:rPr lang="es-ES_tradnl" sz="2400" b="1" dirty="0"/>
              <a:t> </a:t>
            </a:r>
            <a:r>
              <a:rPr lang="es-ES_tradnl" sz="2400" b="1" dirty="0" err="1"/>
              <a:t>journals</a:t>
            </a:r>
            <a:r>
              <a:rPr lang="es-ES_tradnl" sz="2400" b="1" dirty="0"/>
              <a:t> </a:t>
            </a:r>
            <a:r>
              <a:rPr lang="es-ES_tradnl" sz="2400" b="1" dirty="0" err="1"/>
              <a:t>which</a:t>
            </a:r>
            <a:r>
              <a:rPr lang="es-ES_tradnl" sz="2400" b="1" dirty="0"/>
              <a:t> </a:t>
            </a:r>
            <a:r>
              <a:rPr lang="es-ES_tradnl" sz="2400" b="1" dirty="0" err="1"/>
              <a:t>publish</a:t>
            </a:r>
            <a:r>
              <a:rPr lang="es-ES_tradnl" sz="2400" b="1" dirty="0"/>
              <a:t> </a:t>
            </a:r>
            <a:r>
              <a:rPr lang="es-ES_tradnl" sz="2400" b="1" dirty="0" err="1"/>
              <a:t>articles</a:t>
            </a:r>
            <a:r>
              <a:rPr lang="es-ES_tradnl" sz="2400" b="1" dirty="0"/>
              <a:t> </a:t>
            </a:r>
            <a:r>
              <a:rPr lang="es-ES_tradnl" sz="2400" b="1" dirty="0" err="1"/>
              <a:t>on</a:t>
            </a:r>
            <a:r>
              <a:rPr lang="es-ES_tradnl" sz="2400" b="1" dirty="0"/>
              <a:t> </a:t>
            </a:r>
            <a:r>
              <a:rPr lang="es-ES_tradnl" sz="2400" b="1" dirty="0" err="1"/>
              <a:t>formative</a:t>
            </a:r>
            <a:r>
              <a:rPr lang="es-ES_tradnl" sz="2400" b="1" dirty="0"/>
              <a:t> </a:t>
            </a:r>
            <a:r>
              <a:rPr lang="es-ES_tradnl" sz="2400" b="1" dirty="0" err="1"/>
              <a:t>assessment</a:t>
            </a:r>
            <a:r>
              <a:rPr lang="es-ES_tradnl" sz="2400" b="1" dirty="0"/>
              <a:t>, </a:t>
            </a:r>
            <a:r>
              <a:rPr lang="es-ES_tradnl" sz="2400" b="1" dirty="0" err="1"/>
              <a:t>with</a:t>
            </a:r>
            <a:r>
              <a:rPr lang="es-ES_tradnl" sz="2400" b="1" dirty="0"/>
              <a:t> </a:t>
            </a:r>
            <a:r>
              <a:rPr lang="es-ES_tradnl" sz="2400" b="1" dirty="0" err="1"/>
              <a:t>the</a:t>
            </a:r>
            <a:r>
              <a:rPr lang="es-ES_tradnl" sz="2400" b="1" dirty="0"/>
              <a:t> </a:t>
            </a:r>
            <a:r>
              <a:rPr lang="es-ES_tradnl" sz="2400" b="1" dirty="0" err="1"/>
              <a:t>aim</a:t>
            </a:r>
            <a:r>
              <a:rPr lang="es-ES_tradnl" sz="2400" b="1" dirty="0"/>
              <a:t> </a:t>
            </a:r>
            <a:r>
              <a:rPr lang="es-ES_tradnl" sz="2400" b="1" dirty="0" err="1"/>
              <a:t>of</a:t>
            </a:r>
            <a:r>
              <a:rPr lang="es-ES_tradnl" sz="2400" b="1" dirty="0"/>
              <a:t> </a:t>
            </a:r>
            <a:r>
              <a:rPr lang="es-ES_tradnl" sz="2400" b="1" dirty="0" err="1"/>
              <a:t>selecting</a:t>
            </a:r>
            <a:r>
              <a:rPr lang="es-ES_tradnl" sz="2400" b="1" dirty="0"/>
              <a:t> </a:t>
            </a:r>
            <a:r>
              <a:rPr lang="es-ES_tradnl" sz="2400" b="1" dirty="0" err="1"/>
              <a:t>those</a:t>
            </a:r>
            <a:r>
              <a:rPr lang="es-ES_tradnl" sz="2400" b="1" dirty="0"/>
              <a:t> </a:t>
            </a:r>
            <a:r>
              <a:rPr lang="es-ES_tradnl" sz="2400" b="1" dirty="0" err="1"/>
              <a:t>which</a:t>
            </a:r>
            <a:r>
              <a:rPr lang="es-ES_tradnl" sz="2400" b="1" dirty="0"/>
              <a:t> </a:t>
            </a:r>
            <a:r>
              <a:rPr lang="es-ES_tradnl" sz="2400" b="1" dirty="0" err="1"/>
              <a:t>have</a:t>
            </a:r>
            <a:r>
              <a:rPr lang="es-ES_tradnl" sz="2400" b="1" dirty="0"/>
              <a:t> '</a:t>
            </a:r>
            <a:r>
              <a:rPr lang="es-ES_tradnl" sz="2400" b="1" dirty="0" err="1"/>
              <a:t>best</a:t>
            </a:r>
            <a:r>
              <a:rPr lang="es-ES_tradnl" sz="2400" b="1" dirty="0"/>
              <a:t> </a:t>
            </a:r>
            <a:r>
              <a:rPr lang="es-ES_tradnl" sz="2400" b="1" dirty="0" err="1"/>
              <a:t>fit</a:t>
            </a:r>
            <a:r>
              <a:rPr lang="es-ES_tradnl" sz="2400" b="1" dirty="0"/>
              <a:t>' </a:t>
            </a:r>
            <a:r>
              <a:rPr lang="es-ES_tradnl" sz="2400" b="1" dirty="0" err="1"/>
              <a:t>with</a:t>
            </a:r>
            <a:r>
              <a:rPr lang="es-ES_tradnl" sz="2400" b="1" dirty="0"/>
              <a:t> </a:t>
            </a:r>
            <a:r>
              <a:rPr lang="es-ES_tradnl" sz="2400" b="1" dirty="0" err="1"/>
              <a:t>the</a:t>
            </a:r>
            <a:r>
              <a:rPr lang="es-ES_tradnl" sz="2400" b="1" dirty="0"/>
              <a:t> </a:t>
            </a:r>
            <a:r>
              <a:rPr lang="es-ES_tradnl" sz="2400" b="1" dirty="0" err="1"/>
              <a:t>topic</a:t>
            </a:r>
            <a:r>
              <a:rPr lang="es-ES_tradnl" sz="2400" b="1" dirty="0"/>
              <a:t>, </a:t>
            </a:r>
            <a:r>
              <a:rPr lang="es-ES_tradnl" sz="2400" b="1" dirty="0" err="1"/>
              <a:t>the</a:t>
            </a:r>
            <a:r>
              <a:rPr lang="es-ES_tradnl" sz="2400" b="1" dirty="0"/>
              <a:t> </a:t>
            </a:r>
            <a:r>
              <a:rPr lang="es-ES_tradnl" sz="2400" b="1" dirty="0" err="1"/>
              <a:t>authors</a:t>
            </a:r>
            <a:r>
              <a:rPr lang="es-ES_tradnl" sz="2400" b="1" dirty="0"/>
              <a:t> and </a:t>
            </a:r>
            <a:r>
              <a:rPr lang="es-ES_tradnl" sz="2400" b="1" dirty="0" err="1"/>
              <a:t>the</a:t>
            </a:r>
            <a:r>
              <a:rPr lang="es-ES_tradnl" sz="2400" b="1" dirty="0"/>
              <a:t> </a:t>
            </a:r>
            <a:r>
              <a:rPr lang="es-ES_tradnl" sz="2400" b="1" dirty="0" err="1"/>
              <a:t>contexts</a:t>
            </a:r>
            <a:r>
              <a:rPr lang="es-ES_tradnl" sz="2400" b="1" dirty="0"/>
              <a:t> </a:t>
            </a:r>
            <a:r>
              <a:rPr lang="es-ES_tradnl" sz="2400" b="1" dirty="0" err="1"/>
              <a:t>for</a:t>
            </a:r>
            <a:r>
              <a:rPr lang="es-ES_tradnl" sz="2400" b="1" dirty="0"/>
              <a:t> </a:t>
            </a:r>
            <a:r>
              <a:rPr lang="es-ES_tradnl" sz="2400" b="1" dirty="0" err="1"/>
              <a:t>writing</a:t>
            </a:r>
            <a:r>
              <a:rPr lang="es-ES_tradnl" sz="2400" b="1" dirty="0"/>
              <a:t> ;</a:t>
            </a:r>
            <a:endParaRPr lang="en-GB" sz="2400" b="1" dirty="0"/>
          </a:p>
          <a:p>
            <a:pPr lvl="0"/>
            <a:r>
              <a:rPr lang="es-ES_tradnl" sz="2400" b="1" dirty="0" err="1"/>
              <a:t>discuss</a:t>
            </a:r>
            <a:r>
              <a:rPr lang="es-ES_tradnl" sz="2400" b="1" dirty="0"/>
              <a:t> </a:t>
            </a:r>
            <a:r>
              <a:rPr lang="es-ES_tradnl" sz="2400" b="1" dirty="0" err="1"/>
              <a:t>the</a:t>
            </a:r>
            <a:r>
              <a:rPr lang="es-ES_tradnl" sz="2400" b="1" dirty="0"/>
              <a:t> </a:t>
            </a:r>
            <a:r>
              <a:rPr lang="es-ES_tradnl" sz="2400" b="1" dirty="0" err="1"/>
              <a:t>factors</a:t>
            </a:r>
            <a:r>
              <a:rPr lang="es-ES_tradnl" sz="2400" b="1" dirty="0"/>
              <a:t> </a:t>
            </a:r>
            <a:r>
              <a:rPr lang="es-ES_tradnl" sz="2400" b="1" dirty="0" err="1"/>
              <a:t>that</a:t>
            </a:r>
            <a:r>
              <a:rPr lang="es-ES_tradnl" sz="2400" b="1" dirty="0"/>
              <a:t> </a:t>
            </a:r>
            <a:r>
              <a:rPr lang="es-ES_tradnl" sz="2400" b="1" dirty="0" err="1"/>
              <a:t>make</a:t>
            </a:r>
            <a:r>
              <a:rPr lang="es-ES_tradnl" sz="2400" b="1" dirty="0"/>
              <a:t> </a:t>
            </a:r>
            <a:r>
              <a:rPr lang="es-ES_tradnl" sz="2400" b="1" dirty="0" err="1"/>
              <a:t>articles</a:t>
            </a:r>
            <a:r>
              <a:rPr lang="es-ES_tradnl" sz="2400" b="1" dirty="0"/>
              <a:t> </a:t>
            </a:r>
            <a:r>
              <a:rPr lang="es-ES_tradnl" sz="2400" b="1" dirty="0" err="1"/>
              <a:t>attractive</a:t>
            </a:r>
            <a:r>
              <a:rPr lang="es-ES_tradnl" sz="2400" b="1" dirty="0"/>
              <a:t> </a:t>
            </a:r>
            <a:r>
              <a:rPr lang="es-ES_tradnl" sz="2400" b="1" dirty="0" err="1"/>
              <a:t>to</a:t>
            </a:r>
            <a:r>
              <a:rPr lang="es-ES_tradnl" sz="2400" b="1" dirty="0"/>
              <a:t> </a:t>
            </a:r>
            <a:r>
              <a:rPr lang="es-ES_tradnl" sz="2400" b="1" dirty="0" err="1"/>
              <a:t>editors</a:t>
            </a:r>
            <a:r>
              <a:rPr lang="es-ES_tradnl" sz="2400" b="1" dirty="0"/>
              <a:t> and </a:t>
            </a:r>
            <a:r>
              <a:rPr lang="es-ES_tradnl" sz="2400" b="1" dirty="0" err="1"/>
              <a:t>readers</a:t>
            </a:r>
            <a:r>
              <a:rPr lang="es-ES_tradnl" sz="2400" b="1" dirty="0"/>
              <a:t> </a:t>
            </a:r>
            <a:r>
              <a:rPr lang="es-ES_tradnl" sz="2400" b="1" dirty="0" err="1"/>
              <a:t>of</a:t>
            </a:r>
            <a:r>
              <a:rPr lang="es-ES_tradnl" sz="2400" b="1" dirty="0"/>
              <a:t> </a:t>
            </a:r>
            <a:r>
              <a:rPr lang="es-ES_tradnl" sz="2400" b="1" dirty="0" err="1"/>
              <a:t>journals</a:t>
            </a:r>
            <a:r>
              <a:rPr lang="es-ES_tradnl" sz="2400" b="1" dirty="0"/>
              <a:t>;</a:t>
            </a:r>
            <a:endParaRPr lang="en-GB" sz="2400" b="1" dirty="0"/>
          </a:p>
          <a:p>
            <a:pPr lvl="0"/>
            <a:r>
              <a:rPr lang="es-ES_tradnl" sz="2400" b="1" dirty="0" err="1"/>
              <a:t>rehearse</a:t>
            </a:r>
            <a:r>
              <a:rPr lang="es-ES_tradnl" sz="2400" b="1" dirty="0"/>
              <a:t> </a:t>
            </a:r>
            <a:r>
              <a:rPr lang="es-ES_tradnl" sz="2400" b="1" dirty="0" err="1"/>
              <a:t>the</a:t>
            </a:r>
            <a:r>
              <a:rPr lang="es-ES_tradnl" sz="2400" b="1" dirty="0"/>
              <a:t> </a:t>
            </a:r>
            <a:r>
              <a:rPr lang="es-ES_tradnl" sz="2400" b="1" dirty="0" err="1"/>
              <a:t>approaches</a:t>
            </a:r>
            <a:r>
              <a:rPr lang="es-ES_tradnl" sz="2400" b="1" dirty="0"/>
              <a:t> </a:t>
            </a:r>
            <a:r>
              <a:rPr lang="es-ES_tradnl" sz="2400" b="1" dirty="0" err="1"/>
              <a:t>that</a:t>
            </a:r>
            <a:r>
              <a:rPr lang="es-ES_tradnl" sz="2400" b="1" dirty="0"/>
              <a:t> </a:t>
            </a:r>
            <a:r>
              <a:rPr lang="es-ES_tradnl" sz="2400" b="1" dirty="0" err="1"/>
              <a:t>maximise</a:t>
            </a:r>
            <a:r>
              <a:rPr lang="es-ES_tradnl" sz="2400" b="1" dirty="0"/>
              <a:t> </a:t>
            </a:r>
            <a:r>
              <a:rPr lang="es-ES_tradnl" sz="2400" b="1" dirty="0" err="1"/>
              <a:t>the</a:t>
            </a:r>
            <a:r>
              <a:rPr lang="es-ES_tradnl" sz="2400" b="1" dirty="0"/>
              <a:t> chances </a:t>
            </a:r>
            <a:r>
              <a:rPr lang="es-ES_tradnl" sz="2400" b="1" dirty="0" err="1"/>
              <a:t>of</a:t>
            </a:r>
            <a:r>
              <a:rPr lang="es-ES_tradnl" sz="2400" b="1" dirty="0"/>
              <a:t> </a:t>
            </a:r>
            <a:r>
              <a:rPr lang="es-ES_tradnl" sz="2400" b="1" dirty="0" err="1"/>
              <a:t>successful</a:t>
            </a:r>
            <a:r>
              <a:rPr lang="es-ES_tradnl" sz="2400" b="1" dirty="0"/>
              <a:t> </a:t>
            </a:r>
            <a:r>
              <a:rPr lang="es-ES_tradnl" sz="2400" b="1" dirty="0" err="1"/>
              <a:t>publications</a:t>
            </a:r>
            <a:r>
              <a:rPr lang="es-ES_tradnl" sz="2400" b="1" dirty="0"/>
              <a:t>;</a:t>
            </a:r>
            <a:endParaRPr lang="en-GB" sz="2400" b="1" dirty="0"/>
          </a:p>
          <a:p>
            <a:pPr lvl="0"/>
            <a:r>
              <a:rPr lang="es-ES_tradnl" sz="2400" b="1" dirty="0"/>
              <a:t>prepare a personal plan of </a:t>
            </a:r>
            <a:r>
              <a:rPr lang="es-ES_tradnl" sz="2400" b="1" dirty="0" err="1"/>
              <a:t>action</a:t>
            </a:r>
            <a:r>
              <a:rPr lang="es-ES_tradnl" sz="2400" b="1" dirty="0"/>
              <a:t> </a:t>
            </a:r>
            <a:r>
              <a:rPr lang="es-ES_tradnl" sz="2400" b="1" dirty="0" err="1"/>
              <a:t>for</a:t>
            </a:r>
            <a:r>
              <a:rPr lang="es-ES_tradnl" sz="2400" b="1" dirty="0"/>
              <a:t> </a:t>
            </a:r>
            <a:r>
              <a:rPr lang="es-ES_tradnl" sz="2400" b="1" dirty="0" err="1"/>
              <a:t>publication</a:t>
            </a:r>
            <a:r>
              <a:rPr lang="es-ES_tradnl" sz="2400" b="1" dirty="0"/>
              <a:t>.</a:t>
            </a:r>
            <a:endParaRPr lang="en-GB" sz="2400" b="1" dirty="0"/>
          </a:p>
          <a:p>
            <a:endParaRPr lang="en-GB" dirty="0"/>
          </a:p>
        </p:txBody>
      </p:sp>
    </p:spTree>
    <p:extLst>
      <p:ext uri="{BB962C8B-B14F-4D97-AF65-F5344CB8AC3E}">
        <p14:creationId xmlns:p14="http://schemas.microsoft.com/office/powerpoint/2010/main" val="1962817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0A3-C618-4860-A407-EE269BD35695}"/>
              </a:ext>
            </a:extLst>
          </p:cNvPr>
          <p:cNvSpPr>
            <a:spLocks noGrp="1"/>
          </p:cNvSpPr>
          <p:nvPr>
            <p:ph type="title"/>
          </p:nvPr>
        </p:nvSpPr>
        <p:spPr/>
        <p:txBody>
          <a:bodyPr/>
          <a:lstStyle/>
          <a:p>
            <a:r>
              <a:rPr lang="en-GB" dirty="0"/>
              <a:t>Publishing in journals</a:t>
            </a:r>
          </a:p>
        </p:txBody>
      </p:sp>
      <p:sp>
        <p:nvSpPr>
          <p:cNvPr id="3" name="Content Placeholder 2">
            <a:extLst>
              <a:ext uri="{FF2B5EF4-FFF2-40B4-BE49-F238E27FC236}">
                <a16:creationId xmlns:a16="http://schemas.microsoft.com/office/drawing/2014/main" id="{47D0CDA9-ACCD-4F32-8980-48C7C653B5AF}"/>
              </a:ext>
            </a:extLst>
          </p:cNvPr>
          <p:cNvSpPr>
            <a:spLocks noGrp="1"/>
          </p:cNvSpPr>
          <p:nvPr>
            <p:ph idx="1"/>
          </p:nvPr>
        </p:nvSpPr>
        <p:spPr/>
        <p:txBody>
          <a:bodyPr/>
          <a:lstStyle/>
          <a:p>
            <a:r>
              <a:rPr lang="en-GB" b="1" dirty="0"/>
              <a:t>All academics want/need to publish in journals but this can be a daunting task;</a:t>
            </a:r>
          </a:p>
          <a:p>
            <a:r>
              <a:rPr lang="en-GB" b="1" dirty="0"/>
              <a:t>Getting into high quality refereed journals is the ambition of most people, but this is difficult to achieve;</a:t>
            </a:r>
          </a:p>
          <a:p>
            <a:r>
              <a:rPr lang="en-GB" b="1" dirty="0"/>
              <a:t>This workshop explores how you can maximise your potential to do this, without underplaying the challenges you will face.</a:t>
            </a:r>
          </a:p>
        </p:txBody>
      </p:sp>
    </p:spTree>
    <p:extLst>
      <p:ext uri="{BB962C8B-B14F-4D97-AF65-F5344CB8AC3E}">
        <p14:creationId xmlns:p14="http://schemas.microsoft.com/office/powerpoint/2010/main" val="3655270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8313" y="476250"/>
            <a:ext cx="7543800" cy="714375"/>
          </a:xfrm>
        </p:spPr>
        <p:txBody>
          <a:bodyPr/>
          <a:lstStyle/>
          <a:p>
            <a:pPr eaLnBrk="1" hangingPunct="1"/>
            <a:r>
              <a:rPr lang="en-US" altLang="en-US" sz="3200" dirty="0"/>
              <a:t>Referees and reviewers are looking for the following in manuscripts:</a:t>
            </a:r>
            <a:endParaRPr lang="en-GB" altLang="en-US" sz="3200" dirty="0"/>
          </a:p>
        </p:txBody>
      </p:sp>
      <p:sp>
        <p:nvSpPr>
          <p:cNvPr id="35843" name="Rectangle 3"/>
          <p:cNvSpPr>
            <a:spLocks noGrp="1" noChangeArrowheads="1"/>
          </p:cNvSpPr>
          <p:nvPr>
            <p:ph type="body" idx="1"/>
          </p:nvPr>
        </p:nvSpPr>
        <p:spPr/>
        <p:txBody>
          <a:bodyPr/>
          <a:lstStyle/>
          <a:p>
            <a:pPr eaLnBrk="1" hangingPunct="1">
              <a:lnSpc>
                <a:spcPct val="90000"/>
              </a:lnSpc>
            </a:pPr>
            <a:r>
              <a:rPr lang="en-US" altLang="en-US" b="1"/>
              <a:t>Clarity, coherence, well-written.</a:t>
            </a:r>
          </a:p>
          <a:p>
            <a:pPr eaLnBrk="1" hangingPunct="1">
              <a:lnSpc>
                <a:spcPct val="90000"/>
              </a:lnSpc>
            </a:pPr>
            <a:r>
              <a:rPr lang="en-US" altLang="en-US" b="1"/>
              <a:t>Thoroughness.</a:t>
            </a:r>
          </a:p>
          <a:p>
            <a:pPr eaLnBrk="1" hangingPunct="1">
              <a:lnSpc>
                <a:spcPct val="90000"/>
              </a:lnSpc>
            </a:pPr>
            <a:r>
              <a:rPr lang="en-US" altLang="en-US" b="1"/>
              <a:t>Research method.</a:t>
            </a:r>
          </a:p>
          <a:p>
            <a:pPr eaLnBrk="1" hangingPunct="1">
              <a:lnSpc>
                <a:spcPct val="90000"/>
              </a:lnSpc>
            </a:pPr>
            <a:r>
              <a:rPr lang="en-US" altLang="en-US" b="1"/>
              <a:t>Appropriateness to the journal.</a:t>
            </a:r>
          </a:p>
          <a:p>
            <a:pPr eaLnBrk="1" hangingPunct="1">
              <a:lnSpc>
                <a:spcPct val="90000"/>
              </a:lnSpc>
            </a:pPr>
            <a:r>
              <a:rPr lang="en-US" altLang="en-US" b="1"/>
              <a:t>A unique contribution.</a:t>
            </a:r>
          </a:p>
          <a:p>
            <a:pPr eaLnBrk="1" hangingPunct="1">
              <a:lnSpc>
                <a:spcPct val="90000"/>
              </a:lnSpc>
            </a:pPr>
            <a:r>
              <a:rPr lang="en-US" altLang="en-US" b="1"/>
              <a:t>Advancement of knowledge.</a:t>
            </a:r>
          </a:p>
          <a:p>
            <a:pPr eaLnBrk="1" hangingPunct="1">
              <a:lnSpc>
                <a:spcPct val="90000"/>
              </a:lnSpc>
            </a:pPr>
            <a:r>
              <a:rPr lang="en-US" altLang="en-US" b="1"/>
              <a:t>Importance of subject</a:t>
            </a:r>
          </a:p>
          <a:p>
            <a:pPr eaLnBrk="1" hangingPunct="1">
              <a:lnSpc>
                <a:spcPct val="90000"/>
              </a:lnSpc>
            </a:pPr>
            <a:r>
              <a:rPr lang="en-US" altLang="en-US" b="1"/>
              <a:t>Generalisability and validity of results.</a:t>
            </a:r>
          </a:p>
          <a:p>
            <a:pPr eaLnBrk="1" hangingPunct="1">
              <a:lnSpc>
                <a:spcPct val="90000"/>
              </a:lnSpc>
            </a:pPr>
            <a:r>
              <a:rPr lang="en-US" altLang="en-US" b="1"/>
              <a:t>Timeliness.</a:t>
            </a:r>
            <a:endParaRPr lang="en-GB" altLang="en-US" b="1"/>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dirty="0"/>
              <a:t>Ten most common reasons for immediately rejecting a manuscript (after Noble)</a:t>
            </a:r>
            <a:endParaRPr lang="en-GB" altLang="en-US" sz="3200" dirty="0"/>
          </a:p>
        </p:txBody>
      </p:sp>
      <p:sp>
        <p:nvSpPr>
          <p:cNvPr id="31747" name="Rectangle 3"/>
          <p:cNvSpPr>
            <a:spLocks noGrp="1" noChangeArrowheads="1"/>
          </p:cNvSpPr>
          <p:nvPr>
            <p:ph type="body" idx="1"/>
          </p:nvPr>
        </p:nvSpPr>
        <p:spPr/>
        <p:txBody>
          <a:bodyPr/>
          <a:lstStyle/>
          <a:p>
            <a:pPr eaLnBrk="1" hangingPunct="1"/>
            <a:r>
              <a:rPr lang="en-US" altLang="en-US" sz="2400" b="1" dirty="0"/>
              <a:t>Author guidelines not followed.</a:t>
            </a:r>
          </a:p>
          <a:p>
            <a:pPr eaLnBrk="1" hangingPunct="1"/>
            <a:r>
              <a:rPr lang="en-US" altLang="en-US" sz="2400" b="1" dirty="0"/>
              <a:t>Not thorough.</a:t>
            </a:r>
          </a:p>
          <a:p>
            <a:pPr eaLnBrk="1" hangingPunct="1"/>
            <a:r>
              <a:rPr lang="en-US" altLang="en-US" sz="2400" b="1" dirty="0"/>
              <a:t>Bad writing: clarity and style.</a:t>
            </a:r>
          </a:p>
          <a:p>
            <a:pPr eaLnBrk="1" hangingPunct="1"/>
            <a:r>
              <a:rPr lang="en-US" altLang="en-US" sz="2400" b="1" dirty="0"/>
              <a:t>Subject of no interest to readers.</a:t>
            </a:r>
          </a:p>
          <a:p>
            <a:pPr eaLnBrk="1" hangingPunct="1"/>
            <a:r>
              <a:rPr lang="en-US" altLang="en-US" sz="2400" b="1" dirty="0"/>
              <a:t>Poor statistics, tables, figures.</a:t>
            </a:r>
          </a:p>
          <a:p>
            <a:pPr eaLnBrk="1" hangingPunct="1"/>
            <a:r>
              <a:rPr lang="en-US" altLang="en-US" sz="2400" b="1" dirty="0"/>
              <a:t>Old subject / manuscript.</a:t>
            </a:r>
          </a:p>
          <a:p>
            <a:pPr eaLnBrk="1" hangingPunct="1"/>
            <a:r>
              <a:rPr lang="en-US" altLang="en-US" sz="2400" b="1" dirty="0"/>
              <a:t>Unprofessional appearance.</a:t>
            </a:r>
          </a:p>
          <a:p>
            <a:pPr eaLnBrk="1" hangingPunct="1"/>
            <a:r>
              <a:rPr lang="en-US" altLang="en-US" sz="2400" b="1" dirty="0"/>
              <a:t>Title of manuscript.</a:t>
            </a:r>
          </a:p>
          <a:p>
            <a:pPr eaLnBrk="1" hangingPunct="1"/>
            <a:r>
              <a:rPr lang="en-US" altLang="en-US" sz="2400" b="1" dirty="0"/>
              <a:t>Too simple - ‘reporting’.</a:t>
            </a:r>
          </a:p>
          <a:p>
            <a:pPr eaLnBrk="1" hangingPunct="1"/>
            <a:r>
              <a:rPr lang="en-US" altLang="en-US" sz="2400" b="1" dirty="0"/>
              <a:t>Written at the wrong level.</a:t>
            </a:r>
          </a:p>
          <a:p>
            <a:pPr eaLnBrk="1" hangingPunct="1"/>
            <a:endParaRPr lang="en-US" altLang="en-US" b="1" dirty="0"/>
          </a:p>
          <a:p>
            <a:pPr eaLnBrk="1" hangingPunct="1"/>
            <a:endParaRPr lang="en-GB" altLang="en-US" dirty="0"/>
          </a:p>
        </p:txBody>
      </p:sp>
    </p:spTree>
    <p:extLst>
      <p:ext uri="{BB962C8B-B14F-4D97-AF65-F5344CB8AC3E}">
        <p14:creationId xmlns:p14="http://schemas.microsoft.com/office/powerpoint/2010/main" val="2707572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200"/>
              <a:t>Most common problems editors experience with manuscripts received...</a:t>
            </a:r>
            <a:endParaRPr lang="en-GB" altLang="en-US" sz="3200"/>
          </a:p>
        </p:txBody>
      </p:sp>
      <p:sp>
        <p:nvSpPr>
          <p:cNvPr id="34819" name="Rectangle 3"/>
          <p:cNvSpPr>
            <a:spLocks noGrp="1" noChangeArrowheads="1"/>
          </p:cNvSpPr>
          <p:nvPr>
            <p:ph type="body" idx="1"/>
          </p:nvPr>
        </p:nvSpPr>
        <p:spPr/>
        <p:txBody>
          <a:bodyPr/>
          <a:lstStyle/>
          <a:p>
            <a:pPr eaLnBrk="1" hangingPunct="1"/>
            <a:r>
              <a:rPr lang="en-US" altLang="en-US" b="1"/>
              <a:t>slight, trivial or low-quality work/research.</a:t>
            </a:r>
          </a:p>
          <a:p>
            <a:pPr eaLnBrk="1" hangingPunct="1"/>
            <a:r>
              <a:rPr lang="en-US" altLang="en-US" b="1"/>
              <a:t>inappropriate subject for journal.</a:t>
            </a:r>
          </a:p>
          <a:p>
            <a:pPr eaLnBrk="1" hangingPunct="1"/>
            <a:r>
              <a:rPr lang="en-US" altLang="en-US" b="1"/>
              <a:t>poor quality of writing.</a:t>
            </a:r>
          </a:p>
          <a:p>
            <a:pPr eaLnBrk="1" hangingPunct="1"/>
            <a:r>
              <a:rPr lang="en-US" altLang="en-US" b="1"/>
              <a:t>failure to follow author guidelines.</a:t>
            </a:r>
          </a:p>
          <a:p>
            <a:pPr eaLnBrk="1" hangingPunct="1"/>
            <a:r>
              <a:rPr lang="en-US" altLang="en-US" b="1"/>
              <a:t>presentation/appearance/format.</a:t>
            </a:r>
          </a:p>
          <a:p>
            <a:pPr eaLnBrk="1" hangingPunct="1"/>
            <a:endParaRPr lang="en-GB" altLang="en-US"/>
          </a:p>
        </p:txBody>
      </p:sp>
    </p:spTree>
    <p:extLst>
      <p:ext uri="{BB962C8B-B14F-4D97-AF65-F5344CB8AC3E}">
        <p14:creationId xmlns:p14="http://schemas.microsoft.com/office/powerpoint/2010/main" val="8340629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sz="3600" dirty="0"/>
              <a:t>Writing in journals: some suggestions...</a:t>
            </a:r>
            <a:endParaRPr lang="en-GB" altLang="en-US" sz="3600" dirty="0"/>
          </a:p>
        </p:txBody>
      </p:sp>
      <p:sp>
        <p:nvSpPr>
          <p:cNvPr id="37891" name="Rectangle 3"/>
          <p:cNvSpPr>
            <a:spLocks noGrp="1" noChangeArrowheads="1"/>
          </p:cNvSpPr>
          <p:nvPr>
            <p:ph type="body" idx="1"/>
          </p:nvPr>
        </p:nvSpPr>
        <p:spPr/>
        <p:txBody>
          <a:bodyPr/>
          <a:lstStyle/>
          <a:p>
            <a:pPr eaLnBrk="1" hangingPunct="1"/>
            <a:r>
              <a:rPr lang="en-US" altLang="en-US" b="1" dirty="0"/>
              <a:t>Never publish in a vacuum: know where you are aiming to publish your work by carefully reviewing the available outlets in your field;</a:t>
            </a:r>
          </a:p>
          <a:p>
            <a:pPr eaLnBrk="1" hangingPunct="1"/>
            <a:r>
              <a:rPr lang="en-US" altLang="en-US" b="1" dirty="0"/>
              <a:t>Ask your mentor or research leader which journals would be best for you to target;</a:t>
            </a:r>
          </a:p>
          <a:p>
            <a:pPr eaLnBrk="1" hangingPunct="1"/>
            <a:r>
              <a:rPr lang="en-US" altLang="en-US" b="1" dirty="0"/>
              <a:t>Every journal has its own particular strengths and preferences, so consider whether your work should best be published in a major academic journal, or perhaps some emerging, less prestigious journal.</a:t>
            </a:r>
            <a:endParaRPr lang="en-GB" altLang="en-US"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sz="3600"/>
              <a:t>Writing in journals: some suggestions...</a:t>
            </a:r>
            <a:endParaRPr lang="en-GB" altLang="en-US" sz="3600"/>
          </a:p>
        </p:txBody>
      </p:sp>
      <p:sp>
        <p:nvSpPr>
          <p:cNvPr id="38915" name="Rectangle 3"/>
          <p:cNvSpPr>
            <a:spLocks noGrp="1" noChangeArrowheads="1"/>
          </p:cNvSpPr>
          <p:nvPr>
            <p:ph type="body" idx="1"/>
          </p:nvPr>
        </p:nvSpPr>
        <p:spPr/>
        <p:txBody>
          <a:bodyPr/>
          <a:lstStyle/>
          <a:p>
            <a:pPr eaLnBrk="1" hangingPunct="1"/>
            <a:r>
              <a:rPr lang="en-US" altLang="en-US" sz="2400" b="1" dirty="0"/>
              <a:t>Some material has a more practical than academic bias. You may consider a practitioners’ journal to be the appropriate vehicle for a particular piece rather than a strictly academic journal;</a:t>
            </a:r>
          </a:p>
          <a:p>
            <a:pPr eaLnBrk="1" hangingPunct="1"/>
            <a:r>
              <a:rPr lang="en-US" altLang="en-US" sz="2400" b="1" dirty="0"/>
              <a:t>It may be that your work has a particular specialist audience, and that it is best placed in a specialist journal;</a:t>
            </a:r>
          </a:p>
          <a:p>
            <a:pPr eaLnBrk="1" hangingPunct="1"/>
            <a:r>
              <a:rPr lang="en-US" altLang="en-US" sz="2400" b="1" dirty="0"/>
              <a:t>Assess what may be attractive to the editor of a journal in the light of recent trends in the publication. Some topics move rapidly in and out of fashion;</a:t>
            </a:r>
          </a:p>
          <a:p>
            <a:pPr eaLnBrk="1" hangingPunct="1"/>
            <a:r>
              <a:rPr lang="en-US" altLang="en-US" sz="2400" b="1" dirty="0"/>
              <a:t>Assess realistically whether you can match up to the demands of a target journal.</a:t>
            </a:r>
          </a:p>
          <a:p>
            <a:pPr eaLnBrk="1" hangingPunct="1"/>
            <a:endParaRPr lang="en-GB" altLang="en-US" b="1"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986" name="Title 3"/>
          <p:cNvSpPr>
            <a:spLocks noGrp="1"/>
          </p:cNvSpPr>
          <p:nvPr>
            <p:ph type="title"/>
          </p:nvPr>
        </p:nvSpPr>
        <p:spPr>
          <a:xfrm>
            <a:off x="457200" y="152400"/>
            <a:ext cx="7543800" cy="533400"/>
          </a:xfrm>
        </p:spPr>
        <p:txBody>
          <a:bodyPr/>
          <a:lstStyle/>
          <a:p>
            <a:r>
              <a:rPr lang="en-GB" altLang="en-US" sz="3200"/>
              <a:t>From dissertation to publication</a:t>
            </a:r>
          </a:p>
        </p:txBody>
      </p:sp>
      <p:graphicFrame>
        <p:nvGraphicFramePr>
          <p:cNvPr id="6" name="Table 5"/>
          <p:cNvGraphicFramePr>
            <a:graphicFrameLocks noGrp="1"/>
          </p:cNvGraphicFramePr>
          <p:nvPr/>
        </p:nvGraphicFramePr>
        <p:xfrm>
          <a:off x="304800" y="609600"/>
          <a:ext cx="8686800" cy="6288088"/>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31492">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1778437">
                <a:tc>
                  <a:txBody>
                    <a:bodyPr/>
                    <a:lstStyle/>
                    <a:p>
                      <a:r>
                        <a:rPr lang="en-GB" sz="1800" b="1" dirty="0"/>
                        <a:t>1</a:t>
                      </a:r>
                    </a:p>
                  </a:txBody>
                  <a:tcPr marT="45723" marB="45723"/>
                </a:tc>
                <a:tc>
                  <a:txBody>
                    <a:bodyPr/>
                    <a:lstStyle/>
                    <a:p>
                      <a:r>
                        <a:rPr lang="en-GB" sz="1800" b="1" kern="1200" dirty="0">
                          <a:solidFill>
                            <a:schemeClr val="tx1"/>
                          </a:solidFill>
                          <a:latin typeface="+mn-lt"/>
                          <a:ea typeface="+mn-ea"/>
                          <a:cs typeface="+mn-cs"/>
                        </a:rPr>
                        <a:t>Review your thesis looking for publication potential as fast as possible after the assessment so the ideas remain current and you don’t have extra work to do updating references and so on.</a:t>
                      </a:r>
                      <a:endParaRPr lang="en-GB" sz="1800" b="1" dirty="0"/>
                    </a:p>
                  </a:txBody>
                  <a:tcPr marT="45723" marB="45723"/>
                </a:tc>
                <a:tc>
                  <a:txBody>
                    <a:bodyPr/>
                    <a:lstStyle/>
                    <a:p>
                      <a:r>
                        <a:rPr lang="en-GB" sz="1800" b="1" kern="1200" dirty="0">
                          <a:solidFill>
                            <a:schemeClr val="tx1"/>
                          </a:solidFill>
                          <a:latin typeface="+mn-lt"/>
                          <a:ea typeface="+mn-ea"/>
                          <a:cs typeface="+mn-cs"/>
                        </a:rPr>
                        <a:t>Give up hope if you’ve done nothing for years: it’s possible to revive elements of an old thesis and still find things worth saying.</a:t>
                      </a:r>
                      <a:endParaRPr lang="en-GB" sz="1800" b="1" dirty="0"/>
                    </a:p>
                  </a:txBody>
                  <a:tcPr marT="45723" marB="45723"/>
                </a:tc>
                <a:extLst>
                  <a:ext uri="{0D108BD9-81ED-4DB2-BD59-A6C34878D82A}">
                    <a16:rowId xmlns:a16="http://schemas.microsoft.com/office/drawing/2014/main" val="10001"/>
                  </a:ext>
                </a:extLst>
              </a:tr>
              <a:tr h="2340698">
                <a:tc>
                  <a:txBody>
                    <a:bodyPr/>
                    <a:lstStyle/>
                    <a:p>
                      <a:r>
                        <a:rPr lang="en-GB" sz="1800" b="1" dirty="0"/>
                        <a:t>2</a:t>
                      </a:r>
                    </a:p>
                  </a:txBody>
                  <a:tcPr marT="45723" marB="45723"/>
                </a:tc>
                <a:tc>
                  <a:txBody>
                    <a:bodyPr/>
                    <a:lstStyle/>
                    <a:p>
                      <a:r>
                        <a:rPr lang="en-GB" sz="1800" b="1" kern="1200" dirty="0">
                          <a:solidFill>
                            <a:schemeClr val="tx1"/>
                          </a:solidFill>
                          <a:latin typeface="+mn-lt"/>
                          <a:ea typeface="+mn-ea"/>
                          <a:cs typeface="+mn-cs"/>
                        </a:rPr>
                        <a:t>Look for discrete / freestanding elements of your thesis that might well be readily turned into a quick publication, for example, re-versioning the literature review as an article for a journal that says in its guidelines that it publishes literature reviews.</a:t>
                      </a:r>
                      <a:endParaRPr lang="en-GB" sz="1800" b="1" dirty="0"/>
                    </a:p>
                  </a:txBody>
                  <a:tcPr marT="45723" marB="45723"/>
                </a:tc>
                <a:tc>
                  <a:txBody>
                    <a:bodyPr/>
                    <a:lstStyle/>
                    <a:p>
                      <a:r>
                        <a:rPr lang="en-GB" sz="1800" b="1" kern="1200" dirty="0">
                          <a:solidFill>
                            <a:schemeClr val="tx1"/>
                          </a:solidFill>
                          <a:latin typeface="+mn-lt"/>
                          <a:ea typeface="+mn-ea"/>
                          <a:cs typeface="+mn-cs"/>
                        </a:rPr>
                        <a:t>Post off your whole thesis to a publisher with a note saying ‘my supervisor / examiner said this is publishable as a book, so please will you publish it?’</a:t>
                      </a:r>
                      <a:endParaRPr lang="en-GB" sz="1800" b="1" dirty="0"/>
                    </a:p>
                  </a:txBody>
                  <a:tcPr marT="45723" marB="45723"/>
                </a:tc>
                <a:extLst>
                  <a:ext uri="{0D108BD9-81ED-4DB2-BD59-A6C34878D82A}">
                    <a16:rowId xmlns:a16="http://schemas.microsoft.com/office/drawing/2014/main" val="10002"/>
                  </a:ext>
                </a:extLst>
              </a:tr>
              <a:tr h="1737461">
                <a:tc>
                  <a:txBody>
                    <a:bodyPr/>
                    <a:lstStyle/>
                    <a:p>
                      <a:r>
                        <a:rPr lang="en-GB" sz="1800" b="1" dirty="0"/>
                        <a:t>3</a:t>
                      </a:r>
                    </a:p>
                  </a:txBody>
                  <a:tcPr marT="45723" marB="45723"/>
                </a:tc>
                <a:tc>
                  <a:txBody>
                    <a:bodyPr/>
                    <a:lstStyle/>
                    <a:p>
                      <a:r>
                        <a:rPr lang="en-GB" sz="1800" b="1" kern="1200" dirty="0">
                          <a:solidFill>
                            <a:schemeClr val="tx1"/>
                          </a:solidFill>
                          <a:latin typeface="+mn-lt"/>
                          <a:ea typeface="+mn-ea"/>
                          <a:cs typeface="+mn-cs"/>
                        </a:rPr>
                        <a:t>Look for the really original ideas within your work, and see if you can write an opinion piece for a journal conveying your key thoughts.</a:t>
                      </a:r>
                      <a:endParaRPr lang="en-GB" sz="1800" b="1" dirty="0"/>
                    </a:p>
                  </a:txBody>
                  <a:tcPr marT="45723" marB="45723"/>
                </a:tc>
                <a:tc>
                  <a:txBody>
                    <a:bodyPr/>
                    <a:lstStyle/>
                    <a:p>
                      <a:r>
                        <a:rPr lang="en-GB" sz="1800" b="1" kern="1200" dirty="0">
                          <a:solidFill>
                            <a:schemeClr val="tx1"/>
                          </a:solidFill>
                          <a:latin typeface="+mn-lt"/>
                          <a:ea typeface="+mn-ea"/>
                          <a:cs typeface="+mn-cs"/>
                        </a:rPr>
                        <a:t>Expect the text to simply be capable of being ‘boiler-plated’ into a journal article; you are likely to need to revise style, tone and register to make it fit the author guidelines for a journal.</a:t>
                      </a:r>
                      <a:endParaRPr lang="en-GB" sz="1800" b="1" dirty="0"/>
                    </a:p>
                  </a:txBody>
                  <a:tcPr marT="45723" marB="45723"/>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p:spPr>
        <p:txBody>
          <a:bodyPr anchor="b"/>
          <a:lstStyle/>
          <a:p>
            <a:pPr algn="r">
              <a:defRPr/>
            </a:pPr>
            <a:r>
              <a:rPr lang="en-GB" sz="3200" b="1" kern="0">
                <a:solidFill>
                  <a:srgbClr val="330066"/>
                </a:solidFill>
                <a:latin typeface="Arial"/>
              </a:rPr>
              <a:t>From dissertation to publication</a:t>
            </a:r>
            <a:endParaRPr lang="en-GB" sz="3200" b="1" kern="0" dirty="0">
              <a:solidFill>
                <a:srgbClr val="330066"/>
              </a:solidFill>
              <a:latin typeface="Arial"/>
            </a:endParaRPr>
          </a:p>
        </p:txBody>
      </p:sp>
      <p:graphicFrame>
        <p:nvGraphicFramePr>
          <p:cNvPr id="5" name="Table 4"/>
          <p:cNvGraphicFramePr>
            <a:graphicFrameLocks noGrp="1"/>
          </p:cNvGraphicFramePr>
          <p:nvPr/>
        </p:nvGraphicFramePr>
        <p:xfrm>
          <a:off x="304800" y="609600"/>
          <a:ext cx="8686800" cy="590232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45">
                <a:tc>
                  <a:txBody>
                    <a:bodyPr/>
                    <a:lstStyle/>
                    <a:p>
                      <a:endParaRPr lang="en-GB" sz="1800" b="1" dirty="0"/>
                    </a:p>
                  </a:txBody>
                  <a:tcPr marT="45718" marB="45718"/>
                </a:tc>
                <a:tc>
                  <a:txBody>
                    <a:bodyPr/>
                    <a:lstStyle/>
                    <a:p>
                      <a:r>
                        <a:rPr lang="en-GB" sz="1800" b="1" dirty="0"/>
                        <a:t>Do:</a:t>
                      </a:r>
                    </a:p>
                  </a:txBody>
                  <a:tcPr marT="45718" marB="45718"/>
                </a:tc>
                <a:tc>
                  <a:txBody>
                    <a:bodyPr/>
                    <a:lstStyle/>
                    <a:p>
                      <a:r>
                        <a:rPr lang="en-GB" sz="1800" b="1" dirty="0"/>
                        <a:t>Do not:</a:t>
                      </a:r>
                    </a:p>
                  </a:txBody>
                  <a:tcPr marT="45718" marB="45718"/>
                </a:tc>
                <a:extLst>
                  <a:ext uri="{0D108BD9-81ED-4DB2-BD59-A6C34878D82A}">
                    <a16:rowId xmlns:a16="http://schemas.microsoft.com/office/drawing/2014/main" val="10000"/>
                  </a:ext>
                </a:extLst>
              </a:tr>
              <a:tr h="1462965">
                <a:tc>
                  <a:txBody>
                    <a:bodyPr/>
                    <a:lstStyle/>
                    <a:p>
                      <a:r>
                        <a:rPr lang="en-GB" sz="1800" b="1" dirty="0"/>
                        <a:t>4</a:t>
                      </a:r>
                    </a:p>
                  </a:txBody>
                  <a:tcPr marT="45718" marB="45718"/>
                </a:tc>
                <a:tc>
                  <a:txBody>
                    <a:bodyPr/>
                    <a:lstStyle/>
                    <a:p>
                      <a:r>
                        <a:rPr lang="en-GB" sz="1800" b="1" kern="1200" dirty="0">
                          <a:solidFill>
                            <a:schemeClr val="tx1"/>
                          </a:solidFill>
                          <a:latin typeface="+mn-lt"/>
                          <a:ea typeface="+mn-ea"/>
                          <a:cs typeface="+mn-cs"/>
                        </a:rPr>
                        <a:t>Try to get several articles out of your thesis (particularly doctoral ones). </a:t>
                      </a:r>
                      <a:endParaRPr lang="en-GB" sz="1800" b="1" dirty="0"/>
                    </a:p>
                  </a:txBody>
                  <a:tcPr marT="45718" marB="45718"/>
                </a:tc>
                <a:tc>
                  <a:txBody>
                    <a:bodyPr/>
                    <a:lstStyle/>
                    <a:p>
                      <a:r>
                        <a:rPr lang="en-GB" sz="1800" b="1" kern="1200" dirty="0">
                          <a:solidFill>
                            <a:schemeClr val="tx1"/>
                          </a:solidFill>
                          <a:latin typeface="+mn-lt"/>
                          <a:ea typeface="+mn-ea"/>
                          <a:cs typeface="+mn-cs"/>
                        </a:rPr>
                        <a:t>So thinly ‘salami slice’ your data that you are sending off a number of rather thin articles; one or two chunky one are likely to be better received.</a:t>
                      </a:r>
                      <a:endParaRPr lang="en-GB" sz="1800" b="1" dirty="0"/>
                    </a:p>
                  </a:txBody>
                  <a:tcPr marT="45718" marB="45718"/>
                </a:tc>
                <a:extLst>
                  <a:ext uri="{0D108BD9-81ED-4DB2-BD59-A6C34878D82A}">
                    <a16:rowId xmlns:a16="http://schemas.microsoft.com/office/drawing/2014/main" val="10001"/>
                  </a:ext>
                </a:extLst>
              </a:tr>
              <a:tr h="1447726">
                <a:tc>
                  <a:txBody>
                    <a:bodyPr/>
                    <a:lstStyle/>
                    <a:p>
                      <a:r>
                        <a:rPr lang="en-GB" sz="1800" b="1" dirty="0"/>
                        <a:t>5</a:t>
                      </a:r>
                    </a:p>
                  </a:txBody>
                  <a:tcPr marT="45718" marB="45718"/>
                </a:tc>
                <a:tc>
                  <a:txBody>
                    <a:bodyPr/>
                    <a:lstStyle/>
                    <a:p>
                      <a:r>
                        <a:rPr lang="en-GB" sz="1800" b="1" kern="1200" dirty="0">
                          <a:solidFill>
                            <a:schemeClr val="tx1"/>
                          </a:solidFill>
                          <a:latin typeface="+mn-lt"/>
                          <a:ea typeface="+mn-ea"/>
                          <a:cs typeface="+mn-cs"/>
                        </a:rPr>
                        <a:t>Ask your supervisor for her/his thoughts on what elements of the thesis are the ones that are likely to most lend themselves to publication.</a:t>
                      </a:r>
                      <a:endParaRPr lang="en-GB" sz="1800" b="1" dirty="0"/>
                    </a:p>
                  </a:txBody>
                  <a:tcPr marT="45718" marB="45718"/>
                </a:tc>
                <a:tc>
                  <a:txBody>
                    <a:bodyPr/>
                    <a:lstStyle/>
                    <a:p>
                      <a:r>
                        <a:rPr lang="en-GB" sz="1800" b="1" kern="1200" dirty="0">
                          <a:solidFill>
                            <a:schemeClr val="tx1"/>
                          </a:solidFill>
                          <a:latin typeface="+mn-lt"/>
                          <a:ea typeface="+mn-ea"/>
                          <a:cs typeface="+mn-cs"/>
                        </a:rPr>
                        <a:t>Don’t over-rely on other’s opinions, you’ve worked on this topic for ages so trust your own judgments.</a:t>
                      </a:r>
                      <a:endParaRPr lang="en-GB" sz="1800" b="1" dirty="0"/>
                    </a:p>
                  </a:txBody>
                  <a:tcPr marT="45718" marB="45718"/>
                </a:tc>
                <a:extLst>
                  <a:ext uri="{0D108BD9-81ED-4DB2-BD59-A6C34878D82A}">
                    <a16:rowId xmlns:a16="http://schemas.microsoft.com/office/drawing/2014/main" val="10002"/>
                  </a:ext>
                </a:extLst>
              </a:tr>
              <a:tr h="2560189">
                <a:tc>
                  <a:txBody>
                    <a:bodyPr/>
                    <a:lstStyle/>
                    <a:p>
                      <a:r>
                        <a:rPr lang="en-GB" sz="1800" b="1" dirty="0"/>
                        <a:t>6</a:t>
                      </a:r>
                    </a:p>
                  </a:txBody>
                  <a:tcPr marT="45718" marB="45718"/>
                </a:tc>
                <a:tc>
                  <a:txBody>
                    <a:bodyPr/>
                    <a:lstStyle/>
                    <a:p>
                      <a:r>
                        <a:rPr lang="en-GB" sz="1800" b="1" kern="1200" dirty="0">
                          <a:solidFill>
                            <a:schemeClr val="tx1"/>
                          </a:solidFill>
                          <a:latin typeface="+mn-lt"/>
                          <a:ea typeface="+mn-ea"/>
                          <a:cs typeface="+mn-cs"/>
                        </a:rPr>
                        <a:t>Think through the range of publication options: a book, journal articles, articles for less formal publications like trade journals, newspaper / magazine articles. Think through what your key aims are in relation to publication and work out a plan of what is likely to give you most value in terms of output.</a:t>
                      </a:r>
                      <a:endParaRPr lang="en-GB" sz="1800" b="1" dirty="0"/>
                    </a:p>
                  </a:txBody>
                  <a:tcPr marT="45718" marB="45718"/>
                </a:tc>
                <a:tc>
                  <a:txBody>
                    <a:bodyPr/>
                    <a:lstStyle/>
                    <a:p>
                      <a:r>
                        <a:rPr lang="en-GB" sz="1800" b="1" kern="1200" dirty="0">
                          <a:solidFill>
                            <a:schemeClr val="tx1"/>
                          </a:solidFill>
                          <a:latin typeface="+mn-lt"/>
                          <a:ea typeface="+mn-ea"/>
                          <a:cs typeface="+mn-cs"/>
                        </a:rPr>
                        <a:t>Be afraid to look at ways of using your thesis data set in diverse ways for different audiences ranging from formal to informal: you can say the same thing more than once to different people. Look for different kinds of journal to publish your ideas.</a:t>
                      </a:r>
                      <a:endParaRPr lang="en-GB" sz="1800" b="1" dirty="0"/>
                    </a:p>
                  </a:txBody>
                  <a:tcPr marT="45718" marB="45718"/>
                </a:tc>
                <a:extLst>
                  <a:ext uri="{0D108BD9-81ED-4DB2-BD59-A6C34878D82A}">
                    <a16:rowId xmlns:a16="http://schemas.microsoft.com/office/drawing/2014/main" val="10003"/>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dirty="0"/>
              <a:t>Tasks 1 and 2</a:t>
            </a:r>
            <a:endParaRPr lang="en-GB" altLang="en-US" dirty="0"/>
          </a:p>
        </p:txBody>
      </p:sp>
      <p:sp>
        <p:nvSpPr>
          <p:cNvPr id="19459" name="Rectangle 3"/>
          <p:cNvSpPr>
            <a:spLocks noGrp="1" noChangeArrowheads="1"/>
          </p:cNvSpPr>
          <p:nvPr>
            <p:ph type="body" idx="1"/>
          </p:nvPr>
        </p:nvSpPr>
        <p:spPr>
          <a:xfrm>
            <a:off x="468313" y="1412875"/>
            <a:ext cx="8229600" cy="5040313"/>
          </a:xfrm>
        </p:spPr>
        <p:txBody>
          <a:bodyPr/>
          <a:lstStyle/>
          <a:p>
            <a:pPr eaLnBrk="1" hangingPunct="1"/>
            <a:r>
              <a:rPr lang="en-US" altLang="en-US" sz="2600" b="1" dirty="0"/>
              <a:t>Write in 50 words, why you want to get published.</a:t>
            </a:r>
          </a:p>
          <a:p>
            <a:pPr eaLnBrk="1" hangingPunct="1"/>
            <a:endParaRPr lang="en-US" altLang="en-US" sz="2600" b="1" dirty="0"/>
          </a:p>
          <a:p>
            <a:pPr eaLnBrk="1" hangingPunct="1"/>
            <a:r>
              <a:rPr lang="en-US" altLang="en-US" sz="2600" b="1" dirty="0"/>
              <a:t>Write 200 words for the University writing-leave sub-committee (which doesn’t exist) explaining: </a:t>
            </a:r>
          </a:p>
          <a:p>
            <a:pPr lvl="1" eaLnBrk="1" hangingPunct="1"/>
            <a:r>
              <a:rPr lang="en-US" altLang="en-US" sz="2200" b="1" dirty="0"/>
              <a:t>what you plan to write about, </a:t>
            </a:r>
          </a:p>
          <a:p>
            <a:pPr lvl="1" eaLnBrk="1" hangingPunct="1"/>
            <a:r>
              <a:rPr lang="en-US" altLang="en-US" sz="2200" b="1" dirty="0"/>
              <a:t>on what it is based, </a:t>
            </a:r>
          </a:p>
          <a:p>
            <a:pPr lvl="1" eaLnBrk="1" hangingPunct="1"/>
            <a:r>
              <a:rPr lang="en-US" altLang="en-US" sz="2200" b="1" dirty="0"/>
              <a:t>where you plan to publish it, </a:t>
            </a:r>
          </a:p>
          <a:p>
            <a:pPr lvl="1" eaLnBrk="1" hangingPunct="1"/>
            <a:r>
              <a:rPr lang="en-US" altLang="en-US" sz="2200" b="1" dirty="0"/>
              <a:t>what are likely to be the effects for you and the University, when it is published.</a:t>
            </a:r>
          </a:p>
          <a:p>
            <a:pPr eaLnBrk="1" hangingPunct="1">
              <a:buFont typeface="Wingdings" panose="05000000000000000000" pitchFamily="2" charset="2"/>
              <a:buNone/>
            </a:pPr>
            <a:endParaRPr lang="en-US" altLang="en-US" sz="2600" b="1" dirty="0"/>
          </a:p>
          <a:p>
            <a:pPr eaLnBrk="1" hangingPunct="1"/>
            <a:endParaRPr lang="en-GB" altLang="en-US"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p:spPr>
        <p:txBody>
          <a:bodyPr anchor="b"/>
          <a:lstStyle/>
          <a:p>
            <a:pPr algn="r">
              <a:defRPr/>
            </a:pPr>
            <a:r>
              <a:rPr lang="en-GB" sz="3200" b="1" kern="0">
                <a:solidFill>
                  <a:srgbClr val="330066"/>
                </a:solidFill>
                <a:latin typeface="Arial"/>
              </a:rPr>
              <a:t>From dissertation to publication</a:t>
            </a:r>
            <a:endParaRPr lang="en-GB" sz="3200" b="1" kern="0" dirty="0">
              <a:solidFill>
                <a:srgbClr val="330066"/>
              </a:solidFill>
              <a:latin typeface="Arial"/>
            </a:endParaRPr>
          </a:p>
        </p:txBody>
      </p:sp>
      <p:graphicFrame>
        <p:nvGraphicFramePr>
          <p:cNvPr id="6" name="Table 5"/>
          <p:cNvGraphicFramePr>
            <a:graphicFrameLocks noGrp="1"/>
          </p:cNvGraphicFramePr>
          <p:nvPr/>
        </p:nvGraphicFramePr>
        <p:xfrm>
          <a:off x="304800" y="609600"/>
          <a:ext cx="8686800" cy="5718175"/>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514">
                <a:tc>
                  <a:txBody>
                    <a:bodyPr/>
                    <a:lstStyle/>
                    <a:p>
                      <a:endParaRPr lang="en-GB" sz="1800" b="1" dirty="0"/>
                    </a:p>
                  </a:txBody>
                  <a:tcPr marT="45725" marB="45725"/>
                </a:tc>
                <a:tc>
                  <a:txBody>
                    <a:bodyPr/>
                    <a:lstStyle/>
                    <a:p>
                      <a:r>
                        <a:rPr lang="en-GB" sz="1800" b="1" dirty="0"/>
                        <a:t>Do:</a:t>
                      </a:r>
                    </a:p>
                  </a:txBody>
                  <a:tcPr marT="45725" marB="45725"/>
                </a:tc>
                <a:tc>
                  <a:txBody>
                    <a:bodyPr/>
                    <a:lstStyle/>
                    <a:p>
                      <a:r>
                        <a:rPr lang="en-GB" sz="1800" b="1" dirty="0"/>
                        <a:t>Do not:</a:t>
                      </a:r>
                    </a:p>
                  </a:txBody>
                  <a:tcPr marT="45725" marB="45725"/>
                </a:tc>
                <a:extLst>
                  <a:ext uri="{0D108BD9-81ED-4DB2-BD59-A6C34878D82A}">
                    <a16:rowId xmlns:a16="http://schemas.microsoft.com/office/drawing/2014/main" val="10000"/>
                  </a:ext>
                </a:extLst>
              </a:tr>
              <a:tr h="2011899">
                <a:tc>
                  <a:txBody>
                    <a:bodyPr/>
                    <a:lstStyle/>
                    <a:p>
                      <a:r>
                        <a:rPr lang="en-GB" sz="1800" b="1" dirty="0"/>
                        <a:t>7</a:t>
                      </a:r>
                    </a:p>
                  </a:txBody>
                  <a:tcPr marT="45725" marB="45725"/>
                </a:tc>
                <a:tc>
                  <a:txBody>
                    <a:bodyPr/>
                    <a:lstStyle/>
                    <a:p>
                      <a:r>
                        <a:rPr lang="en-GB" sz="1800" b="1" kern="1200" dirty="0">
                          <a:solidFill>
                            <a:schemeClr val="tx1"/>
                          </a:solidFill>
                          <a:latin typeface="+mn-lt"/>
                          <a:ea typeface="+mn-ea"/>
                          <a:cs typeface="+mn-cs"/>
                        </a:rPr>
                        <a:t>Consider the different kinds of articles you could write: overviews, opinion pieces, literature reviews, scientific accounts etc., and select the approaches that fir your work best.</a:t>
                      </a:r>
                      <a:endParaRPr lang="en-GB" sz="1800" b="1" dirty="0"/>
                    </a:p>
                  </a:txBody>
                  <a:tcPr marT="45725" marB="45725"/>
                </a:tc>
                <a:tc>
                  <a:txBody>
                    <a:bodyPr/>
                    <a:lstStyle/>
                    <a:p>
                      <a:r>
                        <a:rPr lang="en-GB" sz="1800" b="1" kern="1200" dirty="0">
                          <a:solidFill>
                            <a:schemeClr val="tx1"/>
                          </a:solidFill>
                          <a:latin typeface="+mn-lt"/>
                          <a:ea typeface="+mn-ea"/>
                          <a:cs typeface="+mn-cs"/>
                        </a:rPr>
                        <a:t>Ignore the author guidelines given by the journal: make sure your articles don’t get rejected straight off because they don’t fit the requirements of the journal. Many fall at the first fence for this reason!</a:t>
                      </a:r>
                      <a:endParaRPr lang="en-GB" sz="1800" b="1" dirty="0"/>
                    </a:p>
                  </a:txBody>
                  <a:tcPr marT="45725" marB="45725"/>
                </a:tc>
                <a:extLst>
                  <a:ext uri="{0D108BD9-81ED-4DB2-BD59-A6C34878D82A}">
                    <a16:rowId xmlns:a16="http://schemas.microsoft.com/office/drawing/2014/main" val="10001"/>
                  </a:ext>
                </a:extLst>
              </a:tr>
              <a:tr h="1737549">
                <a:tc>
                  <a:txBody>
                    <a:bodyPr/>
                    <a:lstStyle/>
                    <a:p>
                      <a:r>
                        <a:rPr lang="en-GB" sz="1800" b="1" dirty="0"/>
                        <a:t>8</a:t>
                      </a:r>
                    </a:p>
                  </a:txBody>
                  <a:tcPr marT="45725" marB="45725"/>
                </a:tc>
                <a:tc>
                  <a:txBody>
                    <a:bodyPr/>
                    <a:lstStyle/>
                    <a:p>
                      <a:r>
                        <a:rPr lang="en-GB" sz="1800" b="1" kern="1200" dirty="0">
                          <a:solidFill>
                            <a:schemeClr val="tx1"/>
                          </a:solidFill>
                          <a:latin typeface="+mn-lt"/>
                          <a:ea typeface="+mn-ea"/>
                          <a:cs typeface="+mn-cs"/>
                        </a:rPr>
                        <a:t>Consider using your thesis as a basis for co-authoring, perhaps even with one of your examiners or peers.</a:t>
                      </a:r>
                      <a:endParaRPr lang="en-GB" sz="1800" b="1" dirty="0"/>
                    </a:p>
                  </a:txBody>
                  <a:tcPr marT="45725" marB="45725"/>
                </a:tc>
                <a:tc>
                  <a:txBody>
                    <a:bodyPr/>
                    <a:lstStyle/>
                    <a:p>
                      <a:r>
                        <a:rPr lang="en-GB" sz="1800" b="1" kern="1200" dirty="0">
                          <a:solidFill>
                            <a:schemeClr val="tx1"/>
                          </a:solidFill>
                          <a:latin typeface="+mn-lt"/>
                          <a:ea typeface="+mn-ea"/>
                          <a:cs typeface="+mn-cs"/>
                        </a:rPr>
                        <a:t>Allow yourself to be exploited by someone familiar with your thesis who wants to use if for a publication with themselves as lead author. Watch out for people who want to exploit your ideas!</a:t>
                      </a:r>
                      <a:endParaRPr lang="en-GB" sz="1800" b="1" dirty="0"/>
                    </a:p>
                  </a:txBody>
                  <a:tcPr marT="45725" marB="45725"/>
                </a:tc>
                <a:extLst>
                  <a:ext uri="{0D108BD9-81ED-4DB2-BD59-A6C34878D82A}">
                    <a16:rowId xmlns:a16="http://schemas.microsoft.com/office/drawing/2014/main" val="10002"/>
                  </a:ext>
                </a:extLst>
              </a:tr>
              <a:tr h="1537213">
                <a:tc>
                  <a:txBody>
                    <a:bodyPr/>
                    <a:lstStyle/>
                    <a:p>
                      <a:r>
                        <a:rPr lang="en-GB" sz="1800" b="1" dirty="0"/>
                        <a:t>9</a:t>
                      </a:r>
                    </a:p>
                  </a:txBody>
                  <a:tcPr marT="45725" marB="45725"/>
                </a:tc>
                <a:tc>
                  <a:txBody>
                    <a:bodyPr/>
                    <a:lstStyle/>
                    <a:p>
                      <a:r>
                        <a:rPr lang="en-GB" sz="1800" b="1" kern="1200" dirty="0">
                          <a:solidFill>
                            <a:schemeClr val="tx1"/>
                          </a:solidFill>
                          <a:latin typeface="+mn-lt"/>
                          <a:ea typeface="+mn-ea"/>
                          <a:cs typeface="+mn-cs"/>
                        </a:rPr>
                        <a:t>Build on the hard work you have put into the literature review and consider updating your literature review regularly so you can use it as a source for future publications.</a:t>
                      </a:r>
                      <a:endParaRPr lang="en-GB" sz="1800" b="1" dirty="0"/>
                    </a:p>
                  </a:txBody>
                  <a:tcPr marT="45725" marB="45725"/>
                </a:tc>
                <a:tc>
                  <a:txBody>
                    <a:bodyPr/>
                    <a:lstStyle/>
                    <a:p>
                      <a:r>
                        <a:rPr lang="en-GB" sz="1800" b="1" kern="1200" dirty="0">
                          <a:solidFill>
                            <a:schemeClr val="tx1"/>
                          </a:solidFill>
                          <a:latin typeface="+mn-lt"/>
                          <a:ea typeface="+mn-ea"/>
                          <a:cs typeface="+mn-cs"/>
                        </a:rPr>
                        <a:t>Stop reading around the topic as soon as you’ve handed in the thesis as you will need to keep up with current ideas.</a:t>
                      </a:r>
                      <a:endParaRPr lang="en-GB" sz="1800" b="1" dirty="0"/>
                    </a:p>
                  </a:txBody>
                  <a:tcPr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p:spPr>
        <p:txBody>
          <a:bodyPr anchor="b"/>
          <a:lstStyle/>
          <a:p>
            <a:pPr algn="r">
              <a:defRPr/>
            </a:pPr>
            <a:r>
              <a:rPr lang="en-GB" sz="3200" b="1" kern="0">
                <a:solidFill>
                  <a:srgbClr val="330066"/>
                </a:solidFill>
                <a:latin typeface="Arial"/>
              </a:rPr>
              <a:t>From dissertation to publication</a:t>
            </a:r>
            <a:endParaRPr lang="en-GB" sz="3200" b="1" kern="0" dirty="0">
              <a:solidFill>
                <a:srgbClr val="330066"/>
              </a:solidFill>
              <a:latin typeface="Arial"/>
            </a:endParaRPr>
          </a:p>
        </p:txBody>
      </p:sp>
      <p:graphicFrame>
        <p:nvGraphicFramePr>
          <p:cNvPr id="6" name="Table 5"/>
          <p:cNvGraphicFramePr>
            <a:graphicFrameLocks noGrp="1"/>
          </p:cNvGraphicFramePr>
          <p:nvPr/>
        </p:nvGraphicFramePr>
        <p:xfrm>
          <a:off x="304800" y="609600"/>
          <a:ext cx="8686800" cy="5551488"/>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431419">
                <a:tc>
                  <a:txBody>
                    <a:bodyPr/>
                    <a:lstStyle/>
                    <a:p>
                      <a:endParaRPr lang="en-GB" sz="1800" b="1" dirty="0"/>
                    </a:p>
                  </a:txBody>
                  <a:tcPr marT="45715" marB="45715"/>
                </a:tc>
                <a:tc>
                  <a:txBody>
                    <a:bodyPr/>
                    <a:lstStyle/>
                    <a:p>
                      <a:r>
                        <a:rPr lang="en-GB" sz="1800" b="1" dirty="0"/>
                        <a:t>Do:</a:t>
                      </a:r>
                    </a:p>
                  </a:txBody>
                  <a:tcPr marT="45715" marB="45715"/>
                </a:tc>
                <a:tc>
                  <a:txBody>
                    <a:bodyPr/>
                    <a:lstStyle/>
                    <a:p>
                      <a:r>
                        <a:rPr lang="en-GB" sz="1800" b="1" dirty="0"/>
                        <a:t>Do not:</a:t>
                      </a:r>
                    </a:p>
                  </a:txBody>
                  <a:tcPr marT="45715" marB="45715"/>
                </a:tc>
                <a:extLst>
                  <a:ext uri="{0D108BD9-81ED-4DB2-BD59-A6C34878D82A}">
                    <a16:rowId xmlns:a16="http://schemas.microsoft.com/office/drawing/2014/main" val="10000"/>
                  </a:ext>
                </a:extLst>
              </a:tr>
              <a:tr h="2011456">
                <a:tc>
                  <a:txBody>
                    <a:bodyPr/>
                    <a:lstStyle/>
                    <a:p>
                      <a:r>
                        <a:rPr lang="en-GB" sz="1800" b="1" dirty="0"/>
                        <a:t>10</a:t>
                      </a:r>
                    </a:p>
                  </a:txBody>
                  <a:tcPr marT="45715" marB="45715"/>
                </a:tc>
                <a:tc>
                  <a:txBody>
                    <a:bodyPr/>
                    <a:lstStyle/>
                    <a:p>
                      <a:r>
                        <a:rPr lang="en-GB" sz="1800" b="1" kern="1200" dirty="0">
                          <a:solidFill>
                            <a:schemeClr val="tx1"/>
                          </a:solidFill>
                          <a:latin typeface="+mn-lt"/>
                          <a:ea typeface="+mn-ea"/>
                          <a:cs typeface="+mn-cs"/>
                        </a:rPr>
                        <a:t>Have a look at the elements you wrote and then later cut out of your thesis: there may be good work there that didn’t fit the thesis but can contribute to a publication.</a:t>
                      </a:r>
                    </a:p>
                    <a:p>
                      <a:endParaRPr lang="en-GB" sz="1800" b="1" dirty="0"/>
                    </a:p>
                  </a:txBody>
                  <a:tcPr marT="45715" marB="45715"/>
                </a:tc>
                <a:tc>
                  <a:txBody>
                    <a:bodyPr/>
                    <a:lstStyle/>
                    <a:p>
                      <a:r>
                        <a:rPr lang="en-GB" sz="1800" b="1" kern="1200" dirty="0">
                          <a:solidFill>
                            <a:schemeClr val="tx1"/>
                          </a:solidFill>
                          <a:latin typeface="+mn-lt"/>
                          <a:ea typeface="+mn-ea"/>
                          <a:cs typeface="+mn-cs"/>
                        </a:rPr>
                        <a:t>Ever throw any writing away: keep all rejected text for potential later use.</a:t>
                      </a:r>
                      <a:endParaRPr lang="en-GB" sz="1800" b="1" dirty="0"/>
                    </a:p>
                  </a:txBody>
                  <a:tcPr marT="45715" marB="45715"/>
                </a:tc>
                <a:extLst>
                  <a:ext uri="{0D108BD9-81ED-4DB2-BD59-A6C34878D82A}">
                    <a16:rowId xmlns:a16="http://schemas.microsoft.com/office/drawing/2014/main" val="10001"/>
                  </a:ext>
                </a:extLst>
              </a:tr>
              <a:tr h="3108613">
                <a:tc>
                  <a:txBody>
                    <a:bodyPr/>
                    <a:lstStyle/>
                    <a:p>
                      <a:r>
                        <a:rPr lang="en-GB" sz="1800" b="1" dirty="0"/>
                        <a:t>11</a:t>
                      </a:r>
                    </a:p>
                  </a:txBody>
                  <a:tcPr marT="45715" marB="45715"/>
                </a:tc>
                <a:tc>
                  <a:txBody>
                    <a:bodyPr/>
                    <a:lstStyle/>
                    <a:p>
                      <a:r>
                        <a:rPr lang="en-GB" sz="1800" b="1" kern="1200" dirty="0">
                          <a:solidFill>
                            <a:schemeClr val="tx1"/>
                          </a:solidFill>
                          <a:latin typeface="+mn-lt"/>
                          <a:ea typeface="+mn-ea"/>
                          <a:cs typeface="+mn-cs"/>
                        </a:rPr>
                        <a:t>Re-read your thesis after the examination and think through what your current ideas are now, and how you’ve moved on from your thinking at the time of submission, and use these further insights as a basis for future publication.</a:t>
                      </a:r>
                      <a:endParaRPr lang="en-GB" sz="1800" b="1" dirty="0"/>
                    </a:p>
                  </a:txBody>
                  <a:tcPr marT="45715" marB="45715"/>
                </a:tc>
                <a:tc>
                  <a:txBody>
                    <a:bodyPr/>
                    <a:lstStyle/>
                    <a:p>
                      <a:r>
                        <a:rPr lang="en-GB" sz="1800" b="1" kern="1200" dirty="0">
                          <a:solidFill>
                            <a:schemeClr val="tx1"/>
                          </a:solidFill>
                          <a:latin typeface="+mn-lt"/>
                          <a:ea typeface="+mn-ea"/>
                          <a:cs typeface="+mn-cs"/>
                        </a:rPr>
                        <a:t>Feel that you have to re-state identically in your publication what you said in your thesis: you are likely to have moved on in some areas after you wrote up and you can smooth over some areas that you now no longer like from your original thesis. It’s worth celebrating the fact that ideas have moved on since you first examined the topic.</a:t>
                      </a:r>
                    </a:p>
                    <a:p>
                      <a:endParaRPr lang="en-GB" sz="1800" b="1" dirty="0"/>
                    </a:p>
                  </a:txBody>
                  <a:tcPr marT="45715" marB="45715"/>
                </a:tc>
                <a:extLst>
                  <a:ext uri="{0D108BD9-81ED-4DB2-BD59-A6C34878D82A}">
                    <a16:rowId xmlns:a16="http://schemas.microsoft.com/office/drawing/2014/main" val="10002"/>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p:spPr>
        <p:txBody>
          <a:bodyPr anchor="b"/>
          <a:lstStyle/>
          <a:p>
            <a:pPr algn="r">
              <a:defRPr/>
            </a:pPr>
            <a:r>
              <a:rPr lang="en-GB" sz="3200" b="1" kern="0">
                <a:solidFill>
                  <a:srgbClr val="330066"/>
                </a:solidFill>
                <a:latin typeface="Arial"/>
              </a:rPr>
              <a:t>From dissertation to publication</a:t>
            </a:r>
            <a:endParaRPr lang="en-GB" sz="3200" b="1" kern="0" dirty="0">
              <a:solidFill>
                <a:srgbClr val="330066"/>
              </a:solidFill>
              <a:latin typeface="Arial"/>
            </a:endParaRPr>
          </a:p>
        </p:txBody>
      </p:sp>
      <p:graphicFrame>
        <p:nvGraphicFramePr>
          <p:cNvPr id="6" name="Table 5"/>
          <p:cNvGraphicFramePr>
            <a:graphicFrameLocks noGrp="1"/>
          </p:cNvGraphicFramePr>
          <p:nvPr/>
        </p:nvGraphicFramePr>
        <p:xfrm>
          <a:off x="304800" y="609600"/>
          <a:ext cx="8686800" cy="5003800"/>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431496">
                <a:tc>
                  <a:txBody>
                    <a:bodyPr/>
                    <a:lstStyle/>
                    <a:p>
                      <a:endParaRPr lang="en-GB" sz="1800" b="1" dirty="0"/>
                    </a:p>
                  </a:txBody>
                  <a:tcPr marT="45723" marB="45723"/>
                </a:tc>
                <a:tc>
                  <a:txBody>
                    <a:bodyPr/>
                    <a:lstStyle/>
                    <a:p>
                      <a:r>
                        <a:rPr lang="en-GB" sz="1800" b="1" dirty="0"/>
                        <a:t>Do:</a:t>
                      </a:r>
                    </a:p>
                  </a:txBody>
                  <a:tcPr marT="45723" marB="45723"/>
                </a:tc>
                <a:tc>
                  <a:txBody>
                    <a:bodyPr/>
                    <a:lstStyle/>
                    <a:p>
                      <a:r>
                        <a:rPr lang="en-GB" sz="1800" b="1" dirty="0"/>
                        <a:t>Do not:</a:t>
                      </a:r>
                    </a:p>
                  </a:txBody>
                  <a:tcPr marT="45723" marB="45723"/>
                </a:tc>
                <a:extLst>
                  <a:ext uri="{0D108BD9-81ED-4DB2-BD59-A6C34878D82A}">
                    <a16:rowId xmlns:a16="http://schemas.microsoft.com/office/drawing/2014/main" val="10000"/>
                  </a:ext>
                </a:extLst>
              </a:tr>
              <a:tr h="2286152">
                <a:tc>
                  <a:txBody>
                    <a:bodyPr/>
                    <a:lstStyle/>
                    <a:p>
                      <a:r>
                        <a:rPr lang="en-GB" sz="1800" b="1" dirty="0"/>
                        <a:t>12</a:t>
                      </a:r>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If there were good ideas discussed in your viva, use these to frame your thinking for future publications, and even maybe contact your examiner after the event to follow up on questions or suggestions made.</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800" b="1" dirty="0"/>
                    </a:p>
                  </a:txBody>
                  <a:tcPr marT="45723" marB="4572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b="1" kern="1200" dirty="0">
                          <a:solidFill>
                            <a:schemeClr val="tx1"/>
                          </a:solidFill>
                          <a:latin typeface="+mn-lt"/>
                          <a:ea typeface="+mn-ea"/>
                          <a:cs typeface="+mn-cs"/>
                        </a:rPr>
                        <a:t>Cast a veil of darkness over your examination and push it from your mind, since the occasion may well have made you pause for thought about your own work.</a:t>
                      </a:r>
                      <a:endParaRPr lang="en-GB" sz="1800" b="1" dirty="0"/>
                    </a:p>
                    <a:p>
                      <a:endParaRPr lang="en-GB" sz="1800" b="1" dirty="0"/>
                    </a:p>
                  </a:txBody>
                  <a:tcPr marT="45723" marB="45723"/>
                </a:tc>
                <a:extLst>
                  <a:ext uri="{0D108BD9-81ED-4DB2-BD59-A6C34878D82A}">
                    <a16:rowId xmlns:a16="http://schemas.microsoft.com/office/drawing/2014/main" val="10001"/>
                  </a:ext>
                </a:extLst>
              </a:tr>
              <a:tr h="2286152">
                <a:tc>
                  <a:txBody>
                    <a:bodyPr/>
                    <a:lstStyle/>
                    <a:p>
                      <a:r>
                        <a:rPr lang="en-GB" sz="1800" b="1" dirty="0"/>
                        <a:t>13</a:t>
                      </a:r>
                    </a:p>
                  </a:txBody>
                  <a:tcPr marT="45723" marB="45723"/>
                </a:tc>
                <a:tc>
                  <a:txBody>
                    <a:bodyPr/>
                    <a:lstStyle/>
                    <a:p>
                      <a:r>
                        <a:rPr lang="en-GB" sz="1800" b="1" kern="1200" dirty="0">
                          <a:solidFill>
                            <a:schemeClr val="tx1"/>
                          </a:solidFill>
                          <a:latin typeface="+mn-lt"/>
                          <a:ea typeface="+mn-ea"/>
                          <a:cs typeface="+mn-cs"/>
                        </a:rPr>
                        <a:t>Consider submitting to publications in different parts of the world: what may be rather old hat in your country could be a very novel idea elsewhere (and vice versa).</a:t>
                      </a:r>
                      <a:endParaRPr lang="en-GB" sz="1800" b="1" dirty="0"/>
                    </a:p>
                  </a:txBody>
                  <a:tcPr marT="45723" marB="45723"/>
                </a:tc>
                <a:tc>
                  <a:txBody>
                    <a:bodyPr/>
                    <a:lstStyle/>
                    <a:p>
                      <a:r>
                        <a:rPr lang="en-GB" sz="1800" b="1" kern="1200" dirty="0">
                          <a:solidFill>
                            <a:schemeClr val="tx1"/>
                          </a:solidFill>
                          <a:latin typeface="+mn-lt"/>
                          <a:ea typeface="+mn-ea"/>
                          <a:cs typeface="+mn-cs"/>
                        </a:rPr>
                        <a:t>Forget to make sure that your writing is culturally relevant to the nation in which you plan to publish: look out specially for ideas, bodies and organisations mentioned in your thesis that are specific to your nation and unknown elsewhere.</a:t>
                      </a:r>
                    </a:p>
                    <a:p>
                      <a:endParaRPr lang="en-GB" sz="1800" b="1" dirty="0"/>
                    </a:p>
                  </a:txBody>
                  <a:tcPr marT="45723" marB="45723"/>
                </a:tc>
                <a:extLst>
                  <a:ext uri="{0D108BD9-81ED-4DB2-BD59-A6C34878D82A}">
                    <a16:rowId xmlns:a16="http://schemas.microsoft.com/office/drawing/2014/main" val="10002"/>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bwMode="auto">
          <a:xfrm>
            <a:off x="457200" y="152400"/>
            <a:ext cx="7543800" cy="533400"/>
          </a:xfrm>
          <a:prstGeom prst="rect">
            <a:avLst/>
          </a:prstGeom>
          <a:noFill/>
          <a:ln>
            <a:noFill/>
          </a:ln>
          <a:extLst/>
        </p:spPr>
        <p:txBody>
          <a:bodyPr anchor="b"/>
          <a:lstStyle/>
          <a:p>
            <a:pPr algn="r">
              <a:defRPr/>
            </a:pPr>
            <a:r>
              <a:rPr lang="en-GB" sz="3200" b="1" kern="0">
                <a:solidFill>
                  <a:srgbClr val="330066"/>
                </a:solidFill>
                <a:latin typeface="Arial"/>
              </a:rPr>
              <a:t>From dissertation to publication</a:t>
            </a:r>
            <a:endParaRPr lang="en-GB" sz="3200" b="1" kern="0" dirty="0">
              <a:solidFill>
                <a:srgbClr val="330066"/>
              </a:solidFill>
              <a:latin typeface="Arial"/>
            </a:endParaRPr>
          </a:p>
        </p:txBody>
      </p:sp>
      <p:graphicFrame>
        <p:nvGraphicFramePr>
          <p:cNvPr id="5" name="Table 4"/>
          <p:cNvGraphicFramePr>
            <a:graphicFrameLocks noGrp="1"/>
          </p:cNvGraphicFramePr>
          <p:nvPr/>
        </p:nvGraphicFramePr>
        <p:xfrm>
          <a:off x="304800" y="609600"/>
          <a:ext cx="8686800" cy="4454526"/>
        </p:xfrm>
        <a:graphic>
          <a:graphicData uri="http://schemas.openxmlformats.org/drawingml/2006/table">
            <a:tbl>
              <a:tblPr>
                <a:tableStyleId>{616DA210-FB5B-4158-B5E0-FEB733F419BA}</a:tableStyleId>
              </a:tblPr>
              <a:tblGrid>
                <a:gridCol w="457200">
                  <a:extLst>
                    <a:ext uri="{9D8B030D-6E8A-4147-A177-3AD203B41FA5}">
                      <a16:colId xmlns:a16="http://schemas.microsoft.com/office/drawing/2014/main" val="20000"/>
                    </a:ext>
                  </a:extLst>
                </a:gridCol>
                <a:gridCol w="4343400">
                  <a:extLst>
                    <a:ext uri="{9D8B030D-6E8A-4147-A177-3AD203B41FA5}">
                      <a16:colId xmlns:a16="http://schemas.microsoft.com/office/drawing/2014/main" val="20001"/>
                    </a:ext>
                  </a:extLst>
                </a:gridCol>
                <a:gridCol w="3886200">
                  <a:extLst>
                    <a:ext uri="{9D8B030D-6E8A-4147-A177-3AD203B41FA5}">
                      <a16:colId xmlns:a16="http://schemas.microsoft.com/office/drawing/2014/main" val="20002"/>
                    </a:ext>
                  </a:extLst>
                </a:gridCol>
              </a:tblGrid>
              <a:tr h="431438">
                <a:tc>
                  <a:txBody>
                    <a:bodyPr/>
                    <a:lstStyle/>
                    <a:p>
                      <a:endParaRPr lang="en-GB" sz="1800" b="1" dirty="0"/>
                    </a:p>
                  </a:txBody>
                  <a:tcPr marT="45717" marB="45717"/>
                </a:tc>
                <a:tc>
                  <a:txBody>
                    <a:bodyPr/>
                    <a:lstStyle/>
                    <a:p>
                      <a:r>
                        <a:rPr lang="en-GB" sz="1800" b="1" dirty="0"/>
                        <a:t>Do:</a:t>
                      </a:r>
                    </a:p>
                  </a:txBody>
                  <a:tcPr marT="45717" marB="45717"/>
                </a:tc>
                <a:tc>
                  <a:txBody>
                    <a:bodyPr/>
                    <a:lstStyle/>
                    <a:p>
                      <a:r>
                        <a:rPr lang="en-GB" sz="1800" b="1" dirty="0"/>
                        <a:t>Do not:</a:t>
                      </a:r>
                    </a:p>
                  </a:txBody>
                  <a:tcPr marT="45717" marB="45717"/>
                </a:tc>
                <a:extLst>
                  <a:ext uri="{0D108BD9-81ED-4DB2-BD59-A6C34878D82A}">
                    <a16:rowId xmlns:a16="http://schemas.microsoft.com/office/drawing/2014/main" val="10000"/>
                  </a:ext>
                </a:extLst>
              </a:tr>
              <a:tr h="2011544">
                <a:tc>
                  <a:txBody>
                    <a:bodyPr/>
                    <a:lstStyle/>
                    <a:p>
                      <a:r>
                        <a:rPr lang="en-GB" sz="1800" b="1" dirty="0"/>
                        <a:t>14</a:t>
                      </a:r>
                    </a:p>
                  </a:txBody>
                  <a:tcPr marT="45717" marB="45717"/>
                </a:tc>
                <a:tc>
                  <a:txBody>
                    <a:bodyPr/>
                    <a:lstStyle/>
                    <a:p>
                      <a:r>
                        <a:rPr lang="en-GB" sz="1800" b="1" kern="1200" dirty="0">
                          <a:solidFill>
                            <a:schemeClr val="tx1"/>
                          </a:solidFill>
                          <a:latin typeface="+mn-lt"/>
                          <a:ea typeface="+mn-ea"/>
                          <a:cs typeface="+mn-cs"/>
                        </a:rPr>
                        <a:t>Show drafts of your publications to readers other than your supervisor and examiner: it can be helpful to get different opinions from those without any kind of vested interest in your work.</a:t>
                      </a:r>
                    </a:p>
                    <a:p>
                      <a:endParaRPr lang="en-GB" sz="1800" b="1" dirty="0"/>
                    </a:p>
                  </a:txBody>
                  <a:tcPr marT="45717" marB="45717"/>
                </a:tc>
                <a:tc>
                  <a:txBody>
                    <a:bodyPr/>
                    <a:lstStyle/>
                    <a:p>
                      <a:r>
                        <a:rPr lang="en-GB" sz="1800" b="1" kern="1200" dirty="0">
                          <a:solidFill>
                            <a:schemeClr val="tx1"/>
                          </a:solidFill>
                          <a:latin typeface="+mn-lt"/>
                          <a:ea typeface="+mn-ea"/>
                          <a:cs typeface="+mn-cs"/>
                        </a:rPr>
                        <a:t>Spend so long getting opinions from others that you don’t actually get round to sending your work off for review by the journals themselves.</a:t>
                      </a:r>
                      <a:endParaRPr lang="en-GB" sz="1800" b="1" dirty="0"/>
                    </a:p>
                    <a:p>
                      <a:endParaRPr lang="en-GB" sz="1800" b="1" dirty="0"/>
                    </a:p>
                  </a:txBody>
                  <a:tcPr marT="45717" marB="45717"/>
                </a:tc>
                <a:extLst>
                  <a:ext uri="{0D108BD9-81ED-4DB2-BD59-A6C34878D82A}">
                    <a16:rowId xmlns:a16="http://schemas.microsoft.com/office/drawing/2014/main" val="10001"/>
                  </a:ext>
                </a:extLst>
              </a:tr>
              <a:tr h="2011544">
                <a:tc>
                  <a:txBody>
                    <a:bodyPr/>
                    <a:lstStyle/>
                    <a:p>
                      <a:r>
                        <a:rPr lang="en-GB" sz="1800" b="1" dirty="0"/>
                        <a:t>15</a:t>
                      </a:r>
                    </a:p>
                  </a:txBody>
                  <a:tcPr marT="45717" marB="45717"/>
                </a:tc>
                <a:tc>
                  <a:txBody>
                    <a:bodyPr/>
                    <a:lstStyle/>
                    <a:p>
                      <a:r>
                        <a:rPr lang="en-GB" sz="1800" b="1" kern="1200" dirty="0">
                          <a:solidFill>
                            <a:schemeClr val="tx1"/>
                          </a:solidFill>
                          <a:latin typeface="+mn-lt"/>
                          <a:ea typeface="+mn-ea"/>
                          <a:cs typeface="+mn-cs"/>
                        </a:rPr>
                        <a:t>Try to retain your own interest in the work: if you are bored of it, others are likely to be too! (But remember new readers are likely to be really interested by what you have to say).</a:t>
                      </a:r>
                      <a:endParaRPr lang="en-GB" sz="1800" b="1" dirty="0"/>
                    </a:p>
                  </a:txBody>
                  <a:tcPr marT="45717" marB="45717"/>
                </a:tc>
                <a:tc>
                  <a:txBody>
                    <a:bodyPr/>
                    <a:lstStyle/>
                    <a:p>
                      <a:r>
                        <a:rPr lang="en-GB" sz="1800" b="1" kern="1200" dirty="0">
                          <a:solidFill>
                            <a:schemeClr val="tx1"/>
                          </a:solidFill>
                          <a:latin typeface="+mn-lt"/>
                          <a:ea typeface="+mn-ea"/>
                          <a:cs typeface="+mn-cs"/>
                        </a:rPr>
                        <a:t>Overwork your original text: if you find you are having to revise significant elements of your original writing it may be more economical of your time simply to start anew altogether.</a:t>
                      </a:r>
                    </a:p>
                    <a:p>
                      <a:endParaRPr lang="en-GB" sz="1800" b="1" dirty="0"/>
                    </a:p>
                  </a:txBody>
                  <a:tcPr marT="45717" marB="45717"/>
                </a:tc>
                <a:extLst>
                  <a:ext uri="{0D108BD9-81ED-4DB2-BD59-A6C34878D82A}">
                    <a16:rowId xmlns:a16="http://schemas.microsoft.com/office/drawing/2014/main" val="1000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When writing an abstract</a:t>
            </a:r>
          </a:p>
        </p:txBody>
      </p:sp>
      <p:sp>
        <p:nvSpPr>
          <p:cNvPr id="48131" name="Content Placeholder 4"/>
          <p:cNvSpPr>
            <a:spLocks noGrp="1"/>
          </p:cNvSpPr>
          <p:nvPr>
            <p:ph idx="1"/>
          </p:nvPr>
        </p:nvSpPr>
        <p:spPr>
          <a:xfrm>
            <a:off x="304800" y="1371600"/>
            <a:ext cx="8534400" cy="4957763"/>
          </a:xfrm>
        </p:spPr>
        <p:txBody>
          <a:bodyPr/>
          <a:lstStyle/>
          <a:p>
            <a:r>
              <a:rPr lang="en-GB" altLang="en-US" sz="2400" b="1" dirty="0"/>
              <a:t>Write this at the very end of the article production process;</a:t>
            </a:r>
          </a:p>
          <a:p>
            <a:r>
              <a:rPr lang="en-GB" altLang="en-US" sz="2400" b="1" dirty="0"/>
              <a:t>Summarise briefly what you set out to achieve, your research methods and your key findings;</a:t>
            </a:r>
          </a:p>
          <a:p>
            <a:r>
              <a:rPr lang="en-GB" altLang="en-US" sz="2400" b="1" dirty="0"/>
              <a:t>Look at abstracts within the target journal so you can emulate their style, scope and length. Some journals have a prescribed format for abstracts which you must follow using their on-line form</a:t>
            </a:r>
          </a:p>
          <a:p>
            <a:r>
              <a:rPr lang="en-GB" altLang="en-US" sz="2400" b="1" dirty="0"/>
              <a:t>Scientific journals normally use short sentences but social science journals use longer more complex ones;</a:t>
            </a:r>
          </a:p>
          <a:p>
            <a:r>
              <a:rPr lang="en-GB" altLang="en-US" sz="2400" b="1" dirty="0"/>
              <a:t>Seek peer review from a more experienced colleague as abstracts really matter.</a:t>
            </a:r>
          </a:p>
          <a:p>
            <a:endParaRPr lang="en-GB" altLang="en-US"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a:t>How do you evaluate the status and impact of journals?</a:t>
            </a:r>
          </a:p>
        </p:txBody>
      </p:sp>
      <p:sp>
        <p:nvSpPr>
          <p:cNvPr id="49155" name="Content Placeholder 4"/>
          <p:cNvSpPr>
            <a:spLocks noGrp="1"/>
          </p:cNvSpPr>
          <p:nvPr>
            <p:ph idx="1"/>
          </p:nvPr>
        </p:nvSpPr>
        <p:spPr/>
        <p:txBody>
          <a:bodyPr/>
          <a:lstStyle/>
          <a:p>
            <a:pPr>
              <a:buFont typeface="Wingdings" panose="05000000000000000000" pitchFamily="2" charset="2"/>
              <a:buNone/>
            </a:pPr>
            <a:r>
              <a:rPr lang="en-GB" altLang="en-US" sz="2200" b="1" dirty="0"/>
              <a:t>The impact factor (IF) of an </a:t>
            </a:r>
            <a:r>
              <a:rPr lang="en-GB" altLang="en-US" sz="2200" b="1" dirty="0">
                <a:hlinkClick r:id="rId2" tooltip="Academic journal"/>
              </a:rPr>
              <a:t>academic journal</a:t>
            </a:r>
            <a:r>
              <a:rPr lang="en-GB" altLang="en-US" sz="2200" b="1" dirty="0"/>
              <a:t> is a measure reflecting the average number of </a:t>
            </a:r>
            <a:r>
              <a:rPr lang="en-GB" altLang="en-US" sz="2200" b="1" dirty="0">
                <a:hlinkClick r:id="rId3" tooltip="Citation"/>
              </a:rPr>
              <a:t>citations</a:t>
            </a:r>
            <a:r>
              <a:rPr lang="en-GB" altLang="en-US" sz="2200" b="1" dirty="0"/>
              <a:t> to recent articles published in the journal. It is frequently used as a </a:t>
            </a:r>
            <a:r>
              <a:rPr lang="en-GB" altLang="en-US" sz="2200" b="1" dirty="0">
                <a:hlinkClick r:id="rId4" tooltip="Proxy (statistics)"/>
              </a:rPr>
              <a:t>proxy</a:t>
            </a:r>
            <a:r>
              <a:rPr lang="en-GB" altLang="en-US" sz="2200" b="1" dirty="0"/>
              <a:t> for the relative importance of a journal within its field, with journals with higher impact factors deemed to be more important than those with lower ones. The impact factor was devised by </a:t>
            </a:r>
            <a:r>
              <a:rPr lang="en-GB" altLang="en-US" sz="2200" b="1" dirty="0">
                <a:hlinkClick r:id="rId5" tooltip="Eugene Garfield"/>
              </a:rPr>
              <a:t>Eugene Garfield</a:t>
            </a:r>
            <a:r>
              <a:rPr lang="en-GB" altLang="en-US" sz="2200" b="1" dirty="0"/>
              <a:t>, the founder of the </a:t>
            </a:r>
            <a:r>
              <a:rPr lang="en-GB" altLang="en-US" sz="2200" b="1" dirty="0">
                <a:hlinkClick r:id="rId6" tooltip="Institute for Scientific Information"/>
              </a:rPr>
              <a:t>Institute for Scientific Information</a:t>
            </a:r>
            <a:r>
              <a:rPr lang="en-GB" altLang="en-US" sz="2200" b="1" dirty="0"/>
              <a:t>. Impact factors are calculated yearly starting from 1975 for those journals that are indexed in the </a:t>
            </a:r>
            <a:r>
              <a:rPr lang="en-GB" altLang="en-US" sz="2200" b="1" i="1" dirty="0">
                <a:hlinkClick r:id="rId7" tooltip="Journal Citation Reports"/>
              </a:rPr>
              <a:t>Journal Citation Reports</a:t>
            </a:r>
            <a:r>
              <a:rPr lang="en-GB" altLang="en-US" sz="2200" b="1" dirty="0"/>
              <a:t>. Impact factors cannot be used to compare journals across disciplines. A journal can adopt editorial policies to increase its impact factor. For example, journals may publish a larger percentage of </a:t>
            </a:r>
            <a:r>
              <a:rPr lang="en-GB" altLang="en-US" sz="2200" b="1" dirty="0">
                <a:hlinkClick r:id="rId8" tooltip="Review article"/>
              </a:rPr>
              <a:t>review articles</a:t>
            </a:r>
            <a:r>
              <a:rPr lang="en-GB" altLang="en-US" sz="2200" b="1" dirty="0"/>
              <a:t> which generally are cited more than research reports </a:t>
            </a:r>
            <a:r>
              <a:rPr lang="en-GB" altLang="en-US" sz="2200" b="1" u="sng" dirty="0">
                <a:hlinkClick r:id="rId9"/>
              </a:rPr>
              <a:t>http://en.wikipedia.org/wiki/Impact_factor</a:t>
            </a:r>
            <a:r>
              <a:rPr lang="en-GB" altLang="en-US" sz="2200" b="1" dirty="0"/>
              <a:t>, see also </a:t>
            </a:r>
            <a:r>
              <a:rPr lang="en-GB" altLang="en-US" sz="2200" b="1" u="sng" dirty="0">
                <a:hlinkClick r:id="rId10"/>
              </a:rPr>
              <a:t>http://en.wikipedia.org/wiki/Journal_Citation_Reports</a:t>
            </a:r>
            <a:endParaRPr lang="en-GB" altLang="en-US" sz="2200" b="1" dirty="0"/>
          </a:p>
          <a:p>
            <a:endParaRPr lang="en-GB" altLang="en-US" sz="22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3"/>
          <p:cNvSpPr>
            <a:spLocks noGrp="1"/>
          </p:cNvSpPr>
          <p:nvPr>
            <p:ph type="title"/>
          </p:nvPr>
        </p:nvSpPr>
        <p:spPr>
          <a:xfrm>
            <a:off x="457200" y="249238"/>
            <a:ext cx="7543800" cy="741362"/>
          </a:xfrm>
        </p:spPr>
        <p:txBody>
          <a:bodyPr/>
          <a:lstStyle/>
          <a:p>
            <a:r>
              <a:rPr lang="en-GB" altLang="en-US" sz="2800"/>
              <a:t>A useful tool to help you calculate ratings at </a:t>
            </a:r>
            <a:r>
              <a:rPr lang="en-GB" altLang="en-US" sz="2800">
                <a:hlinkClick r:id="rId2"/>
              </a:rPr>
              <a:t>http://www.scimagojr.com/index.php</a:t>
            </a:r>
            <a:endParaRPr lang="en-GB" altLang="en-US" sz="2800"/>
          </a:p>
        </p:txBody>
      </p:sp>
      <p:sp>
        <p:nvSpPr>
          <p:cNvPr id="50179" name="Content Placeholder 4"/>
          <p:cNvSpPr>
            <a:spLocks noGrp="1"/>
          </p:cNvSpPr>
          <p:nvPr>
            <p:ph idx="1"/>
          </p:nvPr>
        </p:nvSpPr>
        <p:spPr>
          <a:xfrm>
            <a:off x="571500" y="1285875"/>
            <a:ext cx="8229600" cy="5033963"/>
          </a:xfrm>
        </p:spPr>
        <p:txBody>
          <a:bodyPr/>
          <a:lstStyle/>
          <a:p>
            <a:pPr>
              <a:buFont typeface="Wingdings" panose="05000000000000000000" pitchFamily="2" charset="2"/>
              <a:buNone/>
            </a:pPr>
            <a:r>
              <a:rPr lang="en-GB" altLang="en-US" sz="2400" b="1" dirty="0"/>
              <a:t>If you type in the name of a journal in the box JOURNAL SEARCH it will give a graphical and numerical indication of its influence over the last few years (rising or falling). (It also identifies its country of publication)</a:t>
            </a:r>
          </a:p>
          <a:p>
            <a:pPr>
              <a:buFont typeface="Wingdings" panose="05000000000000000000" pitchFamily="2" charset="2"/>
              <a:buNone/>
            </a:pPr>
            <a:r>
              <a:rPr lang="en-GB" altLang="en-US" sz="2400" b="1" dirty="0"/>
              <a:t>If you click on JOURNAL RANKING they can select by Social Science and then Education and then by region (worldwide or in the UK or in the USA, </a:t>
            </a:r>
            <a:r>
              <a:rPr lang="en-GB" altLang="en-US" sz="2400" b="1" dirty="0" err="1"/>
              <a:t>etc</a:t>
            </a:r>
            <a:r>
              <a:rPr lang="en-GB" altLang="en-US" sz="2400" b="1" dirty="0"/>
              <a:t>) and it will show the journals with the highest impact factors in rank order. You will notice that it also includes journals for primary and secondary education but you can select out the HE ones. </a:t>
            </a:r>
          </a:p>
          <a:p>
            <a:pPr>
              <a:buFont typeface="Wingdings" panose="05000000000000000000" pitchFamily="2" charset="2"/>
              <a:buNone/>
            </a:pPr>
            <a:r>
              <a:rPr lang="en-GB" altLang="en-US" sz="1800" b="1" dirty="0"/>
              <a:t>Thanks to Ray Land at Durham University for this tip</a:t>
            </a:r>
            <a:r>
              <a:rPr lang="en-GB" altLang="en-US" b="1" dirty="0"/>
              <a:t>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1C487-6B7A-41DD-A6E1-92C5AFF17239}"/>
              </a:ext>
            </a:extLst>
          </p:cNvPr>
          <p:cNvSpPr>
            <a:spLocks noGrp="1"/>
          </p:cNvSpPr>
          <p:nvPr>
            <p:ph type="title"/>
          </p:nvPr>
        </p:nvSpPr>
        <p:spPr/>
        <p:txBody>
          <a:bodyPr/>
          <a:lstStyle/>
          <a:p>
            <a:r>
              <a:rPr lang="en-GB" dirty="0"/>
              <a:t>Your personal plan of action</a:t>
            </a:r>
          </a:p>
        </p:txBody>
      </p:sp>
      <p:sp>
        <p:nvSpPr>
          <p:cNvPr id="3" name="Content Placeholder 2">
            <a:extLst>
              <a:ext uri="{FF2B5EF4-FFF2-40B4-BE49-F238E27FC236}">
                <a16:creationId xmlns:a16="http://schemas.microsoft.com/office/drawing/2014/main" id="{39959DBC-B54F-48E1-9761-C56F2ADDB94E}"/>
              </a:ext>
            </a:extLst>
          </p:cNvPr>
          <p:cNvSpPr>
            <a:spLocks noGrp="1"/>
          </p:cNvSpPr>
          <p:nvPr>
            <p:ph idx="1"/>
          </p:nvPr>
        </p:nvSpPr>
        <p:spPr>
          <a:xfrm>
            <a:off x="179512" y="1412875"/>
            <a:ext cx="8712968" cy="4789488"/>
          </a:xfrm>
        </p:spPr>
        <p:txBody>
          <a:bodyPr/>
          <a:lstStyle/>
          <a:p>
            <a:r>
              <a:rPr lang="en-GB" sz="2000" b="1" dirty="0"/>
              <a:t>This week: Set yourself some small and realistic tasks to achieve which could include, for example, finishing something you’ve already started, doing a literature search, brainstorming a new piece of writing, thinking through some ideas, discussing something with either of us or with a colleague, getting peer feedback, seeking help with references or layout, talking to a potential co-author or whatever will advance your writing activities. </a:t>
            </a:r>
          </a:p>
          <a:p>
            <a:r>
              <a:rPr lang="en-GB" sz="2000" b="1" dirty="0"/>
              <a:t>This month: If you were to allocate four hours a week, what could you do in this time?</a:t>
            </a:r>
          </a:p>
          <a:p>
            <a:r>
              <a:rPr lang="en-GB" sz="2000" b="1" dirty="0"/>
              <a:t>This summer: How many days can you commit to writing? Is it possible to draft and complete ready to send off a whole publication?</a:t>
            </a:r>
          </a:p>
          <a:p>
            <a:r>
              <a:rPr lang="en-GB" sz="2000" b="1" dirty="0"/>
              <a:t>By the end of this year: What realistically could you achieve if you set your mind to it?</a:t>
            </a:r>
          </a:p>
          <a:p>
            <a:pPr marL="0" indent="0">
              <a:buNone/>
            </a:pPr>
            <a:r>
              <a:rPr lang="en-GB" sz="2000" b="1" dirty="0"/>
              <a:t>In each case, when do you expect to complete the task? Who can help you achieve these goals? What might stop you doing it? What steps can you take to stop you being sabotages (or sabotaging yourself!) and how will you know you have been successful?</a:t>
            </a:r>
          </a:p>
          <a:p>
            <a:endParaRPr lang="en-GB" sz="2000" dirty="0"/>
          </a:p>
        </p:txBody>
      </p:sp>
    </p:spTree>
    <p:extLst>
      <p:ext uri="{BB962C8B-B14F-4D97-AF65-F5344CB8AC3E}">
        <p14:creationId xmlns:p14="http://schemas.microsoft.com/office/powerpoint/2010/main" val="37989222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GB" altLang="en-US" sz="3600" dirty="0"/>
              <a:t>Useful references</a:t>
            </a:r>
          </a:p>
        </p:txBody>
      </p:sp>
      <p:sp>
        <p:nvSpPr>
          <p:cNvPr id="51203" name="Rectangle 3"/>
          <p:cNvSpPr>
            <a:spLocks noGrp="1" noChangeArrowheads="1"/>
          </p:cNvSpPr>
          <p:nvPr>
            <p:ph type="body" idx="4294967295"/>
          </p:nvPr>
        </p:nvSpPr>
        <p:spPr/>
        <p:txBody>
          <a:bodyPr/>
          <a:lstStyle/>
          <a:p>
            <a:r>
              <a:rPr lang="en-GB" altLang="en-US" sz="2000" b="1" dirty="0"/>
              <a:t>Black, D. Brown, S. and Race, P.(1998) </a:t>
            </a:r>
            <a:r>
              <a:rPr lang="en-US" altLang="en-US" sz="2000" b="1" dirty="0"/>
              <a:t>500 Tips for Getting Published </a:t>
            </a:r>
            <a:r>
              <a:rPr lang="en-US" altLang="en-US" sz="2000" b="1" dirty="0" err="1"/>
              <a:t>Kogan</a:t>
            </a:r>
            <a:r>
              <a:rPr lang="en-US" altLang="en-US" sz="2000" b="1" dirty="0"/>
              <a:t> Page London </a:t>
            </a:r>
            <a:endParaRPr lang="en-GB" altLang="en-US" sz="2000" b="1" dirty="0"/>
          </a:p>
          <a:p>
            <a:r>
              <a:rPr lang="en-GB" altLang="en-US" sz="2000" b="1" dirty="0"/>
              <a:t>Day A (2008) How to Get Research Published in Journals Gower, London</a:t>
            </a:r>
          </a:p>
          <a:p>
            <a:r>
              <a:rPr lang="en-US" altLang="en-US" sz="2000" b="1" dirty="0"/>
              <a:t>Fairbairn, G and Fairbairn S (2005) </a:t>
            </a:r>
            <a:r>
              <a:rPr lang="en-US" altLang="en-US" sz="2000" b="1" i="1" dirty="0"/>
              <a:t>Writing your abstract: a guide for would be conference presenters</a:t>
            </a:r>
            <a:r>
              <a:rPr lang="en-US" altLang="en-US" sz="2000" b="1" dirty="0"/>
              <a:t> Salisbury: APS publishing </a:t>
            </a:r>
            <a:endParaRPr lang="en-GB" altLang="en-US" sz="2000" b="1" dirty="0"/>
          </a:p>
          <a:p>
            <a:r>
              <a:rPr lang="en-US" altLang="en-US" sz="2000" b="1" dirty="0" err="1"/>
              <a:t>Kamler</a:t>
            </a:r>
            <a:r>
              <a:rPr lang="en-US" altLang="en-US" sz="2000" b="1" dirty="0"/>
              <a:t>, B and Thomson, P. (2006) </a:t>
            </a:r>
            <a:r>
              <a:rPr lang="en-US" altLang="en-US" sz="2000" b="1" i="1" dirty="0"/>
              <a:t>Helping doctoral students write: pedagogies for supervision, </a:t>
            </a:r>
            <a:r>
              <a:rPr lang="en-US" altLang="en-US" sz="2000" b="1" dirty="0"/>
              <a:t>London: Routledge.</a:t>
            </a:r>
            <a:endParaRPr lang="en-GB" altLang="en-US" sz="2000" b="1" dirty="0"/>
          </a:p>
          <a:p>
            <a:r>
              <a:rPr lang="en-US" altLang="en-US" sz="2000" b="1" dirty="0"/>
              <a:t>Noble: Studies in Higher Education </a:t>
            </a:r>
            <a:r>
              <a:rPr lang="en-US" altLang="en-US" sz="2000" b="1" i="1" dirty="0"/>
              <a:t>Publish or Perish: what 23 Journal Editors have to say </a:t>
            </a:r>
            <a:r>
              <a:rPr lang="en-GB" altLang="en-US" sz="2000" b="1" i="1" u="sng" dirty="0">
                <a:hlinkClick r:id="rId2"/>
              </a:rPr>
              <a:t>Studies in Higher Education</a:t>
            </a:r>
            <a:r>
              <a:rPr lang="en-GB" altLang="en-US" sz="2000" b="1" i="1" dirty="0"/>
              <a:t>, Volume </a:t>
            </a:r>
            <a:r>
              <a:rPr lang="en-GB" altLang="en-US" sz="2000" b="1" i="1" u="sng" dirty="0">
                <a:hlinkClick r:id="rId3"/>
              </a:rPr>
              <a:t>14, Issue 1 1989 , pages 97 - 102</a:t>
            </a:r>
            <a:r>
              <a:rPr lang="en-GB" altLang="en-US" sz="2000" b="1" u="sng" dirty="0"/>
              <a:t> </a:t>
            </a:r>
            <a:r>
              <a:rPr lang="en-GB" altLang="en-US" sz="2000" b="1" dirty="0"/>
              <a:t>Routledge</a:t>
            </a:r>
          </a:p>
          <a:p>
            <a:r>
              <a:rPr lang="en-GB" altLang="en-US" sz="2000" b="1" dirty="0"/>
              <a:t>Sadler R (1984, but multiple subsequent reprints) Up the Publication Road HERDSA Green Guide No 2</a:t>
            </a:r>
          </a:p>
          <a:p>
            <a:r>
              <a:rPr lang="en-GB" altLang="en-US" sz="2000" b="1" dirty="0"/>
              <a:t>Thomson, P. and </a:t>
            </a:r>
            <a:r>
              <a:rPr lang="en-GB" altLang="en-US" sz="2000" b="1" dirty="0" err="1"/>
              <a:t>Kamler</a:t>
            </a:r>
            <a:r>
              <a:rPr lang="en-GB" altLang="en-US" sz="2000" b="1" dirty="0"/>
              <a:t>, B. (2013) Writing for peer reviewed journals London Routledge</a:t>
            </a:r>
          </a:p>
          <a:p>
            <a:pPr>
              <a:buFont typeface="Wingdings" panose="05000000000000000000" pitchFamily="2" charset="2"/>
              <a:buNone/>
            </a:pPr>
            <a:r>
              <a:rPr lang="en-GB" altLang="en-US" sz="2600" b="1"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dirty="0"/>
              <a:t>Tasks 3 and 4</a:t>
            </a:r>
            <a:endParaRPr lang="en-GB" altLang="en-US" dirty="0"/>
          </a:p>
        </p:txBody>
      </p:sp>
      <p:sp>
        <p:nvSpPr>
          <p:cNvPr id="20483" name="Rectangle 3"/>
          <p:cNvSpPr>
            <a:spLocks noGrp="1" noChangeArrowheads="1"/>
          </p:cNvSpPr>
          <p:nvPr>
            <p:ph type="body" idx="1"/>
          </p:nvPr>
        </p:nvSpPr>
        <p:spPr/>
        <p:txBody>
          <a:bodyPr/>
          <a:lstStyle/>
          <a:p>
            <a:pPr eaLnBrk="1" hangingPunct="1">
              <a:lnSpc>
                <a:spcPct val="90000"/>
              </a:lnSpc>
            </a:pPr>
            <a:r>
              <a:rPr lang="en-US" altLang="en-US" b="1"/>
              <a:t>Write 50 words for the internal newsletter outlining what you are writing about, and describing with a sense of fun, the problems you are experiencing.</a:t>
            </a:r>
          </a:p>
          <a:p>
            <a:pPr eaLnBrk="1" hangingPunct="1">
              <a:lnSpc>
                <a:spcPct val="90000"/>
              </a:lnSpc>
              <a:buFont typeface="Wingdings" panose="05000000000000000000" pitchFamily="2" charset="2"/>
              <a:buNone/>
            </a:pPr>
            <a:r>
              <a:rPr lang="en-US" altLang="en-US" b="1"/>
              <a:t>(5 mins)</a:t>
            </a:r>
          </a:p>
          <a:p>
            <a:pPr eaLnBrk="1" hangingPunct="1">
              <a:lnSpc>
                <a:spcPct val="90000"/>
              </a:lnSpc>
            </a:pPr>
            <a:r>
              <a:rPr lang="en-US" altLang="en-US" b="1"/>
              <a:t>Write 30 words for a friend living outside the UK whose first language is not English, and who is not an academic, explaining what you are writing, and why.</a:t>
            </a:r>
          </a:p>
          <a:p>
            <a:pPr eaLnBrk="1" hangingPunct="1">
              <a:lnSpc>
                <a:spcPct val="90000"/>
              </a:lnSpc>
              <a:buFont typeface="Wingdings" panose="05000000000000000000" pitchFamily="2" charset="2"/>
              <a:buNone/>
            </a:pPr>
            <a:r>
              <a:rPr lang="en-US" altLang="en-US" b="1"/>
              <a:t>(5 mins)</a:t>
            </a:r>
          </a:p>
          <a:p>
            <a:pPr eaLnBrk="1" hangingPunct="1">
              <a:lnSpc>
                <a:spcPct val="90000"/>
              </a:lnSpc>
              <a:buFont typeface="Wingdings" panose="05000000000000000000" pitchFamily="2" charset="2"/>
              <a:buNone/>
            </a:pPr>
            <a:endParaRPr lang="en-US" altLang="en-US" b="1"/>
          </a:p>
          <a:p>
            <a:pPr eaLnBrk="1" hangingPunct="1">
              <a:lnSpc>
                <a:spcPct val="90000"/>
              </a:lnSpc>
            </a:pPr>
            <a:endParaRPr lang="en-GB"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a:t>Processes involved</a:t>
            </a:r>
            <a:endParaRPr lang="en-GB" altLang="en-US"/>
          </a:p>
        </p:txBody>
      </p:sp>
      <p:sp>
        <p:nvSpPr>
          <p:cNvPr id="21507" name="Rectangle 3"/>
          <p:cNvSpPr>
            <a:spLocks noGrp="1" noChangeArrowheads="1"/>
          </p:cNvSpPr>
          <p:nvPr>
            <p:ph type="body" idx="1"/>
          </p:nvPr>
        </p:nvSpPr>
        <p:spPr/>
        <p:txBody>
          <a:bodyPr/>
          <a:lstStyle/>
          <a:p>
            <a:pPr eaLnBrk="1" hangingPunct="1"/>
            <a:r>
              <a:rPr lang="en-US" altLang="en-US" b="1"/>
              <a:t>writing to time</a:t>
            </a:r>
          </a:p>
          <a:p>
            <a:pPr eaLnBrk="1" hangingPunct="1"/>
            <a:r>
              <a:rPr lang="en-US" altLang="en-US" b="1"/>
              <a:t>writing to length</a:t>
            </a:r>
          </a:p>
          <a:p>
            <a:pPr eaLnBrk="1" hangingPunct="1"/>
            <a:r>
              <a:rPr lang="en-US" altLang="en-US" b="1"/>
              <a:t>drafting and re-drafting</a:t>
            </a:r>
          </a:p>
          <a:p>
            <a:pPr eaLnBrk="1" hangingPunct="1"/>
            <a:r>
              <a:rPr lang="en-US" altLang="en-US" b="1"/>
              <a:t>using the same material in different ways</a:t>
            </a:r>
          </a:p>
          <a:p>
            <a:pPr eaLnBrk="1" hangingPunct="1"/>
            <a:r>
              <a:rPr lang="en-US" altLang="en-US" b="1"/>
              <a:t>planning and structuring</a:t>
            </a:r>
          </a:p>
          <a:p>
            <a:pPr eaLnBrk="1" hangingPunct="1"/>
            <a:r>
              <a:rPr lang="en-US" altLang="en-US" b="1"/>
              <a:t>brainstorming, mindmapping</a:t>
            </a:r>
          </a:p>
          <a:p>
            <a:pPr eaLnBrk="1" hangingPunct="1"/>
            <a:endParaRPr lang="en-GB" altLang="en-US"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a:t>Processes involved</a:t>
            </a:r>
            <a:endParaRPr lang="en-GB" altLang="en-US"/>
          </a:p>
        </p:txBody>
      </p:sp>
      <p:sp>
        <p:nvSpPr>
          <p:cNvPr id="22531" name="Rectangle 3"/>
          <p:cNvSpPr>
            <a:spLocks noGrp="1" noChangeArrowheads="1"/>
          </p:cNvSpPr>
          <p:nvPr>
            <p:ph type="body" idx="1"/>
          </p:nvPr>
        </p:nvSpPr>
        <p:spPr/>
        <p:txBody>
          <a:bodyPr/>
          <a:lstStyle/>
          <a:p>
            <a:pPr eaLnBrk="1" hangingPunct="1"/>
            <a:endParaRPr lang="en-US" altLang="en-US" b="1"/>
          </a:p>
          <a:p>
            <a:pPr eaLnBrk="1" hangingPunct="1"/>
            <a:r>
              <a:rPr lang="en-US" altLang="en-US" b="1"/>
              <a:t>thinking as you go (I don’t know what I think until I’ve written it);</a:t>
            </a:r>
          </a:p>
          <a:p>
            <a:pPr eaLnBrk="1" hangingPunct="1"/>
            <a:r>
              <a:rPr lang="en-US" altLang="en-US" b="1"/>
              <a:t>thinking fast;</a:t>
            </a:r>
          </a:p>
          <a:p>
            <a:pPr eaLnBrk="1" hangingPunct="1"/>
            <a:r>
              <a:rPr lang="en-US" altLang="en-US" b="1"/>
              <a:t>thinking about audience…</a:t>
            </a:r>
          </a:p>
          <a:p>
            <a:pPr eaLnBrk="1" hangingPunct="1"/>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22238"/>
            <a:ext cx="7543800" cy="1074737"/>
          </a:xfrm>
        </p:spPr>
        <p:txBody>
          <a:bodyPr/>
          <a:lstStyle/>
          <a:p>
            <a:pPr eaLnBrk="1" hangingPunct="1"/>
            <a:r>
              <a:rPr lang="en-US" altLang="en-US" sz="3600" dirty="0"/>
              <a:t>Motives for publishing about T&amp;L (1)</a:t>
            </a:r>
            <a:endParaRPr lang="en-GB" altLang="en-US" sz="3600" dirty="0"/>
          </a:p>
        </p:txBody>
      </p:sp>
      <p:sp>
        <p:nvSpPr>
          <p:cNvPr id="23555" name="Rectangle 3"/>
          <p:cNvSpPr>
            <a:spLocks noGrp="1" noChangeArrowheads="1"/>
          </p:cNvSpPr>
          <p:nvPr>
            <p:ph type="body" idx="1"/>
          </p:nvPr>
        </p:nvSpPr>
        <p:spPr/>
        <p:txBody>
          <a:bodyPr/>
          <a:lstStyle/>
          <a:p>
            <a:pPr eaLnBrk="1" hangingPunct="1"/>
            <a:r>
              <a:rPr lang="en-US" altLang="en-US" b="1"/>
              <a:t>Disseminating the outcomes of your research.</a:t>
            </a:r>
          </a:p>
          <a:p>
            <a:pPr eaLnBrk="1" hangingPunct="1"/>
            <a:r>
              <a:rPr lang="en-US" altLang="en-US" b="1"/>
              <a:t>Accumulating evidence for your professional portfolio/ HEA application.</a:t>
            </a:r>
          </a:p>
          <a:p>
            <a:pPr eaLnBrk="1" hangingPunct="1"/>
            <a:r>
              <a:rPr lang="en-US" altLang="en-US" b="1"/>
              <a:t>Making a contribution to your department’s research profile.</a:t>
            </a:r>
            <a:r>
              <a:rPr lang="en-US" altLang="en-US"/>
              <a:t> </a:t>
            </a:r>
          </a:p>
          <a:p>
            <a:pPr eaLnBrk="1" hangingPunct="1">
              <a:buFont typeface="Wingdings" panose="05000000000000000000" pitchFamily="2" charset="2"/>
              <a:buNone/>
            </a:pPr>
            <a:endParaRPr lang="en-GB" altLang="en-US"/>
          </a:p>
        </p:txBody>
      </p:sp>
      <p:sp>
        <p:nvSpPr>
          <p:cNvPr id="23556" name="Text Box 4"/>
          <p:cNvSpPr txBox="1">
            <a:spLocks noChangeArrowheads="1"/>
          </p:cNvSpPr>
          <p:nvPr/>
        </p:nvSpPr>
        <p:spPr bwMode="auto">
          <a:xfrm>
            <a:off x="1042988" y="5448300"/>
            <a:ext cx="7058025"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7" name="Text Box 5"/>
          <p:cNvSpPr txBox="1">
            <a:spLocks noChangeArrowheads="1"/>
          </p:cNvSpPr>
          <p:nvPr/>
        </p:nvSpPr>
        <p:spPr bwMode="auto">
          <a:xfrm>
            <a:off x="827088" y="5232400"/>
            <a:ext cx="6769100" cy="565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endParaRPr lang="en-US" altLang="en-US"/>
          </a:p>
        </p:txBody>
      </p:sp>
      <p:sp>
        <p:nvSpPr>
          <p:cNvPr id="23558" name="Rectangle 6"/>
          <p:cNvSpPr>
            <a:spLocks noChangeArrowheads="1"/>
          </p:cNvSpPr>
          <p:nvPr/>
        </p:nvSpPr>
        <p:spPr bwMode="auto">
          <a:xfrm>
            <a:off x="684213" y="5516563"/>
            <a:ext cx="7921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After D Royce Sadler: ‘Up the Publications Road’ HERDSA</a:t>
            </a:r>
            <a:endParaRPr lang="en-GB" alt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a:t>Motives for publishing (2)</a:t>
            </a:r>
            <a:endParaRPr lang="en-GB" altLang="en-US"/>
          </a:p>
        </p:txBody>
      </p:sp>
      <p:sp>
        <p:nvSpPr>
          <p:cNvPr id="24579" name="Rectangle 3"/>
          <p:cNvSpPr>
            <a:spLocks noGrp="1" noChangeArrowheads="1"/>
          </p:cNvSpPr>
          <p:nvPr>
            <p:ph type="body" idx="1"/>
          </p:nvPr>
        </p:nvSpPr>
        <p:spPr/>
        <p:txBody>
          <a:bodyPr/>
          <a:lstStyle/>
          <a:p>
            <a:pPr eaLnBrk="1" hangingPunct="1"/>
            <a:r>
              <a:rPr lang="en-US" altLang="en-US" b="1" dirty="0"/>
              <a:t>Making a contribution to the academic community.</a:t>
            </a:r>
          </a:p>
          <a:p>
            <a:pPr eaLnBrk="1" hangingPunct="1"/>
            <a:r>
              <a:rPr lang="en-US" altLang="en-US" b="1" dirty="0"/>
              <a:t>Improving your own national profile and standing in the academic or professional community.</a:t>
            </a:r>
          </a:p>
          <a:p>
            <a:pPr eaLnBrk="1" hangingPunct="1"/>
            <a:r>
              <a:rPr lang="en-US" altLang="en-US" b="1" dirty="0"/>
              <a:t>Making some money.</a:t>
            </a:r>
            <a:endParaRPr lang="en-GB" altLang="en-US" b="1" dirty="0"/>
          </a:p>
        </p:txBody>
      </p:sp>
      <p:sp>
        <p:nvSpPr>
          <p:cNvPr id="24580" name="Rectangle 4"/>
          <p:cNvSpPr>
            <a:spLocks noChangeArrowheads="1"/>
          </p:cNvSpPr>
          <p:nvPr/>
        </p:nvSpPr>
        <p:spPr bwMode="auto">
          <a:xfrm>
            <a:off x="497542" y="5029200"/>
            <a:ext cx="803527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eaLnBrk="1" hangingPunct="1"/>
            <a:r>
              <a:rPr lang="en-US" altLang="en-US" sz="2000" dirty="0"/>
              <a:t>D Royce Sadler: ‘Up the Publications Road’ HERDSA</a:t>
            </a:r>
            <a:endParaRPr lang="en-GB"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a:t>Motives for publishing (3)</a:t>
            </a:r>
            <a:endParaRPr lang="en-GB" altLang="en-US"/>
          </a:p>
        </p:txBody>
      </p:sp>
      <p:sp>
        <p:nvSpPr>
          <p:cNvPr id="25603" name="Rectangle 3"/>
          <p:cNvSpPr>
            <a:spLocks noGrp="1" noChangeArrowheads="1"/>
          </p:cNvSpPr>
          <p:nvPr>
            <p:ph type="body" idx="1"/>
          </p:nvPr>
        </p:nvSpPr>
        <p:spPr/>
        <p:txBody>
          <a:bodyPr/>
          <a:lstStyle/>
          <a:p>
            <a:pPr eaLnBrk="1" hangingPunct="1"/>
            <a:r>
              <a:rPr lang="en-US" altLang="en-US" b="1"/>
              <a:t>identifying yourself within a domain of research or scholarship and facilitating contact with other professionals working in the same area.</a:t>
            </a:r>
          </a:p>
          <a:p>
            <a:pPr eaLnBrk="1" hangingPunct="1"/>
            <a:r>
              <a:rPr lang="en-US" altLang="en-US" b="1"/>
              <a:t>because writing requires a very disciplined approach, it can help to facilitate your thinking and clarify your logic.</a:t>
            </a:r>
          </a:p>
          <a:p>
            <a:pPr eaLnBrk="1" hangingPunct="1"/>
            <a:endParaRPr lang="en-GB" altLang="en-US" b="1"/>
          </a:p>
        </p:txBody>
      </p:sp>
      <p:sp>
        <p:nvSpPr>
          <p:cNvPr id="25604" name="Text Box 5"/>
          <p:cNvSpPr txBox="1">
            <a:spLocks noChangeArrowheads="1"/>
          </p:cNvSpPr>
          <p:nvPr/>
        </p:nvSpPr>
        <p:spPr bwMode="auto">
          <a:xfrm>
            <a:off x="755650" y="5373688"/>
            <a:ext cx="76327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100">
                <a:solidFill>
                  <a:schemeClr val="tx1"/>
                </a:solidFill>
                <a:latin typeface="Arial" panose="020B0604020202020204" pitchFamily="34" charset="0"/>
              </a:defRPr>
            </a:lvl1pPr>
            <a:lvl2pPr marL="742950" indent="-285750" eaLnBrk="0" hangingPunct="0">
              <a:defRPr sz="3100">
                <a:solidFill>
                  <a:schemeClr val="tx1"/>
                </a:solidFill>
                <a:latin typeface="Arial" panose="020B0604020202020204" pitchFamily="34" charset="0"/>
              </a:defRPr>
            </a:lvl2pPr>
            <a:lvl3pPr marL="1143000" indent="-228600" eaLnBrk="0" hangingPunct="0">
              <a:defRPr sz="3100">
                <a:solidFill>
                  <a:schemeClr val="tx1"/>
                </a:solidFill>
                <a:latin typeface="Arial" panose="020B0604020202020204" pitchFamily="34" charset="0"/>
              </a:defRPr>
            </a:lvl3pPr>
            <a:lvl4pPr marL="1600200" indent="-228600" eaLnBrk="0" hangingPunct="0">
              <a:defRPr sz="3100">
                <a:solidFill>
                  <a:schemeClr val="tx1"/>
                </a:solidFill>
                <a:latin typeface="Arial" panose="020B0604020202020204" pitchFamily="34" charset="0"/>
              </a:defRPr>
            </a:lvl4pPr>
            <a:lvl5pPr marL="2057400" indent="-228600" eaLnBrk="0" hangingPunct="0">
              <a:defRPr sz="3100">
                <a:solidFill>
                  <a:schemeClr val="tx1"/>
                </a:solidFill>
                <a:latin typeface="Arial" panose="020B0604020202020204" pitchFamily="34" charset="0"/>
              </a:defRPr>
            </a:lvl5pPr>
            <a:lvl6pPr marL="2514600" indent="-228600" algn="ctr" eaLnBrk="0" fontAlgn="base" hangingPunct="0">
              <a:spcBef>
                <a:spcPct val="0"/>
              </a:spcBef>
              <a:spcAft>
                <a:spcPct val="0"/>
              </a:spcAft>
              <a:defRPr sz="3100">
                <a:solidFill>
                  <a:schemeClr val="tx1"/>
                </a:solidFill>
                <a:latin typeface="Arial" panose="020B0604020202020204" pitchFamily="34" charset="0"/>
              </a:defRPr>
            </a:lvl6pPr>
            <a:lvl7pPr marL="2971800" indent="-228600" algn="ctr" eaLnBrk="0" fontAlgn="base" hangingPunct="0">
              <a:spcBef>
                <a:spcPct val="0"/>
              </a:spcBef>
              <a:spcAft>
                <a:spcPct val="0"/>
              </a:spcAft>
              <a:defRPr sz="3100">
                <a:solidFill>
                  <a:schemeClr val="tx1"/>
                </a:solidFill>
                <a:latin typeface="Arial" panose="020B0604020202020204" pitchFamily="34" charset="0"/>
              </a:defRPr>
            </a:lvl7pPr>
            <a:lvl8pPr marL="3429000" indent="-228600" algn="ctr" eaLnBrk="0" fontAlgn="base" hangingPunct="0">
              <a:spcBef>
                <a:spcPct val="0"/>
              </a:spcBef>
              <a:spcAft>
                <a:spcPct val="0"/>
              </a:spcAft>
              <a:defRPr sz="3100">
                <a:solidFill>
                  <a:schemeClr val="tx1"/>
                </a:solidFill>
                <a:latin typeface="Arial" panose="020B0604020202020204" pitchFamily="34" charset="0"/>
              </a:defRPr>
            </a:lvl8pPr>
            <a:lvl9pPr marL="3886200" indent="-228600" algn="ctr" eaLnBrk="0" fontAlgn="base" hangingPunct="0">
              <a:spcBef>
                <a:spcPct val="0"/>
              </a:spcBef>
              <a:spcAft>
                <a:spcPct val="0"/>
              </a:spcAft>
              <a:defRPr sz="3100">
                <a:solidFill>
                  <a:schemeClr val="tx1"/>
                </a:solidFill>
                <a:latin typeface="Arial" panose="020B0604020202020204" pitchFamily="34" charset="0"/>
              </a:defRPr>
            </a:lvl9pPr>
          </a:lstStyle>
          <a:p>
            <a:pPr algn="l"/>
            <a:r>
              <a:rPr lang="en-US" altLang="en-US" sz="2400"/>
              <a:t>D Royce Sadler: ‘Up the Publications Road’ HERDSA</a:t>
            </a:r>
          </a:p>
          <a:p>
            <a:pPr algn="l" eaLnBrk="1" hangingPunct="1"/>
            <a:endParaRPr lang="en-GB" altLang="en-US" sz="240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3100" b="0" i="0" u="none" strike="noStrike" cap="none" normalizeH="0" baseline="0" smtClean="0">
            <a:ln>
              <a:noFill/>
            </a:ln>
            <a:solidFill>
              <a:schemeClr val="tx1"/>
            </a:solidFill>
            <a:effectLst/>
            <a:latin typeface="Arial" charset="0"/>
          </a:defRPr>
        </a:defPPr>
      </a:lstStyle>
    </a:lnDef>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545</TotalTime>
  <Words>3319</Words>
  <Application>Microsoft Office PowerPoint</Application>
  <PresentationFormat>On-screen Show (4:3)</PresentationFormat>
  <Paragraphs>278</Paragraphs>
  <Slides>38</Slides>
  <Notes>7</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38</vt:i4>
      </vt:variant>
    </vt:vector>
  </HeadingPairs>
  <TitlesOfParts>
    <vt:vector size="48" baseType="lpstr">
      <vt:lpstr>Arial</vt:lpstr>
      <vt:lpstr>Calibri</vt:lpstr>
      <vt:lpstr>Wingdings</vt:lpstr>
      <vt:lpstr>LeedsMet template</vt:lpstr>
      <vt:lpstr>1_LeedsMet template</vt:lpstr>
      <vt:lpstr>2_LeedsMet template</vt:lpstr>
      <vt:lpstr>3_LeedsMet template</vt:lpstr>
      <vt:lpstr>4_LeedsMet template</vt:lpstr>
      <vt:lpstr>5_LeedsMet template</vt:lpstr>
      <vt:lpstr>6_LeedsMet template</vt:lpstr>
      <vt:lpstr>Getting published on assessment, learning and teaching</vt:lpstr>
      <vt:lpstr>Getting started publishing on assessment in Academic journals</vt:lpstr>
      <vt:lpstr>Tasks 1 and 2</vt:lpstr>
      <vt:lpstr>Tasks 3 and 4</vt:lpstr>
      <vt:lpstr>Processes involved</vt:lpstr>
      <vt:lpstr>Processes involved</vt:lpstr>
      <vt:lpstr>Motives for publishing about T&amp;L (1)</vt:lpstr>
      <vt:lpstr>Motives for publishing (2)</vt:lpstr>
      <vt:lpstr>Motives for publishing (3)</vt:lpstr>
      <vt:lpstr>Motives for publishing (4)</vt:lpstr>
      <vt:lpstr>Other reasons</vt:lpstr>
      <vt:lpstr>Outlets for publications: a hierarchy</vt:lpstr>
      <vt:lpstr>Good advice to help you maximise your chances of publication:</vt:lpstr>
      <vt:lpstr>Getting feedback on your work</vt:lpstr>
      <vt:lpstr>Honing your writing style;</vt:lpstr>
      <vt:lpstr>Persisting in the face of setbacks</vt:lpstr>
      <vt:lpstr>Ten most common reasons for immediately rejecting a manuscript (after Noble)</vt:lpstr>
      <vt:lpstr>You can do it!</vt:lpstr>
      <vt:lpstr>The ‘ten damn fool questions’ method of getting started...</vt:lpstr>
      <vt:lpstr>Useful references</vt:lpstr>
      <vt:lpstr>Placing your article in appropriate scholarly publications</vt:lpstr>
      <vt:lpstr>Publishing in journals</vt:lpstr>
      <vt:lpstr>Referees and reviewers are looking for the following in manuscripts:</vt:lpstr>
      <vt:lpstr>Ten most common reasons for immediately rejecting a manuscript (after Noble)</vt:lpstr>
      <vt:lpstr>Most common problems editors experience with manuscripts received...</vt:lpstr>
      <vt:lpstr>Writing in journals: some suggestions...</vt:lpstr>
      <vt:lpstr>Writing in journals: some suggestions...</vt:lpstr>
      <vt:lpstr>From dissertation to publication</vt:lpstr>
      <vt:lpstr>PowerPoint Presentation</vt:lpstr>
      <vt:lpstr>PowerPoint Presentation</vt:lpstr>
      <vt:lpstr>PowerPoint Presentation</vt:lpstr>
      <vt:lpstr>PowerPoint Presentation</vt:lpstr>
      <vt:lpstr>PowerPoint Presentation</vt:lpstr>
      <vt:lpstr>When writing an abstract</vt:lpstr>
      <vt:lpstr>How do you evaluate the status and impact of journals?</vt:lpstr>
      <vt:lpstr>A useful tool to help you calculate ratings at http://www.scimagojr.com/index.php</vt:lpstr>
      <vt:lpstr>Your personal plan of action</vt:lpstr>
      <vt:lpstr>Useful references</vt:lpstr>
    </vt:vector>
  </TitlesOfParts>
  <Company>Leeds Metropolitan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77</cp:revision>
  <dcterms:created xsi:type="dcterms:W3CDTF">2007-03-06T12:05:28Z</dcterms:created>
  <dcterms:modified xsi:type="dcterms:W3CDTF">2017-06-29T14:29:44Z</dcterms:modified>
</cp:coreProperties>
</file>