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Lst>
  <p:notesMasterIdLst>
    <p:notesMasterId r:id="rId34"/>
  </p:notesMasterIdLst>
  <p:handoutMasterIdLst>
    <p:handoutMasterId r:id="rId35"/>
  </p:handoutMasterIdLst>
  <p:sldIdLst>
    <p:sldId id="420" r:id="rId4"/>
    <p:sldId id="530" r:id="rId5"/>
    <p:sldId id="617" r:id="rId6"/>
    <p:sldId id="605" r:id="rId7"/>
    <p:sldId id="542" r:id="rId8"/>
    <p:sldId id="614" r:id="rId9"/>
    <p:sldId id="535" r:id="rId10"/>
    <p:sldId id="597" r:id="rId11"/>
    <p:sldId id="601" r:id="rId12"/>
    <p:sldId id="569" r:id="rId13"/>
    <p:sldId id="567" r:id="rId14"/>
    <p:sldId id="576" r:id="rId15"/>
    <p:sldId id="580" r:id="rId16"/>
    <p:sldId id="579" r:id="rId17"/>
    <p:sldId id="595" r:id="rId18"/>
    <p:sldId id="592" r:id="rId19"/>
    <p:sldId id="588" r:id="rId20"/>
    <p:sldId id="618" r:id="rId21"/>
    <p:sldId id="620" r:id="rId22"/>
    <p:sldId id="621" r:id="rId23"/>
    <p:sldId id="619" r:id="rId24"/>
    <p:sldId id="572" r:id="rId25"/>
    <p:sldId id="568" r:id="rId26"/>
    <p:sldId id="622" r:id="rId27"/>
    <p:sldId id="624" r:id="rId28"/>
    <p:sldId id="382" r:id="rId29"/>
    <p:sldId id="270" r:id="rId30"/>
    <p:sldId id="271" r:id="rId31"/>
    <p:sldId id="272" r:id="rId32"/>
    <p:sldId id="317" r:id="rId3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40" d="100"/>
        <a:sy n="140" d="100"/>
      </p:scale>
      <p:origin x="0" y="-8088"/>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FFAC576-9FC7-44BF-B8D8-BFABE5DED355}" type="slidenum">
              <a:rPr lang="en-GB" smtClean="0"/>
              <a:pPr/>
              <a:t>17</a:t>
            </a:fld>
            <a:endParaRPr lang="en-GB"/>
          </a:p>
        </p:txBody>
      </p:sp>
      <p:sp>
        <p:nvSpPr>
          <p:cNvPr id="78851" name="Rectangle 2"/>
          <p:cNvSpPr>
            <a:spLocks noGrp="1" noRot="1" noChangeAspect="1" noChangeArrowheads="1" noTextEdit="1"/>
          </p:cNvSpPr>
          <p:nvPr>
            <p:ph type="sldImg"/>
          </p:nvPr>
        </p:nvSpPr>
        <p:spPr>
          <a:xfrm>
            <a:off x="1150938" y="692150"/>
            <a:ext cx="4556125" cy="3416300"/>
          </a:xfrm>
          <a:ln/>
        </p:spPr>
      </p:sp>
      <p:sp>
        <p:nvSpPr>
          <p:cNvPr id="7885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5570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19</a:t>
            </a:fld>
            <a:endParaRPr lang="en-GB" dirty="0"/>
          </a:p>
        </p:txBody>
      </p:sp>
    </p:spTree>
    <p:extLst>
      <p:ext uri="{BB962C8B-B14F-4D97-AF65-F5344CB8AC3E}">
        <p14:creationId xmlns:p14="http://schemas.microsoft.com/office/powerpoint/2010/main" val="2233633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dirty="0"/>
          </a:p>
        </p:txBody>
      </p:sp>
    </p:spTree>
    <p:extLst>
      <p:ext uri="{BB962C8B-B14F-4D97-AF65-F5344CB8AC3E}">
        <p14:creationId xmlns:p14="http://schemas.microsoft.com/office/powerpoint/2010/main" val="9856390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Rejoice</a:t>
            </a:r>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p14="http://schemas.microsoft.com/office/powerpoint/2010/main" val="9372240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FB84BE51-6D20-42D1-BF0C-4A3E69943F54}" type="slidenum">
              <a:rPr lang="en-GB" smtClean="0"/>
              <a:pPr>
                <a:defRPr/>
              </a:pPr>
              <a:t>5</a:t>
            </a:fld>
            <a:endParaRPr lang="en-GB"/>
          </a:p>
        </p:txBody>
      </p:sp>
    </p:spTree>
    <p:extLst>
      <p:ext uri="{BB962C8B-B14F-4D97-AF65-F5344CB8AC3E}">
        <p14:creationId xmlns:p14="http://schemas.microsoft.com/office/powerpoint/2010/main" val="4248227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7</a:t>
            </a:fld>
            <a:endParaRPr lang="en-GB"/>
          </a:p>
        </p:txBody>
      </p:sp>
    </p:spTree>
    <p:extLst>
      <p:ext uri="{BB962C8B-B14F-4D97-AF65-F5344CB8AC3E}">
        <p14:creationId xmlns:p14="http://schemas.microsoft.com/office/powerpoint/2010/main" val="3749148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8</a:t>
            </a:fld>
            <a:endParaRPr lang="en-US">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9</a:t>
            </a:fld>
            <a:endParaRPr lang="en-US" dirty="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12</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13</a:t>
            </a:fld>
            <a:endParaRPr lang="en-US"/>
          </a:p>
        </p:txBody>
      </p:sp>
    </p:spTree>
    <p:extLst>
      <p:ext uri="{BB962C8B-B14F-4D97-AF65-F5344CB8AC3E}">
        <p14:creationId xmlns:p14="http://schemas.microsoft.com/office/powerpoint/2010/main" val="3442600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81F20037-DB2C-4ADA-AC56-AD298BAD81C0}" type="slidenum">
              <a:rPr lang="en-GB" smtClean="0">
                <a:solidFill>
                  <a:srgbClr val="000000"/>
                </a:solidFill>
              </a:rPr>
              <a:pPr/>
              <a:t>15</a:t>
            </a:fld>
            <a:endParaRPr lang="en-GB">
              <a:solidFill>
                <a:srgbClr val="000000"/>
              </a:solidFill>
            </a:endParaRPr>
          </a:p>
        </p:txBody>
      </p:sp>
    </p:spTree>
    <p:extLst>
      <p:ext uri="{BB962C8B-B14F-4D97-AF65-F5344CB8AC3E}">
        <p14:creationId xmlns:p14="http://schemas.microsoft.com/office/powerpoint/2010/main" val="2879723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a:spcBef>
                <a:spcPct val="0"/>
              </a:spcBef>
            </a:pPr>
            <a:endParaRPr lang="en-US"/>
          </a:p>
        </p:txBody>
      </p:sp>
      <p:sp>
        <p:nvSpPr>
          <p:cNvPr id="62468" name="Slide Number Placeholder 3"/>
          <p:cNvSpPr>
            <a:spLocks noGrp="1"/>
          </p:cNvSpPr>
          <p:nvPr>
            <p:ph type="sldNum" sz="quarter" idx="5"/>
          </p:nvPr>
        </p:nvSpPr>
        <p:spPr>
          <a:noFill/>
        </p:spPr>
        <p:txBody>
          <a:bodyPr/>
          <a:lstStyle/>
          <a:p>
            <a:fld id="{345E3848-04E3-4D0B-9761-094455F0E5A7}" type="slidenum">
              <a:rPr lang="en-US" smtClean="0"/>
              <a:pPr/>
              <a:t>16</a:t>
            </a:fld>
            <a:endParaRPr lang="en-US"/>
          </a:p>
        </p:txBody>
      </p:sp>
    </p:spTree>
    <p:extLst>
      <p:ext uri="{BB962C8B-B14F-4D97-AF65-F5344CB8AC3E}">
        <p14:creationId xmlns:p14="http://schemas.microsoft.com/office/powerpoint/2010/main" val="2764687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29/06/2017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29/06/2017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29/06/2017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6/29/2017</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29/06/2017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29/06/2017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29/06/2017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29/06/2017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29/06/2017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29/06/2017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29/06/2017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29/06/2017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29/06/2017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6/29/2017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Choices&#8230;.pp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Fostering excellent teaching and productive student learning</a:t>
            </a:r>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a:solidFill>
                  <a:schemeClr val="tx2">
                    <a:lumMod val="60000"/>
                    <a:lumOff val="40000"/>
                  </a:schemeClr>
                </a:solidFill>
              </a:rPr>
              <a:t>Leon, July 2017</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Liverpool John Moores University and Edge Hill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Autofit/>
          </a:bodyPr>
          <a:lstStyle/>
          <a:p>
            <a:r>
              <a:rPr lang="en-GB" kern="1200" dirty="0">
                <a:solidFill>
                  <a:srgbClr val="002060"/>
                </a:solidFill>
              </a:rPr>
              <a:t>Some characteristics of excellent teaching as described in the scholarly literature</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a:t>Knows subject material thoroughly</a:t>
            </a:r>
          </a:p>
          <a:p>
            <a:pPr marL="514350" indent="-514350">
              <a:buSzPct val="100000"/>
              <a:buFont typeface="Arial" charset="0"/>
              <a:buAutoNum type="arabicPeriod"/>
            </a:pPr>
            <a:r>
              <a:rPr lang="en-GB" sz="2400" dirty="0"/>
              <a:t>Adopts a scholarly approach to the practice of teaching</a:t>
            </a:r>
          </a:p>
          <a:p>
            <a:pPr marL="514350" indent="-514350">
              <a:buSzPct val="100000"/>
              <a:buFont typeface="Arial" charset="0"/>
              <a:buAutoNum type="arabicPeriod"/>
            </a:pPr>
            <a:r>
              <a:rPr lang="en-GB" sz="2400" dirty="0"/>
              <a:t>Is reflective and regularly reviews own practice</a:t>
            </a:r>
          </a:p>
          <a:p>
            <a:pPr marL="514350" indent="-514350">
              <a:buSzPct val="100000"/>
              <a:buFont typeface="Arial" charset="0"/>
              <a:buAutoNum type="arabicPeriod"/>
            </a:pPr>
            <a:r>
              <a:rPr lang="en-GB" sz="2400" dirty="0"/>
              <a:t>Is well organised and plans curriculum effectively</a:t>
            </a:r>
          </a:p>
          <a:p>
            <a:pPr marL="514350" indent="-514350">
              <a:buSzPct val="100000"/>
              <a:buFont typeface="Arial" charset="0"/>
              <a:buAutoNum type="arabicPeriod"/>
            </a:pPr>
            <a:r>
              <a:rPr lang="en-GB" sz="2400" dirty="0"/>
              <a:t>Is passionate about teaching</a:t>
            </a:r>
          </a:p>
          <a:p>
            <a:pPr marL="514350" indent="-514350">
              <a:buSzPct val="100000"/>
              <a:buFont typeface="Arial" charset="0"/>
              <a:buAutoNum type="arabicPeriod"/>
            </a:pPr>
            <a:r>
              <a:rPr lang="en-GB" sz="2400" dirty="0"/>
              <a:t>Has a student-centred orientation to teaching</a:t>
            </a:r>
          </a:p>
          <a:p>
            <a:pPr marL="514350" indent="-514350">
              <a:buSzPct val="100000"/>
              <a:buFont typeface="Arial" charset="0"/>
              <a:buAutoNum type="arabicPeriod"/>
            </a:pPr>
            <a:r>
              <a:rPr lang="en-GB" sz="2400" dirty="0"/>
              <a:t>Regularly reviews innovations in learning and teaching and tries out ones relevant to own context</a:t>
            </a:r>
          </a:p>
          <a:p>
            <a:pPr marL="514350" indent="-514350">
              <a:buSzPct val="100000"/>
              <a:buFont typeface="Arial" charset="0"/>
              <a:buAutoNum type="arabicPeriod"/>
            </a:pPr>
            <a:r>
              <a:rPr lang="en-GB" sz="2400" dirty="0"/>
              <a:t>Ensures that assessment practices are fit for purpose and contribute to learning</a:t>
            </a:r>
          </a:p>
          <a:p>
            <a:pPr marL="514350" indent="-514350">
              <a:buSzPct val="100000"/>
              <a:buFont typeface="Arial" charset="0"/>
              <a:buAutoNum type="arabicPeriod"/>
            </a:pPr>
            <a:r>
              <a:rPr lang="en-GB" sz="2400" dirty="0"/>
              <a:t>Demonstrates empathy and emotional intelligence</a:t>
            </a:r>
          </a:p>
          <a:p>
            <a:pPr marL="514350" indent="-514350">
              <a:buSzPct val="100000"/>
              <a:buFont typeface="Arial" charset="0"/>
              <a:buAutoNum type="arabicPeriod"/>
            </a:pPr>
            <a:endParaRPr lang="en-GB"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we know if we are offering excellent student experiences?</a:t>
            </a:r>
          </a:p>
        </p:txBody>
      </p:sp>
      <p:sp>
        <p:nvSpPr>
          <p:cNvPr id="8195" name="Content Placeholder 2"/>
          <p:cNvSpPr>
            <a:spLocks noGrp="1"/>
          </p:cNvSpPr>
          <p:nvPr>
            <p:ph idx="1"/>
          </p:nvPr>
        </p:nvSpPr>
        <p:spPr/>
        <p:txBody>
          <a:bodyPr/>
          <a:lstStyle/>
          <a:p>
            <a:r>
              <a:rPr lang="en-GB" dirty="0"/>
              <a:t>Students are satisfied, learn well, achieve highly and have fulfilling learning experiences;</a:t>
            </a:r>
          </a:p>
          <a:p>
            <a:r>
              <a:rPr lang="en-GB" dirty="0"/>
              <a:t>Students develop a range of competences they need including problem solving, working with others and self-management;</a:t>
            </a:r>
          </a:p>
          <a:p>
            <a:r>
              <a:rPr lang="en-GB" dirty="0"/>
              <a:t>We as practioners are satisfied, motivated and find our workloads manageable;</a:t>
            </a:r>
          </a:p>
          <a:p>
            <a:r>
              <a:rPr lang="en-GB" dirty="0"/>
              <a:t>Quality assurers and Professional and Subject bodies like what we do and have no complaints about systems and processes;</a:t>
            </a:r>
          </a:p>
          <a:p>
            <a:r>
              <a:rPr lang="en-GB" dirty="0"/>
              <a:t>University managers are confident that the student experience offered is of high quality (and deal with few complaints).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Excellent curriculum delivery: delivering content…..</a:t>
            </a:r>
          </a:p>
        </p:txBody>
      </p:sp>
      <p:sp>
        <p:nvSpPr>
          <p:cNvPr id="18435" name="Rectangle 3"/>
          <p:cNvSpPr>
            <a:spLocks noGrp="1" noChangeArrowheads="1"/>
          </p:cNvSpPr>
          <p:nvPr>
            <p:ph type="body" idx="1"/>
          </p:nvPr>
        </p:nvSpPr>
        <p:spPr/>
        <p:txBody>
          <a:bodyPr/>
          <a:lstStyle/>
          <a:p>
            <a:pPr>
              <a:lnSpc>
                <a:spcPct val="100000"/>
              </a:lnSpc>
            </a:pPr>
            <a:r>
              <a:rPr lang="en-GB" sz="2600" dirty="0"/>
              <a:t>is less like delivering a parcel (the postman model) and more like delivering a baby (the midwife model). </a:t>
            </a:r>
          </a:p>
          <a:p>
            <a:pPr>
              <a:lnSpc>
                <a:spcPct val="100000"/>
              </a:lnSpc>
            </a:pPr>
            <a:r>
              <a:rPr lang="en-GB" sz="2600" dirty="0"/>
              <a:t>University staff can advise, guide, intervene when things so wrong, but in the end only the student can bring learning into life!!</a:t>
            </a:r>
          </a:p>
          <a:p>
            <a:pPr>
              <a:lnSpc>
                <a:spcPct val="100000"/>
              </a:lnSpc>
            </a:pPr>
            <a:r>
              <a:rPr lang="en-GB" sz="2600" dirty="0"/>
              <a:t>Content can be gleaned from many sources (e.g. MIT and our UK Open University are putting more and more content into open access areas).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The </a:t>
            </a:r>
            <a:r>
              <a:rPr lang="en-US" sz="3200" kern="1200">
                <a:solidFill>
                  <a:srgbClr val="002060"/>
                </a:solidFill>
              </a:rPr>
              <a:t>Maieutic model</a:t>
            </a:r>
            <a:endParaRPr lang="en-GB" sz="3200" kern="1200">
              <a:solidFill>
                <a:srgbClr val="002060"/>
              </a:solidFill>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800" dirty="0" err="1"/>
              <a:t>Maieutics</a:t>
            </a:r>
            <a:r>
              <a:rPr lang="en-US" sz="2800" dirty="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800" dirty="0" err="1"/>
              <a:t>ιευτικός</a:t>
            </a:r>
            <a:r>
              <a:rPr lang="en-US" sz="2800" dirty="0"/>
              <a:t>”, pertaining to midwifery.</a:t>
            </a:r>
            <a:r>
              <a:rPr lang="en-GB" sz="2800" dirty="0"/>
              <a:t> </a:t>
            </a:r>
          </a:p>
          <a:p>
            <a:pPr>
              <a:lnSpc>
                <a:spcPct val="100000"/>
              </a:lnSpc>
              <a:buFont typeface="Wingdings" pitchFamily="2" charset="2"/>
              <a:buNone/>
            </a:pPr>
            <a:endParaRPr lang="en-GB"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Hogarth_lecture_1736.jpg"/>
          <p:cNvPicPr>
            <a:picLocks noChangeAspect="1"/>
          </p:cNvPicPr>
          <p:nvPr/>
        </p:nvPicPr>
        <p:blipFill>
          <a:blip r:embed="rId3" cstate="email"/>
          <a:srcRect/>
          <a:stretch>
            <a:fillRect/>
          </a:stretch>
        </p:blipFill>
        <p:spPr bwMode="auto">
          <a:xfrm>
            <a:off x="0" y="0"/>
            <a:ext cx="5548313" cy="6858000"/>
          </a:xfrm>
          <a:prstGeom prst="rect">
            <a:avLst/>
          </a:prstGeom>
          <a:noFill/>
          <a:ln w="9525">
            <a:noFill/>
            <a:miter lim="800000"/>
            <a:headEnd/>
            <a:tailEnd/>
          </a:ln>
        </p:spPr>
      </p:pic>
      <p:sp>
        <p:nvSpPr>
          <p:cNvPr id="11267" name="TextBox 2"/>
          <p:cNvSpPr txBox="1">
            <a:spLocks noChangeArrowheads="1"/>
          </p:cNvSpPr>
          <p:nvPr/>
        </p:nvSpPr>
        <p:spPr bwMode="auto">
          <a:xfrm>
            <a:off x="5791200" y="1524000"/>
            <a:ext cx="3463925" cy="2677656"/>
          </a:xfrm>
          <a:prstGeom prst="rect">
            <a:avLst/>
          </a:prstGeom>
          <a:noFill/>
          <a:ln w="9525">
            <a:noFill/>
            <a:miter lim="800000"/>
            <a:headEnd/>
            <a:tailEnd/>
          </a:ln>
        </p:spPr>
        <p:txBody>
          <a:bodyPr>
            <a:spAutoFit/>
          </a:bodyPr>
          <a:lstStyle/>
          <a:p>
            <a:pPr algn="ctr"/>
            <a:r>
              <a:rPr lang="en-GB" sz="2800" b="1" dirty="0">
                <a:solidFill>
                  <a:srgbClr val="FFFFFF"/>
                </a:solidFill>
                <a:latin typeface="Calibri" pitchFamily="34" charset="0"/>
              </a:rPr>
              <a:t>William Hogarth</a:t>
            </a:r>
          </a:p>
          <a:p>
            <a:pPr algn="ctr"/>
            <a:r>
              <a:rPr lang="en-GB" sz="2800" b="1" dirty="0">
                <a:solidFill>
                  <a:srgbClr val="FFFFFF"/>
                </a:solidFill>
                <a:latin typeface="Calibri" pitchFamily="34" charset="0"/>
              </a:rPr>
              <a:t>1736</a:t>
            </a:r>
          </a:p>
          <a:p>
            <a:pPr algn="ctr"/>
            <a:r>
              <a:rPr lang="en-GB" sz="2800" b="1" dirty="0">
                <a:solidFill>
                  <a:srgbClr val="FFFFFF"/>
                </a:solidFill>
                <a:latin typeface="Calibri" pitchFamily="34" charset="0"/>
              </a:rPr>
              <a:t>‘Scholars at a lecture’</a:t>
            </a:r>
          </a:p>
          <a:p>
            <a:pPr algn="ctr"/>
            <a:r>
              <a:rPr lang="en-GB" sz="2800" b="1" dirty="0">
                <a:solidFill>
                  <a:srgbClr val="FFFFFF"/>
                </a:solidFill>
                <a:latin typeface="Calibri" pitchFamily="34" charset="0"/>
              </a:rPr>
              <a:t>How would the lecturer be rated in the NSS?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descr="IMG_8270.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42875" y="0"/>
            <a:ext cx="8143875" cy="1441450"/>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000" kern="1200" dirty="0">
                <a:solidFill>
                  <a:srgbClr val="002060"/>
                </a:solidFill>
              </a:rPr>
              <a:t>Things I wish I had known about effective teaching and support when I started doing it. It helps to:</a:t>
            </a:r>
          </a:p>
        </p:txBody>
      </p:sp>
      <p:sp>
        <p:nvSpPr>
          <p:cNvPr id="43011" name="Rectangle 3"/>
          <p:cNvSpPr>
            <a:spLocks noGrp="1" noChangeArrowheads="1"/>
          </p:cNvSpPr>
          <p:nvPr>
            <p:ph idx="1"/>
          </p:nvPr>
        </p:nvSpPr>
        <p:spPr>
          <a:xfrm>
            <a:off x="571500" y="1500188"/>
            <a:ext cx="8143875" cy="4824412"/>
          </a:xfrm>
        </p:spPr>
        <p:txBody>
          <a:bodyPr/>
          <a:lstStyle/>
          <a:p>
            <a:pPr>
              <a:lnSpc>
                <a:spcPct val="100000"/>
              </a:lnSpc>
            </a:pPr>
            <a:r>
              <a:rPr lang="en-GB" sz="2400" dirty="0"/>
              <a:t>Prepare diligently without being obsessive and be honest if you are asked questions you can’t immediately answer;</a:t>
            </a:r>
          </a:p>
          <a:p>
            <a:pPr>
              <a:lnSpc>
                <a:spcPct val="100000"/>
              </a:lnSpc>
            </a:pPr>
            <a:r>
              <a:rPr lang="en-GB" sz="2400" dirty="0"/>
              <a:t>Spend as much time thinking about how you will structure learning activities as about the content of what is being taught;</a:t>
            </a:r>
          </a:p>
          <a:p>
            <a:pPr>
              <a:lnSpc>
                <a:spcPct val="100000"/>
              </a:lnSpc>
            </a:pPr>
            <a:r>
              <a:rPr lang="en-GB" dirty="0"/>
              <a:t>Make convincing links between what you are doing with students today and what you have done previously, as well as signposting forward to future learning;</a:t>
            </a:r>
          </a:p>
          <a:p>
            <a:pPr>
              <a:lnSpc>
                <a:spcPct val="100000"/>
              </a:lnSpc>
            </a:pPr>
            <a:r>
              <a:rPr lang="en-GB" sz="2400" dirty="0"/>
              <a:t>On the days when you aren’t feeling inspired or positive, it is helpful to cultivate a convincing air of enthusiasm and empathy (maybe get a magic jacket!). </a:t>
            </a:r>
          </a:p>
        </p:txBody>
      </p:sp>
      <p:sp>
        <p:nvSpPr>
          <p:cNvPr id="43012" name="AutoShape 4">
            <a:hlinkClick r:id="rId3" action="ppaction://hlinkpres?slideindex=1&amp;slidetitle=" highlightClick="1"/>
          </p:cNvPr>
          <p:cNvSpPr>
            <a:spLocks noChangeArrowheads="1"/>
          </p:cNvSpPr>
          <p:nvPr/>
        </p:nvSpPr>
        <p:spPr bwMode="auto">
          <a:xfrm>
            <a:off x="8101013" y="5808663"/>
            <a:ext cx="1042987" cy="1042987"/>
          </a:xfrm>
          <a:prstGeom prst="actionButtonBlank">
            <a:avLst/>
          </a:prstGeom>
          <a:noFill/>
          <a:ln w="12700">
            <a:noFill/>
            <a:miter lim="800000"/>
            <a:headEnd type="none" w="sm" len="sm"/>
            <a:tailEnd type="none" w="sm" len="sm"/>
          </a:ln>
        </p:spPr>
        <p:txBody>
          <a:bodyPr wrap="none" anchor="ct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Excellent assessment works well when:</a:t>
            </a:r>
          </a:p>
        </p:txBody>
      </p:sp>
      <p:sp>
        <p:nvSpPr>
          <p:cNvPr id="3" name="Content Placeholder 2"/>
          <p:cNvSpPr>
            <a:spLocks noGrp="1"/>
          </p:cNvSpPr>
          <p:nvPr>
            <p:ph idx="1"/>
          </p:nvPr>
        </p:nvSpPr>
        <p:spPr/>
        <p:txBody>
          <a:bodyPr/>
          <a:lstStyle/>
          <a:p>
            <a:r>
              <a:rPr lang="en-GB" dirty="0"/>
              <a:t>Assessment is part of the learning process i.e. assessment </a:t>
            </a:r>
            <a:r>
              <a:rPr lang="en-GB" i="1" dirty="0"/>
              <a:t>for </a:t>
            </a:r>
            <a:r>
              <a:rPr lang="en-GB" dirty="0"/>
              <a:t>not just </a:t>
            </a:r>
            <a:r>
              <a:rPr lang="en-GB" i="1" dirty="0"/>
              <a:t>of</a:t>
            </a:r>
            <a:r>
              <a:rPr lang="en-GB" dirty="0"/>
              <a:t> learning;</a:t>
            </a:r>
          </a:p>
          <a:p>
            <a:r>
              <a:rPr lang="en-GB" dirty="0"/>
              <a:t>Students recognise the assessment tasks and processes to be fair, equivalent and authentic;</a:t>
            </a:r>
          </a:p>
          <a:p>
            <a:r>
              <a:rPr lang="en-GB" dirty="0"/>
              <a:t>There is a high proportion of useful formative feedback and summative feedback is used sparingly but rigorously;</a:t>
            </a:r>
          </a:p>
          <a:p>
            <a:r>
              <a:rPr lang="en-GB" dirty="0"/>
              <a:t>Students have dialogic opportunities to rehearse and explore new methods of assessment before they are implemented in summative contexts;</a:t>
            </a:r>
          </a:p>
          <a:p>
            <a:r>
              <a:rPr lang="en-GB" dirty="0"/>
              <a:t>Those managing the assessment are able to do so without excessive strain.</a:t>
            </a:r>
          </a:p>
        </p:txBody>
      </p:sp>
    </p:spTree>
    <p:extLst>
      <p:ext uri="{BB962C8B-B14F-4D97-AF65-F5344CB8AC3E}">
        <p14:creationId xmlns:p14="http://schemas.microsoft.com/office/powerpoint/2010/main" val="3783229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1717005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Rationale: excellent teaching can lead to productive student learning if we:</a:t>
            </a:r>
          </a:p>
        </p:txBody>
      </p:sp>
      <p:sp>
        <p:nvSpPr>
          <p:cNvPr id="3" name="Content Placeholder 2"/>
          <p:cNvSpPr>
            <a:spLocks noGrp="1"/>
          </p:cNvSpPr>
          <p:nvPr>
            <p:ph idx="1"/>
          </p:nvPr>
        </p:nvSpPr>
        <p:spPr>
          <a:xfrm>
            <a:off x="357158" y="1214422"/>
            <a:ext cx="8429684" cy="4987941"/>
          </a:xfrm>
        </p:spPr>
        <p:txBody>
          <a:bodyPr/>
          <a:lstStyle/>
          <a:p>
            <a:r>
              <a:rPr lang="en-GB" sz="2800" dirty="0"/>
              <a:t>Adopt a whole-institutional focus, involving colleagues across the organisation to work together;</a:t>
            </a:r>
          </a:p>
          <a:p>
            <a:r>
              <a:rPr lang="en-GB" sz="2800" dirty="0"/>
              <a:t>Recognise the importance of providing a cohesive student-centred approach;</a:t>
            </a:r>
          </a:p>
          <a:p>
            <a:r>
              <a:rPr lang="en-GB" sz="2800" dirty="0"/>
              <a:t>Provide an excellent curriculum by aligning advance planning, designing authentic activities, using diverse methods for content delivery, offering thoughtful and inclusive student support, applying fit-for-purpose approaches to assessment and ensuring sound quality processes.</a:t>
            </a:r>
          </a:p>
          <a:p>
            <a:pPr>
              <a:buNone/>
            </a:pPr>
            <a:br>
              <a:rPr lang="en-GB" sz="2800" dirty="0"/>
            </a:br>
            <a:endParaRPr lang="en-GB"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rot="60000">
            <a:off x="-265927" y="82850"/>
            <a:ext cx="9553575" cy="6800851"/>
          </a:xfrm>
          <a:prstGeom prst="rect">
            <a:avLst/>
          </a:prstGeom>
          <a:noFill/>
          <a:ln w="9525">
            <a:noFill/>
            <a:miter lim="800000"/>
            <a:headEnd/>
            <a:tailEnd/>
          </a:ln>
        </p:spPr>
      </p:pic>
    </p:spTree>
    <p:extLst>
      <p:ext uri="{BB962C8B-B14F-4D97-AF65-F5344CB8AC3E}">
        <p14:creationId xmlns:p14="http://schemas.microsoft.com/office/powerpoint/2010/main" val="1771706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Excellent support for students involves helping them develop:</a:t>
            </a:r>
          </a:p>
        </p:txBody>
      </p:sp>
      <p:sp>
        <p:nvSpPr>
          <p:cNvPr id="3" name="Content Placeholder 2"/>
          <p:cNvSpPr>
            <a:spLocks noGrp="1"/>
          </p:cNvSpPr>
          <p:nvPr>
            <p:ph idx="1"/>
          </p:nvPr>
        </p:nvSpPr>
        <p:spPr/>
        <p:txBody>
          <a:bodyPr/>
          <a:lstStyle/>
          <a:p>
            <a:r>
              <a:rPr lang="en-GB" dirty="0"/>
              <a:t>Confidence and self-efficacy (</a:t>
            </a:r>
            <a:r>
              <a:rPr lang="en-GB" dirty="0" err="1"/>
              <a:t>Dweck</a:t>
            </a:r>
            <a:r>
              <a:rPr lang="en-GB" dirty="0"/>
              <a:t>), so that success feels achievable;</a:t>
            </a:r>
          </a:p>
          <a:p>
            <a:r>
              <a:rPr lang="en-GB" dirty="0"/>
              <a:t>A range of ‘literacies’ to include academic literacy, assessment literacy, digital literacy, information literacy, social and inter-personal literacy;</a:t>
            </a:r>
          </a:p>
          <a:p>
            <a:r>
              <a:rPr lang="en-GB" dirty="0"/>
              <a:t>Coping strategies to enable them to identify when they need help and where to go to find it;</a:t>
            </a:r>
          </a:p>
          <a:p>
            <a:r>
              <a:rPr lang="en-GB" dirty="0"/>
              <a:t>Resilience and grit: ‘bounce-back-ability’ so they can recover from setbacks.</a:t>
            </a:r>
          </a:p>
        </p:txBody>
      </p:sp>
    </p:spTree>
    <p:extLst>
      <p:ext uri="{BB962C8B-B14F-4D97-AF65-F5344CB8AC3E}">
        <p14:creationId xmlns:p14="http://schemas.microsoft.com/office/powerpoint/2010/main" val="1064277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286776" cy="1074737"/>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How can we get students to fully engage as </a:t>
            </a:r>
            <a:br>
              <a:rPr lang="en-GB" sz="3200" kern="1200" dirty="0">
                <a:solidFill>
                  <a:srgbClr val="002060"/>
                </a:solidFill>
              </a:rPr>
            </a:br>
            <a:r>
              <a:rPr lang="en-GB" sz="3200" kern="1200" dirty="0">
                <a:solidFill>
                  <a:srgbClr val="002060"/>
                </a:solidFill>
              </a:rPr>
              <a:t>partners in the learning process? We should aim to:</a:t>
            </a:r>
          </a:p>
        </p:txBody>
      </p:sp>
      <p:sp>
        <p:nvSpPr>
          <p:cNvPr id="3" name="Content Placeholder 2"/>
          <p:cNvSpPr>
            <a:spLocks noGrp="1"/>
          </p:cNvSpPr>
          <p:nvPr>
            <p:ph idx="1"/>
          </p:nvPr>
        </p:nvSpPr>
        <p:spPr/>
        <p:txBody>
          <a:bodyPr/>
          <a:lstStyle/>
          <a:p>
            <a:r>
              <a:rPr lang="en-GB" sz="2600" dirty="0"/>
              <a:t>Provide opportunities for students to get involved in authentic learning environments on campus or off;</a:t>
            </a:r>
          </a:p>
          <a:p>
            <a:r>
              <a:rPr lang="en-GB" sz="2600" dirty="0"/>
              <a:t>Keep the curriculum current and life-relevant, without losing historical perspectives;</a:t>
            </a:r>
          </a:p>
          <a:p>
            <a:r>
              <a:rPr lang="en-GB" sz="2600" dirty="0"/>
              <a:t>Give them real problems to solve and issues with which to engage;</a:t>
            </a:r>
          </a:p>
          <a:p>
            <a:r>
              <a:rPr lang="en-GB" sz="2600" dirty="0"/>
              <a:t>Identify the skills they need to succeed and provide opportunities to rehearse and develop them;</a:t>
            </a:r>
          </a:p>
          <a:p>
            <a:r>
              <a:rPr lang="en-GB" sz="2600" dirty="0"/>
              <a:t>Never compromise on the quality of the demands we make of them.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What kinds of management interventions can foster excellent student experiences?</a:t>
            </a:r>
          </a:p>
        </p:txBody>
      </p:sp>
      <p:sp>
        <p:nvSpPr>
          <p:cNvPr id="9219" name="Content Placeholder 2"/>
          <p:cNvSpPr>
            <a:spLocks noGrp="1"/>
          </p:cNvSpPr>
          <p:nvPr>
            <p:ph idx="1"/>
          </p:nvPr>
        </p:nvSpPr>
        <p:spPr/>
        <p:txBody>
          <a:bodyPr/>
          <a:lstStyle/>
          <a:p>
            <a:r>
              <a:rPr lang="en-GB" sz="2600" dirty="0"/>
              <a:t>Promotion and reward systems that recognise the importance of prioritising student support;</a:t>
            </a:r>
          </a:p>
          <a:p>
            <a:r>
              <a:rPr lang="en-GB" sz="2600" dirty="0"/>
              <a:t>Identifying outstanding student supporters and using them as advocates and mentors to novices;</a:t>
            </a:r>
          </a:p>
          <a:p>
            <a:r>
              <a:rPr lang="en-GB" sz="2600" dirty="0"/>
              <a:t>A culture of community, that encourages evidence-based dissemination of good practice;</a:t>
            </a:r>
          </a:p>
          <a:p>
            <a:r>
              <a:rPr lang="en-GB" sz="2600" dirty="0"/>
              <a:t>Dialogues around what makes for excellent student experiences, and a commitment to continuously update our practice.</a:t>
            </a:r>
          </a:p>
          <a:p>
            <a:endParaRPr lang="en-GB" sz="2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 what do you plan to do to offer excellent teaching </a:t>
            </a:r>
            <a:r>
              <a:rPr lang="en-GB"/>
              <a:t>and foster productive </a:t>
            </a:r>
            <a:r>
              <a:rPr lang="en-GB" dirty="0"/>
              <a:t>student learning?</a:t>
            </a:r>
          </a:p>
        </p:txBody>
      </p:sp>
      <p:sp>
        <p:nvSpPr>
          <p:cNvPr id="3" name="Content Placeholder 2"/>
          <p:cNvSpPr>
            <a:spLocks noGrp="1"/>
          </p:cNvSpPr>
          <p:nvPr>
            <p:ph idx="1"/>
          </p:nvPr>
        </p:nvSpPr>
        <p:spPr/>
        <p:txBody>
          <a:bodyPr/>
          <a:lstStyle/>
          <a:p>
            <a:r>
              <a:rPr lang="en-GB" dirty="0"/>
              <a:t>Whose work do you admire, and how can you emulate them?</a:t>
            </a:r>
          </a:p>
          <a:p>
            <a:r>
              <a:rPr lang="en-GB" dirty="0"/>
              <a:t>Do you have people who can mentor you? And can you mentor others?</a:t>
            </a:r>
          </a:p>
          <a:p>
            <a:r>
              <a:rPr lang="en-GB" dirty="0"/>
              <a:t>In what contexts can you seek opportunities for professional networking to help you remain in the vanguard of good practice?</a:t>
            </a:r>
          </a:p>
          <a:p>
            <a:r>
              <a:rPr lang="en-GB" dirty="0"/>
              <a:t>Which are your best networks, and how can you make a positive contribution to them?</a:t>
            </a:r>
          </a:p>
          <a:p>
            <a:r>
              <a:rPr lang="en-GB" dirty="0"/>
              <a:t>What forms of CPD work best for you? And how can you ensure your commitment to engaging with it?</a:t>
            </a:r>
          </a:p>
          <a:p>
            <a:r>
              <a:rPr lang="en-GB" dirty="0"/>
              <a:t>To what extent do you continue to be a </a:t>
            </a:r>
            <a:r>
              <a:rPr lang="en-GB"/>
              <a:t>lifelong learner?</a:t>
            </a:r>
            <a:endParaRPr lang="en-GB" dirty="0"/>
          </a:p>
        </p:txBody>
      </p:sp>
    </p:spTree>
    <p:extLst>
      <p:ext uri="{BB962C8B-B14F-4D97-AF65-F5344CB8AC3E}">
        <p14:creationId xmlns:p14="http://schemas.microsoft.com/office/powerpoint/2010/main" val="7968372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email"/>
          <a:srcRect/>
          <a:stretch>
            <a:fillRect/>
          </a:stretch>
        </p:blipFill>
        <p:spPr bwMode="auto">
          <a:xfrm>
            <a:off x="0" y="0"/>
            <a:ext cx="9144000" cy="6858000"/>
          </a:xfrm>
          <a:prstGeom prst="rect">
            <a:avLst/>
          </a:prstGeom>
          <a:noFill/>
          <a:ln w="9525">
            <a:noFill/>
            <a:miter lim="800000"/>
            <a:headEnd/>
            <a:tailEnd/>
          </a:ln>
          <a:effectLst/>
        </p:spPr>
      </p:pic>
      <p:sp>
        <p:nvSpPr>
          <p:cNvPr id="3" name="TextBox 2"/>
          <p:cNvSpPr txBox="1"/>
          <p:nvPr/>
        </p:nvSpPr>
        <p:spPr>
          <a:xfrm>
            <a:off x="2699793" y="0"/>
            <a:ext cx="3975436" cy="569387"/>
          </a:xfrm>
          <a:prstGeom prst="rect">
            <a:avLst/>
          </a:prstGeom>
          <a:solidFill>
            <a:schemeClr val="bg1"/>
          </a:solidFill>
        </p:spPr>
        <p:txBody>
          <a:bodyPr wrap="square" rtlCol="0">
            <a:spAutoFit/>
          </a:bodyPr>
          <a:lstStyle/>
          <a:p>
            <a:pPr algn="ctr"/>
            <a:r>
              <a:rPr lang="en-GB" b="1" dirty="0"/>
              <a:t>Rejoice </a:t>
            </a:r>
          </a:p>
        </p:txBody>
      </p:sp>
    </p:spTree>
    <p:extLst>
      <p:ext uri="{BB962C8B-B14F-4D97-AF65-F5344CB8AC3E}">
        <p14:creationId xmlns:p14="http://schemas.microsoft.com/office/powerpoint/2010/main" val="23357347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a:t>
            </a:r>
            <a:r>
              <a:rPr lang="en-GB" kern="1200">
                <a:solidFill>
                  <a:srgbClr val="002060"/>
                </a:solidFill>
              </a:rPr>
              <a:t>slides are available </a:t>
            </a:r>
            <a:r>
              <a:rPr lang="en-GB" kern="1200" dirty="0">
                <a:solidFill>
                  <a:srgbClr val="002060"/>
                </a:solidFill>
              </a:rPr>
              <a:t>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“What the best College Teachers do” Cambridge Harvard University Press </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err="1"/>
              <a:t>Dweck</a:t>
            </a:r>
            <a:r>
              <a:rPr lang="en-GB" sz="2000" dirty="0"/>
              <a:t>, C. S. (2000) </a:t>
            </a:r>
            <a:r>
              <a:rPr lang="en-GB" sz="2000" i="1" dirty="0"/>
              <a:t>Self Theories: Their Role in Motivation, Personality and Development, </a:t>
            </a:r>
            <a:r>
              <a:rPr lang="en-GB" sz="2000" dirty="0"/>
              <a:t>Lillington, NC: Taylor &amp; Francis.</a:t>
            </a:r>
          </a:p>
          <a:p>
            <a:pPr marL="609600" indent="-609600" eaLnBrk="1" hangingPunct="1">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33510460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Robust quality: I argue that for engaged students we need:</a:t>
            </a:r>
          </a:p>
        </p:txBody>
      </p:sp>
      <p:sp>
        <p:nvSpPr>
          <p:cNvPr id="23555" name="Content Placeholder 2"/>
          <p:cNvSpPr>
            <a:spLocks noGrp="1"/>
          </p:cNvSpPr>
          <p:nvPr>
            <p:ph idx="1"/>
          </p:nvPr>
        </p:nvSpPr>
        <p:spPr>
          <a:xfrm>
            <a:off x="228600" y="1066800"/>
            <a:ext cx="8469313" cy="5135563"/>
          </a:xfrm>
        </p:spPr>
        <p:txBody>
          <a:bodyPr/>
          <a:lstStyle/>
          <a:p>
            <a:r>
              <a:rPr lang="en-GB" sz="2400" b="1" dirty="0"/>
              <a:t>Proactive and positive induction and initial training for all staff and ongoing Continuous </a:t>
            </a:r>
            <a:r>
              <a:rPr lang="en-GB" dirty="0"/>
              <a:t>P</a:t>
            </a:r>
            <a:r>
              <a:rPr lang="en-GB" sz="2400" b="1" dirty="0"/>
              <a:t>rofessional Development (CPD);</a:t>
            </a:r>
          </a:p>
          <a:p>
            <a:r>
              <a:rPr lang="en-GB" sz="2400" b="1" dirty="0"/>
              <a:t>Teaching based on a supportive / reflective model rather than merely a </a:t>
            </a:r>
            <a:r>
              <a:rPr lang="en-GB" sz="2400" b="1" dirty="0" err="1"/>
              <a:t>transmissive</a:t>
            </a:r>
            <a:r>
              <a:rPr lang="en-GB" sz="2400" b="1" dirty="0"/>
              <a:t> approach;</a:t>
            </a:r>
          </a:p>
          <a:p>
            <a:r>
              <a:rPr lang="en-GB" sz="2400" b="1" dirty="0"/>
              <a:t>Clear and widely publicised mutual expectations for students and staff;</a:t>
            </a:r>
          </a:p>
          <a:p>
            <a:r>
              <a:rPr lang="en-GB" sz="2400" b="1" dirty="0"/>
              <a:t>Recognition and reward for committed teaching and learning support, and having obvious career pathways for those who dedicate their lives to enhancing the student experience;</a:t>
            </a:r>
          </a:p>
          <a:p>
            <a:r>
              <a:rPr lang="en-GB" sz="2400" b="1" dirty="0"/>
              <a:t>Taking student feedback very seriously, and publicising widely action take as a result of feedback.</a:t>
            </a:r>
          </a:p>
          <a:p>
            <a:endParaRPr lang="en-GB" sz="24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We need therefore to think about</a:t>
            </a:r>
          </a:p>
        </p:txBody>
      </p:sp>
      <p:sp>
        <p:nvSpPr>
          <p:cNvPr id="5" name="Content Placeholder 4"/>
          <p:cNvSpPr>
            <a:spLocks noGrp="1"/>
          </p:cNvSpPr>
          <p:nvPr>
            <p:ph idx="1"/>
          </p:nvPr>
        </p:nvSpPr>
        <p:spPr/>
        <p:txBody>
          <a:bodyPr/>
          <a:lstStyle/>
          <a:p>
            <a:r>
              <a:rPr lang="en-GB" dirty="0"/>
              <a:t>Students in all their diversity;</a:t>
            </a:r>
          </a:p>
          <a:p>
            <a:r>
              <a:rPr lang="en-GB" dirty="0"/>
              <a:t>The employment context;</a:t>
            </a:r>
          </a:p>
          <a:p>
            <a:r>
              <a:rPr lang="en-GB" dirty="0"/>
              <a:t>Staffing levels and support in all institutional roles;</a:t>
            </a:r>
          </a:p>
          <a:p>
            <a:r>
              <a:rPr lang="en-GB" dirty="0"/>
              <a:t>Appropriate organisational finances;</a:t>
            </a:r>
          </a:p>
          <a:p>
            <a:r>
              <a:rPr lang="en-GB" dirty="0"/>
              <a:t>Useful technologies to support learning, assessment and administration;</a:t>
            </a:r>
          </a:p>
          <a:p>
            <a:r>
              <a:rPr lang="en-GB" dirty="0"/>
              <a:t>Emergent learning paradigms;</a:t>
            </a:r>
          </a:p>
          <a:p>
            <a:r>
              <a:rPr lang="en-GB" dirty="0"/>
              <a:t>Students as producers as well as consumers;</a:t>
            </a:r>
          </a:p>
          <a:p>
            <a:r>
              <a:rPr lang="en-GB" dirty="0"/>
              <a:t>Student satisfaction and other performance indicators;</a:t>
            </a:r>
          </a:p>
          <a:p>
            <a:r>
              <a:rPr lang="en-GB" dirty="0"/>
              <a:t>New models of student engagement.</a:t>
            </a:r>
          </a:p>
          <a:p>
            <a:endParaRPr lang="en-GB" dirty="0"/>
          </a:p>
          <a:p>
            <a:endParaRPr lang="en-GB" dirty="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Engagement: Why talk about it? Because:</a:t>
            </a:r>
          </a:p>
        </p:txBody>
      </p:sp>
      <p:sp>
        <p:nvSpPr>
          <p:cNvPr id="13315" name="Rectangle 3"/>
          <p:cNvSpPr>
            <a:spLocks noGrp="1"/>
          </p:cNvSpPr>
          <p:nvPr>
            <p:ph idx="1"/>
          </p:nvPr>
        </p:nvSpPr>
        <p:spPr>
          <a:xfrm>
            <a:off x="468313" y="1124744"/>
            <a:ext cx="8229600" cy="5077619"/>
          </a:xfrm>
        </p:spPr>
        <p:txBody>
          <a:bodyPr/>
          <a:lstStyle/>
          <a:p>
            <a:pPr eaLnBrk="1" hangingPunct="1"/>
            <a:r>
              <a:rPr lang="en-GB" sz="2600" b="1" dirty="0"/>
              <a:t>Academics and learning support staff report increasing levels of disengagement by students of the ‘</a:t>
            </a:r>
            <a:r>
              <a:rPr lang="en-GB" sz="2600" b="1" dirty="0" err="1"/>
              <a:t>iGeneration</a:t>
            </a:r>
            <a:r>
              <a:rPr lang="en-GB" sz="2600" b="1" dirty="0"/>
              <a:t>’;</a:t>
            </a:r>
          </a:p>
          <a:p>
            <a:pPr eaLnBrk="1" hangingPunct="1"/>
            <a:r>
              <a:rPr lang="en-GB" sz="2600" b="1" dirty="0"/>
              <a:t>The nature of student behaviour in higher education is changing radically in terms of academic and other literacies; </a:t>
            </a:r>
          </a:p>
          <a:p>
            <a:pPr eaLnBrk="1" hangingPunct="1">
              <a:lnSpc>
                <a:spcPct val="90000"/>
              </a:lnSpc>
            </a:pPr>
            <a:r>
              <a:rPr lang="en-GB" sz="2600" b="1" dirty="0"/>
              <a:t>Institutions need to ensure that new students enter with, or have the opportunity to acquire, the skills needed for academic success;</a:t>
            </a:r>
          </a:p>
          <a:p>
            <a:pPr eaLnBrk="1" hangingPunct="1">
              <a:lnSpc>
                <a:spcPct val="90000"/>
              </a:lnSpc>
            </a:pPr>
            <a:r>
              <a:rPr lang="en-GB" sz="2600" b="1" dirty="0"/>
              <a:t>HEIs must devise programmes in which the emphasis is on maximising students’ development rather than excessive focus on subject content.</a:t>
            </a:r>
          </a:p>
          <a:p>
            <a:pPr eaLnBrk="1" hangingPunct="1"/>
            <a:endParaRPr lang="en-GB" sz="2600" b="1" dirty="0"/>
          </a:p>
          <a:p>
            <a:pPr eaLnBrk="1" hangingPunct="1"/>
            <a:endParaRPr lang="en-GB" sz="2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a:solidFill>
                  <a:srgbClr val="66FF66"/>
                </a:solidFill>
                <a:latin typeface="Calibri" pitchFamily="34" charset="0"/>
                <a:cs typeface="Arial" charset="0"/>
              </a:rPr>
              <a:t>Do these students look engaged?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2134</Words>
  <Application>Microsoft Office PowerPoint</Application>
  <PresentationFormat>On-screen Show (4:3)</PresentationFormat>
  <Paragraphs>167</Paragraphs>
  <Slides>30</Slides>
  <Notes>18</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30</vt:i4>
      </vt:variant>
    </vt:vector>
  </HeadingPairs>
  <TitlesOfParts>
    <vt:vector size="39" baseType="lpstr">
      <vt:lpstr>Arial</vt:lpstr>
      <vt:lpstr>Arial Rounded MT Bold</vt:lpstr>
      <vt:lpstr>Calibri</vt:lpstr>
      <vt:lpstr>Comic Sans MS</vt:lpstr>
      <vt:lpstr>Times New Roman</vt:lpstr>
      <vt:lpstr>Wingdings</vt:lpstr>
      <vt:lpstr>LeedsMet template</vt:lpstr>
      <vt:lpstr>101_Custom Design</vt:lpstr>
      <vt:lpstr>1_Office Theme</vt:lpstr>
      <vt:lpstr>Fostering excellent teaching and productive student learning</vt:lpstr>
      <vt:lpstr>Rationale: excellent teaching can lead to productive student learning if we:</vt:lpstr>
      <vt:lpstr>PowerPoint Presentation</vt:lpstr>
      <vt:lpstr>PowerPoint Presentation</vt:lpstr>
      <vt:lpstr>Robust quality: I argue that for engaged students we need:</vt:lpstr>
      <vt:lpstr>We need therefore to think about</vt:lpstr>
      <vt:lpstr>Engagement: Why talk about it? Because:</vt:lpstr>
      <vt:lpstr>PowerPoint Presentation</vt:lpstr>
      <vt:lpstr>PowerPoint Presentation</vt:lpstr>
      <vt:lpstr>Some characteristics of excellent teaching as described in the scholarly literature</vt:lpstr>
      <vt:lpstr>How do we know if we are offering excellent student experiences?</vt:lpstr>
      <vt:lpstr>PowerPoint Presentation</vt:lpstr>
      <vt:lpstr>Excellent curriculum delivery: delivering content…..</vt:lpstr>
      <vt:lpstr>The Maieutic model</vt:lpstr>
      <vt:lpstr>PowerPoint Presentation</vt:lpstr>
      <vt:lpstr>PowerPoint Presentation</vt:lpstr>
      <vt:lpstr>Things I wish I had known about effective teaching and support when I started doing it. It helps to:</vt:lpstr>
      <vt:lpstr>Excellent assessment works well when:</vt:lpstr>
      <vt:lpstr>PowerPoint Presentation</vt:lpstr>
      <vt:lpstr>PowerPoint Presentation</vt:lpstr>
      <vt:lpstr>Excellent support for students involves helping them develop:</vt:lpstr>
      <vt:lpstr>How can we get students to fully engage as  partners in the learning process? We should aim to:</vt:lpstr>
      <vt:lpstr>What kinds of management interventions can foster excellent student experiences?</vt:lpstr>
      <vt:lpstr>So what do you plan to do to offer excellent teaching and foster productive student learning?</vt:lpstr>
      <vt:lpstr>PowerPoint Presentation</vt:lpstr>
      <vt:lpstr>These and other slides are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2017-06-29T09:40:17Z</dcterms:modified>
</cp:coreProperties>
</file>