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9" r:id="rId3"/>
  </p:sldMasterIdLst>
  <p:notesMasterIdLst>
    <p:notesMasterId r:id="rId34"/>
  </p:notesMasterIdLst>
  <p:handoutMasterIdLst>
    <p:handoutMasterId r:id="rId35"/>
  </p:handoutMasterIdLst>
  <p:sldIdLst>
    <p:sldId id="420" r:id="rId4"/>
    <p:sldId id="530" r:id="rId5"/>
    <p:sldId id="617" r:id="rId6"/>
    <p:sldId id="605" r:id="rId7"/>
    <p:sldId id="542" r:id="rId8"/>
    <p:sldId id="614" r:id="rId9"/>
    <p:sldId id="535" r:id="rId10"/>
    <p:sldId id="597" r:id="rId11"/>
    <p:sldId id="601" r:id="rId12"/>
    <p:sldId id="569" r:id="rId13"/>
    <p:sldId id="567" r:id="rId14"/>
    <p:sldId id="576" r:id="rId15"/>
    <p:sldId id="580" r:id="rId16"/>
    <p:sldId id="579" r:id="rId17"/>
    <p:sldId id="595" r:id="rId18"/>
    <p:sldId id="592" r:id="rId19"/>
    <p:sldId id="588" r:id="rId20"/>
    <p:sldId id="618" r:id="rId21"/>
    <p:sldId id="620" r:id="rId22"/>
    <p:sldId id="621" r:id="rId23"/>
    <p:sldId id="619" r:id="rId24"/>
    <p:sldId id="572" r:id="rId25"/>
    <p:sldId id="568" r:id="rId26"/>
    <p:sldId id="622" r:id="rId27"/>
    <p:sldId id="624" r:id="rId28"/>
    <p:sldId id="382" r:id="rId29"/>
    <p:sldId id="270" r:id="rId30"/>
    <p:sldId id="271" r:id="rId31"/>
    <p:sldId id="272" r:id="rId32"/>
    <p:sldId id="317" r:id="rId33"/>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varScale="1">
        <p:scale>
          <a:sx n="70" d="100"/>
          <a:sy n="70" d="100"/>
        </p:scale>
        <p:origin x="1296" y="6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140" d="100"/>
        <a:sy n="140" d="100"/>
      </p:scale>
      <p:origin x="0" y="-8088"/>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FFAC576-9FC7-44BF-B8D8-BFABE5DED355}" type="slidenum">
              <a:rPr lang="en-GB" smtClean="0"/>
              <a:pPr/>
              <a:t>17</a:t>
            </a:fld>
            <a:endParaRPr lang="en-GB"/>
          </a:p>
        </p:txBody>
      </p:sp>
      <p:sp>
        <p:nvSpPr>
          <p:cNvPr id="78851" name="Rectangle 2"/>
          <p:cNvSpPr>
            <a:spLocks noGrp="1" noRot="1" noChangeAspect="1" noChangeArrowheads="1" noTextEdit="1"/>
          </p:cNvSpPr>
          <p:nvPr>
            <p:ph type="sldImg"/>
          </p:nvPr>
        </p:nvSpPr>
        <p:spPr>
          <a:xfrm>
            <a:off x="1150938" y="692150"/>
            <a:ext cx="4556125" cy="3416300"/>
          </a:xfrm>
          <a:ln/>
        </p:spPr>
      </p:sp>
      <p:sp>
        <p:nvSpPr>
          <p:cNvPr id="788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5570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19</a:t>
            </a:fld>
            <a:endParaRPr lang="en-GB" dirty="0"/>
          </a:p>
        </p:txBody>
      </p:sp>
    </p:spTree>
    <p:extLst>
      <p:ext uri="{BB962C8B-B14F-4D97-AF65-F5344CB8AC3E}">
        <p14:creationId xmlns:p14="http://schemas.microsoft.com/office/powerpoint/2010/main" val="2233633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dirty="0"/>
          </a:p>
        </p:txBody>
      </p:sp>
    </p:spTree>
    <p:extLst>
      <p:ext uri="{BB962C8B-B14F-4D97-AF65-F5344CB8AC3E}">
        <p14:creationId xmlns:p14="http://schemas.microsoft.com/office/powerpoint/2010/main" val="985639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Rejoice</a:t>
            </a:r>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extLst>
      <p:ext uri="{BB962C8B-B14F-4D97-AF65-F5344CB8AC3E}">
        <p14:creationId xmlns:p14="http://schemas.microsoft.com/office/powerpoint/2010/main" val="937224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FB84BE51-6D20-42D1-BF0C-4A3E69943F54}" type="slidenum">
              <a:rPr lang="en-GB" smtClean="0"/>
              <a:pPr>
                <a:defRPr/>
              </a:pPr>
              <a:t>5</a:t>
            </a:fld>
            <a:endParaRPr lang="en-GB"/>
          </a:p>
        </p:txBody>
      </p:sp>
    </p:spTree>
    <p:extLst>
      <p:ext uri="{BB962C8B-B14F-4D97-AF65-F5344CB8AC3E}">
        <p14:creationId xmlns:p14="http://schemas.microsoft.com/office/powerpoint/2010/main" val="4248227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7</a:t>
            </a:fld>
            <a:endParaRPr lang="en-GB"/>
          </a:p>
        </p:txBody>
      </p:sp>
    </p:spTree>
    <p:extLst>
      <p:ext uri="{BB962C8B-B14F-4D97-AF65-F5344CB8AC3E}">
        <p14:creationId xmlns:p14="http://schemas.microsoft.com/office/powerpoint/2010/main" val="3749148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6A9ABD-3643-48E8-BFC1-97A9CE5D2019}" type="slidenum">
              <a:rPr lang="en-US" smtClean="0">
                <a:solidFill>
                  <a:srgbClr val="000000"/>
                </a:solidFill>
              </a:rPr>
              <a:pPr fontAlgn="base">
                <a:spcBef>
                  <a:spcPct val="0"/>
                </a:spcBef>
                <a:spcAft>
                  <a:spcPct val="0"/>
                </a:spcAft>
                <a:defRPr/>
              </a:pPr>
              <a:t>8</a:t>
            </a:fld>
            <a:endParaRPr lang="en-US">
              <a:solidFill>
                <a:srgbClr val="000000"/>
              </a:solidFill>
            </a:endParaRPr>
          </a:p>
        </p:txBody>
      </p:sp>
    </p:spTree>
    <p:extLst>
      <p:ext uri="{BB962C8B-B14F-4D97-AF65-F5344CB8AC3E}">
        <p14:creationId xmlns:p14="http://schemas.microsoft.com/office/powerpoint/2010/main" val="635640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9</a:t>
            </a:fld>
            <a:endParaRPr lang="en-US" dirty="0">
              <a:solidFill>
                <a:srgbClr val="000000"/>
              </a:solidFill>
            </a:endParaRPr>
          </a:p>
        </p:txBody>
      </p:sp>
    </p:spTree>
    <p:extLst>
      <p:ext uri="{BB962C8B-B14F-4D97-AF65-F5344CB8AC3E}">
        <p14:creationId xmlns:p14="http://schemas.microsoft.com/office/powerpoint/2010/main" val="2260885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12</a:t>
            </a:fld>
            <a:endParaRPr lang="en-GB">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13</a:t>
            </a:fld>
            <a:endParaRPr lang="en-US"/>
          </a:p>
        </p:txBody>
      </p:sp>
    </p:spTree>
    <p:extLst>
      <p:ext uri="{BB962C8B-B14F-4D97-AF65-F5344CB8AC3E}">
        <p14:creationId xmlns:p14="http://schemas.microsoft.com/office/powerpoint/2010/main" val="3442600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81F20037-DB2C-4ADA-AC56-AD298BAD81C0}" type="slidenum">
              <a:rPr lang="en-GB" smtClean="0">
                <a:solidFill>
                  <a:srgbClr val="000000"/>
                </a:solidFill>
              </a:rPr>
              <a:pPr/>
              <a:t>15</a:t>
            </a:fld>
            <a:endParaRPr lang="en-GB">
              <a:solidFill>
                <a:srgbClr val="000000"/>
              </a:solidFill>
            </a:endParaRPr>
          </a:p>
        </p:txBody>
      </p:sp>
    </p:spTree>
    <p:extLst>
      <p:ext uri="{BB962C8B-B14F-4D97-AF65-F5344CB8AC3E}">
        <p14:creationId xmlns:p14="http://schemas.microsoft.com/office/powerpoint/2010/main" val="2879723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a:spcBef>
                <a:spcPct val="0"/>
              </a:spcBef>
            </a:pPr>
            <a:endParaRPr lang="en-US"/>
          </a:p>
        </p:txBody>
      </p:sp>
      <p:sp>
        <p:nvSpPr>
          <p:cNvPr id="62468" name="Slide Number Placeholder 3"/>
          <p:cNvSpPr>
            <a:spLocks noGrp="1"/>
          </p:cNvSpPr>
          <p:nvPr>
            <p:ph type="sldNum" sz="quarter" idx="5"/>
          </p:nvPr>
        </p:nvSpPr>
        <p:spPr>
          <a:noFill/>
        </p:spPr>
        <p:txBody>
          <a:bodyPr/>
          <a:lstStyle/>
          <a:p>
            <a:fld id="{345E3848-04E3-4D0B-9761-094455F0E5A7}" type="slidenum">
              <a:rPr lang="en-US" smtClean="0"/>
              <a:pPr/>
              <a:t>16</a:t>
            </a:fld>
            <a:endParaRPr lang="en-US"/>
          </a:p>
        </p:txBody>
      </p:sp>
    </p:spTree>
    <p:extLst>
      <p:ext uri="{BB962C8B-B14F-4D97-AF65-F5344CB8AC3E}">
        <p14:creationId xmlns:p14="http://schemas.microsoft.com/office/powerpoint/2010/main" val="2764687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29/06/2017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29/06/2017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29/06/2017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6/29/2017</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29/06/2017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29/06/2017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29/06/2017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29/06/2017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29/06/2017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29/06/2017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29/06/2017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29/06/2017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29/06/2017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6/29/2017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Choices&#8230;.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Fostering excellent teaching and productive student learning</a:t>
            </a:r>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a:solidFill>
                  <a:schemeClr val="tx2">
                    <a:lumMod val="60000"/>
                    <a:lumOff val="40000"/>
                  </a:schemeClr>
                </a:solidFill>
              </a:rPr>
              <a:t>Leon, July 2017</a:t>
            </a:r>
          </a:p>
          <a:p>
            <a:pPr algn="ctr" eaLnBrk="1" hangingPunct="1">
              <a:defRPr/>
            </a:pPr>
            <a:r>
              <a:rPr lang="en-GB" sz="2400" b="1" dirty="0"/>
              <a:t>Sally Brown @</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NTF, PFHEA,  SFSEDA</a:t>
            </a:r>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Liverpool John Moores University and Edge Hill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Autofit/>
          </a:bodyPr>
          <a:lstStyle/>
          <a:p>
            <a:r>
              <a:rPr lang="en-GB" kern="1200" dirty="0">
                <a:solidFill>
                  <a:srgbClr val="002060"/>
                </a:solidFill>
              </a:rPr>
              <a:t>Some characteristics of excellent teaching as described in the scholarly literature</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a:t>Knows subject material thoroughly</a:t>
            </a:r>
          </a:p>
          <a:p>
            <a:pPr marL="514350" indent="-514350">
              <a:buSzPct val="100000"/>
              <a:buFont typeface="Arial" charset="0"/>
              <a:buAutoNum type="arabicPeriod"/>
            </a:pPr>
            <a:r>
              <a:rPr lang="en-GB" sz="2400" dirty="0"/>
              <a:t>Adopts a scholarly approach to the practice of teaching</a:t>
            </a:r>
          </a:p>
          <a:p>
            <a:pPr marL="514350" indent="-514350">
              <a:buSzPct val="100000"/>
              <a:buFont typeface="Arial" charset="0"/>
              <a:buAutoNum type="arabicPeriod"/>
            </a:pPr>
            <a:r>
              <a:rPr lang="en-GB" sz="2400" dirty="0"/>
              <a:t>Is reflective and regularly reviews own practice</a:t>
            </a:r>
          </a:p>
          <a:p>
            <a:pPr marL="514350" indent="-514350">
              <a:buSzPct val="100000"/>
              <a:buFont typeface="Arial" charset="0"/>
              <a:buAutoNum type="arabicPeriod"/>
            </a:pPr>
            <a:r>
              <a:rPr lang="en-GB" sz="2400" dirty="0"/>
              <a:t>Is well organised and plans curriculum effectively</a:t>
            </a:r>
          </a:p>
          <a:p>
            <a:pPr marL="514350" indent="-514350">
              <a:buSzPct val="100000"/>
              <a:buFont typeface="Arial" charset="0"/>
              <a:buAutoNum type="arabicPeriod"/>
            </a:pPr>
            <a:r>
              <a:rPr lang="en-GB" sz="2400" dirty="0"/>
              <a:t>Is passionate about teaching</a:t>
            </a:r>
          </a:p>
          <a:p>
            <a:pPr marL="514350" indent="-514350">
              <a:buSzPct val="100000"/>
              <a:buFont typeface="Arial" charset="0"/>
              <a:buAutoNum type="arabicPeriod"/>
            </a:pPr>
            <a:r>
              <a:rPr lang="en-GB" sz="2400" dirty="0"/>
              <a:t>Has a student-centred orientation to teaching</a:t>
            </a:r>
          </a:p>
          <a:p>
            <a:pPr marL="514350" indent="-514350">
              <a:buSzPct val="100000"/>
              <a:buFont typeface="Arial" charset="0"/>
              <a:buAutoNum type="arabicPeriod"/>
            </a:pPr>
            <a:r>
              <a:rPr lang="en-GB" sz="2400" dirty="0"/>
              <a:t>Regularly reviews innovations in learning and teaching and tries out ones relevant to own context</a:t>
            </a:r>
          </a:p>
          <a:p>
            <a:pPr marL="514350" indent="-514350">
              <a:buSzPct val="100000"/>
              <a:buFont typeface="Arial" charset="0"/>
              <a:buAutoNum type="arabicPeriod"/>
            </a:pPr>
            <a:r>
              <a:rPr lang="en-GB" sz="2400" dirty="0"/>
              <a:t>Ensures that assessment practices are fit for purpose and contribute to learning</a:t>
            </a:r>
          </a:p>
          <a:p>
            <a:pPr marL="514350" indent="-514350">
              <a:buSzPct val="100000"/>
              <a:buFont typeface="Arial" charset="0"/>
              <a:buAutoNum type="arabicPeriod"/>
            </a:pPr>
            <a:r>
              <a:rPr lang="en-GB" sz="2400" dirty="0"/>
              <a:t>Demonstrates empathy and emotional intelligence</a:t>
            </a:r>
          </a:p>
          <a:p>
            <a:pPr marL="514350" indent="-514350">
              <a:buSzPct val="100000"/>
              <a:buFont typeface="Arial" charset="0"/>
              <a:buAutoNum type="arabicPeriod"/>
            </a:pPr>
            <a:endParaRPr lang="en-GB"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do we know if we are offering excellent student experiences?</a:t>
            </a:r>
          </a:p>
        </p:txBody>
      </p:sp>
      <p:sp>
        <p:nvSpPr>
          <p:cNvPr id="8195" name="Content Placeholder 2"/>
          <p:cNvSpPr>
            <a:spLocks noGrp="1"/>
          </p:cNvSpPr>
          <p:nvPr>
            <p:ph idx="1"/>
          </p:nvPr>
        </p:nvSpPr>
        <p:spPr/>
        <p:txBody>
          <a:bodyPr/>
          <a:lstStyle/>
          <a:p>
            <a:r>
              <a:rPr lang="en-GB" dirty="0"/>
              <a:t>Students are satisfied, learn well, achieve highly and have fulfilling learning experiences;</a:t>
            </a:r>
          </a:p>
          <a:p>
            <a:r>
              <a:rPr lang="en-GB" dirty="0"/>
              <a:t>Students develop a range of competences they need including problem solving, working with others and self-management;</a:t>
            </a:r>
          </a:p>
          <a:p>
            <a:r>
              <a:rPr lang="en-GB" dirty="0"/>
              <a:t>We as practioners are satisfied, motivated and find our workloads manageable;</a:t>
            </a:r>
          </a:p>
          <a:p>
            <a:r>
              <a:rPr lang="en-GB" dirty="0"/>
              <a:t>Quality assurers and Professional and Subject bodies like what we do and have no complaints about systems and processes;</a:t>
            </a:r>
          </a:p>
          <a:p>
            <a:r>
              <a:rPr lang="en-GB" dirty="0"/>
              <a:t>University managers are confident that the student experience offered is of high quality (and deal with few complaints).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Excellent curriculum delivery: delivering content…..</a:t>
            </a:r>
          </a:p>
        </p:txBody>
      </p:sp>
      <p:sp>
        <p:nvSpPr>
          <p:cNvPr id="18435" name="Rectangle 3"/>
          <p:cNvSpPr>
            <a:spLocks noGrp="1" noChangeArrowheads="1"/>
          </p:cNvSpPr>
          <p:nvPr>
            <p:ph type="body" idx="1"/>
          </p:nvPr>
        </p:nvSpPr>
        <p:spPr/>
        <p:txBody>
          <a:bodyPr/>
          <a:lstStyle/>
          <a:p>
            <a:pPr>
              <a:lnSpc>
                <a:spcPct val="100000"/>
              </a:lnSpc>
            </a:pPr>
            <a:r>
              <a:rPr lang="en-GB" sz="2600" dirty="0"/>
              <a:t>is less like delivering a parcel (the postman model) and more like delivering a baby (the midwife model). </a:t>
            </a:r>
          </a:p>
          <a:p>
            <a:pPr>
              <a:lnSpc>
                <a:spcPct val="100000"/>
              </a:lnSpc>
            </a:pPr>
            <a:r>
              <a:rPr lang="en-GB" sz="2600" dirty="0"/>
              <a:t>University staff can advise, guide, intervene when things so wrong, but in the end only the student can bring learning into life!!</a:t>
            </a:r>
          </a:p>
          <a:p>
            <a:pPr>
              <a:lnSpc>
                <a:spcPct val="100000"/>
              </a:lnSpc>
            </a:pPr>
            <a:r>
              <a:rPr lang="en-GB" sz="2600" dirty="0"/>
              <a:t>Content can be gleaned from many sources (e.g. MIT and our UK Open University are putting more and more content into open access areas).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The </a:t>
            </a:r>
            <a:r>
              <a:rPr lang="en-US" sz="3200" kern="1200">
                <a:solidFill>
                  <a:srgbClr val="002060"/>
                </a:solidFill>
              </a:rPr>
              <a:t>Maieutic model</a:t>
            </a:r>
            <a:endParaRPr lang="en-GB" sz="3200" kern="1200">
              <a:solidFill>
                <a:srgbClr val="002060"/>
              </a:solidFill>
            </a:endParaRPr>
          </a:p>
        </p:txBody>
      </p:sp>
      <p:sp>
        <p:nvSpPr>
          <p:cNvPr id="16387" name="Content Placeholder 2"/>
          <p:cNvSpPr>
            <a:spLocks noGrp="1"/>
          </p:cNvSpPr>
          <p:nvPr>
            <p:ph idx="1"/>
          </p:nvPr>
        </p:nvSpPr>
        <p:spPr/>
        <p:txBody>
          <a:bodyPr/>
          <a:lstStyle/>
          <a:p>
            <a:pPr>
              <a:lnSpc>
                <a:spcPct val="100000"/>
              </a:lnSpc>
              <a:buFont typeface="Wingdings" pitchFamily="2" charset="2"/>
              <a:buNone/>
            </a:pPr>
            <a:r>
              <a:rPr lang="en-US" sz="2800" dirty="0" err="1"/>
              <a:t>Maieutics</a:t>
            </a:r>
            <a:r>
              <a:rPr lang="en-US" sz="2800" dirty="0"/>
              <a:t> is a complex procedure of research introduced by Socrates, embracing the Socratic method in its widest sense. It is based on the idea that the truth is latent in the mind of every human being due to her/his innate reason but has to be “given birth” by answering questions (or problems) intelligently proposed. The word is derived from the Greek “μα</a:t>
            </a:r>
            <a:r>
              <a:rPr lang="en-US" sz="2800" dirty="0" err="1"/>
              <a:t>ιευτικός</a:t>
            </a:r>
            <a:r>
              <a:rPr lang="en-US" sz="2800" dirty="0"/>
              <a:t>”, pertaining to midwifery.</a:t>
            </a:r>
            <a:r>
              <a:rPr lang="en-GB" sz="2800" dirty="0"/>
              <a:t> </a:t>
            </a:r>
          </a:p>
          <a:p>
            <a:pPr>
              <a:lnSpc>
                <a:spcPct val="100000"/>
              </a:lnSpc>
              <a:buFont typeface="Wingdings" pitchFamily="2" charset="2"/>
              <a:buNone/>
            </a:pPr>
            <a:endParaRPr lang="en-GB"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Hogarth_lecture_1736.jpg"/>
          <p:cNvPicPr>
            <a:picLocks noChangeAspect="1"/>
          </p:cNvPicPr>
          <p:nvPr/>
        </p:nvPicPr>
        <p:blipFill>
          <a:blip r:embed="rId3" cstate="email"/>
          <a:srcRect/>
          <a:stretch>
            <a:fillRect/>
          </a:stretch>
        </p:blipFill>
        <p:spPr bwMode="auto">
          <a:xfrm>
            <a:off x="0" y="0"/>
            <a:ext cx="5548313" cy="6858000"/>
          </a:xfrm>
          <a:prstGeom prst="rect">
            <a:avLst/>
          </a:prstGeom>
          <a:noFill/>
          <a:ln w="9525">
            <a:noFill/>
            <a:miter lim="800000"/>
            <a:headEnd/>
            <a:tailEnd/>
          </a:ln>
        </p:spPr>
      </p:pic>
      <p:sp>
        <p:nvSpPr>
          <p:cNvPr id="11267" name="TextBox 2"/>
          <p:cNvSpPr txBox="1">
            <a:spLocks noChangeArrowheads="1"/>
          </p:cNvSpPr>
          <p:nvPr/>
        </p:nvSpPr>
        <p:spPr bwMode="auto">
          <a:xfrm>
            <a:off x="5791200" y="1524000"/>
            <a:ext cx="3463925" cy="2677656"/>
          </a:xfrm>
          <a:prstGeom prst="rect">
            <a:avLst/>
          </a:prstGeom>
          <a:noFill/>
          <a:ln w="9525">
            <a:noFill/>
            <a:miter lim="800000"/>
            <a:headEnd/>
            <a:tailEnd/>
          </a:ln>
        </p:spPr>
        <p:txBody>
          <a:bodyPr>
            <a:spAutoFit/>
          </a:bodyPr>
          <a:lstStyle/>
          <a:p>
            <a:pPr algn="ctr"/>
            <a:r>
              <a:rPr lang="en-GB" sz="2800" b="1" dirty="0">
                <a:solidFill>
                  <a:srgbClr val="FFFFFF"/>
                </a:solidFill>
                <a:latin typeface="Calibri" pitchFamily="34" charset="0"/>
              </a:rPr>
              <a:t>William Hogarth</a:t>
            </a:r>
          </a:p>
          <a:p>
            <a:pPr algn="ctr"/>
            <a:r>
              <a:rPr lang="en-GB" sz="2800" b="1" dirty="0">
                <a:solidFill>
                  <a:srgbClr val="FFFFFF"/>
                </a:solidFill>
                <a:latin typeface="Calibri" pitchFamily="34" charset="0"/>
              </a:rPr>
              <a:t>1736</a:t>
            </a:r>
          </a:p>
          <a:p>
            <a:pPr algn="ctr"/>
            <a:r>
              <a:rPr lang="en-GB" sz="2800" b="1" dirty="0">
                <a:solidFill>
                  <a:srgbClr val="FFFFFF"/>
                </a:solidFill>
                <a:latin typeface="Calibri" pitchFamily="34" charset="0"/>
              </a:rPr>
              <a:t>‘Scholars at a lecture’</a:t>
            </a:r>
          </a:p>
          <a:p>
            <a:pPr algn="ctr"/>
            <a:r>
              <a:rPr lang="en-GB" sz="2800" b="1" dirty="0">
                <a:solidFill>
                  <a:srgbClr val="FFFFFF"/>
                </a:solidFill>
                <a:latin typeface="Calibri" pitchFamily="34" charset="0"/>
              </a:rPr>
              <a:t>How would the lecturer be rated in the NSS?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IMG_8270.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42875" y="0"/>
            <a:ext cx="8143875" cy="1441450"/>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000" kern="1200" dirty="0">
                <a:solidFill>
                  <a:srgbClr val="002060"/>
                </a:solidFill>
              </a:rPr>
              <a:t>Things I wish I had known about effective teaching and support when I started doing it. It helps to:</a:t>
            </a:r>
          </a:p>
        </p:txBody>
      </p:sp>
      <p:sp>
        <p:nvSpPr>
          <p:cNvPr id="43011" name="Rectangle 3"/>
          <p:cNvSpPr>
            <a:spLocks noGrp="1" noChangeArrowheads="1"/>
          </p:cNvSpPr>
          <p:nvPr>
            <p:ph idx="1"/>
          </p:nvPr>
        </p:nvSpPr>
        <p:spPr>
          <a:xfrm>
            <a:off x="571500" y="1500188"/>
            <a:ext cx="8143875" cy="4824412"/>
          </a:xfrm>
        </p:spPr>
        <p:txBody>
          <a:bodyPr/>
          <a:lstStyle/>
          <a:p>
            <a:pPr>
              <a:lnSpc>
                <a:spcPct val="100000"/>
              </a:lnSpc>
            </a:pPr>
            <a:r>
              <a:rPr lang="en-GB" sz="2400" dirty="0"/>
              <a:t>Prepare diligently without being obsessive and be honest if you are asked questions you can’t immediately answer;</a:t>
            </a:r>
          </a:p>
          <a:p>
            <a:pPr>
              <a:lnSpc>
                <a:spcPct val="100000"/>
              </a:lnSpc>
            </a:pPr>
            <a:r>
              <a:rPr lang="en-GB" sz="2400" dirty="0"/>
              <a:t>Spend as much time thinking about how you will structure learning activities as about the content of what is being taught;</a:t>
            </a:r>
          </a:p>
          <a:p>
            <a:pPr>
              <a:lnSpc>
                <a:spcPct val="100000"/>
              </a:lnSpc>
            </a:pPr>
            <a:r>
              <a:rPr lang="en-GB" dirty="0"/>
              <a:t>Make convincing links between what you are doing with students today and what you have done previously, as well as signposting forward to future learning;</a:t>
            </a:r>
          </a:p>
          <a:p>
            <a:pPr>
              <a:lnSpc>
                <a:spcPct val="100000"/>
              </a:lnSpc>
            </a:pPr>
            <a:r>
              <a:rPr lang="en-GB" sz="2400" dirty="0"/>
              <a:t>On the days when you aren’t feeling inspired or positive, it is helpful to cultivate a convincing air of enthusiasm and empathy (maybe get a magic jacket!). </a:t>
            </a:r>
          </a:p>
        </p:txBody>
      </p:sp>
      <p:sp>
        <p:nvSpPr>
          <p:cNvPr id="43012" name="AutoShape 4">
            <a:hlinkClick r:id="rId3" action="ppaction://hlinkpres?slideindex=1&amp;slidetitle=" highlightClick="1"/>
          </p:cNvPr>
          <p:cNvSpPr>
            <a:spLocks noChangeArrowheads="1"/>
          </p:cNvSpPr>
          <p:nvPr/>
        </p:nvSpPr>
        <p:spPr bwMode="auto">
          <a:xfrm>
            <a:off x="8101013" y="5808663"/>
            <a:ext cx="1042987" cy="1042987"/>
          </a:xfrm>
          <a:prstGeom prst="actionButtonBlank">
            <a:avLst/>
          </a:prstGeom>
          <a:noFill/>
          <a:ln w="12700">
            <a:noFill/>
            <a:miter lim="800000"/>
            <a:headEnd type="none" w="sm" len="sm"/>
            <a:tailEnd type="none" w="sm" len="sm"/>
          </a:ln>
        </p:spPr>
        <p:txBody>
          <a:bodyPr wrap="none" anchor="ct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Excellent assessment works well when:</a:t>
            </a:r>
          </a:p>
        </p:txBody>
      </p:sp>
      <p:sp>
        <p:nvSpPr>
          <p:cNvPr id="3" name="Content Placeholder 2"/>
          <p:cNvSpPr>
            <a:spLocks noGrp="1"/>
          </p:cNvSpPr>
          <p:nvPr>
            <p:ph idx="1"/>
          </p:nvPr>
        </p:nvSpPr>
        <p:spPr/>
        <p:txBody>
          <a:bodyPr/>
          <a:lstStyle/>
          <a:p>
            <a:r>
              <a:rPr lang="en-GB" dirty="0"/>
              <a:t>Assessment is part of the learning process i.e. assessment </a:t>
            </a:r>
            <a:r>
              <a:rPr lang="en-GB" i="1" dirty="0"/>
              <a:t>for </a:t>
            </a:r>
            <a:r>
              <a:rPr lang="en-GB" dirty="0"/>
              <a:t>not just </a:t>
            </a:r>
            <a:r>
              <a:rPr lang="en-GB" i="1" dirty="0"/>
              <a:t>of</a:t>
            </a:r>
            <a:r>
              <a:rPr lang="en-GB" dirty="0"/>
              <a:t> learning;</a:t>
            </a:r>
          </a:p>
          <a:p>
            <a:r>
              <a:rPr lang="en-GB" dirty="0"/>
              <a:t>Students recognise the assessment tasks and processes to be fair, equivalent and authentic;</a:t>
            </a:r>
          </a:p>
          <a:p>
            <a:r>
              <a:rPr lang="en-GB" dirty="0"/>
              <a:t>There is a high proportion of useful formative feedback and summative feedback is used sparingly but rigorously;</a:t>
            </a:r>
          </a:p>
          <a:p>
            <a:r>
              <a:rPr lang="en-GB" dirty="0"/>
              <a:t>Students have dialogic opportunities to rehearse and explore new methods of assessment before they are implemented in summative contexts;</a:t>
            </a:r>
          </a:p>
          <a:p>
            <a:r>
              <a:rPr lang="en-GB" dirty="0"/>
              <a:t>Those managing the assessment are able to do so without excessive strain.</a:t>
            </a:r>
          </a:p>
        </p:txBody>
      </p:sp>
    </p:spTree>
    <p:extLst>
      <p:ext uri="{BB962C8B-B14F-4D97-AF65-F5344CB8AC3E}">
        <p14:creationId xmlns:p14="http://schemas.microsoft.com/office/powerpoint/2010/main" val="3783229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1717005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Rationale: excellent teaching can lead to productive student learning if we:</a:t>
            </a:r>
          </a:p>
        </p:txBody>
      </p:sp>
      <p:sp>
        <p:nvSpPr>
          <p:cNvPr id="3" name="Content Placeholder 2"/>
          <p:cNvSpPr>
            <a:spLocks noGrp="1"/>
          </p:cNvSpPr>
          <p:nvPr>
            <p:ph idx="1"/>
          </p:nvPr>
        </p:nvSpPr>
        <p:spPr>
          <a:xfrm>
            <a:off x="357158" y="1214422"/>
            <a:ext cx="8429684" cy="4987941"/>
          </a:xfrm>
        </p:spPr>
        <p:txBody>
          <a:bodyPr/>
          <a:lstStyle/>
          <a:p>
            <a:r>
              <a:rPr lang="en-GB" sz="2800" dirty="0"/>
              <a:t>Adopt a whole-institutional focus, involving colleagues across the organisation to work together;</a:t>
            </a:r>
          </a:p>
          <a:p>
            <a:r>
              <a:rPr lang="en-GB" sz="2800" dirty="0"/>
              <a:t>Recognise the importance of providing a cohesive student-centred approach;</a:t>
            </a:r>
          </a:p>
          <a:p>
            <a:r>
              <a:rPr lang="en-GB" sz="2800" dirty="0"/>
              <a:t>Provide an excellent curriculum by aligning advance planning, designing authentic activities, using diverse methods for content delivery, offering thoughtful and inclusive student support, applying fit-for-purpose approaches to assessment and ensuring sound quality processes.</a:t>
            </a:r>
          </a:p>
          <a:p>
            <a:pPr>
              <a:buNone/>
            </a:pPr>
            <a:br>
              <a:rPr lang="en-GB" sz="2800" dirty="0"/>
            </a:br>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rot="60000">
            <a:off x="-265927" y="82850"/>
            <a:ext cx="9553575" cy="6800851"/>
          </a:xfrm>
          <a:prstGeom prst="rect">
            <a:avLst/>
          </a:prstGeom>
          <a:noFill/>
          <a:ln w="9525">
            <a:noFill/>
            <a:miter lim="800000"/>
            <a:headEnd/>
            <a:tailEnd/>
          </a:ln>
        </p:spPr>
      </p:pic>
    </p:spTree>
    <p:extLst>
      <p:ext uri="{BB962C8B-B14F-4D97-AF65-F5344CB8AC3E}">
        <p14:creationId xmlns:p14="http://schemas.microsoft.com/office/powerpoint/2010/main" val="1771706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Excellent support for students involves helping them develop:</a:t>
            </a:r>
          </a:p>
        </p:txBody>
      </p:sp>
      <p:sp>
        <p:nvSpPr>
          <p:cNvPr id="3" name="Content Placeholder 2"/>
          <p:cNvSpPr>
            <a:spLocks noGrp="1"/>
          </p:cNvSpPr>
          <p:nvPr>
            <p:ph idx="1"/>
          </p:nvPr>
        </p:nvSpPr>
        <p:spPr/>
        <p:txBody>
          <a:bodyPr/>
          <a:lstStyle/>
          <a:p>
            <a:r>
              <a:rPr lang="en-GB" dirty="0"/>
              <a:t>Confidence and self-efficacy (</a:t>
            </a:r>
            <a:r>
              <a:rPr lang="en-GB" dirty="0" err="1"/>
              <a:t>Dweck</a:t>
            </a:r>
            <a:r>
              <a:rPr lang="en-GB" dirty="0"/>
              <a:t>), so that success feels achievable;</a:t>
            </a:r>
          </a:p>
          <a:p>
            <a:r>
              <a:rPr lang="en-GB" dirty="0"/>
              <a:t>A range of ‘literacies’ to include academic literacy, assessment literacy, digital literacy, information literacy, social and inter-personal literacy;</a:t>
            </a:r>
          </a:p>
          <a:p>
            <a:r>
              <a:rPr lang="en-GB" dirty="0"/>
              <a:t>Coping strategies to enable them to identify when they need help and where to go to find it;</a:t>
            </a:r>
          </a:p>
          <a:p>
            <a:r>
              <a:rPr lang="en-GB" dirty="0"/>
              <a:t>Resilience and grit: ‘bounce-back-ability’ so they can recover from setbacks.</a:t>
            </a:r>
          </a:p>
        </p:txBody>
      </p:sp>
    </p:spTree>
    <p:extLst>
      <p:ext uri="{BB962C8B-B14F-4D97-AF65-F5344CB8AC3E}">
        <p14:creationId xmlns:p14="http://schemas.microsoft.com/office/powerpoint/2010/main" val="1064277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286776" cy="1074737"/>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How can we get students to fully engage as </a:t>
            </a:r>
            <a:br>
              <a:rPr lang="en-GB" sz="3200" kern="1200" dirty="0">
                <a:solidFill>
                  <a:srgbClr val="002060"/>
                </a:solidFill>
              </a:rPr>
            </a:br>
            <a:r>
              <a:rPr lang="en-GB" sz="3200" kern="1200" dirty="0">
                <a:solidFill>
                  <a:srgbClr val="002060"/>
                </a:solidFill>
              </a:rPr>
              <a:t>partners in the learning process? We should aim to:</a:t>
            </a:r>
          </a:p>
        </p:txBody>
      </p:sp>
      <p:sp>
        <p:nvSpPr>
          <p:cNvPr id="3" name="Content Placeholder 2"/>
          <p:cNvSpPr>
            <a:spLocks noGrp="1"/>
          </p:cNvSpPr>
          <p:nvPr>
            <p:ph idx="1"/>
          </p:nvPr>
        </p:nvSpPr>
        <p:spPr/>
        <p:txBody>
          <a:bodyPr/>
          <a:lstStyle/>
          <a:p>
            <a:r>
              <a:rPr lang="en-GB" sz="2600" dirty="0"/>
              <a:t>Provide opportunities for students to get involved in authentic learning environments on campus or off;</a:t>
            </a:r>
          </a:p>
          <a:p>
            <a:r>
              <a:rPr lang="en-GB" sz="2600" dirty="0"/>
              <a:t>Keep the curriculum current and life-relevant, without losing historical perspectives;</a:t>
            </a:r>
          </a:p>
          <a:p>
            <a:r>
              <a:rPr lang="en-GB" sz="2600" dirty="0"/>
              <a:t>Give them real problems to solve and issues with which to engage;</a:t>
            </a:r>
          </a:p>
          <a:p>
            <a:r>
              <a:rPr lang="en-GB" sz="2600" dirty="0"/>
              <a:t>Identify the skills they need to succeed and provide opportunities to rehearse and develop them;</a:t>
            </a:r>
          </a:p>
          <a:p>
            <a:r>
              <a:rPr lang="en-GB" sz="2600" dirty="0"/>
              <a:t>Never compromise on the quality of the demands we make of them.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What kinds of management interventions can foster excellent student experiences?</a:t>
            </a:r>
          </a:p>
        </p:txBody>
      </p:sp>
      <p:sp>
        <p:nvSpPr>
          <p:cNvPr id="9219" name="Content Placeholder 2"/>
          <p:cNvSpPr>
            <a:spLocks noGrp="1"/>
          </p:cNvSpPr>
          <p:nvPr>
            <p:ph idx="1"/>
          </p:nvPr>
        </p:nvSpPr>
        <p:spPr/>
        <p:txBody>
          <a:bodyPr/>
          <a:lstStyle/>
          <a:p>
            <a:r>
              <a:rPr lang="en-GB" sz="2600" dirty="0"/>
              <a:t>Promotion and reward systems that recognise the importance of prioritising student support;</a:t>
            </a:r>
          </a:p>
          <a:p>
            <a:r>
              <a:rPr lang="en-GB" sz="2600" dirty="0"/>
              <a:t>Identifying outstanding student supporters and using them as advocates and mentors to novices;</a:t>
            </a:r>
          </a:p>
          <a:p>
            <a:r>
              <a:rPr lang="en-GB" sz="2600" dirty="0"/>
              <a:t>A culture of community, that encourages evidence-based dissemination of good practice;</a:t>
            </a:r>
          </a:p>
          <a:p>
            <a:r>
              <a:rPr lang="en-GB" sz="2600" dirty="0"/>
              <a:t>Dialogues around what makes for excellent student experiences, and a commitment to continuously update our practice.</a:t>
            </a:r>
          </a:p>
          <a:p>
            <a:endParaRPr lang="en-GB" sz="2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 what do you plan to do to offer excellent teaching </a:t>
            </a:r>
            <a:r>
              <a:rPr lang="en-GB"/>
              <a:t>and foster productive </a:t>
            </a:r>
            <a:r>
              <a:rPr lang="en-GB" dirty="0"/>
              <a:t>student learning?</a:t>
            </a:r>
          </a:p>
        </p:txBody>
      </p:sp>
      <p:sp>
        <p:nvSpPr>
          <p:cNvPr id="3" name="Content Placeholder 2"/>
          <p:cNvSpPr>
            <a:spLocks noGrp="1"/>
          </p:cNvSpPr>
          <p:nvPr>
            <p:ph idx="1"/>
          </p:nvPr>
        </p:nvSpPr>
        <p:spPr/>
        <p:txBody>
          <a:bodyPr/>
          <a:lstStyle/>
          <a:p>
            <a:r>
              <a:rPr lang="en-GB" dirty="0"/>
              <a:t>Whose work do you admire, and how can you emulate them?</a:t>
            </a:r>
          </a:p>
          <a:p>
            <a:r>
              <a:rPr lang="en-GB" dirty="0"/>
              <a:t>Do you have people who can mentor you? And can you mentor others?</a:t>
            </a:r>
          </a:p>
          <a:p>
            <a:r>
              <a:rPr lang="en-GB" dirty="0"/>
              <a:t>In what contexts can you seek opportunities for professional networking to help you remain in the vanguard of good practice?</a:t>
            </a:r>
          </a:p>
          <a:p>
            <a:r>
              <a:rPr lang="en-GB" dirty="0"/>
              <a:t>Which are your best networks, and how can you make a positive contribution to them?</a:t>
            </a:r>
          </a:p>
          <a:p>
            <a:r>
              <a:rPr lang="en-GB" dirty="0"/>
              <a:t>What forms of CPD work best for you? And how can you ensure your commitment to engaging with it?</a:t>
            </a:r>
          </a:p>
          <a:p>
            <a:r>
              <a:rPr lang="en-GB" dirty="0"/>
              <a:t>To what extent do you continue to be a </a:t>
            </a:r>
            <a:r>
              <a:rPr lang="en-GB"/>
              <a:t>lifelong learner?</a:t>
            </a:r>
            <a:endParaRPr lang="en-GB" dirty="0"/>
          </a:p>
        </p:txBody>
      </p:sp>
    </p:spTree>
    <p:extLst>
      <p:ext uri="{BB962C8B-B14F-4D97-AF65-F5344CB8AC3E}">
        <p14:creationId xmlns:p14="http://schemas.microsoft.com/office/powerpoint/2010/main" val="796837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email"/>
          <a:srcRect/>
          <a:stretch>
            <a:fillRect/>
          </a:stretch>
        </p:blipFill>
        <p:spPr bwMode="auto">
          <a:xfrm>
            <a:off x="0" y="0"/>
            <a:ext cx="9144000" cy="6858000"/>
          </a:xfrm>
          <a:prstGeom prst="rect">
            <a:avLst/>
          </a:prstGeom>
          <a:noFill/>
          <a:ln w="9525">
            <a:noFill/>
            <a:miter lim="800000"/>
            <a:headEnd/>
            <a:tailEnd/>
          </a:ln>
          <a:effectLst/>
        </p:spPr>
      </p:pic>
      <p:sp>
        <p:nvSpPr>
          <p:cNvPr id="3" name="TextBox 2"/>
          <p:cNvSpPr txBox="1"/>
          <p:nvPr/>
        </p:nvSpPr>
        <p:spPr>
          <a:xfrm>
            <a:off x="2699793" y="0"/>
            <a:ext cx="3975436" cy="569387"/>
          </a:xfrm>
          <a:prstGeom prst="rect">
            <a:avLst/>
          </a:prstGeom>
          <a:solidFill>
            <a:schemeClr val="bg1"/>
          </a:solidFill>
        </p:spPr>
        <p:txBody>
          <a:bodyPr wrap="square" rtlCol="0">
            <a:spAutoFit/>
          </a:bodyPr>
          <a:lstStyle/>
          <a:p>
            <a:pPr algn="ctr"/>
            <a:r>
              <a:rPr lang="en-GB" b="1" dirty="0"/>
              <a:t>Rejoice </a:t>
            </a:r>
          </a:p>
        </p:txBody>
      </p:sp>
    </p:spTree>
    <p:extLst>
      <p:ext uri="{BB962C8B-B14F-4D97-AF65-F5344CB8AC3E}">
        <p14:creationId xmlns:p14="http://schemas.microsoft.com/office/powerpoint/2010/main" val="2335734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a:t>
            </a:r>
            <a:r>
              <a:rPr lang="en-GB" kern="1200">
                <a:solidFill>
                  <a:srgbClr val="002060"/>
                </a:solidFill>
              </a:rPr>
              <a:t>slides are available </a:t>
            </a:r>
            <a:r>
              <a:rPr lang="en-GB" kern="1200" dirty="0">
                <a:solidFill>
                  <a:srgbClr val="002060"/>
                </a:solidFill>
              </a:rPr>
              <a:t>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“What the best College Teachers do” Cambridge Harvard University Press </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err="1"/>
              <a:t>Dweck</a:t>
            </a:r>
            <a:r>
              <a:rPr lang="en-GB" sz="2000" dirty="0"/>
              <a:t>, C. S. (2000) </a:t>
            </a:r>
            <a:r>
              <a:rPr lang="en-GB" sz="2000" i="1" dirty="0"/>
              <a:t>Self Theories: Their Role in Motivation, Personality and Development, </a:t>
            </a:r>
            <a:r>
              <a:rPr lang="en-GB" sz="2000" dirty="0"/>
              <a:t>Lillington, NC: Taylor &amp; Francis.</a:t>
            </a:r>
          </a:p>
          <a:p>
            <a:pPr marL="609600" indent="-609600" eaLnBrk="1" hangingPunct="1">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3351046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a:solidFill>
                  <a:schemeClr val="bg1"/>
                </a:solidFill>
              </a:rPr>
              <a:t>From Jason </a:t>
            </a:r>
            <a:r>
              <a:rPr lang="en-GB" sz="1800" b="1" dirty="0" err="1">
                <a:solidFill>
                  <a:schemeClr val="bg1"/>
                </a:solidFill>
              </a:rPr>
              <a:t>Elsom</a:t>
            </a:r>
            <a:endParaRPr lang="en-GB" sz="1800" b="1" dirty="0">
              <a:solidFill>
                <a:schemeClr val="bg1"/>
              </a:solidFill>
            </a:endParaRPr>
          </a:p>
          <a:p>
            <a:r>
              <a:rPr lang="en-GB" sz="1800" b="1" dirty="0">
                <a:solidFill>
                  <a:schemeClr val="bg1"/>
                </a:solidFill>
              </a:rPr>
              <a:t>(@Jason </a:t>
            </a:r>
            <a:r>
              <a:rPr lang="en-GB" sz="1800" b="1" dirty="0" err="1">
                <a:solidFill>
                  <a:schemeClr val="bg1"/>
                </a:solidFill>
              </a:rPr>
              <a:t>Elsom</a:t>
            </a:r>
            <a:r>
              <a:rPr lang="en-GB" sz="1800" b="1" dirty="0">
                <a:solidFill>
                  <a:schemeClr val="bg1"/>
                </a:solidFill>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22238"/>
            <a:ext cx="7543800" cy="8683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Robust quality: I argue that for engaged students we need:</a:t>
            </a:r>
          </a:p>
        </p:txBody>
      </p:sp>
      <p:sp>
        <p:nvSpPr>
          <p:cNvPr id="23555" name="Content Placeholder 2"/>
          <p:cNvSpPr>
            <a:spLocks noGrp="1"/>
          </p:cNvSpPr>
          <p:nvPr>
            <p:ph idx="1"/>
          </p:nvPr>
        </p:nvSpPr>
        <p:spPr>
          <a:xfrm>
            <a:off x="228600" y="1066800"/>
            <a:ext cx="8469313" cy="5135563"/>
          </a:xfrm>
        </p:spPr>
        <p:txBody>
          <a:bodyPr/>
          <a:lstStyle/>
          <a:p>
            <a:r>
              <a:rPr lang="en-GB" sz="2400" b="1" dirty="0"/>
              <a:t>Proactive and positive induction and initial training for all staff and ongoing Continuous </a:t>
            </a:r>
            <a:r>
              <a:rPr lang="en-GB" dirty="0"/>
              <a:t>P</a:t>
            </a:r>
            <a:r>
              <a:rPr lang="en-GB" sz="2400" b="1" dirty="0"/>
              <a:t>rofessional Development (CPD);</a:t>
            </a:r>
          </a:p>
          <a:p>
            <a:r>
              <a:rPr lang="en-GB" sz="2400" b="1" dirty="0"/>
              <a:t>Teaching based on a supportive / reflective model rather than merely a </a:t>
            </a:r>
            <a:r>
              <a:rPr lang="en-GB" sz="2400" b="1" dirty="0" err="1"/>
              <a:t>transmissive</a:t>
            </a:r>
            <a:r>
              <a:rPr lang="en-GB" sz="2400" b="1" dirty="0"/>
              <a:t> approach;</a:t>
            </a:r>
          </a:p>
          <a:p>
            <a:r>
              <a:rPr lang="en-GB" sz="2400" b="1" dirty="0"/>
              <a:t>Clear and widely publicised mutual expectations for students and staff;</a:t>
            </a:r>
          </a:p>
          <a:p>
            <a:r>
              <a:rPr lang="en-GB" sz="2400" b="1" dirty="0"/>
              <a:t>Recognition and reward for committed teaching and learning support, and having obvious career pathways for those who dedicate their lives to enhancing the student experience;</a:t>
            </a:r>
          </a:p>
          <a:p>
            <a:r>
              <a:rPr lang="en-GB" sz="2400" b="1" dirty="0"/>
              <a:t>Taking student feedback very seriously, and publicising widely action take as a result of feedback.</a:t>
            </a:r>
          </a:p>
          <a:p>
            <a:endParaRPr lang="en-GB"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We need therefore to think about</a:t>
            </a:r>
          </a:p>
        </p:txBody>
      </p:sp>
      <p:sp>
        <p:nvSpPr>
          <p:cNvPr id="5" name="Content Placeholder 4"/>
          <p:cNvSpPr>
            <a:spLocks noGrp="1"/>
          </p:cNvSpPr>
          <p:nvPr>
            <p:ph idx="1"/>
          </p:nvPr>
        </p:nvSpPr>
        <p:spPr/>
        <p:txBody>
          <a:bodyPr/>
          <a:lstStyle/>
          <a:p>
            <a:r>
              <a:rPr lang="en-GB" dirty="0"/>
              <a:t>Students in all their diversity;</a:t>
            </a:r>
          </a:p>
          <a:p>
            <a:r>
              <a:rPr lang="en-GB" dirty="0"/>
              <a:t>The employment context;</a:t>
            </a:r>
          </a:p>
          <a:p>
            <a:r>
              <a:rPr lang="en-GB" dirty="0"/>
              <a:t>Staffing levels and support in all institutional roles;</a:t>
            </a:r>
          </a:p>
          <a:p>
            <a:r>
              <a:rPr lang="en-GB" dirty="0"/>
              <a:t>Appropriate organisational finances;</a:t>
            </a:r>
          </a:p>
          <a:p>
            <a:r>
              <a:rPr lang="en-GB" dirty="0"/>
              <a:t>Useful technologies to support learning, assessment and administration;</a:t>
            </a:r>
          </a:p>
          <a:p>
            <a:r>
              <a:rPr lang="en-GB" dirty="0"/>
              <a:t>Emergent learning paradigms;</a:t>
            </a:r>
          </a:p>
          <a:p>
            <a:r>
              <a:rPr lang="en-GB" dirty="0"/>
              <a:t>Students as producers as well as consumers;</a:t>
            </a:r>
          </a:p>
          <a:p>
            <a:r>
              <a:rPr lang="en-GB" dirty="0"/>
              <a:t>Student satisfaction and other performance indicators;</a:t>
            </a:r>
          </a:p>
          <a:p>
            <a:r>
              <a:rPr lang="en-GB" dirty="0"/>
              <a:t>New models of student engagement.</a:t>
            </a:r>
          </a:p>
          <a:p>
            <a:endParaRPr lang="en-GB" dirty="0"/>
          </a:p>
          <a:p>
            <a:endParaRPr lang="en-GB" dirty="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Engagement: Why talk about it? Because:</a:t>
            </a:r>
          </a:p>
        </p:txBody>
      </p:sp>
      <p:sp>
        <p:nvSpPr>
          <p:cNvPr id="13315" name="Rectangle 3"/>
          <p:cNvSpPr>
            <a:spLocks noGrp="1"/>
          </p:cNvSpPr>
          <p:nvPr>
            <p:ph idx="1"/>
          </p:nvPr>
        </p:nvSpPr>
        <p:spPr>
          <a:xfrm>
            <a:off x="468313" y="1124744"/>
            <a:ext cx="8229600" cy="5077619"/>
          </a:xfrm>
        </p:spPr>
        <p:txBody>
          <a:bodyPr/>
          <a:lstStyle/>
          <a:p>
            <a:pPr eaLnBrk="1" hangingPunct="1"/>
            <a:r>
              <a:rPr lang="en-GB" sz="2600" b="1" dirty="0"/>
              <a:t>Academics and learning support staff report increasing levels of disengagement by students of the ‘</a:t>
            </a:r>
            <a:r>
              <a:rPr lang="en-GB" sz="2600" b="1" dirty="0" err="1"/>
              <a:t>iGeneration</a:t>
            </a:r>
            <a:r>
              <a:rPr lang="en-GB" sz="2600" b="1" dirty="0"/>
              <a:t>’;</a:t>
            </a:r>
          </a:p>
          <a:p>
            <a:pPr eaLnBrk="1" hangingPunct="1"/>
            <a:r>
              <a:rPr lang="en-GB" sz="2600" b="1" dirty="0"/>
              <a:t>The nature of student behaviour in higher education is changing radically in terms of academic and other literacies; </a:t>
            </a:r>
          </a:p>
          <a:p>
            <a:pPr eaLnBrk="1" hangingPunct="1">
              <a:lnSpc>
                <a:spcPct val="90000"/>
              </a:lnSpc>
            </a:pPr>
            <a:r>
              <a:rPr lang="en-GB" sz="2600" b="1" dirty="0"/>
              <a:t>Institutions need to ensure that new students enter with, or have the opportunity to acquire, the skills needed for academic success;</a:t>
            </a:r>
          </a:p>
          <a:p>
            <a:pPr eaLnBrk="1" hangingPunct="1">
              <a:lnSpc>
                <a:spcPct val="90000"/>
              </a:lnSpc>
            </a:pPr>
            <a:r>
              <a:rPr lang="en-GB" sz="2600" b="1" dirty="0"/>
              <a:t>HEIs must devise programmes in which the emphasis is on maximising students’ development rather than excessive focus on subject content.</a:t>
            </a:r>
          </a:p>
          <a:p>
            <a:pPr eaLnBrk="1" hangingPunct="1"/>
            <a:endParaRPr lang="en-GB" sz="2600" b="1" dirty="0"/>
          </a:p>
          <a:p>
            <a:pPr eaLnBrk="1" hangingPunct="1"/>
            <a:endParaRPr lang="en-GB" sz="2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IMG_9025.JPG"/>
          <p:cNvPicPr>
            <a:picLocks noChangeAspect="1"/>
          </p:cNvPicPr>
          <p:nvPr/>
        </p:nvPicPr>
        <p:blipFill>
          <a:blip r:embed="rId3" cstate="print"/>
          <a:srcRect/>
          <a:stretch>
            <a:fillRect/>
          </a:stretch>
        </p:blipFill>
        <p:spPr bwMode="auto">
          <a:xfrm>
            <a:off x="0" y="381000"/>
            <a:ext cx="9144000" cy="6096000"/>
          </a:xfrm>
          <a:prstGeom prst="rect">
            <a:avLst/>
          </a:prstGeom>
          <a:noFill/>
          <a:ln w="9525">
            <a:noFill/>
            <a:miter lim="800000"/>
            <a:headEnd/>
            <a:tailEnd/>
          </a:ln>
        </p:spPr>
      </p:pic>
      <p:sp>
        <p:nvSpPr>
          <p:cNvPr id="21507"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r>
              <a:rPr lang="en-GB" sz="4000" b="1" dirty="0">
                <a:solidFill>
                  <a:srgbClr val="66FF66"/>
                </a:solidFill>
                <a:latin typeface="Calibri" pitchFamily="34" charset="0"/>
                <a:cs typeface="Arial" charset="0"/>
              </a:rPr>
              <a:t>Do these students look engaged?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t>How about these?</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2134</Words>
  <Application>Microsoft Office PowerPoint</Application>
  <PresentationFormat>On-screen Show (4:3)</PresentationFormat>
  <Paragraphs>167</Paragraphs>
  <Slides>30</Slides>
  <Notes>18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30</vt:i4>
      </vt:variant>
    </vt:vector>
  </HeadingPairs>
  <TitlesOfParts>
    <vt:vector size="39" baseType="lpstr">
      <vt:lpstr>Arial</vt:lpstr>
      <vt:lpstr>Arial Rounded MT Bold</vt:lpstr>
      <vt:lpstr>Calibri</vt:lpstr>
      <vt:lpstr>Comic Sans MS</vt:lpstr>
      <vt:lpstr>Times New Roman</vt:lpstr>
      <vt:lpstr>Wingdings</vt:lpstr>
      <vt:lpstr>LeedsMet template</vt:lpstr>
      <vt:lpstr>101_Custom Design</vt:lpstr>
      <vt:lpstr>1_Office Theme</vt:lpstr>
      <vt:lpstr>Fostering excellent teaching and productive student learning</vt:lpstr>
      <vt:lpstr>Rationale: excellent teaching can lead to productive student learning if we:</vt:lpstr>
      <vt:lpstr>PowerPoint Presentation</vt:lpstr>
      <vt:lpstr>PowerPoint Presentation</vt:lpstr>
      <vt:lpstr>Robust quality: I argue that for engaged students we need:</vt:lpstr>
      <vt:lpstr>We need therefore to think about</vt:lpstr>
      <vt:lpstr>Engagement: Why talk about it? Because:</vt:lpstr>
      <vt:lpstr>PowerPoint Presentation</vt:lpstr>
      <vt:lpstr>PowerPoint Presentation</vt:lpstr>
      <vt:lpstr>Some characteristics of excellent teaching as described in the scholarly literature</vt:lpstr>
      <vt:lpstr>How do we know if we are offering excellent student experiences?</vt:lpstr>
      <vt:lpstr>PowerPoint Presentation</vt:lpstr>
      <vt:lpstr>Excellent curriculum delivery: delivering content…..</vt:lpstr>
      <vt:lpstr>The Maieutic model</vt:lpstr>
      <vt:lpstr>PowerPoint Presentation</vt:lpstr>
      <vt:lpstr>PowerPoint Presentation</vt:lpstr>
      <vt:lpstr>Things I wish I had known about effective teaching and support when I started doing it. It helps to:</vt:lpstr>
      <vt:lpstr>Excellent assessment works well when:</vt:lpstr>
      <vt:lpstr>PowerPoint Presentation</vt:lpstr>
      <vt:lpstr>PowerPoint Presentation</vt:lpstr>
      <vt:lpstr>Excellent support for students involves helping them develop:</vt:lpstr>
      <vt:lpstr>How can we get students to fully engage as  partners in the learning process? We should aim to:</vt:lpstr>
      <vt:lpstr>What kinds of management interventions can foster excellent student experiences?</vt:lpstr>
      <vt:lpstr>So what do you plan to do to offer excellent teaching and foster productive student learning?</vt:lpstr>
      <vt:lpstr>PowerPoint Presentation</vt:lpstr>
      <vt:lpstr>These and other slides are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2017-06-29T09:40:17Z</dcterms:modified>
</cp:coreProperties>
</file>