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0"/>
  </p:notesMasterIdLst>
  <p:handoutMasterIdLst>
    <p:handoutMasterId r:id="rId31"/>
  </p:handoutMasterIdLst>
  <p:sldIdLst>
    <p:sldId id="420" r:id="rId3"/>
    <p:sldId id="529" r:id="rId4"/>
    <p:sldId id="441" r:id="rId5"/>
    <p:sldId id="500" r:id="rId6"/>
    <p:sldId id="501" r:id="rId7"/>
    <p:sldId id="511" r:id="rId8"/>
    <p:sldId id="512" r:id="rId9"/>
    <p:sldId id="509" r:id="rId10"/>
    <p:sldId id="510" r:id="rId11"/>
    <p:sldId id="505" r:id="rId12"/>
    <p:sldId id="506" r:id="rId13"/>
    <p:sldId id="507" r:id="rId14"/>
    <p:sldId id="508" r:id="rId15"/>
    <p:sldId id="447" r:id="rId16"/>
    <p:sldId id="513" r:id="rId17"/>
    <p:sldId id="514" r:id="rId18"/>
    <p:sldId id="515" r:id="rId19"/>
    <p:sldId id="528" r:id="rId20"/>
    <p:sldId id="517" r:id="rId21"/>
    <p:sldId id="504" r:id="rId22"/>
    <p:sldId id="531" r:id="rId23"/>
    <p:sldId id="443" r:id="rId24"/>
    <p:sldId id="382" r:id="rId25"/>
    <p:sldId id="270" r:id="rId26"/>
    <p:sldId id="271" r:id="rId27"/>
    <p:sldId id="272" r:id="rId28"/>
    <p:sldId id="317" r:id="rId2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13/06/2017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13/06/2017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13/06/2017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13/06/2017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13/06/2017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13/06/2017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13/06/2017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13/06/2017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13/06/2017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13/06/2017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13/06/2017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13/06/2017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7504" y="260350"/>
            <a:ext cx="7272808" cy="2520950"/>
          </a:xfrm>
          <a:noFill/>
        </p:spPr>
        <p:txBody>
          <a:bodyPr anchor="ctr"/>
          <a:lstStyle/>
          <a:p>
            <a:pPr algn="ctr" eaLnBrk="1" hangingPunct="1"/>
            <a:r>
              <a:rPr lang="en-GB" sz="4400" dirty="0"/>
              <a:t>Streamlining assessment:</a:t>
            </a:r>
            <a:br>
              <a:rPr lang="en-GB" sz="4400" dirty="0"/>
            </a:br>
            <a:r>
              <a:rPr lang="en-GB" sz="4400" dirty="0"/>
              <a:t>making assessment and feedback more manageable &amp; effective</a:t>
            </a:r>
            <a:endParaRPr lang="en-GB" sz="4000" b="0" dirty="0"/>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sz="3600" dirty="0" err="1">
                <a:solidFill>
                  <a:schemeClr val="tx2">
                    <a:lumMod val="60000"/>
                    <a:lumOff val="40000"/>
                  </a:schemeClr>
                </a:solidFill>
              </a:rPr>
              <a:t>Keele</a:t>
            </a:r>
            <a:r>
              <a:rPr lang="en-GB" sz="3600" dirty="0">
                <a:solidFill>
                  <a:schemeClr val="tx2">
                    <a:lumMod val="60000"/>
                    <a:lumOff val="40000"/>
                  </a:schemeClr>
                </a:solidFill>
              </a:rPr>
              <a:t> University </a:t>
            </a:r>
          </a:p>
          <a:p>
            <a:pPr algn="ctr" eaLnBrk="1" hangingPunct="1">
              <a:defRPr/>
            </a:pPr>
            <a:r>
              <a:rPr lang="en-GB" sz="1800" dirty="0"/>
              <a:t>20 June</a:t>
            </a:r>
            <a:r>
              <a:rPr lang="en-GB" sz="1800" dirty="0">
                <a:solidFill>
                  <a:schemeClr val="tx2">
                    <a:lumMod val="60000"/>
                    <a:lumOff val="40000"/>
                  </a:schemeClr>
                </a:solidFill>
              </a:rPr>
              <a:t> </a:t>
            </a:r>
            <a:r>
              <a:rPr lang="en-GB" sz="1800" dirty="0"/>
              <a:t>2017</a:t>
            </a:r>
          </a:p>
          <a:p>
            <a:pPr algn="ctr" eaLnBrk="1" hangingPunct="1">
              <a:defRPr/>
            </a:pPr>
            <a:r>
              <a:rPr lang="en-GB" sz="2400" b="1" dirty="0"/>
              <a:t>Sally Brown</a:t>
            </a:r>
          </a:p>
          <a:p>
            <a:pPr algn="ctr" eaLnBrk="1" hangingPunct="1">
              <a:defRPr/>
            </a:pPr>
            <a:r>
              <a:rPr lang="en-GB" sz="1800" dirty="0"/>
              <a:t>@</a:t>
            </a:r>
            <a:r>
              <a:rPr lang="en-GB" sz="1800" dirty="0" err="1"/>
              <a:t>ProfSallyBrown</a:t>
            </a:r>
            <a:r>
              <a:rPr lang="en-GB" sz="1800" dirty="0"/>
              <a:t>  </a:t>
            </a:r>
            <a:r>
              <a:rPr lang="en-GB" sz="1800" dirty="0">
                <a:hlinkClick r:id="rId3"/>
              </a:rPr>
              <a:t>http://sally-brown.net</a:t>
            </a:r>
            <a:r>
              <a:rPr lang="en-GB" sz="1800" dirty="0"/>
              <a:t> </a:t>
            </a:r>
            <a:endParaRPr lang="en-GB" sz="1800" b="1" dirty="0"/>
          </a:p>
          <a:p>
            <a:pPr algn="ctr" eaLnBrk="1" hangingPunct="1">
              <a:defRPr/>
            </a:pPr>
            <a:r>
              <a:rPr lang="en-GB" sz="1800" dirty="0"/>
              <a:t>PFHEA, SFSEDA, NTF</a:t>
            </a:r>
            <a:endParaRPr lang="en-GB" sz="1800" b="1" dirty="0"/>
          </a:p>
          <a:p>
            <a:pPr algn="ctr" eaLnBrk="1" hangingPunct="1">
              <a:defRPr/>
            </a:pPr>
            <a:r>
              <a:rPr lang="en-GB" sz="1800" dirty="0"/>
              <a:t>Emerita Professor, Leeds Beckett University</a:t>
            </a:r>
          </a:p>
          <a:p>
            <a:pPr algn="ctr" eaLnBrk="1" hangingPunct="1">
              <a:defRPr/>
            </a:pPr>
            <a:r>
              <a:rPr lang="en-GB" sz="1800" dirty="0"/>
              <a:t>Visiting Professor: University of Plymouth, Liverpool John Moores University, University of South Wales and Edge Hill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preparing an assignment can draft a model answer;</a:t>
            </a:r>
          </a:p>
          <a:p>
            <a:r>
              <a:rPr lang="en-GB" sz="2600" dirty="0"/>
              <a:t>Student work (or extracts from several student’s answers) can be anonymised and (with permission) used as a model;</a:t>
            </a:r>
          </a:p>
          <a:p>
            <a:r>
              <a:rPr lang="en-GB" sz="2600" dirty="0"/>
              <a:t>Text can be placed on page with explanatory comments appended (‘exploded text’);</a:t>
            </a:r>
          </a:p>
          <a:p>
            <a:r>
              <a:rPr lang="en-GB" sz="2600" dirty="0"/>
              <a:t>However, caution should be exercised in order to avoid leading students to think only one approach is acceptable.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a:t>
            </a:r>
          </a:p>
          <a:p>
            <a:r>
              <a:rPr lang="en-GB" dirty="0"/>
              <a:t>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Rationale</a:t>
            </a:r>
          </a:p>
        </p:txBody>
      </p:sp>
      <p:sp>
        <p:nvSpPr>
          <p:cNvPr id="3" name="Content Placeholder 2"/>
          <p:cNvSpPr>
            <a:spLocks noGrp="1"/>
          </p:cNvSpPr>
          <p:nvPr>
            <p:ph idx="1"/>
          </p:nvPr>
        </p:nvSpPr>
        <p:spPr/>
        <p:txBody>
          <a:bodyPr/>
          <a:lstStyle/>
          <a:p>
            <a:pPr>
              <a:buNone/>
            </a:pPr>
            <a:r>
              <a:rPr lang="en-GB" dirty="0"/>
              <a:t>Assessment is arguably the most important way in which we can impact on student achievement and retention, and it pays a key role in helping students make effective transition from level to level. But it is often regarded as the most demanding and sometimes irksome aspect of our professional roles. </a:t>
            </a:r>
          </a:p>
          <a:p>
            <a:pPr>
              <a:buNone/>
            </a:pPr>
            <a:r>
              <a:rPr lang="en-GB" dirty="0"/>
              <a:t>In this interactive workshop we will:</a:t>
            </a:r>
          </a:p>
          <a:p>
            <a:r>
              <a:rPr lang="en-GB" dirty="0"/>
              <a:t>Discuss how to make assessment more effective and efficient;</a:t>
            </a:r>
          </a:p>
          <a:p>
            <a:r>
              <a:rPr lang="en-GB" dirty="0"/>
              <a:t>Consider how to make feedback developmental; and transformative of student behaviour;</a:t>
            </a:r>
          </a:p>
          <a:p>
            <a:r>
              <a:rPr lang="en-GB" dirty="0"/>
              <a:t>Explore a variety of ways to streamline assessment; </a:t>
            </a:r>
          </a:p>
          <a:p>
            <a:r>
              <a:rPr lang="en-GB" dirty="0"/>
              <a:t>Plan for action to enhance assessment in practice.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Cheats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179512" y="1196752"/>
            <a:ext cx="8735888" cy="4929411"/>
          </a:xfrm>
        </p:spPr>
        <p:txBody>
          <a:bodyPr/>
          <a:lstStyle/>
          <a:p>
            <a:pPr eaLnBrk="1" hangingPunct="1"/>
            <a:r>
              <a:rPr lang="en-US" dirty="0"/>
              <a:t>Assessment needs to be manageable for staff and students if it is going to engage students in learning activities;</a:t>
            </a:r>
          </a:p>
          <a:p>
            <a:pPr eaLnBrk="1" hangingPunct="1"/>
            <a:r>
              <a:rPr lang="en-US" dirty="0"/>
              <a:t>No single method of giving feedback is likely to be ubiquitously successful, so it’s worth ringing the changes;</a:t>
            </a:r>
          </a:p>
          <a:p>
            <a:pPr eaLnBrk="1" hangingPunct="1"/>
            <a:r>
              <a:rPr lang="en-US" dirty="0"/>
              <a:t>Students in transition between the stages of their learning journeys are likely to need support and positive feedback earlier rather than later, when they are more robust and confident;</a:t>
            </a:r>
          </a:p>
          <a:p>
            <a:pPr eaLnBrk="1" hangingPunct="1"/>
            <a:r>
              <a:rPr lang="en-US" dirty="0"/>
              <a:t>Where new routes are taken, it helps to provide a rationale via an assessment strategy or other course documentation, for example explaining that you give extensive generic formative feedback early and idiosyncratic feedback later. </a:t>
            </a:r>
          </a:p>
          <a:p>
            <a:pPr marL="0" indent="0" eaLnBrk="1" hangingPunct="1">
              <a:buNone/>
            </a:pPr>
            <a:r>
              <a:rPr lang="en-US" i="1" dirty="0"/>
              <a:t>So what actions can you take?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Font typeface="Wingdings" pitchFamily="2" charset="2"/>
              <a:buNone/>
              <a:defRPr/>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a:t>
            </a:r>
            <a:r>
              <a:rPr lang="en-GB" sz="2000" dirty="0" err="1"/>
              <a:t>Jossey</a:t>
            </a:r>
            <a:r>
              <a:rPr lang="en-GB" sz="2000" dirty="0"/>
              <a:t>-Bass.</a:t>
            </a:r>
          </a:p>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 </a:t>
            </a: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Note that feedback is crucial to student learning and find ways to ensure it can change student behaviour and outcomes;</a:t>
            </a:r>
          </a:p>
          <a:p>
            <a:r>
              <a:rPr lang="en-GB" sz="2600" dirty="0"/>
              <a:t>Explore ways of giving feedback effectively and efficiently.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on each others’ work;</a:t>
            </a:r>
          </a:p>
          <a:p>
            <a:r>
              <a:rPr lang="en-GB" sz="2600" dirty="0"/>
              <a:t>Students can ask questions;</a:t>
            </a:r>
          </a:p>
          <a:p>
            <a:r>
              <a:rPr lang="en-GB" sz="2600" dirty="0"/>
              <a:t>Makes feedback a shared experience.</a:t>
            </a:r>
          </a:p>
          <a:p>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2480</Words>
  <Application>Microsoft Office PowerPoint</Application>
  <PresentationFormat>On-screen Show (4:3)</PresentationFormat>
  <Paragraphs>202</Paragraphs>
  <Slides>27</Slides>
  <Notes>25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27</vt:i4>
      </vt:variant>
    </vt:vector>
  </HeadingPairs>
  <TitlesOfParts>
    <vt:vector size="37"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Streamlining assessment: making assessment and feedback more manageable &amp; effective</vt:lpstr>
      <vt:lpstr>Rationale</vt:lpstr>
      <vt:lpstr>Efficient assessment: we need to:</vt:lpstr>
      <vt:lpstr>Streamlining assessment: why would we wish to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2017-06-13T19:58:25Z</dcterms:modified>
</cp:coreProperties>
</file>