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30"/>
  </p:notesMasterIdLst>
  <p:handoutMasterIdLst>
    <p:handoutMasterId r:id="rId31"/>
  </p:handoutMasterIdLst>
  <p:sldIdLst>
    <p:sldId id="420" r:id="rId3"/>
    <p:sldId id="529" r:id="rId4"/>
    <p:sldId id="441" r:id="rId5"/>
    <p:sldId id="500" r:id="rId6"/>
    <p:sldId id="501" r:id="rId7"/>
    <p:sldId id="511" r:id="rId8"/>
    <p:sldId id="512" r:id="rId9"/>
    <p:sldId id="509" r:id="rId10"/>
    <p:sldId id="510" r:id="rId11"/>
    <p:sldId id="505" r:id="rId12"/>
    <p:sldId id="506" r:id="rId13"/>
    <p:sldId id="507" r:id="rId14"/>
    <p:sldId id="508" r:id="rId15"/>
    <p:sldId id="447" r:id="rId16"/>
    <p:sldId id="513" r:id="rId17"/>
    <p:sldId id="514" r:id="rId18"/>
    <p:sldId id="515" r:id="rId19"/>
    <p:sldId id="528" r:id="rId20"/>
    <p:sldId id="517" r:id="rId21"/>
    <p:sldId id="504" r:id="rId22"/>
    <p:sldId id="531" r:id="rId23"/>
    <p:sldId id="443" r:id="rId24"/>
    <p:sldId id="382" r:id="rId25"/>
    <p:sldId id="270" r:id="rId26"/>
    <p:sldId id="271" r:id="rId27"/>
    <p:sldId id="272" r:id="rId28"/>
    <p:sldId id="317" r:id="rId29"/>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7" autoAdjust="0"/>
    <p:restoredTop sz="97458" autoAdjust="0"/>
  </p:normalViewPr>
  <p:slideViewPr>
    <p:cSldViewPr>
      <p:cViewPr varScale="1">
        <p:scale>
          <a:sx n="70" d="100"/>
          <a:sy n="70" d="100"/>
        </p:scale>
        <p:origin x="1296" y="66"/>
      </p:cViewPr>
      <p:guideLst>
        <p:guide orient="horz" pos="2160"/>
        <p:guide pos="2880"/>
      </p:guideLst>
    </p:cSldViewPr>
  </p:slideViewPr>
  <p:outlineViewPr>
    <p:cViewPr>
      <p:scale>
        <a:sx n="33" d="100"/>
        <a:sy n="33" d="100"/>
      </p:scale>
      <p:origin x="48" y="12630"/>
    </p:cViewPr>
  </p:outlineViewPr>
  <p:notesTextViewPr>
    <p:cViewPr>
      <p:scale>
        <a:sx n="100" d="100"/>
        <a:sy n="100" d="100"/>
      </p:scale>
      <p:origin x="0" y="0"/>
    </p:cViewPr>
  </p:notesTextViewPr>
  <p:sorterViewPr>
    <p:cViewPr>
      <p:scale>
        <a:sx n="140" d="100"/>
        <a:sy n="140" d="100"/>
      </p:scale>
      <p:origin x="0" y="0"/>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741593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863296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a:p>
        </p:txBody>
      </p:sp>
      <p:sp>
        <p:nvSpPr>
          <p:cNvPr id="62468" name="Slide Number Placeholder 3"/>
          <p:cNvSpPr>
            <a:spLocks noGrp="1"/>
          </p:cNvSpPr>
          <p:nvPr>
            <p:ph type="sldNum" sz="quarter" idx="5"/>
          </p:nvPr>
        </p:nvSpPr>
        <p:spPr>
          <a:noFill/>
        </p:spPr>
        <p:txBody>
          <a:bodyPr/>
          <a:lstStyle/>
          <a:p>
            <a:fld id="{09EE743B-BCBB-4D5A-9BE7-018FDD5951E3}"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a:p>
        </p:txBody>
      </p:sp>
      <p:sp>
        <p:nvSpPr>
          <p:cNvPr id="63492" name="Slide Number Placeholder 3"/>
          <p:cNvSpPr>
            <a:spLocks noGrp="1"/>
          </p:cNvSpPr>
          <p:nvPr>
            <p:ph type="sldNum" sz="quarter" idx="5"/>
          </p:nvPr>
        </p:nvSpPr>
        <p:spPr>
          <a:noFill/>
        </p:spPr>
        <p:txBody>
          <a:bodyPr/>
          <a:lstStyle/>
          <a:p>
            <a:fld id="{F974168B-209A-4CE7-99D1-F6F83119C102}"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22</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a:p>
        </p:txBody>
      </p:sp>
      <p:sp>
        <p:nvSpPr>
          <p:cNvPr id="56324" name="Slide Number Placeholder 3"/>
          <p:cNvSpPr>
            <a:spLocks noGrp="1"/>
          </p:cNvSpPr>
          <p:nvPr>
            <p:ph type="sldNum" sz="quarter" idx="5"/>
          </p:nvPr>
        </p:nvSpPr>
        <p:spPr>
          <a:noFill/>
        </p:spPr>
        <p:txBody>
          <a:bodyPr/>
          <a:lstStyle/>
          <a:p>
            <a:fld id="{612FB99C-F638-443F-A635-6DA97A7256E7}"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13/06/2017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13/06/2017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13/06/2017</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13/06/2017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13/06/2017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13/06/2017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13/06/2017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13/06/2017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13/06/2017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13/06/2017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13/06/2017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13/06/2017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21.xm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07504" y="260350"/>
            <a:ext cx="7272808" cy="2520950"/>
          </a:xfrm>
          <a:noFill/>
        </p:spPr>
        <p:txBody>
          <a:bodyPr anchor="ctr"/>
          <a:lstStyle/>
          <a:p>
            <a:pPr algn="ctr" eaLnBrk="1" hangingPunct="1"/>
            <a:r>
              <a:rPr lang="en-GB" sz="4400" dirty="0"/>
              <a:t>Streamlining assessment:</a:t>
            </a:r>
            <a:br>
              <a:rPr lang="en-GB" sz="4400" dirty="0"/>
            </a:br>
            <a:r>
              <a:rPr lang="en-GB" sz="4400" dirty="0"/>
              <a:t>making assessment and feedback more manageable &amp; effective</a:t>
            </a:r>
            <a:endParaRPr lang="en-GB" sz="4000" b="0" dirty="0"/>
          </a:p>
        </p:txBody>
      </p:sp>
      <p:sp>
        <p:nvSpPr>
          <p:cNvPr id="3075" name="Rectangle 3"/>
          <p:cNvSpPr>
            <a:spLocks noGrp="1" noChangeArrowheads="1"/>
          </p:cNvSpPr>
          <p:nvPr>
            <p:ph type="subTitle" idx="1"/>
          </p:nvPr>
        </p:nvSpPr>
        <p:spPr>
          <a:xfrm>
            <a:off x="323528" y="2928934"/>
            <a:ext cx="6912768" cy="3429004"/>
          </a:xfrm>
        </p:spPr>
        <p:txBody>
          <a:bodyPr/>
          <a:lstStyle/>
          <a:p>
            <a:pPr algn="ctr" eaLnBrk="1" hangingPunct="1">
              <a:defRPr/>
            </a:pPr>
            <a:r>
              <a:rPr lang="en-GB" sz="3600" dirty="0" err="1">
                <a:solidFill>
                  <a:schemeClr val="tx2">
                    <a:lumMod val="60000"/>
                    <a:lumOff val="40000"/>
                  </a:schemeClr>
                </a:solidFill>
              </a:rPr>
              <a:t>Keele</a:t>
            </a:r>
            <a:r>
              <a:rPr lang="en-GB" sz="3600" dirty="0">
                <a:solidFill>
                  <a:schemeClr val="tx2">
                    <a:lumMod val="60000"/>
                    <a:lumOff val="40000"/>
                  </a:schemeClr>
                </a:solidFill>
              </a:rPr>
              <a:t> University </a:t>
            </a:r>
          </a:p>
          <a:p>
            <a:pPr algn="ctr" eaLnBrk="1" hangingPunct="1">
              <a:defRPr/>
            </a:pPr>
            <a:r>
              <a:rPr lang="en-GB" sz="1800" dirty="0"/>
              <a:t>20 June</a:t>
            </a:r>
            <a:r>
              <a:rPr lang="en-GB" sz="1800" dirty="0">
                <a:solidFill>
                  <a:schemeClr val="tx2">
                    <a:lumMod val="60000"/>
                    <a:lumOff val="40000"/>
                  </a:schemeClr>
                </a:solidFill>
              </a:rPr>
              <a:t> </a:t>
            </a:r>
            <a:r>
              <a:rPr lang="en-GB" sz="1800" dirty="0"/>
              <a:t>2017</a:t>
            </a:r>
          </a:p>
          <a:p>
            <a:pPr algn="ctr" eaLnBrk="1" hangingPunct="1">
              <a:defRPr/>
            </a:pPr>
            <a:r>
              <a:rPr lang="en-GB" sz="2400" b="1" dirty="0"/>
              <a:t>Sally Brown</a:t>
            </a:r>
          </a:p>
          <a:p>
            <a:pPr algn="ctr" eaLnBrk="1" hangingPunct="1">
              <a:defRPr/>
            </a:pPr>
            <a:r>
              <a:rPr lang="en-GB" sz="1800" dirty="0"/>
              <a:t>@</a:t>
            </a:r>
            <a:r>
              <a:rPr lang="en-GB" sz="1800" dirty="0" err="1"/>
              <a:t>ProfSallyBrown</a:t>
            </a:r>
            <a:r>
              <a:rPr lang="en-GB" sz="1800" dirty="0"/>
              <a:t>  </a:t>
            </a:r>
            <a:r>
              <a:rPr lang="en-GB" sz="1800" dirty="0">
                <a:hlinkClick r:id="rId3"/>
              </a:rPr>
              <a:t>http://sally-brown.net</a:t>
            </a:r>
            <a:r>
              <a:rPr lang="en-GB" sz="1800" dirty="0"/>
              <a:t> </a:t>
            </a:r>
            <a:endParaRPr lang="en-GB" sz="1800" b="1" dirty="0"/>
          </a:p>
          <a:p>
            <a:pPr algn="ctr" eaLnBrk="1" hangingPunct="1">
              <a:defRPr/>
            </a:pPr>
            <a:r>
              <a:rPr lang="en-GB" sz="1800" dirty="0"/>
              <a:t>PFHEA, SFSEDA, NTF</a:t>
            </a:r>
            <a:endParaRPr lang="en-GB" sz="1800" b="1" dirty="0"/>
          </a:p>
          <a:p>
            <a:pPr algn="ctr" eaLnBrk="1" hangingPunct="1">
              <a:defRPr/>
            </a:pPr>
            <a:r>
              <a:rPr lang="en-GB" sz="1800" dirty="0"/>
              <a:t>Emerita Professor, Leeds Beckett University</a:t>
            </a:r>
          </a:p>
          <a:p>
            <a:pPr algn="ctr" eaLnBrk="1" hangingPunct="1">
              <a:defRPr/>
            </a:pPr>
            <a:r>
              <a:rPr lang="en-GB" sz="1800" dirty="0"/>
              <a:t>Visiting Professor: University of Plymouth, Liverpool John Moores University, University of South Wales and Edge Hill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837853"/>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Using ‘expanded’ model answers: why?</a:t>
            </a:r>
          </a:p>
        </p:txBody>
      </p:sp>
      <p:sp>
        <p:nvSpPr>
          <p:cNvPr id="19459" name="Rectangle 3"/>
          <p:cNvSpPr>
            <a:spLocks noGrp="1" noChangeArrowheads="1"/>
          </p:cNvSpPr>
          <p:nvPr>
            <p:ph type="body" idx="1"/>
          </p:nvPr>
        </p:nvSpPr>
        <p:spPr>
          <a:xfrm>
            <a:off x="685800" y="1268760"/>
            <a:ext cx="7772400"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They give students a good idea of what can be expected of them;</a:t>
            </a:r>
          </a:p>
          <a:p>
            <a:r>
              <a:rPr lang="en-GB" sz="2600" dirty="0"/>
              <a:t>It is sometimes easier to show students than tell them what we are after;</a:t>
            </a:r>
          </a:p>
          <a:p>
            <a:r>
              <a:rPr lang="en-GB" sz="2600" dirty="0"/>
              <a:t>They can be time efficient; </a:t>
            </a:r>
          </a:p>
          <a:p>
            <a:r>
              <a:rPr lang="en-GB" sz="2600" dirty="0"/>
              <a:t>They show how solutions have been reached;</a:t>
            </a:r>
          </a:p>
          <a:p>
            <a:r>
              <a:rPr lang="en-GB" sz="2600" dirty="0"/>
              <a:t>They demonstrate good practice;</a:t>
            </a:r>
          </a:p>
          <a:p>
            <a:r>
              <a:rPr lang="en-GB" sz="2600" dirty="0"/>
              <a:t>The commentary can indicate why an answer is good.</a:t>
            </a:r>
          </a:p>
          <a:p>
            <a:endParaRPr lang="en-GB" sz="2600" dirty="0"/>
          </a:p>
          <a:p>
            <a:endParaRPr lang="en-GB" sz="2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Using model answers: how?</a:t>
            </a:r>
          </a:p>
        </p:txBody>
      </p:sp>
      <p:sp>
        <p:nvSpPr>
          <p:cNvPr id="20483" name="Rectangle 3"/>
          <p:cNvSpPr>
            <a:spLocks noGrp="1" noChangeArrowheads="1"/>
          </p:cNvSpPr>
          <p:nvPr>
            <p:ph type="body" idx="1"/>
          </p:nvPr>
        </p:nvSpPr>
        <p:spPr>
          <a:xfrm>
            <a:off x="468313" y="1196975"/>
            <a:ext cx="8280400" cy="48990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Staff preparing an assignment can draft a model answer;</a:t>
            </a:r>
          </a:p>
          <a:p>
            <a:r>
              <a:rPr lang="en-GB" sz="2600" dirty="0"/>
              <a:t>Student work (or extracts from several student’s answers) can be anonymised and (with permission) used as a model;</a:t>
            </a:r>
          </a:p>
          <a:p>
            <a:r>
              <a:rPr lang="en-GB" sz="2600" dirty="0"/>
              <a:t>Text can be placed on page with explanatory comments appended (‘exploded text’);</a:t>
            </a:r>
          </a:p>
          <a:p>
            <a:r>
              <a:rPr lang="en-GB" sz="2600" dirty="0"/>
              <a:t>However, caution should be exercised in order to avoid leading students to think only one approach is acceptable.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260648"/>
            <a:ext cx="8458200" cy="86409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Assignment return sheets: why?</a:t>
            </a:r>
          </a:p>
        </p:txBody>
      </p:sp>
      <p:sp>
        <p:nvSpPr>
          <p:cNvPr id="21507" name="Rectangle 3"/>
          <p:cNvSpPr>
            <a:spLocks noGrp="1" noChangeArrowheads="1"/>
          </p:cNvSpPr>
          <p:nvPr>
            <p:ph type="body" idx="1"/>
          </p:nvPr>
        </p:nvSpPr>
        <p:spPr>
          <a:xfrm>
            <a:off x="250825" y="1268761"/>
            <a:ext cx="8281615"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err="1"/>
              <a:t>Proformas</a:t>
            </a:r>
            <a:r>
              <a:rPr lang="en-GB" sz="2600" dirty="0"/>
              <a:t> save assessors writing the same thing repeatedly;</a:t>
            </a:r>
          </a:p>
          <a:p>
            <a:r>
              <a:rPr lang="en-GB" sz="2600" dirty="0"/>
              <a:t>Helps to keep assessors’ comments on track;</a:t>
            </a:r>
          </a:p>
          <a:p>
            <a:r>
              <a:rPr lang="en-GB" sz="2600" dirty="0"/>
              <a:t>Shows how criteria match up to performance and how marks are derived;</a:t>
            </a:r>
          </a:p>
          <a:p>
            <a:r>
              <a:rPr lang="en-GB" sz="2600" dirty="0"/>
              <a:t>Helps students to see what is valued;</a:t>
            </a:r>
          </a:p>
          <a:p>
            <a:r>
              <a:rPr lang="en-GB" sz="2600" dirty="0"/>
              <a:t>Provides a useful written record.</a:t>
            </a:r>
          </a:p>
          <a:p>
            <a:endParaRPr lang="en-GB" sz="2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return sheets: how?</a:t>
            </a:r>
          </a:p>
        </p:txBody>
      </p:sp>
      <p:sp>
        <p:nvSpPr>
          <p:cNvPr id="225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Criteria presented in assignment brief can be utilised in a proforma;</a:t>
            </a:r>
          </a:p>
          <a:p>
            <a:r>
              <a:rPr lang="en-GB" sz="2600"/>
              <a:t>Variations in weighting can be clearly identified;</a:t>
            </a:r>
          </a:p>
          <a:p>
            <a:r>
              <a:rPr lang="en-GB" sz="2600"/>
              <a:t>A Likert scale or boxes can be used to speed tutor’s responses;</a:t>
            </a:r>
          </a:p>
          <a:p>
            <a:r>
              <a:rPr lang="en-GB" sz="2600"/>
              <a:t>Space can be provided for individual comments.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extLst>
                    <a:ext uri="{9D8B030D-6E8A-4147-A177-3AD203B41FA5}">
                      <a16:colId xmlns:a16="http://schemas.microsoft.com/office/drawing/2014/main" val="20000"/>
                    </a:ext>
                  </a:extLst>
                </a:gridCol>
                <a:gridCol w="1785950">
                  <a:extLst>
                    <a:ext uri="{9D8B030D-6E8A-4147-A177-3AD203B41FA5}">
                      <a16:colId xmlns:a16="http://schemas.microsoft.com/office/drawing/2014/main" val="20001"/>
                    </a:ext>
                  </a:extLst>
                </a:gridCol>
                <a:gridCol w="846710">
                  <a:extLst>
                    <a:ext uri="{9D8B030D-6E8A-4147-A177-3AD203B41FA5}">
                      <a16:colId xmlns:a16="http://schemas.microsoft.com/office/drawing/2014/main" val="20002"/>
                    </a:ext>
                  </a:extLst>
                </a:gridCol>
                <a:gridCol w="3518936">
                  <a:extLst>
                    <a:ext uri="{9D8B030D-6E8A-4147-A177-3AD203B41FA5}">
                      <a16:colId xmlns:a16="http://schemas.microsoft.com/office/drawing/2014/main" val="20003"/>
                    </a:ext>
                  </a:extLst>
                </a:gridCol>
                <a:gridCol w="1539874">
                  <a:extLst>
                    <a:ext uri="{9D8B030D-6E8A-4147-A177-3AD203B41FA5}">
                      <a16:colId xmlns:a16="http://schemas.microsoft.com/office/drawing/2014/main" val="20004"/>
                    </a:ext>
                  </a:extLst>
                </a:gridCol>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Mark</a:t>
                      </a:r>
                    </a:p>
                    <a:p>
                      <a:pPr algn="ctr">
                        <a:lnSpc>
                          <a:spcPct val="115000"/>
                        </a:lnSpc>
                        <a:spcAft>
                          <a:spcPts val="0"/>
                        </a:spcAft>
                      </a:pPr>
                      <a:r>
                        <a:rPr lang="en-GB" sz="1400" b="1" dirty="0">
                          <a:latin typeface="+mn-lt"/>
                          <a:ea typeface="Calibri"/>
                          <a:cs typeface="Times New Roman"/>
                        </a:rPr>
                        <a:t> (0-5</a:t>
                      </a:r>
                      <a:r>
                        <a:rPr lang="en-GB" sz="1400" b="1" baseline="0" dirty="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Tutor</a:t>
                      </a:r>
                      <a:r>
                        <a:rPr lang="en-GB" sz="1400" b="1" baseline="0" dirty="0">
                          <a:latin typeface="+mn-lt"/>
                          <a:ea typeface="Calibri"/>
                          <a:cs typeface="Times New Roman"/>
                        </a:rPr>
                        <a:t> c</a:t>
                      </a:r>
                      <a:r>
                        <a:rPr lang="en-GB" sz="1400" b="1" dirty="0">
                          <a:latin typeface="+mn-lt"/>
                          <a:ea typeface="Calibri"/>
                          <a:cs typeface="Times New Roman"/>
                        </a:rPr>
                        <a:t>omments and suggestions for further work</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Student response</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present information clearly logically, accurately and fluently</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This work is written reasonably fluently</a:t>
                      </a:r>
                      <a:r>
                        <a:rPr lang="en-GB" sz="1400" b="1" baseline="0" dirty="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choose</a:t>
                      </a:r>
                      <a:r>
                        <a:rPr lang="en-GB" sz="1400" b="1" baseline="0" dirty="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5</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Made excellent choices and used it well to suit the context of the problem being addressed</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95382">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use a range of reference materials and cite them appropriately </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Cited only one reference and did</a:t>
                      </a:r>
                      <a:r>
                        <a:rPr lang="en-GB" sz="1400" b="1" baseline="0" dirty="0">
                          <a:latin typeface="+mn-lt"/>
                          <a:ea typeface="Calibri"/>
                          <a:cs typeface="Times New Roman"/>
                        </a:rPr>
                        <a:t> so inaccurately</a:t>
                      </a:r>
                    </a:p>
                    <a:p>
                      <a:pPr>
                        <a:lnSpc>
                          <a:spcPct val="115000"/>
                        </a:lnSpc>
                        <a:spcAft>
                          <a:spcPts val="0"/>
                        </a:spcAft>
                      </a:pPr>
                      <a:r>
                        <a:rPr lang="en-GB" sz="1400" b="1" baseline="0" dirty="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latin typeface="Blackadder ITC" pitchFamily="82" charset="0"/>
                          <a:ea typeface="Batang" pitchFamily="18" charset="-127"/>
                          <a:cs typeface="Times New Roman"/>
                        </a:rPr>
                        <a:t>I've checked it out and see where I was going wrong</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Sample assignment return proforma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Statement banks: why?</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Harnesses a resource of comments you already use;</a:t>
            </a:r>
          </a:p>
          <a:p>
            <a:r>
              <a:rPr lang="en-GB" sz="2600"/>
              <a:t>Avoids writing same comments repeatedly;</a:t>
            </a:r>
          </a:p>
          <a:p>
            <a:r>
              <a:rPr lang="en-GB" sz="2600"/>
              <a:t>Allows you to give individual comments additionally to the students who really need them;</a:t>
            </a:r>
          </a:p>
          <a:p>
            <a:r>
              <a:rPr lang="en-GB" sz="2600"/>
              <a:t>Can be automated with use of technology.</a:t>
            </a:r>
          </a:p>
          <a:p>
            <a:endParaRPr lang="en-GB" sz="26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Statement banks: how?</a:t>
            </a:r>
          </a:p>
        </p:txBody>
      </p:sp>
      <p:sp>
        <p:nvSpPr>
          <p:cNvPr id="28675" name="Rectangle 3"/>
          <p:cNvSpPr>
            <a:spLocks noGrp="1" noChangeArrowheads="1"/>
          </p:cNvSpPr>
          <p:nvPr>
            <p:ph type="body"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Tutor identifies a range of regularly used comments written on students’ work;</a:t>
            </a:r>
          </a:p>
          <a:p>
            <a:r>
              <a:rPr lang="en-GB" sz="2600" dirty="0"/>
              <a:t>These are collated and numbered;</a:t>
            </a:r>
          </a:p>
          <a:p>
            <a:r>
              <a:rPr lang="en-GB" sz="2600" dirty="0"/>
              <a:t>Tutor marks work and writes numbers on text of assignment where specific comments apply, or provides a written (or emailed) detailed commentary which pulls together the appropriate items into continuous prose;</a:t>
            </a:r>
          </a:p>
          <a:p>
            <a:r>
              <a:rPr lang="en-GB" sz="2600" dirty="0"/>
              <a:t>Moodle and other platforms can do much of the drudgery in terms of collating marks, returning work etc. Assignment handler can return comments and only release marks when students have commented.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Computer-assisted assessment: why?</a:t>
            </a:r>
          </a:p>
        </p:txBody>
      </p:sp>
      <p:sp>
        <p:nvSpPr>
          <p:cNvPr id="2969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Enables feedback to be given regularly and incrementally;</a:t>
            </a:r>
          </a:p>
          <a:p>
            <a:r>
              <a:rPr lang="en-GB" sz="2600" dirty="0"/>
              <a:t>Saves tutor time for large cohorts and repeated classes;</a:t>
            </a:r>
          </a:p>
          <a:p>
            <a:r>
              <a:rPr lang="en-GB" sz="2600" dirty="0"/>
              <a:t>Can allow instant (or rapid) on screen feedback to e.g. MCQ options;</a:t>
            </a:r>
          </a:p>
          <a:p>
            <a:r>
              <a:rPr lang="en-GB" sz="2600" dirty="0"/>
              <a:t>Saves drudgery, (but not a quick fix);</a:t>
            </a:r>
          </a:p>
          <a:p>
            <a:r>
              <a:rPr lang="en-GB" sz="2600" dirty="0"/>
              <a:t>Is really worth while for large cohorts and where content doesn’t alter fast.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9"/>
            <a:ext cx="7543800" cy="93049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Computer-assisted assignments: how?</a:t>
            </a:r>
          </a:p>
        </p:txBody>
      </p:sp>
      <p:sp>
        <p:nvSpPr>
          <p:cNvPr id="30723" name="Rectangle 3"/>
          <p:cNvSpPr>
            <a:spLocks noGrp="1" noChangeArrowheads="1"/>
          </p:cNvSpPr>
          <p:nvPr>
            <p:ph type="body" idx="1"/>
          </p:nvPr>
        </p:nvSpPr>
        <p:spPr>
          <a:xfrm>
            <a:off x="179388" y="1268761"/>
            <a:ext cx="8785225" cy="489709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Designing them should not be a cottage industry!</a:t>
            </a:r>
          </a:p>
          <a:p>
            <a:r>
              <a:rPr lang="en-GB" sz="2600" dirty="0"/>
              <a:t>Training and support both in designing questions and applying the relevant technology are essential;</a:t>
            </a:r>
          </a:p>
          <a:p>
            <a:r>
              <a:rPr lang="en-GB" sz="2600" dirty="0"/>
              <a:t>Testing and piloting of CAA items is also imperative;</a:t>
            </a:r>
          </a:p>
          <a:p>
            <a:r>
              <a:rPr lang="en-GB" sz="2600" dirty="0"/>
              <a:t>We can make use of existing test packages (e.g. from publishers), colleagues with expertise and advice from software companies (e.g. Moodle, </a:t>
            </a:r>
            <a:r>
              <a:rPr lang="en-GB" sz="2600" dirty="0" err="1"/>
              <a:t>Turnitin</a:t>
            </a:r>
            <a:r>
              <a:rPr lang="en-GB" sz="2600" dirty="0"/>
              <a:t>, </a:t>
            </a:r>
            <a:r>
              <a:rPr lang="en-GB" sz="2600" dirty="0" err="1"/>
              <a:t>QuestionMark</a:t>
            </a:r>
            <a:r>
              <a:rPr lang="en-GB" sz="2600" dirty="0"/>
              <a:t>). </a:t>
            </a:r>
          </a:p>
          <a:p>
            <a:endParaRPr lang="en-GB" sz="2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200" dirty="0"/>
              <a:t>Use CAA </a:t>
            </a:r>
            <a:r>
              <a:rPr lang="en-GB" sz="3200" i="1" dirty="0"/>
              <a:t>for</a:t>
            </a:r>
            <a:r>
              <a:rPr lang="en-GB" sz="3200" dirty="0"/>
              <a:t> rather than </a:t>
            </a:r>
            <a:r>
              <a:rPr lang="en-GB" sz="3200" i="1" dirty="0"/>
              <a:t>of</a:t>
            </a:r>
            <a:r>
              <a:rPr lang="en-GB" sz="3200" dirty="0"/>
              <a:t> learning</a:t>
            </a:r>
          </a:p>
        </p:txBody>
      </p:sp>
      <p:sp>
        <p:nvSpPr>
          <p:cNvPr id="3174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We can employ computer-assisted formative assessment with responses to student work automatically generated by email; </a:t>
            </a:r>
          </a:p>
          <a:p>
            <a:r>
              <a:rPr lang="en-GB" dirty="0"/>
              <a:t>Students seem to really like having the chance to find out how they are doing, and attempt tests several times in an environment where no one else is watching how they do; </a:t>
            </a:r>
          </a:p>
          <a:p>
            <a:r>
              <a:rPr lang="en-GB" dirty="0"/>
              <a:t>We can monitor what is going on across a cohort, so we can concentrate our energies either on students who are repeatedly doing badly or those who are not engaging at all in the activity; </a:t>
            </a:r>
          </a:p>
          <a:p>
            <a:r>
              <a:rPr lang="en-GB" dirty="0"/>
              <a:t>Note that Computer-supported assessment can include use of audio feedback via digital sound files, video commentaries and other means of using course Virtual Learning Environments.</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Rationale</a:t>
            </a:r>
          </a:p>
        </p:txBody>
      </p:sp>
      <p:sp>
        <p:nvSpPr>
          <p:cNvPr id="3" name="Content Placeholder 2"/>
          <p:cNvSpPr>
            <a:spLocks noGrp="1"/>
          </p:cNvSpPr>
          <p:nvPr>
            <p:ph idx="1"/>
          </p:nvPr>
        </p:nvSpPr>
        <p:spPr/>
        <p:txBody>
          <a:bodyPr/>
          <a:lstStyle/>
          <a:p>
            <a:pPr>
              <a:buNone/>
            </a:pPr>
            <a:r>
              <a:rPr lang="en-GB" dirty="0"/>
              <a:t>Assessment is arguably the most important way in which we can impact on student achievement and retention, and it pays a key role in helping students make effective transition from level to level. But it is often regarded as the most demanding and sometimes irksome aspect of our professional roles. </a:t>
            </a:r>
          </a:p>
          <a:p>
            <a:pPr>
              <a:buNone/>
            </a:pPr>
            <a:r>
              <a:rPr lang="en-GB" dirty="0"/>
              <a:t>In this interactive workshop we will:</a:t>
            </a:r>
          </a:p>
          <a:p>
            <a:r>
              <a:rPr lang="en-GB" dirty="0"/>
              <a:t>Discuss how to make assessment more effective and efficient;</a:t>
            </a:r>
          </a:p>
          <a:p>
            <a:r>
              <a:rPr lang="en-GB" dirty="0"/>
              <a:t>Consider how to make feedback developmental; and transformative of student behaviour;</a:t>
            </a:r>
          </a:p>
          <a:p>
            <a:r>
              <a:rPr lang="en-GB" dirty="0"/>
              <a:t>Explore a variety of ways to streamline assessment; </a:t>
            </a:r>
          </a:p>
          <a:p>
            <a:r>
              <a:rPr lang="en-GB" dirty="0"/>
              <a:t>Plan for action to enhance assessment in practice.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Making assessment work well</a:t>
            </a:r>
          </a:p>
        </p:txBody>
      </p:sp>
      <p:sp>
        <p:nvSpPr>
          <p:cNvPr id="43011" name="Rectangle 3"/>
          <p:cNvSpPr>
            <a:spLocks noGrp="1" noChangeArrowheads="1"/>
          </p:cNvSpPr>
          <p:nvPr>
            <p:ph type="body" idx="1"/>
          </p:nvPr>
        </p:nvSpPr>
        <p:spPr>
          <a:xfrm>
            <a:off x="228600" y="1340768"/>
            <a:ext cx="8686800" cy="478539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Intra-tutor and Inter-tutor reliability need to be assured;</a:t>
            </a:r>
          </a:p>
          <a:p>
            <a:r>
              <a:rPr lang="en-GB" sz="2600" dirty="0"/>
              <a:t>Practices and processes need to be transparently fair to all students;</a:t>
            </a:r>
          </a:p>
          <a:p>
            <a:r>
              <a:rPr lang="en-GB" sz="2600" dirty="0"/>
              <a:t>Cheats and plagiarisers need to be deterred/punished;</a:t>
            </a:r>
          </a:p>
          <a:p>
            <a:r>
              <a:rPr lang="en-GB" sz="2600" dirty="0"/>
              <a:t>Assessment needs to be manageable for both staff and students;</a:t>
            </a:r>
          </a:p>
          <a:p>
            <a:r>
              <a:rPr lang="en-GB" sz="2600" dirty="0"/>
              <a:t>Assignments should assess what has been taught/learned not what it is easy to assess.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2062154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Conclusions</a:t>
            </a:r>
          </a:p>
        </p:txBody>
      </p:sp>
      <p:sp>
        <p:nvSpPr>
          <p:cNvPr id="43011" name="Rectangle 3"/>
          <p:cNvSpPr>
            <a:spLocks noGrp="1" noChangeArrowheads="1"/>
          </p:cNvSpPr>
          <p:nvPr>
            <p:ph type="body" idx="1"/>
          </p:nvPr>
        </p:nvSpPr>
        <p:spPr>
          <a:xfrm>
            <a:off x="179512" y="1196752"/>
            <a:ext cx="8735888" cy="4929411"/>
          </a:xfrm>
        </p:spPr>
        <p:txBody>
          <a:bodyPr/>
          <a:lstStyle/>
          <a:p>
            <a:pPr eaLnBrk="1" hangingPunct="1"/>
            <a:r>
              <a:rPr lang="en-US" dirty="0"/>
              <a:t>Assessment needs to be manageable for staff and students if it is going to engage students in learning activities;</a:t>
            </a:r>
          </a:p>
          <a:p>
            <a:pPr eaLnBrk="1" hangingPunct="1"/>
            <a:r>
              <a:rPr lang="en-US" dirty="0"/>
              <a:t>No single method of giving feedback is likely to be ubiquitously successful, so it’s worth ringing the changes;</a:t>
            </a:r>
          </a:p>
          <a:p>
            <a:pPr eaLnBrk="1" hangingPunct="1"/>
            <a:r>
              <a:rPr lang="en-US" dirty="0"/>
              <a:t>Students in transition between the stages of their learning journeys are likely to need support and positive feedback earlier rather than later, when they are more robust and confident;</a:t>
            </a:r>
          </a:p>
          <a:p>
            <a:pPr eaLnBrk="1" hangingPunct="1"/>
            <a:r>
              <a:rPr lang="en-US" dirty="0"/>
              <a:t>Where new routes are taken, it helps to provide a rationale via an assessment strategy or other course documentation, for example explaining that you give extensive generic formative feedback early and idiosyncratic feedback later. </a:t>
            </a:r>
          </a:p>
          <a:p>
            <a:pPr marL="0" indent="0" eaLnBrk="1" hangingPunct="1">
              <a:buNone/>
            </a:pPr>
            <a:r>
              <a:rPr lang="en-US" i="1" dirty="0"/>
              <a:t>So what actions can you take?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a:t>These and other slides will be available on my website at </a:t>
            </a:r>
            <a:r>
              <a:rPr lang="en-GB" sz="2800" dirty="0">
                <a:hlinkClick r:id="rId3"/>
              </a:rPr>
              <a:t>http://sally-brown.net</a:t>
            </a:r>
            <a:r>
              <a:rPr lang="en-GB" sz="2800" dirty="0"/>
              <a:t> </a:t>
            </a:r>
          </a:p>
        </p:txBody>
      </p:sp>
      <p:pic>
        <p:nvPicPr>
          <p:cNvPr id="3" name="Picture 2" descr="sally new photo.jpg"/>
          <p:cNvPicPr>
            <a:picLocks noChangeAspect="1"/>
          </p:cNvPicPr>
          <p:nvPr/>
        </p:nvPicPr>
        <p:blipFill>
          <a:blip r:embed="rId4" cstate="email"/>
          <a:stretch>
            <a:fillRect/>
          </a:stretch>
        </p:blipFill>
        <p:spPr>
          <a:xfrm>
            <a:off x="2627784" y="1268760"/>
            <a:ext cx="3723878" cy="4965171"/>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2000" dirty="0"/>
              <a:t>Assessment Reform Group (1999) </a:t>
            </a:r>
            <a:r>
              <a:rPr lang="en-GB" sz="2000" i="1" dirty="0"/>
              <a:t>Assessment for Learning : Beyond the black box, </a:t>
            </a:r>
            <a:r>
              <a:rPr lang="en-GB" sz="2000" dirty="0"/>
              <a:t>Cambridge UK, University of Cambridge School of Education.</a:t>
            </a:r>
            <a:r>
              <a:rPr lang="en-GB" sz="2000" dirty="0">
                <a:cs typeface="Times New Roman" pitchFamily="18" charset="0"/>
              </a:rPr>
              <a:t> </a:t>
            </a:r>
          </a:p>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a:cs typeface="Times New Roman" pitchFamily="18" charset="0"/>
              </a:rPr>
              <a:t>Brown, S. Rust, C. &amp; Gibbs, G. (1994) </a:t>
            </a:r>
            <a:r>
              <a:rPr lang="en-GB" sz="2000" i="1" dirty="0">
                <a:cs typeface="Times New Roman" pitchFamily="18" charset="0"/>
              </a:rPr>
              <a:t>Strategies for Diversifying Assessment,</a:t>
            </a:r>
            <a:r>
              <a:rPr lang="en-GB" sz="2000" dirty="0">
                <a:cs typeface="Times New Roman" pitchFamily="18" charset="0"/>
              </a:rPr>
              <a:t> Oxford: Oxford Centre for Staff Development. </a:t>
            </a:r>
          </a:p>
          <a:p>
            <a:pPr marL="609600" indent="-609600" eaLnBrk="1" hangingPunct="1">
              <a:buFont typeface="Wingdings" pitchFamily="2" charset="2"/>
              <a:buNone/>
              <a:defRPr/>
            </a:pPr>
            <a:r>
              <a:rPr lang="en-GB" sz="2000" dirty="0"/>
              <a:t>Boud, D. (1995) </a:t>
            </a:r>
            <a:r>
              <a:rPr lang="en-GB" sz="2000" i="1" dirty="0"/>
              <a:t>Enhancing learning through self-assessment,</a:t>
            </a:r>
            <a:r>
              <a:rPr lang="en-GB" sz="2000" dirty="0"/>
              <a:t> London: Routledge.</a:t>
            </a:r>
          </a:p>
          <a:p>
            <a:pPr marL="609600" indent="-609600" eaLnBrk="1" hangingPunct="1">
              <a:buNone/>
              <a:defRPr/>
            </a:pPr>
            <a:r>
              <a:rPr lang="en-GB" sz="2000" dirty="0"/>
              <a:t>Brown, S. (2015) </a:t>
            </a:r>
            <a:r>
              <a:rPr lang="en-GB" sz="2000" i="1" dirty="0"/>
              <a:t>Learning, teaching and assessment in higher education: global perspectives, </a:t>
            </a:r>
            <a:r>
              <a:rPr lang="en-GB" sz="2000" dirty="0"/>
              <a:t>London: Palgrave-MacMillan.</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Font typeface="Wingdings" pitchFamily="2" charset="2"/>
              <a:buNone/>
              <a:defRPr/>
            </a:pPr>
            <a:r>
              <a:rPr lang="en-GB" sz="2000" dirty="0"/>
              <a:t>Brown, S. and Knight, P. (1994) </a:t>
            </a:r>
            <a:r>
              <a:rPr lang="en-GB" sz="2000" i="1" dirty="0"/>
              <a:t>Assessing Learners in Higher Education</a:t>
            </a:r>
            <a:r>
              <a:rPr lang="en-GB" sz="2000" dirty="0"/>
              <a:t>, London: Kogan Page.</a:t>
            </a:r>
            <a:endParaRPr lang="en-US"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None/>
              <a:defRPr/>
            </a:pPr>
            <a:r>
              <a:rPr lang="en-GB" sz="2000" dirty="0"/>
              <a:t>Brown, S. and Race, P. (2012) </a:t>
            </a:r>
            <a:r>
              <a:rPr lang="en-GB" sz="2000" i="1" dirty="0"/>
              <a:t>Using effective assessment to promote learning,</a:t>
            </a:r>
            <a:r>
              <a:rPr lang="en-GB" sz="2000" dirty="0"/>
              <a:t> in Hunt, L and Chalmers, D. </a:t>
            </a:r>
            <a:r>
              <a:rPr lang="en-GB" sz="2000" i="1" dirty="0"/>
              <a:t>University Teaching in Focus: a learning-centred approach</a:t>
            </a:r>
            <a:r>
              <a:rPr lang="en-GB" sz="2000" dirty="0"/>
              <a:t>, Victoria, Australia, Acer Press, and Abingdon: Routledge.</a:t>
            </a:r>
          </a:p>
          <a:p>
            <a:pPr eaLnBrk="1" hangingPunct="1">
              <a:buFont typeface="Wingdings" pitchFamily="2" charset="2"/>
              <a:buNone/>
              <a:defRPr/>
            </a:pPr>
            <a:r>
              <a:rPr lang="en-US" sz="2000" dirty="0"/>
              <a:t>Carless, D., Joughin,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eaLnBrk="1" hangingPunct="1">
              <a:buFont typeface="Wingdings" pitchFamily="2" charset="2"/>
              <a:buNone/>
              <a:defRPr/>
            </a:pPr>
            <a:r>
              <a:rPr lang="en-GB" sz="2000" dirty="0"/>
              <a:t>Carroll, J. and Ryan, J. (2005) </a:t>
            </a:r>
            <a:r>
              <a:rPr lang="en-GB" sz="2000" i="1" dirty="0"/>
              <a:t>Teaching International students: improving learning for 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Routledge </a:t>
            </a:r>
          </a:p>
          <a:p>
            <a:pPr marL="609600" indent="-609600" eaLnBrk="1" hangingPunct="1">
              <a:buFont typeface="Wingdings" pitchFamily="2" charset="2"/>
              <a:buNone/>
              <a:defRPr/>
            </a:pPr>
            <a:r>
              <a:rPr lang="en-GB" sz="2000" dirty="0"/>
              <a:t>Crooks, T. (1988) </a:t>
            </a:r>
            <a:r>
              <a:rPr lang="en-GB" sz="2000" i="1" dirty="0"/>
              <a:t>Assessing student performance, </a:t>
            </a:r>
            <a:r>
              <a:rPr lang="en-GB" sz="2000" dirty="0"/>
              <a:t>HERDSA Green Guide No 8 HERDSA (reprinted 1994).</a:t>
            </a:r>
          </a:p>
          <a:p>
            <a:pPr marL="609600" indent="-609600" eaLnBrk="1" hangingPunct="1">
              <a:buFont typeface="Wingdings" pitchFamily="2" charset="2"/>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1"/>
            <a:ext cx="7543800" cy="504354"/>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3</a:t>
            </a:r>
          </a:p>
        </p:txBody>
      </p:sp>
      <p:sp>
        <p:nvSpPr>
          <p:cNvPr id="43011" name="Rectangle 3"/>
          <p:cNvSpPr>
            <a:spLocks noGrp="1" noChangeArrowheads="1"/>
          </p:cNvSpPr>
          <p:nvPr>
            <p:ph type="body" idx="1"/>
          </p:nvPr>
        </p:nvSpPr>
        <p:spPr>
          <a:xfrm>
            <a:off x="142844" y="764704"/>
            <a:ext cx="8750331" cy="5617047"/>
          </a:xfrm>
        </p:spPr>
        <p:txBody>
          <a:bodyPr/>
          <a:lstStyle/>
          <a:p>
            <a:pPr marL="609600" indent="-609600" eaLnBrk="1" hangingPunct="1">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None/>
              <a:defRPr/>
            </a:pPr>
            <a:r>
              <a:rPr lang="en-GB" sz="2000" dirty="0"/>
              <a:t>Higher Education Academy (2012) </a:t>
            </a:r>
            <a:r>
              <a:rPr lang="en-GB" sz="2000" i="1" dirty="0"/>
              <a:t>A marked improvement; transforming assessment in higher education</a:t>
            </a:r>
            <a:r>
              <a:rPr lang="en-GB" sz="2000" dirty="0"/>
              <a:t>, York: HEA.</a:t>
            </a:r>
          </a:p>
          <a:p>
            <a:pPr marL="609600" indent="-609600" eaLnBrk="1" hangingPunct="1">
              <a:buFont typeface="Wingdings" pitchFamily="2" charset="2"/>
              <a:buNone/>
              <a:defRPr/>
            </a:pPr>
            <a:r>
              <a:rPr lang="en-GB" sz="2000" dirty="0"/>
              <a:t>Knight, P. and </a:t>
            </a:r>
            <a:r>
              <a:rPr lang="en-GB" sz="2000" dirty="0" err="1"/>
              <a:t>Yorke</a:t>
            </a:r>
            <a:r>
              <a:rPr lang="en-GB" sz="2000" dirty="0"/>
              <a:t>, M. (2003) </a:t>
            </a:r>
            <a:r>
              <a:rPr lang="en-GB" sz="2000" i="1" dirty="0"/>
              <a:t>Assessment, learning and employability</a:t>
            </a:r>
            <a:r>
              <a:rPr lang="en-GB" sz="2000" dirty="0"/>
              <a:t> Maidenhead, UK: SRHE/Open University Press.</a:t>
            </a:r>
          </a:p>
          <a:p>
            <a:pPr eaLnBrk="1" hangingPunct="1">
              <a:buFont typeface="Wingdings" pitchFamily="2" charset="2"/>
              <a:buNone/>
              <a:defRPr/>
            </a:pPr>
            <a:r>
              <a:rPr lang="en-GB" sz="2000" dirty="0" err="1"/>
              <a:t>Mentkowski</a:t>
            </a:r>
            <a:r>
              <a:rPr lang="en-GB" sz="2000" dirty="0"/>
              <a:t>, M. and associates (2000) p.82 </a:t>
            </a:r>
            <a:r>
              <a:rPr lang="en-GB" sz="2000" i="1" dirty="0"/>
              <a:t>Learning that lasts: integrating learning development and performance in college and beyond,</a:t>
            </a:r>
            <a:r>
              <a:rPr lang="en-GB" sz="2000" dirty="0"/>
              <a:t> San Francisco: </a:t>
            </a:r>
            <a:r>
              <a:rPr lang="en-GB" sz="2000" dirty="0" err="1"/>
              <a:t>Jossey</a:t>
            </a:r>
            <a:r>
              <a:rPr lang="en-GB" sz="2000" dirty="0"/>
              <a:t>-Bass.</a:t>
            </a:r>
          </a:p>
          <a:p>
            <a:pPr eaLnBrk="1" hangingPunct="1">
              <a:buFont typeface="Wingdings" pitchFamily="2" charset="2"/>
              <a:buNone/>
              <a:defRPr/>
            </a:pPr>
            <a:r>
              <a:rPr lang="en-GB" sz="2000" dirty="0"/>
              <a:t>McDowell, L. and Brown, S. (1998) </a:t>
            </a:r>
            <a:r>
              <a:rPr lang="en-GB" sz="2000" i="1" dirty="0"/>
              <a:t>Assessing students: cheating and plagiarism</a:t>
            </a:r>
            <a:r>
              <a:rPr lang="en-GB" sz="2000" dirty="0"/>
              <a:t>, Newcastle: Red Guide 10/11 University of Northumbria.</a:t>
            </a:r>
            <a:endParaRPr lang="en-US" sz="2000" dirty="0"/>
          </a:p>
          <a:p>
            <a:pPr eaLnBrk="1" hangingPunct="1">
              <a:buFont typeface="Wingdings" pitchFamily="2" charset="2"/>
              <a:buNone/>
              <a:defRPr/>
            </a:pPr>
            <a:r>
              <a:rPr lang="en-GB" sz="2000" dirty="0" err="1"/>
              <a:t>Nicol</a:t>
            </a:r>
            <a:r>
              <a:rPr lang="en-GB" sz="2000" dirty="0"/>
              <a:t>, D. J. and Macfarlane-Dick, D. (2006) Formative assessment and self-regulated learning: A model and seven principles of good feedback practice, </a:t>
            </a:r>
            <a:r>
              <a:rPr lang="en-GB" sz="2000" i="1" dirty="0"/>
              <a:t>Studies in Higher Education </a:t>
            </a:r>
            <a:r>
              <a:rPr lang="en-GB" sz="2000" i="1" dirty="0" err="1"/>
              <a:t>Vol</a:t>
            </a:r>
            <a:r>
              <a:rPr lang="en-GB" sz="2000" i="1" dirty="0"/>
              <a:t> 31(2), 199-218.</a:t>
            </a:r>
          </a:p>
          <a:p>
            <a:pPr eaLnBrk="1" hangingPunct="1">
              <a:buNone/>
              <a:defRPr/>
            </a:pPr>
            <a:r>
              <a:rPr lang="en-GB" sz="2000" dirty="0"/>
              <a:t>PASS project Bradford </a:t>
            </a:r>
            <a:r>
              <a:rPr lang="en-GB" sz="2000" dirty="0">
                <a:hlinkClick r:id="rId3"/>
              </a:rPr>
              <a:t>http://www.pass.brad.ac.uk/</a:t>
            </a:r>
            <a:r>
              <a:rPr lang="en-GB" sz="2000" dirty="0"/>
              <a:t> Accessed November 2013.</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498449"/>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4</a:t>
            </a:r>
          </a:p>
        </p:txBody>
      </p:sp>
      <p:sp>
        <p:nvSpPr>
          <p:cNvPr id="48131" name="Content Placeholder 2"/>
          <p:cNvSpPr>
            <a:spLocks noGrp="1"/>
          </p:cNvSpPr>
          <p:nvPr>
            <p:ph idx="1"/>
          </p:nvPr>
        </p:nvSpPr>
        <p:spPr>
          <a:xfrm>
            <a:off x="468313" y="692696"/>
            <a:ext cx="8229600" cy="5509667"/>
          </a:xfrm>
        </p:spPr>
        <p:txBody>
          <a:bodyPr/>
          <a:lstStyle/>
          <a:p>
            <a:pPr eaLnBrk="1" hangingPunct="1">
              <a:buNone/>
            </a:pPr>
            <a:r>
              <a:rPr lang="en-GB" sz="2000" dirty="0"/>
              <a:t>Pickford, R. and Brown, S. (2006) </a:t>
            </a:r>
            <a:r>
              <a:rPr lang="en-GB" sz="2000" i="1" dirty="0"/>
              <a:t>Assessing skills and practice,</a:t>
            </a:r>
            <a:r>
              <a:rPr lang="en-GB" sz="2000" dirty="0"/>
              <a:t> London: Routledge. </a:t>
            </a:r>
          </a:p>
          <a:p>
            <a:pPr eaLnBrk="1" hangingPunct="1">
              <a:buFont typeface="Wingdings" pitchFamily="2" charset="2"/>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Font typeface="Wingdings" pitchFamily="2" charset="2"/>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Font typeface="Wingdings" pitchFamily="2" charset="2"/>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Font typeface="Wingdings" pitchFamily="2" charset="2"/>
              <a:buNone/>
            </a:pPr>
            <a:r>
              <a:rPr lang="en-GB" sz="2000" dirty="0"/>
              <a:t>Ryan, J. (2000) </a:t>
            </a:r>
            <a:r>
              <a:rPr lang="en-GB" sz="2000" i="1" dirty="0"/>
              <a:t>A Guide to Teaching International Students,</a:t>
            </a:r>
            <a:r>
              <a:rPr lang="en-GB" sz="2000" dirty="0"/>
              <a:t> Oxford Centre for Staff and Learning Development</a:t>
            </a:r>
          </a:p>
          <a:p>
            <a:pPr eaLnBrk="1" hangingPunct="1">
              <a:buFont typeface="Wingdings" pitchFamily="2" charset="2"/>
              <a:buNone/>
            </a:pPr>
            <a:r>
              <a:rPr lang="en-GB" sz="2000" dirty="0"/>
              <a:t>Stefani, L. and Carroll, J. (2001) </a:t>
            </a:r>
            <a:r>
              <a:rPr lang="en-GB" sz="2000" i="1" dirty="0"/>
              <a:t>A Briefing on Plagiarism </a:t>
            </a:r>
            <a:r>
              <a:rPr lang="en-GB" sz="2000" dirty="0"/>
              <a:t>http://www.ltsn.ac.uk/application.asp?app=resources.asp&amp;process=full_record&amp;section=generic&amp;id=10</a:t>
            </a:r>
          </a:p>
          <a:p>
            <a:pPr eaLnBrk="1" hangingPunct="1">
              <a:buNone/>
            </a:pPr>
            <a:r>
              <a:rPr lang="en-GB" sz="2000" dirty="0"/>
              <a:t>Sadler, D. Royce (2010) Beyond feedback: developing student capability in complex appraisal, </a:t>
            </a:r>
            <a:r>
              <a:rPr lang="en-GB" sz="2000" i="1" dirty="0"/>
              <a:t>Assessment &amp; Evaluation in Higher Education, 35: 5, 535-550</a:t>
            </a:r>
          </a:p>
          <a:p>
            <a:pPr eaLnBrk="1" hangingPunct="1">
              <a:buNone/>
            </a:pPr>
            <a:r>
              <a:rPr lang="en-GB" sz="2000" dirty="0"/>
              <a:t>Yorke, M. (1999) </a:t>
            </a:r>
            <a:r>
              <a:rPr lang="en-GB" sz="2000" i="1" dirty="0"/>
              <a:t>Leaving Early: Undergraduate Non-completion in Higher Education,</a:t>
            </a:r>
            <a:r>
              <a:rPr lang="en-GB" sz="2000" dirty="0"/>
              <a:t> London: Routledge.</a:t>
            </a:r>
          </a:p>
          <a:p>
            <a:pPr eaLnBrk="1" hangingPunct="1">
              <a:buFont typeface="Wingdings" pitchFamily="2" charset="2"/>
              <a:buNone/>
            </a:pPr>
            <a:endParaRPr lang="en-GB" sz="2000" dirty="0"/>
          </a:p>
          <a:p>
            <a:endParaRPr lang="en-GB"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Efficient assessment: we need to:</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Stop marking, start assessing! </a:t>
            </a:r>
          </a:p>
          <a:p>
            <a:r>
              <a:rPr lang="en-GB" sz="2600" dirty="0"/>
              <a:t>Explore ways to maximise student ‘time on task’ (Gibbs) and minimise staff drudgery;</a:t>
            </a:r>
          </a:p>
          <a:p>
            <a:r>
              <a:rPr lang="en-GB" sz="2600" dirty="0"/>
              <a:t>Note that feedback is crucial to student learning and find ways to ensure it can change student behaviour and outcomes;</a:t>
            </a:r>
          </a:p>
          <a:p>
            <a:r>
              <a:rPr lang="en-GB" sz="2600" dirty="0"/>
              <a:t>Explore ways of giving feedback effectively and efficiently.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Streamlining assessment:</a:t>
            </a:r>
            <a:br>
              <a:rPr lang="en-GB" sz="3200" dirty="0"/>
            </a:br>
            <a:r>
              <a:rPr lang="en-GB" sz="3200" dirty="0"/>
              <a:t>why would we wish to do it?</a:t>
            </a:r>
          </a:p>
        </p:txBody>
      </p:sp>
      <p:sp>
        <p:nvSpPr>
          <p:cNvPr id="1433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Huge pressure on resources in higher education;</a:t>
            </a:r>
          </a:p>
          <a:p>
            <a:r>
              <a:rPr lang="en-GB" sz="2600" dirty="0"/>
              <a:t>Larger numbers of students in cohorts;</a:t>
            </a:r>
          </a:p>
          <a:p>
            <a:r>
              <a:rPr lang="en-GB" sz="2600" dirty="0"/>
              <a:t>Ever-increasing demands on staff time;</a:t>
            </a:r>
          </a:p>
          <a:p>
            <a:r>
              <a:rPr lang="en-GB" sz="2600" dirty="0"/>
              <a:t>Staff indicate they spend a disproportionate time on assessment drudgery;</a:t>
            </a:r>
          </a:p>
          <a:p>
            <a:r>
              <a:rPr lang="en-GB" sz="2600" dirty="0"/>
              <a:t>The means exist nowadays to undertake some aspects of assessment more effectively and efficiently.</a:t>
            </a:r>
          </a:p>
          <a:p>
            <a:endParaRPr lang="en-GB" sz="2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To give feedback more effectively </a:t>
            </a:r>
            <a:br>
              <a:rPr lang="en-GB" sz="3200"/>
            </a:br>
            <a:r>
              <a:rPr lang="en-GB" sz="3200"/>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Feedback orally to groups of students;</a:t>
            </a:r>
          </a:p>
          <a:p>
            <a:r>
              <a:rPr lang="en-GB" sz="2600" dirty="0"/>
              <a:t>Write an assignment report;</a:t>
            </a:r>
          </a:p>
          <a:p>
            <a:r>
              <a:rPr lang="en-GB" sz="2600" dirty="0"/>
              <a:t>Use model answers;</a:t>
            </a:r>
          </a:p>
          <a:p>
            <a:r>
              <a:rPr lang="en-GB" sz="2600" dirty="0"/>
              <a:t>Use assignment return sheets;</a:t>
            </a:r>
          </a:p>
          <a:p>
            <a:r>
              <a:rPr lang="en-GB" sz="2600" dirty="0"/>
              <a:t>Use statement banks;</a:t>
            </a:r>
          </a:p>
          <a:p>
            <a:r>
              <a:rPr lang="en-GB" sz="2600"/>
              <a:t>Use </a:t>
            </a:r>
            <a:r>
              <a:rPr lang="en-GB" sz="2600" dirty="0"/>
              <a:t>technologies for delivering and managing assessment.</a:t>
            </a:r>
          </a:p>
          <a:p>
            <a:endParaRPr lang="en-GB" sz="2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why?</a:t>
            </a:r>
          </a:p>
        </p:txBody>
      </p:sp>
      <p:sp>
        <p:nvSpPr>
          <p:cNvPr id="2560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Face-to-face feedback uses tone of voice, emphasis, body language;</a:t>
            </a:r>
          </a:p>
          <a:p>
            <a:r>
              <a:rPr lang="en-GB" sz="2600" dirty="0"/>
              <a:t>Students learn from feedback on each others’ work;</a:t>
            </a:r>
          </a:p>
          <a:p>
            <a:r>
              <a:rPr lang="en-GB" sz="2600" dirty="0"/>
              <a:t>Students can ask questions;</a:t>
            </a:r>
          </a:p>
          <a:p>
            <a:r>
              <a:rPr lang="en-GB" sz="2600" dirty="0"/>
              <a:t>Makes feedback a shared experience.</a:t>
            </a:r>
          </a:p>
          <a:p>
            <a:endParaRPr lang="en-GB" sz="2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how?</a:t>
            </a:r>
          </a:p>
        </p:txBody>
      </p:sp>
      <p:sp>
        <p:nvSpPr>
          <p:cNvPr id="2662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Staff mark assignments with minimal in-text comment and provide grades/marks as normal;</a:t>
            </a:r>
          </a:p>
          <a:p>
            <a:r>
              <a:rPr lang="en-GB" sz="2600" dirty="0"/>
              <a:t>At the start of a lecture or seminar, the tutor provides an overview of class performance and orally remediates errors, clarifies misunderstandings, and praises good practice;</a:t>
            </a:r>
          </a:p>
          <a:p>
            <a:r>
              <a:rPr lang="en-GB" sz="2600" dirty="0"/>
              <a:t>Students have a chance to ask and answer questions;</a:t>
            </a:r>
          </a:p>
          <a:p>
            <a:r>
              <a:rPr lang="en-GB" sz="2600" dirty="0"/>
              <a:t>An audio file can be made available on the VLE.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Written assignment reports: why?</a:t>
            </a:r>
          </a:p>
        </p:txBody>
      </p:sp>
      <p:sp>
        <p:nvSpPr>
          <p:cNvPr id="23555" name="Rectangle 3"/>
          <p:cNvSpPr>
            <a:spLocks noGrp="1" noChangeArrowheads="1"/>
          </p:cNvSpPr>
          <p:nvPr>
            <p:ph type="body" idx="1"/>
          </p:nvPr>
        </p:nvSpPr>
        <p:spPr>
          <a:xfrm>
            <a:off x="457200" y="1571625"/>
            <a:ext cx="8305800" cy="45243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Provides feedback to a group as a whole;</a:t>
            </a:r>
          </a:p>
          <a:p>
            <a:r>
              <a:rPr lang="en-GB" sz="2600" dirty="0"/>
              <a:t>Allows students to know how they are doing by comparison with the rest of the course;</a:t>
            </a:r>
          </a:p>
          <a:p>
            <a:r>
              <a:rPr lang="en-GB" sz="2600" dirty="0"/>
              <a:t>Offers a chance to illustrate good practice;</a:t>
            </a:r>
          </a:p>
          <a:p>
            <a:r>
              <a:rPr lang="en-GB" sz="2600" dirty="0"/>
              <a:t>Minimal comments can be put on scripts;</a:t>
            </a:r>
          </a:p>
          <a:p>
            <a:r>
              <a:rPr lang="en-GB" sz="2600" dirty="0"/>
              <a:t>Generic reports can be delivered quickly electronically before moderation.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reports: how?</a:t>
            </a:r>
          </a:p>
        </p:txBody>
      </p:sp>
      <p:sp>
        <p:nvSpPr>
          <p:cNvPr id="24579" name="Rectangle 3"/>
          <p:cNvSpPr>
            <a:spLocks noGrp="1" noChangeArrowheads="1"/>
          </p:cNvSpPr>
          <p:nvPr>
            <p:ph type="body" idx="1"/>
          </p:nvPr>
        </p:nvSpPr>
        <p:spPr>
          <a:xfrm>
            <a:off x="609600" y="1285875"/>
            <a:ext cx="7848600" cy="47339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mark assignments with minimal in-text comment and provide grades/marks as normal;</a:t>
            </a:r>
          </a:p>
          <a:p>
            <a:r>
              <a:rPr lang="en-GB" sz="2600"/>
              <a:t>Notes are made of similar points from several students’ work;</a:t>
            </a:r>
          </a:p>
          <a:p>
            <a:r>
              <a:rPr lang="en-GB" sz="2600"/>
              <a:t>A report is compiled which identifies examples of good practice, areas where a number of students made similar errors and additional reading suggestions.</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2480</Words>
  <Application>Microsoft Office PowerPoint</Application>
  <PresentationFormat>On-screen Show (4:3)</PresentationFormat>
  <Paragraphs>202</Paragraphs>
  <Slides>27</Slides>
  <Notes>25</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27</vt:i4>
      </vt:variant>
    </vt:vector>
  </HeadingPairs>
  <TitlesOfParts>
    <vt:vector size="37" baseType="lpstr">
      <vt:lpstr>Arial</vt:lpstr>
      <vt:lpstr>Arial Rounded MT Bold</vt:lpstr>
      <vt:lpstr>Batang</vt:lpstr>
      <vt:lpstr>Blackadder ITC</vt:lpstr>
      <vt:lpstr>Calibri</vt:lpstr>
      <vt:lpstr>Comic Sans MS</vt:lpstr>
      <vt:lpstr>Times New Roman</vt:lpstr>
      <vt:lpstr>Wingdings</vt:lpstr>
      <vt:lpstr>LeedsMet template</vt:lpstr>
      <vt:lpstr>101_Custom Design</vt:lpstr>
      <vt:lpstr>Streamlining assessment: making assessment and feedback more manageable &amp; effective</vt:lpstr>
      <vt:lpstr>Rationale</vt:lpstr>
      <vt:lpstr>Efficient assessment: we need to:</vt:lpstr>
      <vt:lpstr>Streamlining assessment: why would we wish to do it?</vt:lpstr>
      <vt:lpstr>To give feedback more effectively  &amp; efficiently, we can:</vt:lpstr>
      <vt:lpstr>Feeding back orally to groups of students: why?</vt:lpstr>
      <vt:lpstr>Feeding back orally to groups of students: how?</vt:lpstr>
      <vt:lpstr>Written assignment reports: why?</vt:lpstr>
      <vt:lpstr>Assignment reports: how?</vt:lpstr>
      <vt:lpstr>Using ‘expanded’ model answers: why?</vt:lpstr>
      <vt:lpstr>Using model answers: how?</vt:lpstr>
      <vt:lpstr>Assignment return sheets: why?</vt:lpstr>
      <vt:lpstr>Assignment return sheets: how?</vt:lpstr>
      <vt:lpstr>Sample assignment return proforma</vt:lpstr>
      <vt:lpstr>Statement banks: why?</vt:lpstr>
      <vt:lpstr>Statement banks: how?</vt:lpstr>
      <vt:lpstr>Computer-assisted assessment: why?</vt:lpstr>
      <vt:lpstr>Computer-assisted assignments: how?</vt:lpstr>
      <vt:lpstr>Use CAA for rather than of learning</vt:lpstr>
      <vt:lpstr>Making assessment work well</vt:lpstr>
      <vt:lpstr>Encouraging students to use the feedback we provide for them</vt:lpstr>
      <vt:lpstr>Conclusions</vt:lpstr>
      <vt:lpstr>These and other slides will be available on my website at http://sally-brown.net </vt:lpstr>
      <vt:lpstr>Useful references: 1</vt:lpstr>
      <vt:lpstr>Useful references 2</vt:lpstr>
      <vt:lpstr>Useful references 3</vt:lpstr>
      <vt:lpstr>Useful references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2017-06-13T19:58:25Z</dcterms:modified>
</cp:coreProperties>
</file>