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2"/>
  </p:notesMasterIdLst>
  <p:handoutMasterIdLst>
    <p:handoutMasterId r:id="rId33"/>
  </p:handoutMasterIdLst>
  <p:sldIdLst>
    <p:sldId id="261" r:id="rId2"/>
    <p:sldId id="586" r:id="rId3"/>
    <p:sldId id="587" r:id="rId4"/>
    <p:sldId id="573" r:id="rId5"/>
    <p:sldId id="578" r:id="rId6"/>
    <p:sldId id="576" r:id="rId7"/>
    <p:sldId id="577" r:id="rId8"/>
    <p:sldId id="556" r:id="rId9"/>
    <p:sldId id="582" r:id="rId10"/>
    <p:sldId id="579" r:id="rId11"/>
    <p:sldId id="580" r:id="rId12"/>
    <p:sldId id="531" r:id="rId13"/>
    <p:sldId id="532" r:id="rId14"/>
    <p:sldId id="523" r:id="rId15"/>
    <p:sldId id="583" r:id="rId16"/>
    <p:sldId id="536" r:id="rId17"/>
    <p:sldId id="538" r:id="rId18"/>
    <p:sldId id="540" r:id="rId19"/>
    <p:sldId id="581" r:id="rId20"/>
    <p:sldId id="535" r:id="rId21"/>
    <p:sldId id="534" r:id="rId22"/>
    <p:sldId id="544" r:id="rId23"/>
    <p:sldId id="584" r:id="rId24"/>
    <p:sldId id="542" r:id="rId25"/>
    <p:sldId id="529" r:id="rId26"/>
    <p:sldId id="430" r:id="rId27"/>
    <p:sldId id="527" r:id="rId28"/>
    <p:sldId id="528" r:id="rId29"/>
    <p:sldId id="533" r:id="rId30"/>
    <p:sldId id="550" r:id="rId31"/>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varScale="1">
        <p:scale>
          <a:sx n="70" d="100"/>
          <a:sy n="70" d="100"/>
        </p:scale>
        <p:origin x="1296" y="6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11457" y="548680"/>
            <a:ext cx="6624637" cy="2592288"/>
          </a:xfrm>
        </p:spPr>
        <p:txBody>
          <a:bodyPr/>
          <a:lstStyle/>
          <a:p>
            <a:pPr algn="ctr" eaLnBrk="1" hangingPunct="1">
              <a:spcBef>
                <a:spcPts val="600"/>
              </a:spcBef>
            </a:pPr>
            <a:r>
              <a:rPr lang="en-GB" dirty="0">
                <a:latin typeface="Calibri" panose="020F0502020204030204" pitchFamily="34" charset="0"/>
                <a:cs typeface="Calibri" panose="020F0502020204030204" pitchFamily="34" charset="0"/>
              </a:rPr>
              <a:t>Supporting international student success</a:t>
            </a:r>
            <a:br>
              <a:rPr lang="en-GB" sz="4000" dirty="0">
                <a:latin typeface="Calibri" panose="020F0502020204030204" pitchFamily="34" charset="0"/>
                <a:cs typeface="Calibri" panose="020F0502020204030204" pitchFamily="34" charset="0"/>
              </a:rPr>
            </a:br>
            <a:br>
              <a:rPr lang="en-GB" sz="4000" dirty="0">
                <a:latin typeface="Calibri" panose="020F0502020204030204" pitchFamily="34" charset="0"/>
                <a:cs typeface="Calibri" panose="020F0502020204030204" pitchFamily="34" charset="0"/>
              </a:rPr>
            </a:br>
            <a:r>
              <a:rPr lang="en-GB" sz="4000" dirty="0" err="1">
                <a:latin typeface="Calibri" panose="020F0502020204030204" pitchFamily="34" charset="0"/>
                <a:cs typeface="Calibri" panose="020F0502020204030204" pitchFamily="34" charset="0"/>
              </a:rPr>
              <a:t>Keele</a:t>
            </a:r>
            <a:r>
              <a:rPr lang="en-GB" sz="4000" dirty="0">
                <a:latin typeface="Calibri" panose="020F0502020204030204" pitchFamily="34" charset="0"/>
                <a:cs typeface="Calibri" panose="020F0502020204030204" pitchFamily="34" charset="0"/>
              </a:rPr>
              <a:t> University</a:t>
            </a:r>
            <a:endParaRPr lang="en-GB" sz="20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3200" dirty="0">
                <a:latin typeface="Calibri" panose="020F0502020204030204" pitchFamily="34" charset="0"/>
                <a:cs typeface="Calibri" panose="020F0502020204030204" pitchFamily="34" charset="0"/>
              </a:rPr>
              <a:t>Sally</a:t>
            </a:r>
            <a:r>
              <a:rPr lang="en-GB" sz="2800" dirty="0">
                <a:latin typeface="Calibri" panose="020F0502020204030204" pitchFamily="34" charset="0"/>
                <a:cs typeface="Calibri" panose="020F0502020204030204" pitchFamily="34" charset="0"/>
              </a:rPr>
              <a:t> </a:t>
            </a:r>
            <a:r>
              <a:rPr lang="en-GB" sz="3200" dirty="0">
                <a:latin typeface="Calibri" panose="020F0502020204030204" pitchFamily="34" charset="0"/>
                <a:cs typeface="Calibri" panose="020F0502020204030204" pitchFamily="34" charset="0"/>
              </a:rPr>
              <a:t>Brown</a:t>
            </a:r>
            <a:endParaRPr lang="en-GB" sz="2800" dirty="0">
              <a:latin typeface="Calibri" panose="020F0502020204030204" pitchFamily="34" charset="0"/>
              <a:cs typeface="Calibri" panose="020F0502020204030204" pitchFamily="34" charset="0"/>
            </a:endParaRPr>
          </a:p>
          <a:p>
            <a:pPr algn="ctr" eaLnBrk="1" hangingPunct="1"/>
            <a:r>
              <a:rPr lang="en-GB" sz="2800" dirty="0">
                <a:latin typeface="Calibri" panose="020F0502020204030204" pitchFamily="34" charset="0"/>
                <a:cs typeface="Calibri" panose="020F0502020204030204" pitchFamily="34" charset="0"/>
                <a:hlinkClick r:id="rId3"/>
              </a:rPr>
              <a:t>http://sally-</a:t>
            </a:r>
            <a:r>
              <a:rPr lang="en-GB" sz="2800" dirty="0" err="1">
                <a:latin typeface="Calibri" panose="020F0502020204030204" pitchFamily="34" charset="0"/>
                <a:cs typeface="Calibri" panose="020F0502020204030204" pitchFamily="34" charset="0"/>
                <a:hlinkClick r:id="rId3"/>
              </a:rPr>
              <a:t>brown.net</a:t>
            </a:r>
            <a:endParaRPr lang="en-GB" sz="2800" dirty="0">
              <a:latin typeface="Calibri" panose="020F0502020204030204" pitchFamily="34" charset="0"/>
              <a:cs typeface="Calibri" panose="020F0502020204030204" pitchFamily="34" charset="0"/>
            </a:endParaRPr>
          </a:p>
          <a:p>
            <a:pPr algn="ctr" eaLnBrk="1" hangingPunct="1"/>
            <a:r>
              <a:rPr lang="en-GB" sz="1800" dirty="0">
                <a:latin typeface="Calibri" panose="020F0502020204030204" pitchFamily="34" charset="0"/>
                <a:cs typeface="Calibri" panose="020F0502020204030204" pitchFamily="34" charset="0"/>
              </a:rPr>
              <a:t>Twitter @</a:t>
            </a:r>
            <a:r>
              <a:rPr lang="en-GB" sz="1800" dirty="0" err="1">
                <a:latin typeface="Calibri" panose="020F0502020204030204" pitchFamily="34" charset="0"/>
                <a:cs typeface="Calibri" panose="020F0502020204030204" pitchFamily="34" charset="0"/>
              </a:rPr>
              <a:t>ProfSallyBrown</a:t>
            </a:r>
            <a:endParaRPr lang="en-GB" sz="1800" dirty="0">
              <a:latin typeface="Calibri" panose="020F0502020204030204" pitchFamily="34" charset="0"/>
              <a:cs typeface="Calibri" panose="020F0502020204030204" pitchFamily="34" charset="0"/>
            </a:endParaRPr>
          </a:p>
          <a:p>
            <a:pPr algn="ctr" eaLnBrk="1" hangingPunct="1"/>
            <a:r>
              <a:rPr lang="en-GB" sz="2000" dirty="0">
                <a:latin typeface="Calibri" panose="020F0502020204030204" pitchFamily="34" charset="0"/>
                <a:cs typeface="Calibri" panose="020F0502020204030204" pitchFamily="34" charset="0"/>
              </a:rPr>
              <a:t>Emerita Professor, Leeds Beckett University,</a:t>
            </a:r>
          </a:p>
          <a:p>
            <a:pPr algn="ctr" eaLnBrk="1" hangingPunct="1"/>
            <a:r>
              <a:rPr lang="en-GB" sz="2000" dirty="0">
                <a:latin typeface="Calibri" panose="020F0502020204030204" pitchFamily="34" charset="0"/>
                <a:cs typeface="Calibri" panose="020F0502020204030204" pitchFamily="34" charset="0"/>
              </a:rPr>
              <a:t>Visiting Professor, University of Plymouth, University of South Wales, Liverpool John Moores University &amp; Edge Hill University</a:t>
            </a:r>
          </a:p>
          <a:p>
            <a:pPr algn="ctr" eaLnBrk="1" hangingPunct="1"/>
            <a:endParaRPr lang="en-GB" sz="2800" b="0" dirty="0">
              <a:latin typeface="Calibri" panose="020F0502020204030204" pitchFamily="34" charset="0"/>
              <a:cs typeface="Calibri" panose="020F0502020204030204" pitchFamily="34" charset="0"/>
            </a:endParaRPr>
          </a:p>
          <a:p>
            <a:pPr algn="ctr" eaLnBrk="1" hangingPunct="1"/>
            <a:endParaRPr lang="en-GB" sz="900" b="0" dirty="0">
              <a:latin typeface="Calibri" panose="020F0502020204030204" pitchFamily="34" charset="0"/>
              <a:cs typeface="Calibri" panose="020F0502020204030204" pitchFamily="34" charset="0"/>
            </a:endParaRPr>
          </a:p>
          <a:p>
            <a:pPr algn="ctr" eaLnBrk="1" hangingPunct="1"/>
            <a:r>
              <a:rPr lang="en-GB" sz="9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Students in the </a:t>
            </a:r>
            <a:r>
              <a:rPr lang="en-GB" sz="3600" dirty="0">
                <a:solidFill>
                  <a:srgbClr val="FF0000"/>
                </a:solidFill>
              </a:rPr>
              <a:t>seminars &amp; lectures</a:t>
            </a:r>
          </a:p>
        </p:txBody>
      </p:sp>
      <p:sp>
        <p:nvSpPr>
          <p:cNvPr id="3" name="Content Placeholder 2"/>
          <p:cNvSpPr>
            <a:spLocks noGrp="1"/>
          </p:cNvSpPr>
          <p:nvPr>
            <p:ph idx="1"/>
          </p:nvPr>
        </p:nvSpPr>
        <p:spPr>
          <a:xfrm>
            <a:off x="251520" y="1539875"/>
            <a:ext cx="8712967" cy="4789488"/>
          </a:xfrm>
        </p:spPr>
        <p:txBody>
          <a:bodyPr/>
          <a:lstStyle/>
          <a:p>
            <a:r>
              <a:rPr lang="en-GB" dirty="0"/>
              <a:t>The differences in status gap (for example, as shown by physical position) between students and tutors from nation to nation can be disconcerting for students in new environments;</a:t>
            </a:r>
          </a:p>
          <a:p>
            <a:r>
              <a:rPr lang="en-GB" dirty="0"/>
              <a:t>Levels of formality vary, for example, in how lecturers dress and how they expect to be addressed (‘Sally’ or ‘Professor Brown’?);</a:t>
            </a:r>
          </a:p>
          <a:p>
            <a:r>
              <a:rPr lang="en-GB" dirty="0"/>
              <a:t>There can be issues around students who are not prepared to ask questions in class or seek support, for fear of ‘losing face’, or causing the teacher to ‘lose face’</a:t>
            </a:r>
          </a:p>
          <a:p>
            <a:r>
              <a:rPr lang="en-GB" dirty="0"/>
              <a:t>Students from countries where the collective voice is predominant, or there is a culture of non-verbalised debate and unspoken thought sometimes find UK classroom debates alienating.</a:t>
            </a:r>
          </a:p>
        </p:txBody>
      </p:sp>
    </p:spTree>
    <p:extLst>
      <p:ext uri="{BB962C8B-B14F-4D97-AF65-F5344CB8AC3E}">
        <p14:creationId xmlns:p14="http://schemas.microsoft.com/office/powerpoint/2010/main" val="3109861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solidFill>
                  <a:srgbClr val="FF0000"/>
                </a:solidFill>
              </a:rPr>
              <a:t>Assessment</a:t>
            </a:r>
            <a:r>
              <a:rPr lang="en-GB" sz="2800" dirty="0"/>
              <a: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my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practice in a clinical or other professional setting;</a:t>
            </a:r>
            <a:endParaRPr lang="en-GB" sz="2600" dirty="0"/>
          </a:p>
          <a:p>
            <a:pPr lvl="0"/>
            <a:r>
              <a:rPr lang="en-US" sz="2600" dirty="0"/>
              <a:t>Determining</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Religious, social and ethnic considerations</a:t>
            </a:r>
          </a:p>
        </p:txBody>
      </p:sp>
      <p:sp>
        <p:nvSpPr>
          <p:cNvPr id="3" name="Content Placeholder 2"/>
          <p:cNvSpPr>
            <a:spLocks noGrp="1"/>
          </p:cNvSpPr>
          <p:nvPr>
            <p:ph idx="1"/>
          </p:nvPr>
        </p:nvSpPr>
        <p:spPr>
          <a:xfrm>
            <a:off x="468313" y="1484784"/>
            <a:ext cx="8229600" cy="4844579"/>
          </a:xfrm>
        </p:spPr>
        <p:txBody>
          <a:bodyPr/>
          <a:lstStyle/>
          <a:p>
            <a:r>
              <a:rPr lang="en-GB" sz="2200" dirty="0"/>
              <a:t>For students from some cultures, making direct eye contact (with ‘superiors’, the opposite sex or anyone) may be unacceptable, and yet in presentations, it may be an assessment criteria;</a:t>
            </a:r>
          </a:p>
          <a:p>
            <a:r>
              <a:rPr lang="en-GB" sz="2200" dirty="0"/>
              <a:t>Fasting is a key part of some religious observations, which can have real implications for concentration and capability in class and in exams, (so culturally sensitive HEIs bear this in mind);</a:t>
            </a:r>
          </a:p>
          <a:p>
            <a:r>
              <a:rPr lang="en-GB" sz="2200" dirty="0"/>
              <a:t>Interaction in classrooms between students of diverse cultures can be problematic on occasions: groupwork can particularly be a locus of conflict or confusion;</a:t>
            </a:r>
          </a:p>
          <a:p>
            <a:r>
              <a:rPr lang="en-GB" sz="2200" dirty="0"/>
              <a:t>In some nations what is regarded elsewhere as positive assertiveness and confidence can be seen as crass arrogance.</a:t>
            </a:r>
          </a:p>
          <a:p>
            <a:pPr marL="0" indent="0">
              <a:buNone/>
            </a:pPr>
            <a:r>
              <a:rPr lang="en-GB" sz="2200" dirty="0">
                <a:solidFill>
                  <a:srgbClr val="FF0000"/>
                </a:solidFill>
              </a:rPr>
              <a:t>What can we learn from other cultures to inform our teaching?</a:t>
            </a:r>
          </a:p>
          <a:p>
            <a:endParaRPr lang="en-GB" sz="2200" dirty="0"/>
          </a:p>
        </p:txBody>
      </p:sp>
    </p:spTree>
    <p:extLst>
      <p:ext uri="{BB962C8B-B14F-4D97-AF65-F5344CB8AC3E}">
        <p14:creationId xmlns:p14="http://schemas.microsoft.com/office/powerpoint/2010/main" val="837224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114300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Do we have comparable technological environments? Do you expect your students to:</a:t>
            </a:r>
          </a:p>
        </p:txBody>
      </p:sp>
      <p:sp>
        <p:nvSpPr>
          <p:cNvPr id="3" name="Content Placeholder 2"/>
          <p:cNvSpPr>
            <a:spLocks noGrp="1"/>
          </p:cNvSpPr>
          <p:nvPr>
            <p:ph idx="1"/>
          </p:nvPr>
        </p:nvSpPr>
        <p:spPr>
          <a:xfrm>
            <a:off x="179512" y="1571612"/>
            <a:ext cx="8856984" cy="47894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Have access to the internet at home? </a:t>
            </a:r>
          </a:p>
          <a:p>
            <a:r>
              <a:rPr lang="en-GB" sz="2800" dirty="0"/>
              <a:t>Bring their own devices to class (BYOD) and use them in lessons?</a:t>
            </a:r>
          </a:p>
          <a:p>
            <a:r>
              <a:rPr lang="en-GB" sz="2800" dirty="0"/>
              <a:t>Submit assignments and receive feedback electronically?</a:t>
            </a:r>
          </a:p>
          <a:p>
            <a:r>
              <a:rPr lang="en-GB" sz="2800" dirty="0"/>
              <a:t>Access core subject content on-line before they come to classes? </a:t>
            </a:r>
          </a:p>
          <a:p>
            <a:pPr marL="0" indent="0">
              <a:buNone/>
            </a:pPr>
            <a:r>
              <a:rPr lang="en-GB" sz="2800" dirty="0"/>
              <a:t>These practices are ‘old hat’ in some places and deeply unfamiliar elsewhere. </a:t>
            </a:r>
            <a:r>
              <a:rPr lang="en-GB" sz="2800" dirty="0">
                <a:solidFill>
                  <a:srgbClr val="FF0000"/>
                </a:solidFill>
              </a:rPr>
              <a:t>What online support can we provide? How can we make best use of KLE Google Apps?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Are there shared concepts of student support? Do you:</a:t>
            </a:r>
          </a:p>
        </p:txBody>
      </p:sp>
      <p:sp>
        <p:nvSpPr>
          <p:cNvPr id="3" name="Content Placeholder 2"/>
          <p:cNvSpPr>
            <a:spLocks noGrp="1"/>
          </p:cNvSpPr>
          <p:nvPr>
            <p:ph idx="1"/>
          </p:nvPr>
        </p:nvSpPr>
        <p:spPr>
          <a:xfrm>
            <a:off x="251520" y="1323975"/>
            <a:ext cx="8712968" cy="5005388"/>
          </a:xfrm>
        </p:spPr>
        <p:txBody>
          <a:bodyPr/>
          <a:lstStyle/>
          <a:p>
            <a:r>
              <a:rPr lang="en-GB" dirty="0"/>
              <a:t>Adopt a close, caring and nurturing approach to students where the teacher's role is akin to that of a parent?</a:t>
            </a:r>
          </a:p>
          <a:p>
            <a:r>
              <a:rPr lang="en-GB" dirty="0"/>
              <a:t>Proof-read or copy-edit student work?</a:t>
            </a:r>
          </a:p>
          <a:p>
            <a:r>
              <a:rPr lang="en-GB" dirty="0"/>
              <a:t>Regularly stay after lectures for 30-60 minutes to answer questions?</a:t>
            </a:r>
          </a:p>
          <a:p>
            <a:r>
              <a:rPr lang="en-GB" dirty="0"/>
              <a:t>Regard students as independent, autonomous adults, capable of making their own decisions of how much and how hard to study?</a:t>
            </a:r>
          </a:p>
          <a:p>
            <a:r>
              <a:rPr lang="en-GB" dirty="0"/>
              <a:t>Principally have contact with students in lecture theatre or is there much contact on an individual level?</a:t>
            </a:r>
          </a:p>
          <a:p>
            <a:r>
              <a:rPr lang="en-GB" dirty="0"/>
              <a:t>Give parents have a central role in the educational transaction? </a:t>
            </a:r>
          </a:p>
          <a:p>
            <a:pPr marL="0" indent="0">
              <a:buNone/>
            </a:pPr>
            <a:r>
              <a:rPr lang="en-GB" dirty="0">
                <a:solidFill>
                  <a:srgbClr val="FF0000"/>
                </a:solidFill>
              </a:rPr>
              <a:t>How much guidance/ support should we give to students at </a:t>
            </a:r>
            <a:r>
              <a:rPr lang="en-GB" dirty="0" err="1">
                <a:solidFill>
                  <a:srgbClr val="FF0000"/>
                </a:solidFill>
              </a:rPr>
              <a:t>Keele</a:t>
            </a:r>
            <a:r>
              <a:rPr lang="en-GB" dirty="0">
                <a:solidFill>
                  <a:srgbClr val="FF0000"/>
                </a:solidFill>
              </a:rPr>
              <a:t>?</a:t>
            </a:r>
          </a:p>
          <a:p>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HEIs and nations must recognise we work in a global environment</a:t>
            </a:r>
          </a:p>
        </p:txBody>
      </p:sp>
      <p:sp>
        <p:nvSpPr>
          <p:cNvPr id="3" name="Content Placeholder 2"/>
          <p:cNvSpPr>
            <a:spLocks noGrp="1"/>
          </p:cNvSpPr>
          <p:nvPr>
            <p:ph idx="1"/>
          </p:nvPr>
        </p:nvSpPr>
        <p:spPr>
          <a:xfrm>
            <a:off x="468313" y="1323975"/>
            <a:ext cx="8229600" cy="5005388"/>
          </a:xfrm>
        </p:spPr>
        <p:txBody>
          <a:bodyPr/>
          <a:lstStyle/>
          <a:p>
            <a:r>
              <a:rPr lang="en-GB" sz="2500" dirty="0"/>
              <a:t>To succeed in a highly competitive global environment, HEIs have to behave inter-culturally and cross-culturally, and dominant cultures must be sensitive about not imposing their cultural, pedagogic and academic expectations on other parts of the world.</a:t>
            </a:r>
          </a:p>
          <a:p>
            <a:r>
              <a:rPr lang="en-GB" sz="2500" dirty="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sz="2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Cultural sensitivities</a:t>
            </a:r>
          </a:p>
        </p:txBody>
      </p:sp>
      <p:sp>
        <p:nvSpPr>
          <p:cNvPr id="3" name="Content Placeholder 2"/>
          <p:cNvSpPr>
            <a:spLocks noGrp="1"/>
          </p:cNvSpPr>
          <p:nvPr>
            <p:ph idx="1"/>
          </p:nvPr>
        </p:nvSpPr>
        <p:spPr/>
        <p:txBody>
          <a:bodyPr/>
          <a:lstStyle/>
          <a:p>
            <a:r>
              <a:rPr lang="en-GB" sz="2600" dirty="0"/>
              <a:t>It’s necessary for all staff to recognise their personal and professional positions in relation to internationalisation, since none of us are coming from a culturally-neutral perspective;</a:t>
            </a:r>
          </a:p>
          <a:p>
            <a:r>
              <a:rPr lang="en-GB" sz="2600" dirty="0"/>
              <a:t>International staff and home staff working transnationally tend to be more perceptive about their own personal locus for those who work solely in their home countries;</a:t>
            </a:r>
          </a:p>
          <a:p>
            <a:r>
              <a:rPr lang="en-GB" sz="2600" dirty="0"/>
              <a:t>We must avoid the risks of cultural intrusion and perceived imperialism in our implied beliefs that our ways of curriculum delivery and quality assurance are always best.</a:t>
            </a:r>
          </a:p>
        </p:txBody>
      </p:sp>
    </p:spTree>
    <p:extLst>
      <p:ext uri="{BB962C8B-B14F-4D97-AF65-F5344CB8AC3E}">
        <p14:creationId xmlns:p14="http://schemas.microsoft.com/office/powerpoint/2010/main" val="425305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DDC20-DDB6-44B0-95E8-FD4350CA0E85}"/>
              </a:ext>
            </a:extLst>
          </p:cNvPr>
          <p:cNvSpPr>
            <a:spLocks noGrp="1"/>
          </p:cNvSpPr>
          <p:nvPr>
            <p:ph type="title"/>
          </p:nvPr>
        </p:nvSpPr>
        <p:spPr>
          <a:xfrm>
            <a:off x="457200" y="249238"/>
            <a:ext cx="7543800" cy="1595586"/>
          </a:xfrm>
        </p:spPr>
        <p:txBody>
          <a:bodyPr/>
          <a:lstStyle/>
          <a:p>
            <a:r>
              <a:rPr lang="en-GB" sz="3200" dirty="0"/>
              <a:t>How can we adopt international approaches to both what is being taught as well as the pedagogic approaches in use?</a:t>
            </a:r>
          </a:p>
        </p:txBody>
      </p:sp>
      <p:sp>
        <p:nvSpPr>
          <p:cNvPr id="3" name="Content Placeholder 2">
            <a:extLst>
              <a:ext uri="{FF2B5EF4-FFF2-40B4-BE49-F238E27FC236}">
                <a16:creationId xmlns:a16="http://schemas.microsoft.com/office/drawing/2014/main" id="{8FB2838D-F82B-4041-991C-516E93DFCD3A}"/>
              </a:ext>
            </a:extLst>
          </p:cNvPr>
          <p:cNvSpPr>
            <a:spLocks noGrp="1"/>
          </p:cNvSpPr>
          <p:nvPr>
            <p:ph idx="1"/>
          </p:nvPr>
        </p:nvSpPr>
        <p:spPr>
          <a:xfrm>
            <a:off x="468313" y="2132855"/>
            <a:ext cx="8229600" cy="4196507"/>
          </a:xfrm>
        </p:spPr>
        <p:txBody>
          <a:bodyPr/>
          <a:lstStyle/>
          <a:p>
            <a:r>
              <a:rPr lang="en-GB" dirty="0"/>
              <a:t>Our awareness of the varied needs and success of different student groups and the impact of culture and language on learning has never been more acute however good teaching and assessment works for everyone and breaks down barriers to learning. </a:t>
            </a:r>
          </a:p>
          <a:p>
            <a:r>
              <a:rPr lang="en-GB" dirty="0"/>
              <a:t>In this keynote, I will provide some theoretical perspectives and plenty of practice examples of what works in multicultural teaching contexts.</a:t>
            </a:r>
          </a:p>
        </p:txBody>
      </p:sp>
    </p:spTree>
    <p:extLst>
      <p:ext uri="{BB962C8B-B14F-4D97-AF65-F5344CB8AC3E}">
        <p14:creationId xmlns:p14="http://schemas.microsoft.com/office/powerpoint/2010/main" val="2744329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pedagogic approaches and contexts across the world</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Is your principal model of teaching one of transmission of knowledge or do you review learning as a partnership between teachers and students?</a:t>
            </a:r>
          </a:p>
          <a:p>
            <a:r>
              <a:rPr lang="en-GB" sz="2800" dirty="0"/>
              <a:t>Is the knowledge base you use ubiquitous or transactional?</a:t>
            </a:r>
          </a:p>
          <a:p>
            <a:r>
              <a:rPr lang="en-GB" sz="2800" dirty="0"/>
              <a:t>Do you value robust discussion in class, or is it more important to achieve consensus?</a:t>
            </a:r>
          </a:p>
          <a:p>
            <a:r>
              <a:rPr lang="en-GB" sz="2800" dirty="0"/>
              <a:t>Is there a significant power distance between academics and students, or is the pedagogic context quite informal?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a:t>Socialise with students outside class time?</a:t>
            </a:r>
          </a:p>
          <a:p>
            <a:r>
              <a:rPr lang="en-GB" dirty="0"/>
              <a:t>Encourage interruptions and questions in lectures?</a:t>
            </a:r>
          </a:p>
          <a:p>
            <a:r>
              <a:rPr lang="en-GB" dirty="0"/>
              <a:t>Encourage students to express opposing views and disagree publicly with you?</a:t>
            </a:r>
          </a:p>
          <a:p>
            <a:r>
              <a:rPr lang="en-GB" dirty="0"/>
              <a:t>Provide multiple submission opportunities for assessed work?</a:t>
            </a:r>
          </a:p>
          <a:p>
            <a:r>
              <a:rPr lang="en-GB" dirty="0"/>
              <a:t>Allow students to negotiate higher marks? </a:t>
            </a:r>
          </a:p>
          <a:p>
            <a:r>
              <a:rPr lang="en-GB" dirty="0"/>
              <a:t>Timetable required activities at weekends/ in the evening?</a:t>
            </a:r>
          </a:p>
          <a:p>
            <a:r>
              <a:rPr lang="en-GB" dirty="0"/>
              <a:t>Expect students to stay away from home overnight e.g. on field trips?</a:t>
            </a:r>
          </a:p>
          <a:p>
            <a:r>
              <a:rPr lang="en-GB" dirty="0"/>
              <a:t>Accept gifts from your students?</a:t>
            </a:r>
          </a:p>
          <a:p>
            <a:endParaRPr lang="en-GB" dirty="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Pedagogic terminological confusions</a:t>
            </a:r>
          </a:p>
        </p:txBody>
      </p:sp>
      <p:sp>
        <p:nvSpPr>
          <p:cNvPr id="3" name="Content Placeholder 2"/>
          <p:cNvSpPr>
            <a:spLocks noGrp="1"/>
          </p:cNvSpPr>
          <p:nvPr>
            <p:ph idx="1"/>
          </p:nvPr>
        </p:nvSpPr>
        <p:spPr>
          <a:xfrm>
            <a:off x="214282" y="980730"/>
            <a:ext cx="8643997" cy="5348634"/>
          </a:xfrm>
        </p:spPr>
        <p:txBody>
          <a:bodyPr/>
          <a:lstStyle/>
          <a:p>
            <a:r>
              <a:rPr lang="en-GB" sz="2200" dirty="0"/>
              <a:t>In the UK ‘assessment’ encompasses the act of marking, grading and giving feedback on assignments but in the US it means the comments students give on our teaching and vice versa with significant international variation;</a:t>
            </a:r>
          </a:p>
          <a:p>
            <a:r>
              <a:rPr lang="en-GB" sz="2200" dirty="0"/>
              <a:t>‘Faculty’ in the UK is an organisational term to describe groups of subjects or departments,, but in the US the term means academic teachers;</a:t>
            </a:r>
          </a:p>
          <a:p>
            <a:r>
              <a:rPr lang="en-GB" sz="2200" dirty="0"/>
              <a:t>The term ‘instructor’ is used in the US for teaching staff, but in the UK these are technicians;</a:t>
            </a:r>
          </a:p>
          <a:p>
            <a:r>
              <a:rPr lang="en-GB" sz="2200" dirty="0"/>
              <a:t>‘Professor’ in the UK is a status only reached after extensive application processes, but is more widely used elsewhere;</a:t>
            </a:r>
          </a:p>
          <a:p>
            <a:r>
              <a:rPr lang="en-GB" sz="2200" dirty="0"/>
              <a:t>University staff in the UK are all ‘employees’, but in the US it means professional and clerical administrators;</a:t>
            </a:r>
          </a:p>
          <a:p>
            <a:r>
              <a:rPr lang="en-GB" sz="2200" dirty="0"/>
              <a:t> What in the US are termed ‘Administrators’ are called Senior Managers in the UK.</a:t>
            </a:r>
          </a:p>
          <a:p>
            <a:endParaRPr lang="en-GB" sz="2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Professional expectations of staff. Is there an expectation that you: </a:t>
            </a:r>
          </a:p>
        </p:txBody>
      </p:sp>
      <p:sp>
        <p:nvSpPr>
          <p:cNvPr id="3" name="Content Placeholder 2"/>
          <p:cNvSpPr>
            <a:spLocks noGrp="1"/>
          </p:cNvSpPr>
          <p:nvPr>
            <p:ph idx="1"/>
          </p:nvPr>
        </p:nvSpPr>
        <p:spPr/>
        <p:txBody>
          <a:bodyPr/>
          <a:lstStyle/>
          <a:p>
            <a:r>
              <a:rPr lang="en-GB" dirty="0"/>
              <a:t>Undertake training in how to teach in universities?</a:t>
            </a:r>
          </a:p>
          <a:p>
            <a:r>
              <a:rPr lang="en-GB" dirty="0"/>
              <a:t>Review (formally or informally) your own teaching practice periodically as part of personal practice or annual performance review ?</a:t>
            </a:r>
          </a:p>
          <a:p>
            <a:r>
              <a:rPr lang="en-GB" dirty="0"/>
              <a:t>Undertake peer observation of teaching?</a:t>
            </a:r>
          </a:p>
          <a:p>
            <a:r>
              <a:rPr lang="en-GB" dirty="0"/>
              <a:t>Support and mentor colleagues new to teaching in higher education (including doctoral students)?</a:t>
            </a:r>
          </a:p>
          <a:p>
            <a:r>
              <a:rPr lang="en-GB" dirty="0"/>
              <a:t>Seek recognition of your professional practice, for example, through Higher Education Academy Fellowships, Senior Fellowships/ Principal Fellowship?</a:t>
            </a:r>
          </a:p>
        </p:txBody>
      </p:sp>
    </p:spTree>
    <p:extLst>
      <p:ext uri="{BB962C8B-B14F-4D97-AF65-F5344CB8AC3E}">
        <p14:creationId xmlns:p14="http://schemas.microsoft.com/office/powerpoint/2010/main" val="1602600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Education in universities needs to be a joint endeavour in which learners and teachers work in partnership</a:t>
            </a:r>
          </a:p>
        </p:txBody>
      </p:sp>
      <p:sp>
        <p:nvSpPr>
          <p:cNvPr id="3" name="Content Placeholder 2"/>
          <p:cNvSpPr>
            <a:spLocks noGrp="1"/>
          </p:cNvSpPr>
          <p:nvPr>
            <p:ph idx="1"/>
          </p:nvPr>
        </p:nvSpPr>
        <p:spPr>
          <a:xfrm>
            <a:off x="468313" y="1323975"/>
            <a:ext cx="8229600" cy="5005388"/>
          </a:xfrm>
        </p:spPr>
        <p:txBody>
          <a:bodyPr/>
          <a:lstStyle/>
          <a:p>
            <a:r>
              <a:rPr lang="en-GB" sz="2600" dirty="0"/>
              <a:t>This can never be a completely equal partnership, as the requirement for academics to make professional judgments on the achievements of students means there will always be a power imbalance between the two groups. </a:t>
            </a:r>
          </a:p>
          <a:p>
            <a:r>
              <a:rPr lang="en-GB" sz="2600" dirty="0"/>
              <a:t>Nevertheless, the balance of power is shifting, and a recognition of the importance of co-working, communicating effectively, and recognising the drivers that prompt the actions of both is essential.</a:t>
            </a:r>
          </a:p>
          <a:p>
            <a:r>
              <a:rPr lang="en-GB" sz="2600" dirty="0"/>
              <a:t>Students in many nations take important roles within quality assurance activities and contribute actively to curriculum design.</a:t>
            </a:r>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Fostering partnerships in the Global environment</a:t>
            </a:r>
          </a:p>
        </p:txBody>
      </p:sp>
      <p:sp>
        <p:nvSpPr>
          <p:cNvPr id="3" name="Content Placeholder 2"/>
          <p:cNvSpPr>
            <a:spLocks noGrp="1"/>
          </p:cNvSpPr>
          <p:nvPr>
            <p:ph idx="1"/>
          </p:nvPr>
        </p:nvSpPr>
        <p:spPr/>
        <p:txBody>
          <a:bodyPr/>
          <a:lstStyle/>
          <a:p>
            <a:pPr>
              <a:buNone/>
            </a:pPr>
            <a:r>
              <a:rPr lang="en-GB" sz="2500" dirty="0"/>
              <a:t>There are surprisingly varied assumptions made about how learning, teaching and assessment are actually undertaken in universities in different nations;</a:t>
            </a:r>
          </a:p>
          <a:p>
            <a:pPr>
              <a:buNone/>
            </a:pPr>
            <a:r>
              <a:rPr lang="en-GB" sz="2500" dirty="0"/>
              <a:t>Greater mutual understanding in these of areas can be enormously helpful in supporting student learning, ensuring academics have fulfilling careers and helping to make universities supportive learning communities;</a:t>
            </a:r>
          </a:p>
          <a:p>
            <a:pPr>
              <a:buNone/>
            </a:pPr>
            <a:r>
              <a:rPr lang="en-GB" sz="2500" dirty="0"/>
              <a:t>We must balance our academic confidence with cultural humility.</a:t>
            </a:r>
          </a:p>
          <a:p>
            <a:pPr>
              <a:buNone/>
            </a:pPr>
            <a:endParaRPr lang="en-GB" sz="25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a:t>
            </a:r>
          </a:p>
        </p:txBody>
      </p:sp>
      <p:sp>
        <p:nvSpPr>
          <p:cNvPr id="3" name="Content Placeholder 2"/>
          <p:cNvSpPr>
            <a:spLocks noGrp="1"/>
          </p:cNvSpPr>
          <p:nvPr>
            <p:ph idx="1"/>
          </p:nvPr>
        </p:nvSpPr>
        <p:spPr/>
        <p:txBody>
          <a:bodyPr/>
          <a:lstStyle/>
          <a:p>
            <a:pPr>
              <a:buNone/>
            </a:pPr>
            <a:r>
              <a:rPr lang="en-US" dirty="0" err="1"/>
              <a:t>Beetham</a:t>
            </a:r>
            <a:r>
              <a:rPr lang="en-US" dirty="0"/>
              <a:t>, H. (2010) </a:t>
            </a:r>
            <a:r>
              <a:rPr lang="en-US" i="1" dirty="0"/>
              <a:t>Active learning in Technology-Rich Contexts</a:t>
            </a:r>
            <a:r>
              <a:rPr lang="en-US" dirty="0"/>
              <a:t>, in </a:t>
            </a:r>
            <a:r>
              <a:rPr lang="en-US" dirty="0" err="1"/>
              <a:t>Beetham</a:t>
            </a:r>
            <a:r>
              <a:rPr lang="en-US" dirty="0"/>
              <a:t>, H. and Sharpe, R. </a:t>
            </a:r>
            <a:r>
              <a:rPr lang="en-US" i="1" dirty="0"/>
              <a:t>Rethinking Pedagogy for a Digital age: designing for 21</a:t>
            </a:r>
            <a:r>
              <a:rPr lang="en-US" i="1" baseline="30000" dirty="0"/>
              <a:t>st</a:t>
            </a:r>
            <a:r>
              <a:rPr lang="en-US" i="1" dirty="0"/>
              <a:t> Century learning, </a:t>
            </a:r>
            <a:r>
              <a:rPr lang="en-US" dirty="0"/>
              <a:t>Abingdon: Routledge.</a:t>
            </a:r>
          </a:p>
          <a:p>
            <a:pPr>
              <a:buNone/>
            </a:pPr>
            <a:r>
              <a:rPr lang="en-US" dirty="0"/>
              <a:t>Brown, S. (2014) </a:t>
            </a:r>
            <a:r>
              <a:rPr lang="en-US" i="1" dirty="0"/>
              <a:t>Learning, Teaching and Assessment in Higher Education: Global perspectives</a:t>
            </a:r>
            <a:r>
              <a:rPr lang="en-US" dirty="0"/>
              <a:t>, Basingstoke Palgrave Macmillan</a:t>
            </a:r>
            <a:endParaRPr lang="en-GB" dirty="0"/>
          </a:p>
          <a:p>
            <a:pPr>
              <a:buNone/>
            </a:pPr>
            <a:r>
              <a:rPr lang="en-GB" dirty="0"/>
              <a:t>Carroll, J. and Ryan, J. (2005) </a:t>
            </a:r>
            <a:r>
              <a:rPr lang="en-GB" i="1" dirty="0"/>
              <a:t>Teaching International students: improving learning for all,</a:t>
            </a:r>
            <a:r>
              <a:rPr lang="en-GB" dirty="0"/>
              <a:t> London: </a:t>
            </a:r>
            <a:r>
              <a:rPr lang="en-GB" dirty="0" err="1"/>
              <a:t>Routledge</a:t>
            </a:r>
            <a:r>
              <a:rPr lang="en-GB" dirty="0"/>
              <a:t> SEDA series.</a:t>
            </a:r>
          </a:p>
          <a:p>
            <a:pPr>
              <a:buNone/>
            </a:pPr>
            <a:r>
              <a:rPr lang="en-GB" dirty="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Further references</a:t>
            </a:r>
          </a:p>
        </p:txBody>
      </p:sp>
      <p:sp>
        <p:nvSpPr>
          <p:cNvPr id="3" name="Content Placeholder 2"/>
          <p:cNvSpPr>
            <a:spLocks noGrp="1"/>
          </p:cNvSpPr>
          <p:nvPr>
            <p:ph idx="1"/>
          </p:nvPr>
        </p:nvSpPr>
        <p:spPr/>
        <p:txBody>
          <a:bodyPr/>
          <a:lstStyle/>
          <a:p>
            <a:pPr>
              <a:buNone/>
            </a:pPr>
            <a:r>
              <a:rPr lang="en-GB" dirty="0"/>
              <a:t>Flint, N. R. and Johnson, B. (2011) </a:t>
            </a:r>
            <a:r>
              <a:rPr lang="en-GB" i="1" dirty="0"/>
              <a:t>Towards fairer university assessment: addressing the concerns of students, </a:t>
            </a:r>
            <a:r>
              <a:rPr lang="en-GB" dirty="0"/>
              <a:t>London: Routledge.</a:t>
            </a:r>
          </a:p>
          <a:p>
            <a:pPr>
              <a:buNone/>
            </a:pPr>
            <a:r>
              <a:rPr lang="en-GB" dirty="0"/>
              <a:t>Grace, S. and </a:t>
            </a:r>
            <a:r>
              <a:rPr lang="en-GB" dirty="0" err="1"/>
              <a:t>Gravestock</a:t>
            </a:r>
            <a:r>
              <a:rPr lang="en-GB" dirty="0"/>
              <a:t>, P. (2009) </a:t>
            </a:r>
            <a:r>
              <a:rPr lang="en-GB" i="1" dirty="0"/>
              <a:t>Inclusion and Diversity: meeting the needs of all students</a:t>
            </a:r>
            <a:r>
              <a:rPr lang="en-GB" dirty="0"/>
              <a:t>. </a:t>
            </a:r>
            <a:r>
              <a:rPr lang="en-GB" i="1" dirty="0"/>
              <a:t>Key guides for effective teaching in Higher Education, </a:t>
            </a:r>
            <a:r>
              <a:rPr lang="en-GB" dirty="0"/>
              <a:t>Abingdon: Routledge.</a:t>
            </a:r>
          </a:p>
          <a:p>
            <a:pPr>
              <a:buNone/>
            </a:pPr>
            <a:r>
              <a:rPr lang="en-GB" dirty="0" err="1"/>
              <a:t>Humfrey</a:t>
            </a:r>
            <a:r>
              <a:rPr lang="en-GB" dirty="0"/>
              <a:t>, C. (1999) </a:t>
            </a:r>
            <a:r>
              <a:rPr lang="en-GB" i="1" dirty="0"/>
              <a:t>Managing International students</a:t>
            </a:r>
            <a:r>
              <a:rPr lang="en-GB" dirty="0"/>
              <a:t> Open University Press, Buckingham.</a:t>
            </a:r>
          </a:p>
          <a:p>
            <a:pPr>
              <a:buNone/>
            </a:pPr>
            <a:r>
              <a:rPr lang="en-GB" dirty="0"/>
              <a:t>Hunt, L. and Chalmers, D. (</a:t>
            </a:r>
            <a:r>
              <a:rPr lang="en-GB" dirty="0" err="1"/>
              <a:t>eds</a:t>
            </a:r>
            <a:r>
              <a:rPr lang="en-GB" dirty="0"/>
              <a:t>) (2012) </a:t>
            </a:r>
            <a:r>
              <a:rPr lang="en-GB" i="1" dirty="0"/>
              <a:t>University Teaching in Focus: a learner-centred approach</a:t>
            </a:r>
            <a:r>
              <a:rPr lang="en-GB" dirty="0"/>
              <a:t>, Melbourne: ACER press and Abingdon: Routledge.</a:t>
            </a:r>
          </a:p>
          <a:p>
            <a:pPr>
              <a:buNone/>
            </a:pPr>
            <a:r>
              <a:rPr lang="en-GB" dirty="0"/>
              <a:t>Jones, E. and Brown, S. (</a:t>
            </a:r>
            <a:r>
              <a:rPr lang="en-GB" dirty="0" err="1"/>
              <a:t>Eds</a:t>
            </a:r>
            <a:r>
              <a:rPr lang="en-GB" dirty="0"/>
              <a:t>) (2008) </a:t>
            </a:r>
            <a:r>
              <a:rPr lang="en-GB" i="1" dirty="0"/>
              <a:t>Internationalising Higher Education</a:t>
            </a:r>
            <a:r>
              <a:rPr lang="en-GB" dirty="0"/>
              <a:t>, London: </a:t>
            </a:r>
            <a:r>
              <a:rPr lang="en-GB" dirty="0" err="1"/>
              <a:t>Routledge</a:t>
            </a:r>
            <a:r>
              <a:rPr lang="en-GB" dirty="0"/>
              <a:t>.</a:t>
            </a:r>
          </a:p>
          <a:p>
            <a:pPr>
              <a:buNone/>
            </a:pPr>
            <a:endParaRPr lang="en-GB" dirty="0"/>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More references</a:t>
            </a:r>
          </a:p>
        </p:txBody>
      </p:sp>
      <p:sp>
        <p:nvSpPr>
          <p:cNvPr id="3" name="Content Placeholder 2"/>
          <p:cNvSpPr>
            <a:spLocks noGrp="1"/>
          </p:cNvSpPr>
          <p:nvPr>
            <p:ph idx="1"/>
          </p:nvPr>
        </p:nvSpPr>
        <p:spPr>
          <a:xfrm>
            <a:off x="179512" y="1323975"/>
            <a:ext cx="8518401" cy="5005388"/>
          </a:xfrm>
        </p:spPr>
        <p:txBody>
          <a:bodyPr/>
          <a:lstStyle/>
          <a:p>
            <a:pPr>
              <a:buNone/>
            </a:pPr>
            <a:r>
              <a:rPr lang="en-GB" dirty="0"/>
              <a:t>Jones, E. and </a:t>
            </a:r>
            <a:r>
              <a:rPr lang="en-GB" dirty="0" err="1"/>
              <a:t>Killick</a:t>
            </a:r>
            <a:r>
              <a:rPr lang="en-GB" dirty="0"/>
              <a:t>, D. (2007) </a:t>
            </a:r>
            <a:r>
              <a:rPr lang="en-GB" i="1" dirty="0"/>
              <a:t>Internationalisation of the curriculum</a:t>
            </a:r>
            <a:r>
              <a:rPr lang="en-GB" dirty="0"/>
              <a:t>, in Jones, E. and Brown, S. (Eds.) (2008) </a:t>
            </a:r>
            <a:r>
              <a:rPr lang="en-GB" i="1" dirty="0"/>
              <a:t>Internationalising Higher Education</a:t>
            </a:r>
            <a:r>
              <a:rPr lang="en-GB" dirty="0"/>
              <a:t>, Abingdon: Routledge.</a:t>
            </a:r>
          </a:p>
          <a:p>
            <a:pPr>
              <a:buNone/>
            </a:pPr>
            <a:r>
              <a:rPr lang="en-GB" dirty="0"/>
              <a:t>Leask, B. (2007) </a:t>
            </a:r>
            <a:r>
              <a:rPr lang="en-GB" i="1" dirty="0"/>
              <a:t>Diversity on campus-an institutional approach: A case study from Australia</a:t>
            </a:r>
            <a:r>
              <a:rPr lang="en-GB" dirty="0"/>
              <a:t> (Doctoral dissertation, European Association for International Education (EAIE)). </a:t>
            </a:r>
          </a:p>
          <a:p>
            <a:pPr>
              <a:buNone/>
            </a:pPr>
            <a:r>
              <a:rPr lang="en-GB" dirty="0"/>
              <a:t>McNamara, D. and Harris, R. (1997</a:t>
            </a:r>
            <a:r>
              <a:rPr lang="en-GB" i="1" dirty="0"/>
              <a:t>) Overseas students in Higher Education: issues in teaching and learning, </a:t>
            </a:r>
            <a:r>
              <a:rPr lang="en-GB" dirty="0"/>
              <a:t>London: Routledge </a:t>
            </a:r>
          </a:p>
          <a:p>
            <a:pPr>
              <a:buNone/>
            </a:pPr>
            <a:r>
              <a:rPr lang="en-GB" dirty="0"/>
              <a:t>OECD (2014) Testing student and university performance globally: OECD’s AHELO http://www.oecd.org/edu/skills-beyond-school/testingstudentanduniversityperformancegloballyoecdsahelo.htm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4F7AD-41D8-4936-A6CA-8C51B9D64F02}"/>
              </a:ext>
            </a:extLst>
          </p:cNvPr>
          <p:cNvSpPr>
            <a:spLocks noGrp="1"/>
          </p:cNvSpPr>
          <p:nvPr>
            <p:ph type="title"/>
          </p:nvPr>
        </p:nvSpPr>
        <p:spPr/>
        <p:txBody>
          <a:bodyPr/>
          <a:lstStyle/>
          <a:p>
            <a:r>
              <a:rPr lang="en-GB" sz="3600" dirty="0">
                <a:solidFill>
                  <a:srgbClr val="FF0000"/>
                </a:solidFill>
              </a:rPr>
              <a:t>Round table themes </a:t>
            </a:r>
            <a:r>
              <a:rPr lang="en-GB" sz="3600" dirty="0"/>
              <a:t>could include:</a:t>
            </a:r>
          </a:p>
        </p:txBody>
      </p:sp>
      <p:sp>
        <p:nvSpPr>
          <p:cNvPr id="3" name="Content Placeholder 2">
            <a:extLst>
              <a:ext uri="{FF2B5EF4-FFF2-40B4-BE49-F238E27FC236}">
                <a16:creationId xmlns:a16="http://schemas.microsoft.com/office/drawing/2014/main" id="{2FC74A22-8EAC-4E9A-B53F-046C02006EA2}"/>
              </a:ext>
            </a:extLst>
          </p:cNvPr>
          <p:cNvSpPr>
            <a:spLocks noGrp="1"/>
          </p:cNvSpPr>
          <p:nvPr>
            <p:ph idx="1"/>
          </p:nvPr>
        </p:nvSpPr>
        <p:spPr>
          <a:xfrm>
            <a:off x="179512" y="1539875"/>
            <a:ext cx="8856984" cy="4789488"/>
          </a:xfrm>
        </p:spPr>
        <p:txBody>
          <a:bodyPr/>
          <a:lstStyle/>
          <a:p>
            <a:pPr marL="457200" indent="-457200">
              <a:buSzPct val="100000"/>
              <a:buFont typeface="+mj-lt"/>
              <a:buAutoNum type="arabicPeriod"/>
            </a:pPr>
            <a:r>
              <a:rPr lang="en-GB" sz="2200" dirty="0"/>
              <a:t>Designing and administering assessments- don’t let language get in the way.</a:t>
            </a:r>
          </a:p>
          <a:p>
            <a:pPr marL="457200" lvl="0" indent="-457200">
              <a:buSzPct val="100000"/>
              <a:buFont typeface="+mj-lt"/>
              <a:buAutoNum type="arabicPeriod"/>
            </a:pPr>
            <a:r>
              <a:rPr lang="en-GB" sz="2200" dirty="0"/>
              <a:t>Planning and delivering seminars tutorial. What happens? How can we increase levels of inclusivity?</a:t>
            </a:r>
          </a:p>
          <a:p>
            <a:pPr marL="457200" lvl="0" indent="-457200">
              <a:buSzPct val="100000"/>
              <a:buFont typeface="+mj-lt"/>
              <a:buAutoNum type="arabicPeriod"/>
            </a:pPr>
            <a:r>
              <a:rPr lang="en-GB" sz="2200" dirty="0"/>
              <a:t>Planning and delivering lectures. How can we prep students for lectures? How make our information more digestible?</a:t>
            </a:r>
          </a:p>
          <a:p>
            <a:pPr marL="457200" lvl="0" indent="-457200">
              <a:buSzPct val="100000"/>
              <a:buFont typeface="+mj-lt"/>
              <a:buAutoNum type="arabicPeriod"/>
            </a:pPr>
            <a:r>
              <a:rPr lang="en-GB" sz="2200" dirty="0"/>
              <a:t>What online support can we provide? How can we make the best use of the KLE and google apps?</a:t>
            </a:r>
          </a:p>
          <a:p>
            <a:pPr marL="457200" lvl="0" indent="-457200">
              <a:buSzPct val="100000"/>
              <a:buFont typeface="+mj-lt"/>
              <a:buAutoNum type="arabicPeriod"/>
            </a:pPr>
            <a:r>
              <a:rPr lang="en-GB" sz="2200" dirty="0"/>
              <a:t>How can we support students with their assessments? Exam prep.</a:t>
            </a:r>
          </a:p>
          <a:p>
            <a:pPr marL="457200" lvl="0" indent="-457200">
              <a:buSzPct val="100000"/>
              <a:buFont typeface="+mj-lt"/>
              <a:buAutoNum type="arabicPeriod"/>
            </a:pPr>
            <a:r>
              <a:rPr lang="en-GB" sz="2200" dirty="0"/>
              <a:t>What can we learn from other cultures to inform our teaching?</a:t>
            </a:r>
          </a:p>
          <a:p>
            <a:pPr marL="457200" lvl="0" indent="-457200">
              <a:buSzPct val="100000"/>
              <a:buFont typeface="+mj-lt"/>
              <a:buAutoNum type="arabicPeriod"/>
            </a:pPr>
            <a:r>
              <a:rPr lang="en-GB" sz="2200" dirty="0"/>
              <a:t>Student guidance. How much guidance should we give students?</a:t>
            </a:r>
          </a:p>
          <a:p>
            <a:pPr marL="457200" lvl="0" indent="-457200">
              <a:buSzPct val="100000"/>
              <a:buFont typeface="+mj-lt"/>
              <a:buAutoNum type="arabicPeriod"/>
            </a:pPr>
            <a:r>
              <a:rPr lang="en-GB" sz="2200" dirty="0"/>
              <a:t>How do we foster a critical attitude? It’s not just enough to talk about it – how do we develop it?</a:t>
            </a:r>
          </a:p>
          <a:p>
            <a:pPr>
              <a:buSzPct val="100000"/>
            </a:pPr>
            <a:endParaRPr lang="en-GB" sz="2200" dirty="0"/>
          </a:p>
        </p:txBody>
      </p:sp>
    </p:spTree>
    <p:extLst>
      <p:ext uri="{BB962C8B-B14F-4D97-AF65-F5344CB8AC3E}">
        <p14:creationId xmlns:p14="http://schemas.microsoft.com/office/powerpoint/2010/main" val="9146025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And some more</a:t>
            </a:r>
          </a:p>
        </p:txBody>
      </p:sp>
      <p:sp>
        <p:nvSpPr>
          <p:cNvPr id="3" name="Content Placeholder 2"/>
          <p:cNvSpPr>
            <a:spLocks noGrp="1"/>
          </p:cNvSpPr>
          <p:nvPr>
            <p:ph idx="1"/>
          </p:nvPr>
        </p:nvSpPr>
        <p:spPr/>
        <p:txBody>
          <a:bodyPr/>
          <a:lstStyle/>
          <a:p>
            <a:pPr>
              <a:buNone/>
            </a:pPr>
            <a:r>
              <a:rPr lang="en-GB" dirty="0"/>
              <a:t>OECD (1999) in Hunt, D. and Chalmers, L. (</a:t>
            </a:r>
            <a:r>
              <a:rPr lang="en-GB" dirty="0" err="1"/>
              <a:t>eds</a:t>
            </a:r>
            <a:r>
              <a:rPr lang="en-GB" dirty="0"/>
              <a:t>) (2012) </a:t>
            </a:r>
            <a:r>
              <a:rPr lang="en-GB" i="1" dirty="0"/>
              <a:t>University Teaching in Focus: a learning-centred approach,</a:t>
            </a:r>
            <a:r>
              <a:rPr lang="en-US" dirty="0"/>
              <a:t> Australia: ACER Press, and London: Routledge.</a:t>
            </a:r>
            <a:endParaRPr lang="en-GB" dirty="0"/>
          </a:p>
          <a:p>
            <a:pPr>
              <a:buNone/>
            </a:pPr>
            <a:r>
              <a:rPr lang="en-GB" dirty="0"/>
              <a:t>Ryan, J. (2000) </a:t>
            </a:r>
            <a:r>
              <a:rPr lang="en-GB" i="1" dirty="0"/>
              <a:t>A Guide to Teaching International Students,</a:t>
            </a:r>
            <a:r>
              <a:rPr lang="en-GB" dirty="0"/>
              <a:t> Oxford: Oxford Centre for Staff and Learning Development.</a:t>
            </a:r>
          </a:p>
          <a:p>
            <a:pPr>
              <a:buNone/>
            </a:pPr>
            <a:r>
              <a:rPr lang="en-GB" dirty="0" err="1"/>
              <a:t>Trowler</a:t>
            </a:r>
            <a:r>
              <a:rPr lang="en-GB" dirty="0"/>
              <a:t>, P., Saunders, M. and Bamber, V. (eds.), (2012) </a:t>
            </a:r>
            <a:r>
              <a:rPr lang="en-GB" i="1" dirty="0"/>
              <a:t>Tribes and territories in the 21st century: Rethinking the significance of disciplines in higher education</a:t>
            </a:r>
            <a:r>
              <a:rPr lang="en-GB" dirty="0"/>
              <a:t>. Routledge. </a:t>
            </a:r>
          </a:p>
          <a:p>
            <a:pPr>
              <a:buNone/>
            </a:pPr>
            <a:r>
              <a:rPr lang="en-GB" dirty="0" err="1"/>
              <a:t>Wisker</a:t>
            </a:r>
            <a:r>
              <a:rPr lang="en-GB" dirty="0"/>
              <a:t>, G. (2001) </a:t>
            </a:r>
            <a:r>
              <a:rPr lang="en-GB" i="1" dirty="0"/>
              <a:t>Good practice working with international students</a:t>
            </a:r>
            <a:r>
              <a:rPr lang="en-GB" dirty="0"/>
              <a:t>, Birmingham: SEDA paper 110, the Staff and educational Development Association.</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Three challenges to </a:t>
            </a:r>
            <a:r>
              <a:rPr lang="en-GB" sz="3600" dirty="0" err="1"/>
              <a:t>Keele</a:t>
            </a:r>
            <a:r>
              <a:rPr lang="en-GB" sz="3600" dirty="0"/>
              <a:t> University</a:t>
            </a:r>
          </a:p>
        </p:txBody>
      </p:sp>
      <p:sp>
        <p:nvSpPr>
          <p:cNvPr id="3" name="Content Placeholder 2"/>
          <p:cNvSpPr>
            <a:spLocks noGrp="1"/>
          </p:cNvSpPr>
          <p:nvPr>
            <p:ph idx="1"/>
          </p:nvPr>
        </p:nvSpPr>
        <p:spPr/>
        <p:txBody>
          <a:bodyPr/>
          <a:lstStyle/>
          <a:p>
            <a:r>
              <a:rPr lang="en-GB" sz="3200" dirty="0"/>
              <a:t>Internationalisation of</a:t>
            </a:r>
            <a:r>
              <a:rPr lang="en-GB" sz="3600" dirty="0"/>
              <a:t> </a:t>
            </a:r>
            <a:r>
              <a:rPr lang="en-GB" sz="3200" dirty="0"/>
              <a:t>the curriculum;</a:t>
            </a:r>
          </a:p>
          <a:p>
            <a:r>
              <a:rPr lang="en-GB" sz="3200" dirty="0"/>
              <a:t>Working towards internationalisation with students;</a:t>
            </a:r>
          </a:p>
          <a:p>
            <a:r>
              <a:rPr lang="en-GB" sz="3200" dirty="0"/>
              <a:t>Working towards internationalisation with </a:t>
            </a:r>
            <a:r>
              <a:rPr lang="en-GB" sz="3200" dirty="0" err="1"/>
              <a:t>Keele</a:t>
            </a:r>
            <a:r>
              <a:rPr lang="en-GB" sz="3200" dirty="0"/>
              <a:t> staff.</a:t>
            </a:r>
          </a:p>
        </p:txBody>
      </p:sp>
    </p:spTree>
    <p:extLst>
      <p:ext uri="{BB962C8B-B14F-4D97-AF65-F5344CB8AC3E}">
        <p14:creationId xmlns:p14="http://schemas.microsoft.com/office/powerpoint/2010/main" val="425044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49238"/>
            <a:ext cx="7920880" cy="1074737"/>
          </a:xfrm>
        </p:spPr>
        <p:txBody>
          <a:bodyPr/>
          <a:lstStyle/>
          <a:p>
            <a:r>
              <a:rPr lang="en-GB" sz="3600" dirty="0"/>
              <a:t>What do we mean by </a:t>
            </a:r>
            <a:br>
              <a:rPr lang="en-GB" sz="3600" dirty="0"/>
            </a:br>
            <a:r>
              <a:rPr lang="en-GB" sz="3600" dirty="0"/>
              <a:t>internationalisation?</a:t>
            </a:r>
          </a:p>
        </p:txBody>
      </p:sp>
      <p:sp>
        <p:nvSpPr>
          <p:cNvPr id="3" name="Content Placeholder 2"/>
          <p:cNvSpPr>
            <a:spLocks noGrp="1"/>
          </p:cNvSpPr>
          <p:nvPr>
            <p:ph idx="1"/>
          </p:nvPr>
        </p:nvSpPr>
        <p:spPr/>
        <p:txBody>
          <a:bodyPr/>
          <a:lstStyle/>
          <a:p>
            <a:r>
              <a:rPr lang="en-GB" dirty="0"/>
              <a:t>The OECD (1999) defines the internationalisation of higher education as “the inclusion of an international dimension in all university activities”;</a:t>
            </a:r>
          </a:p>
          <a:p>
            <a:r>
              <a:rPr lang="en-GB" dirty="0"/>
              <a:t>Bremen and van der Wende describes it as “an international orientation in content, aimed at preparing students for performing (professionally/socially) in an international and multicultural context, designed for domestic students and/or foreign students” (in Hunt and Chalmers, 2012, p10);</a:t>
            </a:r>
          </a:p>
          <a:p>
            <a:r>
              <a:rPr lang="en-GB" dirty="0"/>
              <a:t>Internationalisation is about enrichment of the whole university through the building of cross-cultural capability (</a:t>
            </a:r>
            <a:r>
              <a:rPr lang="en-GB" dirty="0" err="1"/>
              <a:t>Killick</a:t>
            </a:r>
            <a:r>
              <a:rPr lang="en-GB" dirty="0"/>
              <a:t>) rather than just making money from recruiting students from around the world. </a:t>
            </a:r>
            <a:br>
              <a:rPr lang="en-GB" dirty="0"/>
            </a:br>
            <a:endParaRPr lang="en-GB" dirty="0"/>
          </a:p>
        </p:txBody>
      </p:sp>
    </p:spTree>
    <p:extLst>
      <p:ext uri="{BB962C8B-B14F-4D97-AF65-F5344CB8AC3E}">
        <p14:creationId xmlns:p14="http://schemas.microsoft.com/office/powerpoint/2010/main" val="235835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What does an internationalised curriculum mean?</a:t>
            </a:r>
          </a:p>
        </p:txBody>
      </p:sp>
      <p:sp>
        <p:nvSpPr>
          <p:cNvPr id="3" name="Content Placeholder 2"/>
          <p:cNvSpPr>
            <a:spLocks noGrp="1"/>
          </p:cNvSpPr>
          <p:nvPr>
            <p:ph idx="1"/>
          </p:nvPr>
        </p:nvSpPr>
        <p:spPr/>
        <p:txBody>
          <a:bodyPr/>
          <a:lstStyle/>
          <a:p>
            <a:r>
              <a:rPr lang="en-GB"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r>
              <a:rPr lang="en-GB"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dirty="0" err="1"/>
              <a:t>Killick</a:t>
            </a:r>
            <a:r>
              <a:rPr lang="en-GB" dirty="0"/>
              <a:t>, 2007, p.112).</a:t>
            </a:r>
          </a:p>
          <a:p>
            <a:endParaRPr lang="en-GB" dirty="0"/>
          </a:p>
        </p:txBody>
      </p:sp>
    </p:spTree>
    <p:extLst>
      <p:ext uri="{BB962C8B-B14F-4D97-AF65-F5344CB8AC3E}">
        <p14:creationId xmlns:p14="http://schemas.microsoft.com/office/powerpoint/2010/main" val="98172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But how does this apply to me?</a:t>
            </a:r>
          </a:p>
        </p:txBody>
      </p:sp>
      <p:sp>
        <p:nvSpPr>
          <p:cNvPr id="3" name="Content Placeholder 2"/>
          <p:cNvSpPr>
            <a:spLocks noGrp="1"/>
          </p:cNvSpPr>
          <p:nvPr>
            <p:ph idx="1"/>
          </p:nvPr>
        </p:nvSpPr>
        <p:spPr/>
        <p:txBody>
          <a:bodyPr/>
          <a:lstStyle/>
          <a:p>
            <a:r>
              <a:rPr lang="en-GB" sz="2200" dirty="0"/>
              <a:t>Internationalised content refers to the selection of global and intercultural subject matter and the ways in which assignments focus on variations in professional practices across cultures; </a:t>
            </a:r>
          </a:p>
          <a:p>
            <a:r>
              <a:rPr lang="en-GB" sz="2200" dirty="0"/>
              <a:t>There can be resistance in some subjects to seeing there is any need to internationalise the curriculum: indeed some see it as challenging to their professional integrity;</a:t>
            </a:r>
          </a:p>
          <a:p>
            <a:r>
              <a:rPr lang="en-GB" sz="2200" dirty="0"/>
              <a:t>For example, a Science teacher quoted by Clifford in </a:t>
            </a:r>
            <a:r>
              <a:rPr lang="en-GB" sz="2200" dirty="0" err="1"/>
              <a:t>Trowler</a:t>
            </a:r>
            <a:r>
              <a:rPr lang="en-GB" sz="2200" dirty="0"/>
              <a:t> </a:t>
            </a:r>
            <a:r>
              <a:rPr lang="en-GB" sz="2200" i="1" dirty="0"/>
              <a:t>et al</a:t>
            </a:r>
            <a:r>
              <a:rPr lang="en-GB" sz="2200" dirty="0"/>
              <a:t> 2014 says: “Chemistry covers all cultures, there is no way it is culturally differentiating between chemistry here and chemistry in the US, Chemistry in Britain, in China in Nigeria in Columbia; </a:t>
            </a:r>
          </a:p>
          <a:p>
            <a:r>
              <a:rPr lang="en-GB" sz="2200" dirty="0"/>
              <a:t>But cultural sensitivity becomes important in relation to the kinds of </a:t>
            </a:r>
            <a:r>
              <a:rPr lang="en-GB" sz="2200" dirty="0">
                <a:solidFill>
                  <a:srgbClr val="7030A0"/>
                </a:solidFill>
              </a:rPr>
              <a:t>analogies</a:t>
            </a:r>
            <a:r>
              <a:rPr lang="en-GB" sz="2200" dirty="0"/>
              <a:t> we use in our explanations, and in our </a:t>
            </a:r>
            <a:r>
              <a:rPr lang="en-GB" sz="2200" dirty="0">
                <a:solidFill>
                  <a:srgbClr val="7030A0"/>
                </a:solidFill>
              </a:rPr>
              <a:t>applications</a:t>
            </a:r>
            <a:r>
              <a:rPr lang="en-GB" sz="2200" dirty="0"/>
              <a:t> of theory to practical contexts.</a:t>
            </a:r>
          </a:p>
        </p:txBody>
      </p:sp>
    </p:spTree>
    <p:extLst>
      <p:ext uri="{BB962C8B-B14F-4D97-AF65-F5344CB8AC3E}">
        <p14:creationId xmlns:p14="http://schemas.microsoft.com/office/powerpoint/2010/main" val="4267999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Internationalising curriculum content</a:t>
            </a:r>
          </a:p>
        </p:txBody>
      </p:sp>
      <p:sp>
        <p:nvSpPr>
          <p:cNvPr id="5" name="Content Placeholder 4"/>
          <p:cNvSpPr>
            <a:spLocks noGrp="1"/>
          </p:cNvSpPr>
          <p:nvPr>
            <p:ph idx="1"/>
          </p:nvPr>
        </p:nvSpPr>
        <p:spPr>
          <a:xfrm>
            <a:off x="468313" y="1323975"/>
            <a:ext cx="8229600" cy="50053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200" dirty="0"/>
              <a:t>Do you present students with global examples in your teaching and assignments tasks, or are your case studies and examples drawn solely or principally from your own nation and maybe one or two others?</a:t>
            </a:r>
          </a:p>
          <a:p>
            <a:r>
              <a:rPr lang="en-GB" sz="2200" dirty="0"/>
              <a:t>Do you consider the implications of some of your historical or cultural references which might be unfamiliar to students from diverse national backgrounds? </a:t>
            </a:r>
          </a:p>
          <a:p>
            <a:r>
              <a:rPr lang="en-GB" sz="2200" dirty="0"/>
              <a:t>Do you make it possible for students to draw on their own subject-related experiences in classroom discussions and activities, for example, different legal or practical contexts?</a:t>
            </a:r>
          </a:p>
          <a:p>
            <a:r>
              <a:rPr lang="en-GB" sz="2200" dirty="0"/>
              <a:t>Is there transferability of practices and capabilities to home contexts for students seeking employment post-graduation?</a:t>
            </a:r>
          </a:p>
          <a:p>
            <a:endParaRPr lang="en-GB"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What do we expect our students to do?</a:t>
            </a:r>
          </a:p>
        </p:txBody>
      </p:sp>
      <p:sp>
        <p:nvSpPr>
          <p:cNvPr id="3" name="Content Placeholder 2"/>
          <p:cNvSpPr>
            <a:spLocks noGrp="1"/>
          </p:cNvSpPr>
          <p:nvPr>
            <p:ph idx="1"/>
          </p:nvPr>
        </p:nvSpPr>
        <p:spPr>
          <a:xfrm>
            <a:off x="251520" y="1323975"/>
            <a:ext cx="8446393" cy="5005388"/>
          </a:xfrm>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a:t>
            </a:r>
          </a:p>
          <a:p>
            <a:pPr marL="0" indent="0">
              <a:buNone/>
            </a:pPr>
            <a:r>
              <a:rPr lang="en-GB" dirty="0">
                <a:solidFill>
                  <a:srgbClr val="FF0000"/>
                </a:solidFill>
              </a:rPr>
              <a:t>How do we actively foster a critical attitude? How can we prepare students for lectures and seminars?</a:t>
            </a:r>
          </a:p>
        </p:txBody>
      </p:sp>
    </p:spTree>
    <p:extLst>
      <p:ext uri="{BB962C8B-B14F-4D97-AF65-F5344CB8AC3E}">
        <p14:creationId xmlns:p14="http://schemas.microsoft.com/office/powerpoint/2010/main" val="349141680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2810</Words>
  <Application>Microsoft Office PowerPoint</Application>
  <PresentationFormat>On-screen Show (4:3)</PresentationFormat>
  <Paragraphs>161</Paragraphs>
  <Slides>30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Wingdings</vt:lpstr>
      <vt:lpstr>LeedsMet template</vt:lpstr>
      <vt:lpstr>Supporting international student success  Keele University</vt:lpstr>
      <vt:lpstr>How can we adopt international approaches to both what is being taught as well as the pedagogic approaches in use?</vt:lpstr>
      <vt:lpstr>Round table themes could include:</vt:lpstr>
      <vt:lpstr>Three challenges to Keele University</vt:lpstr>
      <vt:lpstr>What do we mean by  internationalisation?</vt:lpstr>
      <vt:lpstr>What does an internationalised curriculum mean?</vt:lpstr>
      <vt:lpstr>But how does this apply to me?</vt:lpstr>
      <vt:lpstr>Internationalising curriculum content</vt:lpstr>
      <vt:lpstr>What do we expect our students to do?</vt:lpstr>
      <vt:lpstr>Students in the seminars &amp; lectures</vt:lpstr>
      <vt:lpstr>Assessment practices vary hugely globally and this can perplex students. There are variations in:</vt:lpstr>
      <vt:lpstr>In some nations, assessment is solely about judging outputs, but other purposes can include:</vt:lpstr>
      <vt:lpstr>What is being assessed?</vt:lpstr>
      <vt:lpstr>There are considerable variations in expectations concerning feedback on:</vt:lpstr>
      <vt:lpstr>Religious, social and ethnic considerations</vt:lpstr>
      <vt:lpstr>Do we have comparable technological environments? Do you expect your students to:</vt:lpstr>
      <vt:lpstr>Are there shared concepts of student support? Do you:</vt:lpstr>
      <vt:lpstr>HEIs and nations must recognise we work in a global environment</vt:lpstr>
      <vt:lpstr>Cultural sensitivities</vt:lpstr>
      <vt:lpstr>Diverse pedagogic approaches and contexts across the world</vt:lpstr>
      <vt:lpstr>Diverse learning contexts: how far do you:</vt:lpstr>
      <vt:lpstr>Pedagogic terminological confusions</vt:lpstr>
      <vt:lpstr>Professional expectations of staff. Is there an expectation that you: </vt:lpstr>
      <vt:lpstr>Education in universities needs to be a joint endeavour in which learners and teachers work in partnership</vt:lpstr>
      <vt:lpstr>Fostering partnerships in the Global environment</vt:lpstr>
      <vt:lpstr>These and other slides will be available on my website at www.sally-brown.net</vt:lpstr>
      <vt:lpstr>References and further reading</vt:lpstr>
      <vt:lpstr>Further references</vt:lpstr>
      <vt:lpstr>More references</vt:lpstr>
      <vt:lpstr>And some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2017-06-13T20:13:42Z</dcterms:modified>
</cp:coreProperties>
</file>