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04" r:id="rId2"/>
  </p:sldMasterIdLst>
  <p:notesMasterIdLst>
    <p:notesMasterId r:id="rId21"/>
  </p:notesMasterIdLst>
  <p:handoutMasterIdLst>
    <p:handoutMasterId r:id="rId22"/>
  </p:handoutMasterIdLst>
  <p:sldIdLst>
    <p:sldId id="337" r:id="rId3"/>
    <p:sldId id="288" r:id="rId4"/>
    <p:sldId id="292" r:id="rId5"/>
    <p:sldId id="260" r:id="rId6"/>
    <p:sldId id="285" r:id="rId7"/>
    <p:sldId id="296" r:id="rId8"/>
    <p:sldId id="305" r:id="rId9"/>
    <p:sldId id="303" r:id="rId10"/>
    <p:sldId id="304" r:id="rId11"/>
    <p:sldId id="306" r:id="rId12"/>
    <p:sldId id="310" r:id="rId13"/>
    <p:sldId id="264" r:id="rId14"/>
    <p:sldId id="269" r:id="rId15"/>
    <p:sldId id="271" r:id="rId16"/>
    <p:sldId id="283" r:id="rId17"/>
    <p:sldId id="331" r:id="rId18"/>
    <p:sldId id="332" r:id="rId19"/>
    <p:sldId id="273" r:id="rId20"/>
  </p:sldIdLst>
  <p:sldSz cx="9144000" cy="6858000" type="screen4x3"/>
  <p:notesSz cx="7010400" cy="92964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13/06/2017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13/06/2017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13/06/2017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defTabSz="685800" fontAlgn="auto">
              <a:spcBef>
                <a:spcPts val="0"/>
              </a:spcBef>
              <a:spcAft>
                <a:spcPts val="0"/>
              </a:spcAft>
            </a:pPr>
            <a:fld id="{58E035C6-C058-47B8-8805-4614F62BA5F4}" type="datetimeFigureOut">
              <a:rPr lang="en-GB" smtClean="0">
                <a:solidFill>
                  <a:srgbClr val="146194">
                    <a:lumMod val="50000"/>
                  </a:srgbClr>
                </a:solidFill>
              </a:rPr>
              <a:pPr defTabSz="685800" fontAlgn="auto">
                <a:spcBef>
                  <a:spcPts val="0"/>
                </a:spcBef>
                <a:spcAft>
                  <a:spcPts val="0"/>
                </a:spcAft>
              </a:pPr>
              <a:t>13/06/2017</a:t>
            </a:fld>
            <a:endParaRPr lang="en-GB">
              <a:solidFill>
                <a:srgbClr val="146194">
                  <a:lumMod val="50000"/>
                </a:srgbClr>
              </a:solidFill>
            </a:endParaRPr>
          </a:p>
        </p:txBody>
      </p:sp>
      <p:sp>
        <p:nvSpPr>
          <p:cNvPr id="5" name="Footer Placeholder 4"/>
          <p:cNvSpPr>
            <a:spLocks noGrp="1"/>
          </p:cNvSpPr>
          <p:nvPr>
            <p:ph type="ftr" sz="quarter" idx="11"/>
          </p:nvPr>
        </p:nvSpPr>
        <p:spPr/>
        <p:txBody>
          <a:bodyPr/>
          <a:lstStyle/>
          <a:p>
            <a:pPr defTabSz="685800" fontAlgn="auto">
              <a:spcBef>
                <a:spcPts val="0"/>
              </a:spcBef>
              <a:spcAft>
                <a:spcPts val="0"/>
              </a:spcAft>
            </a:pPr>
            <a:endParaRPr lang="en-GB">
              <a:solidFill>
                <a:srgbClr val="146194">
                  <a:lumMod val="50000"/>
                </a:srgbClr>
              </a:solidFill>
            </a:endParaRPr>
          </a:p>
        </p:txBody>
      </p:sp>
      <p:sp>
        <p:nvSpPr>
          <p:cNvPr id="6" name="Slide Number Placeholder 5"/>
          <p:cNvSpPr>
            <a:spLocks noGrp="1"/>
          </p:cNvSpPr>
          <p:nvPr>
            <p:ph type="sldNum" sz="quarter" idx="12"/>
          </p:nvPr>
        </p:nvSpPr>
        <p:spPr/>
        <p:txBody>
          <a:bodyPr/>
          <a:lstStyle/>
          <a:p>
            <a:pPr defTabSz="685800" fontAlgn="auto">
              <a:spcBef>
                <a:spcPts val="0"/>
              </a:spcBef>
              <a:spcAft>
                <a:spcPts val="0"/>
              </a:spcAft>
            </a:pPr>
            <a:fld id="{0306BA61-1C7C-4513-9956-B9C93DB3B573}" type="slidenum">
              <a:rPr lang="en-GB" smtClean="0">
                <a:solidFill>
                  <a:srgbClr val="146194">
                    <a:lumMod val="50000"/>
                  </a:srgbClr>
                </a:solidFill>
              </a:rPr>
              <a:pPr defTabSz="685800" fontAlgn="auto">
                <a:spcBef>
                  <a:spcPts val="0"/>
                </a:spcBef>
                <a:spcAft>
                  <a:spcPts val="0"/>
                </a:spcAft>
              </a:pPr>
              <a:t>‹#›</a:t>
            </a:fld>
            <a:endParaRPr lang="en-GB">
              <a:solidFill>
                <a:srgbClr val="146194">
                  <a:lumMod val="50000"/>
                </a:srgbClr>
              </a:solidFill>
            </a:endParaRPr>
          </a:p>
        </p:txBody>
      </p:sp>
    </p:spTree>
    <p:extLst>
      <p:ext uri="{BB962C8B-B14F-4D97-AF65-F5344CB8AC3E}">
        <p14:creationId xmlns:p14="http://schemas.microsoft.com/office/powerpoint/2010/main" val="344816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96779" y="6134923"/>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 name="Date Placeholder 38"/>
          <p:cNvSpPr>
            <a:spLocks noGrp="1"/>
          </p:cNvSpPr>
          <p:nvPr>
            <p:ph type="dt" sz="half" idx="10"/>
          </p:nvPr>
        </p:nvSpPr>
        <p:spPr/>
        <p:txBody>
          <a:bodyPr/>
          <a:lstStyle/>
          <a:p>
            <a:pPr>
              <a:defRPr/>
            </a:pPr>
            <a:fld id="{5B8B5191-4640-40FC-BD40-F5C22B8DF1D9}" type="datetime1">
              <a:rPr lang="en-GB" smtClean="0"/>
              <a:pPr>
                <a:defRPr/>
              </a:pPr>
              <a:t>13/06/2017</a:t>
            </a:fld>
            <a:endParaRPr lang="en-GB" altLang="en-US"/>
          </a:p>
        </p:txBody>
      </p:sp>
      <p:sp>
        <p:nvSpPr>
          <p:cNvPr id="41" name="Slide Number Placeholder 40"/>
          <p:cNvSpPr>
            <a:spLocks noGrp="1"/>
          </p:cNvSpPr>
          <p:nvPr>
            <p:ph type="sldNum" sz="quarter" idx="12"/>
          </p:nvPr>
        </p:nvSpPr>
        <p:spPr/>
        <p:txBody>
          <a:bodyPr/>
          <a:lstStyle/>
          <a:p>
            <a:pPr>
              <a:defRPr/>
            </a:pPr>
            <a:r>
              <a:rPr lang="en-GB" altLang="en-US"/>
              <a:t>Slide # </a:t>
            </a:r>
            <a:fld id="{D71641FD-AA2F-4A5A-993E-3D77ABB4BE1E}" type="slidenum">
              <a:rPr lang="en-GB" altLang="en-US" smtClean="0"/>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13/06/2017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13/06/2017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13/06/2017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13/06/2017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13/06/2017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13/06/2017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13/06/2017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13/06/2017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pic>
        <p:nvPicPr>
          <p:cNvPr id="42"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411343" y="6181912"/>
            <a:ext cx="729533" cy="723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905227" y="2963334"/>
            <a:ext cx="2236394"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13159" y="4487333"/>
            <a:ext cx="64008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3159" y="685801"/>
            <a:ext cx="64008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28309" y="6172201"/>
            <a:ext cx="1200150" cy="365125"/>
          </a:xfrm>
          <a:prstGeom prst="rect">
            <a:avLst/>
          </a:prstGeom>
        </p:spPr>
        <p:txBody>
          <a:bodyPr vert="horz" lIns="91440" tIns="45720" rIns="91440" bIns="45720" rtlCol="0" anchor="t"/>
          <a:lstStyle>
            <a:lvl1pPr algn="r">
              <a:defRPr sz="750" b="0" i="0">
                <a:solidFill>
                  <a:schemeClr val="bg2">
                    <a:lumMod val="50000"/>
                  </a:schemeClr>
                </a:solidFill>
                <a:effectLst/>
                <a:latin typeface="+mn-lt"/>
              </a:defRPr>
            </a:lvl1pPr>
          </a:lstStyle>
          <a:p>
            <a:fld id="{58E035C6-C058-47B8-8805-4614F62BA5F4}" type="datetimeFigureOut">
              <a:rPr lang="en-GB" smtClean="0"/>
              <a:pPr/>
              <a:t>13/06/2017</a:t>
            </a:fld>
            <a:endParaRPr lang="en-GB"/>
          </a:p>
        </p:txBody>
      </p:sp>
      <p:sp>
        <p:nvSpPr>
          <p:cNvPr id="5" name="Footer Placeholder 4"/>
          <p:cNvSpPr>
            <a:spLocks noGrp="1"/>
          </p:cNvSpPr>
          <p:nvPr>
            <p:ph type="ftr" sz="quarter" idx="3"/>
          </p:nvPr>
        </p:nvSpPr>
        <p:spPr>
          <a:xfrm>
            <a:off x="513159" y="6172201"/>
            <a:ext cx="5657850" cy="365125"/>
          </a:xfrm>
          <a:prstGeom prst="rect">
            <a:avLst/>
          </a:prstGeom>
        </p:spPr>
        <p:txBody>
          <a:bodyPr vert="horz" lIns="91440" tIns="45720" rIns="91440" bIns="45720" rtlCol="0" anchor="t"/>
          <a:lstStyle>
            <a:lvl1pPr algn="l">
              <a:defRPr sz="75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7772400" y="5578476"/>
            <a:ext cx="856684" cy="669925"/>
          </a:xfrm>
          <a:prstGeom prst="rect">
            <a:avLst/>
          </a:prstGeom>
        </p:spPr>
        <p:txBody>
          <a:bodyPr vert="horz" lIns="91440" tIns="45720" rIns="91440" bIns="45720" rtlCol="0" anchor="b"/>
          <a:lstStyle>
            <a:lvl1pPr algn="r">
              <a:defRPr sz="2400" b="0" i="0">
                <a:solidFill>
                  <a:schemeClr val="bg2">
                    <a:lumMod val="50000"/>
                  </a:schemeClr>
                </a:solidFill>
                <a:effectLst/>
                <a:latin typeface="+mn-lt"/>
              </a:defRPr>
            </a:lvl1pPr>
          </a:lstStyle>
          <a:p>
            <a:fld id="{0306BA61-1C7C-4513-9956-B9C93DB3B573}" type="slidenum">
              <a:rPr lang="en-GB" smtClean="0"/>
              <a:pPr/>
              <a:t>‹#›</a:t>
            </a:fld>
            <a:endParaRPr lang="en-GB"/>
          </a:p>
        </p:txBody>
      </p:sp>
    </p:spTree>
    <p:extLst>
      <p:ext uri="{BB962C8B-B14F-4D97-AF65-F5344CB8AC3E}">
        <p14:creationId xmlns:p14="http://schemas.microsoft.com/office/powerpoint/2010/main" val="3372693192"/>
      </p:ext>
    </p:extLst>
  </p:cSld>
  <p:clrMap bg1="dk1" tx1="lt1" bg2="dk2" tx2="lt2" accent1="accent1" accent2="accent2" accent3="accent3" accent4="accent4" accent5="accent5" accent6="accent6" hlink="hlink" folHlink="folHlink"/>
  <p:sldLayoutIdLst>
    <p:sldLayoutId id="2147483805" r:id="rId1"/>
  </p:sldLayoutIdLst>
  <p:txStyles>
    <p:titleStyle>
      <a:lvl1pPr algn="l" defTabSz="342900" rtl="0" eaLnBrk="1" latinLnBrk="0" hangingPunct="1">
        <a:spcBef>
          <a:spcPct val="0"/>
        </a:spcBef>
        <a:buNone/>
        <a:defRPr sz="27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500" kern="1200" cap="none">
          <a:solidFill>
            <a:schemeClr val="bg2">
              <a:lumMod val="75000"/>
            </a:schemeClr>
          </a:solidFill>
          <a:effectLst/>
          <a:latin typeface="+mn-lt"/>
          <a:ea typeface="+mn-ea"/>
          <a:cs typeface="+mn-cs"/>
        </a:defRPr>
      </a:lvl1pPr>
      <a:lvl2pPr marL="5572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350" kern="1200" cap="none">
          <a:solidFill>
            <a:schemeClr val="bg2">
              <a:lumMod val="75000"/>
            </a:schemeClr>
          </a:solidFill>
          <a:effectLst/>
          <a:latin typeface="+mn-lt"/>
          <a:ea typeface="+mn-ea"/>
          <a:cs typeface="+mn-cs"/>
        </a:defRPr>
      </a:lvl2pPr>
      <a:lvl3pPr marL="900113" indent="-214313" algn="l" defTabSz="342900" rtl="0" eaLnBrk="1" latinLnBrk="0" hangingPunct="1">
        <a:spcBef>
          <a:spcPct val="20000"/>
        </a:spcBef>
        <a:spcAft>
          <a:spcPts val="450"/>
        </a:spcAft>
        <a:buClr>
          <a:schemeClr val="tx1"/>
        </a:buClr>
        <a:buSzPct val="80000"/>
        <a:buFont typeface="Wingdings 3" panose="05040102010807070707" pitchFamily="18" charset="2"/>
        <a:buChar char=""/>
        <a:defRPr sz="1200" kern="1200" cap="none">
          <a:solidFill>
            <a:schemeClr val="bg2">
              <a:lumMod val="75000"/>
            </a:schemeClr>
          </a:solidFill>
          <a:effectLst/>
          <a:latin typeface="+mn-lt"/>
          <a:ea typeface="+mn-ea"/>
          <a:cs typeface="+mn-cs"/>
        </a:defRPr>
      </a:lvl3pPr>
      <a:lvl4pPr marL="11572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4pPr>
      <a:lvl5pPr marL="1500188" indent="-128588"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5pPr>
      <a:lvl6pPr marL="18859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6pPr>
      <a:lvl7pPr marL="22288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7pPr>
      <a:lvl8pPr marL="25717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8pPr>
      <a:lvl9pPr marL="2914650" indent="-171450" algn="l" defTabSz="342900" rtl="0" eaLnBrk="1" latinLnBrk="0" hangingPunct="1">
        <a:spcBef>
          <a:spcPct val="20000"/>
        </a:spcBef>
        <a:spcAft>
          <a:spcPts val="450"/>
        </a:spcAft>
        <a:buClr>
          <a:schemeClr val="tx1"/>
        </a:buClr>
        <a:buSzPct val="80000"/>
        <a:buFont typeface="Wingdings 3" panose="05040102010807070707" pitchFamily="18" charset="2"/>
        <a:buChar char=""/>
        <a:defRPr sz="1050" kern="1200" cap="none">
          <a:solidFill>
            <a:schemeClr val="bg2">
              <a:lumMod val="75000"/>
            </a:schemeClr>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 y="4222750"/>
            <a:ext cx="7592786" cy="1870546"/>
          </a:xfrm>
        </p:spPr>
        <p:txBody>
          <a:bodyPr>
            <a:noAutofit/>
          </a:bodyPr>
          <a:lstStyle/>
          <a:p>
            <a:r>
              <a:rPr lang="en-GB" dirty="0"/>
              <a:t>The national teaching fellowship scheme</a:t>
            </a:r>
            <a:br>
              <a:rPr lang="en-GB" dirty="0"/>
            </a:br>
            <a:r>
              <a:rPr lang="en-GB" cap="none" dirty="0"/>
              <a:t>Learning Developers event: 14 June 2017</a:t>
            </a:r>
            <a:br>
              <a:rPr lang="en-GB" cap="none" dirty="0"/>
            </a:br>
            <a:r>
              <a:rPr lang="en-GB" cap="none" dirty="0"/>
              <a:t>Imperial College</a:t>
            </a:r>
            <a:br>
              <a:rPr lang="en-GB" cap="none" dirty="0"/>
            </a:br>
            <a:r>
              <a:rPr lang="en-GB" cap="none" dirty="0"/>
              <a:t>Sally Brown, Chair of the ANTF</a:t>
            </a:r>
            <a:br>
              <a:rPr lang="en-GB" dirty="0"/>
            </a:br>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V="1">
            <a:off x="8388425" y="6000750"/>
            <a:ext cx="755576" cy="748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713560" y="908720"/>
            <a:ext cx="1614056" cy="1600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915816" y="2811906"/>
            <a:ext cx="4572000" cy="369332"/>
          </a:xfrm>
          <a:prstGeom prst="rect">
            <a:avLst/>
          </a:prstGeom>
        </p:spPr>
        <p:txBody>
          <a:bodyPr>
            <a:spAutoFit/>
          </a:bodyPr>
          <a:lstStyle/>
          <a:p>
            <a:pPr algn="l" defTabSz="685800" fontAlgn="auto">
              <a:spcBef>
                <a:spcPts val="0"/>
              </a:spcBef>
              <a:spcAft>
                <a:spcPts val="0"/>
              </a:spcAft>
            </a:pPr>
            <a:r>
              <a:rPr lang="en-GB" sz="1800" dirty="0">
                <a:solidFill>
                  <a:prstClr val="white"/>
                </a:solidFill>
                <a:latin typeface="Century Gothic"/>
              </a:rPr>
              <a:t>http//ntf-association.com/</a:t>
            </a:r>
          </a:p>
        </p:txBody>
      </p:sp>
    </p:spTree>
    <p:extLst>
      <p:ext uri="{BB962C8B-B14F-4D97-AF65-F5344CB8AC3E}">
        <p14:creationId xmlns:p14="http://schemas.microsoft.com/office/powerpoint/2010/main" val="1211941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434554"/>
          </a:xfrm>
        </p:spPr>
        <p:txBody>
          <a:bodyPr/>
          <a:lstStyle/>
          <a:p>
            <a:r>
              <a:rPr lang="en-GB" sz="2400" dirty="0"/>
              <a:t>Criterion 3: Developing excellence: evidence of the nominee’s commitment to her/his ongoing professional development with regard to teaching and learning and/or learning support.</a:t>
            </a:r>
          </a:p>
        </p:txBody>
      </p:sp>
      <p:sp>
        <p:nvSpPr>
          <p:cNvPr id="3" name="Content Placeholder 2"/>
          <p:cNvSpPr>
            <a:spLocks noGrp="1"/>
          </p:cNvSpPr>
          <p:nvPr>
            <p:ph idx="1"/>
          </p:nvPr>
        </p:nvSpPr>
        <p:spPr>
          <a:xfrm>
            <a:off x="468313" y="1700807"/>
            <a:ext cx="8229600" cy="4501555"/>
          </a:xfrm>
        </p:spPr>
        <p:txBody>
          <a:bodyPr/>
          <a:lstStyle/>
          <a:p>
            <a:pPr marL="0" indent="0">
              <a:buNone/>
            </a:pPr>
            <a:r>
              <a:rPr lang="en-GB" sz="2400" b="1" dirty="0"/>
              <a:t>This may, for example, be demonstrated by providing evidence of: </a:t>
            </a:r>
          </a:p>
          <a:p>
            <a:pPr lvl="1"/>
            <a:r>
              <a:rPr lang="en-GB" sz="2400" b="1" dirty="0"/>
              <a:t>on-going review and enhancement of individual professional practice; </a:t>
            </a:r>
          </a:p>
          <a:p>
            <a:pPr lvl="1"/>
            <a:r>
              <a:rPr lang="en-GB" sz="2400" b="1" dirty="0"/>
              <a:t>engaging in professional development activities which enhance the nominee’s expertise in teaching and learning support; </a:t>
            </a:r>
          </a:p>
          <a:p>
            <a:pPr lvl="1"/>
            <a:r>
              <a:rPr lang="en-GB" sz="2400" b="1" dirty="0"/>
              <a:t>engaging in the review and enhancement of one’s own professional and/or academic practice;</a:t>
            </a:r>
          </a:p>
          <a:p>
            <a:pPr lvl="1"/>
            <a:r>
              <a:rPr lang="en-GB" sz="2400" b="1" dirty="0"/>
              <a:t>specific contributions to significant improvements in the student learning experience.</a:t>
            </a:r>
          </a:p>
        </p:txBody>
      </p:sp>
    </p:spTree>
    <p:extLst>
      <p:ext uri="{BB962C8B-B14F-4D97-AF65-F5344CB8AC3E}">
        <p14:creationId xmlns:p14="http://schemas.microsoft.com/office/powerpoint/2010/main" val="1458916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outstanding submission (5 points) provides clear evidence that the nominee:</a:t>
            </a:r>
          </a:p>
        </p:txBody>
      </p:sp>
      <p:sp>
        <p:nvSpPr>
          <p:cNvPr id="3" name="Content Placeholder 2"/>
          <p:cNvSpPr>
            <a:spLocks noGrp="1"/>
          </p:cNvSpPr>
          <p:nvPr>
            <p:ph idx="1"/>
          </p:nvPr>
        </p:nvSpPr>
        <p:spPr>
          <a:xfrm>
            <a:off x="251520" y="1412875"/>
            <a:ext cx="8892480" cy="4789488"/>
          </a:xfrm>
        </p:spPr>
        <p:txBody>
          <a:bodyPr/>
          <a:lstStyle/>
          <a:p>
            <a:r>
              <a:rPr lang="en-GB" sz="2000" b="1" dirty="0"/>
              <a:t>meets the criterion in </a:t>
            </a:r>
            <a:r>
              <a:rPr lang="en-GB" sz="2000" b="1" dirty="0">
                <a:solidFill>
                  <a:srgbClr val="00B050"/>
                </a:solidFill>
              </a:rPr>
              <a:t>highly</a:t>
            </a:r>
            <a:r>
              <a:rPr lang="en-GB" sz="2000" b="1" dirty="0"/>
              <a:t> explicit, relevant and </a:t>
            </a:r>
            <a:r>
              <a:rPr lang="en-GB" sz="2000" b="1" dirty="0">
                <a:solidFill>
                  <a:srgbClr val="00B050"/>
                </a:solidFill>
              </a:rPr>
              <a:t>innovative</a:t>
            </a:r>
            <a:r>
              <a:rPr lang="en-GB" sz="2000" b="1" dirty="0"/>
              <a:t> ways; </a:t>
            </a:r>
          </a:p>
          <a:p>
            <a:r>
              <a:rPr lang="en-GB" sz="2000" b="1" dirty="0"/>
              <a:t>demonstrates that s/he has made an </a:t>
            </a:r>
            <a:r>
              <a:rPr lang="en-GB" sz="2000" b="1" dirty="0">
                <a:solidFill>
                  <a:srgbClr val="00B050"/>
                </a:solidFill>
              </a:rPr>
              <a:t>outstanding</a:t>
            </a:r>
            <a:r>
              <a:rPr lang="en-GB" sz="2000" b="1" dirty="0"/>
              <a:t> contribution that has had a transformative impact on student learning over a range of projects both internally and externally to the nominating institution; </a:t>
            </a:r>
          </a:p>
          <a:p>
            <a:r>
              <a:rPr lang="en-GB" sz="2000" b="1" dirty="0"/>
              <a:t>has significantly raised the profile and/or standard of learning and teaching through his/her work in the given context;</a:t>
            </a:r>
          </a:p>
          <a:p>
            <a:r>
              <a:rPr lang="en-GB" sz="2000" b="1" dirty="0"/>
              <a:t>demonstrates commitment to raising the status of teaching and learning in higher education; </a:t>
            </a:r>
          </a:p>
          <a:p>
            <a:r>
              <a:rPr lang="en-GB" sz="2000" b="1" dirty="0"/>
              <a:t>the evidence presented clearly demonstrates the impact of the individual on their institution and their </a:t>
            </a:r>
            <a:r>
              <a:rPr lang="en-GB" sz="2000" b="1" dirty="0">
                <a:solidFill>
                  <a:srgbClr val="00B050"/>
                </a:solidFill>
              </a:rPr>
              <a:t>sector on a national and/or international scale</a:t>
            </a:r>
            <a:r>
              <a:rPr lang="en-GB" sz="2000" b="1" dirty="0"/>
              <a:t>; </a:t>
            </a:r>
          </a:p>
          <a:p>
            <a:r>
              <a:rPr lang="en-GB" sz="2000" b="1" dirty="0"/>
              <a:t>evidence is extensive demonstrating breadth and depth of experience over a sustained period within the sector. </a:t>
            </a:r>
          </a:p>
          <a:p>
            <a:pPr marL="0" indent="0">
              <a:buNone/>
            </a:pPr>
            <a:r>
              <a:rPr lang="en-GB" sz="2000" b="1" i="1" dirty="0"/>
              <a:t>The evidence provided toward this criterion is </a:t>
            </a:r>
            <a:r>
              <a:rPr lang="en-GB" sz="2000" b="1" i="1" dirty="0">
                <a:solidFill>
                  <a:srgbClr val="00B050"/>
                </a:solidFill>
              </a:rPr>
              <a:t>fully commensurate </a:t>
            </a:r>
            <a:r>
              <a:rPr lang="en-GB" sz="2000" b="1" i="1" dirty="0"/>
              <a:t>with that expected of a National Teaching Fellow.</a:t>
            </a:r>
          </a:p>
        </p:txBody>
      </p:sp>
    </p:spTree>
    <p:extLst>
      <p:ext uri="{BB962C8B-B14F-4D97-AF65-F5344CB8AC3E}">
        <p14:creationId xmlns:p14="http://schemas.microsoft.com/office/powerpoint/2010/main" val="1272845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 (</a:t>
            </a:r>
            <a:r>
              <a:rPr lang="en-GB" sz="3600" dirty="0">
                <a:solidFill>
                  <a:srgbClr val="FF0000"/>
                </a:solidFill>
              </a:rPr>
              <a:t>ANTF advice</a:t>
            </a:r>
            <a:r>
              <a:rPr lang="en-GB" sz="3600" dirty="0"/>
              <a:t>)</a:t>
            </a:r>
          </a:p>
        </p:txBody>
      </p:sp>
      <p:sp>
        <p:nvSpPr>
          <p:cNvPr id="13315" name="Content Placeholder 2"/>
          <p:cNvSpPr>
            <a:spLocks noGrp="1"/>
          </p:cNvSpPr>
          <p:nvPr>
            <p:ph idx="1"/>
          </p:nvPr>
        </p:nvSpPr>
        <p:spPr>
          <a:xfrm>
            <a:off x="251520" y="1268760"/>
            <a:ext cx="8712968" cy="4933603"/>
          </a:xfrm>
        </p:spPr>
        <p:txBody>
          <a:bodyPr/>
          <a:lstStyle/>
          <a:p>
            <a:r>
              <a:rPr lang="en-US" sz="2400" b="1" dirty="0"/>
              <a:t>Anything that gives external validation to your claim, so that it is supported rather than being mere assertion;</a:t>
            </a:r>
          </a:p>
          <a:p>
            <a:r>
              <a:rPr lang="en-US" sz="2400" b="1" dirty="0"/>
              <a:t>This is likely to involve raiding your ‘plaudits file’ for verbatim quotes demonstrating your excellence;</a:t>
            </a:r>
          </a:p>
          <a:p>
            <a:r>
              <a:rPr lang="en-US" sz="2400" b="1" dirty="0"/>
              <a:t>These can be from module evaluations, feedback forums, student comments, letters and emails;</a:t>
            </a:r>
          </a:p>
          <a:p>
            <a:r>
              <a:rPr lang="en-US" sz="2400" b="1" dirty="0"/>
              <a:t>Aim to collect a range of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endParaRPr lang="en-US"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 </a:t>
            </a:r>
            <a:br>
              <a:rPr lang="en-GB" sz="3600" dirty="0"/>
            </a:br>
            <a:r>
              <a:rPr lang="en-GB" sz="3600" dirty="0">
                <a:solidFill>
                  <a:srgbClr val="FF0000"/>
                </a:solidFill>
              </a:rPr>
              <a:t>(ANTF advice)</a:t>
            </a:r>
          </a:p>
        </p:txBody>
      </p:sp>
      <p:sp>
        <p:nvSpPr>
          <p:cNvPr id="14339" name="Content Placeholder 2"/>
          <p:cNvSpPr>
            <a:spLocks noGrp="1"/>
          </p:cNvSpPr>
          <p:nvPr>
            <p:ph idx="1"/>
          </p:nvPr>
        </p:nvSpPr>
        <p:spPr/>
        <p:txBody>
          <a:bodyPr/>
          <a:lstStyle/>
          <a:p>
            <a:r>
              <a:rPr lang="en-US" sz="2600" b="1" dirty="0"/>
              <a:t>Qualitative data can be really useful: it’s helpful to include statements such as ‘Colleagues working with my team in the Writing Development Centre indicate that students who have received support from us have 25% higher achievement levels than students they identified as need </a:t>
            </a:r>
            <a:r>
              <a:rPr lang="en-US" sz="2600" b="1" dirty="0" err="1"/>
              <a:t>ing</a:t>
            </a:r>
            <a:r>
              <a:rPr lang="en-US" sz="2600" b="1" dirty="0"/>
              <a:t> help who did not work with us’;</a:t>
            </a:r>
          </a:p>
          <a:p>
            <a:r>
              <a:rPr lang="en-US" sz="2600" b="1" dirty="0"/>
              <a:t>You are not expected (or allowed) to provide supporting documentation but your own HEI is expected to assure the validity of your application;</a:t>
            </a:r>
          </a:p>
          <a:p>
            <a:r>
              <a:rPr lang="en-US" sz="2600" b="1" dirty="0"/>
              <a:t>You should aim to match your evidence with the three criteria, so you can add quotes and data to each section.</a:t>
            </a:r>
          </a:p>
          <a:p>
            <a:endParaRPr lang="en-GB" sz="2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831755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Your application should include reference to a handful of texts (books, journal articles etc) from which your educational philosophy and teaching approaches have derived;</a:t>
            </a:r>
          </a:p>
          <a:p>
            <a:r>
              <a:rPr lang="en-GB" sz="2600" b="1" dirty="0"/>
              <a:t>The application, however, is all about </a:t>
            </a:r>
            <a:r>
              <a:rPr lang="en-GB" sz="2600" b="1" i="1" dirty="0">
                <a:solidFill>
                  <a:srgbClr val="80008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r>
              <a:rPr lang="en-GB" sz="2600" b="1" dirty="0"/>
              <a:t>It’s helpful to include examples of where you’ve changed your practices in the light of experience or where your scholarship has guided you to change.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3" y="116632"/>
            <a:ext cx="8518400" cy="1074737"/>
          </a:xfrm>
        </p:spPr>
        <p:txBody>
          <a:bodyPr/>
          <a:lstStyle/>
          <a:p>
            <a:r>
              <a:rPr lang="en-GB" sz="4000" dirty="0">
                <a:solidFill>
                  <a:srgbClr val="FF0000"/>
                </a:solidFill>
              </a:rPr>
              <a:t>ANTF advice </a:t>
            </a:r>
            <a:r>
              <a:rPr lang="en-GB" sz="4000" dirty="0">
                <a:solidFill>
                  <a:srgbClr val="800080"/>
                </a:solidFill>
              </a:rPr>
              <a:t>f</a:t>
            </a:r>
            <a:r>
              <a:rPr lang="en-GB" dirty="0"/>
              <a:t>or people thinking of applying in future years: </a:t>
            </a:r>
          </a:p>
        </p:txBody>
      </p:sp>
      <p:sp>
        <p:nvSpPr>
          <p:cNvPr id="3" name="Content Placeholder 2"/>
          <p:cNvSpPr>
            <a:spLocks noGrp="1"/>
          </p:cNvSpPr>
          <p:nvPr>
            <p:ph idx="1"/>
          </p:nvPr>
        </p:nvSpPr>
        <p:spPr>
          <a:xfrm>
            <a:off x="468312" y="1412875"/>
            <a:ext cx="8496175" cy="4789488"/>
          </a:xfrm>
        </p:spPr>
        <p:txBody>
          <a:bodyPr/>
          <a:lstStyle/>
          <a:p>
            <a:r>
              <a:rPr lang="en-GB" sz="2400" b="1" dirty="0"/>
              <a:t>There is no certainty the scheme will run in 2018, although it is anticipated it will;</a:t>
            </a:r>
          </a:p>
          <a:p>
            <a:r>
              <a:rPr lang="en-GB" sz="2400" b="1" dirty="0"/>
              <a:t>If you are thinking of applying, it’s worth thinking about building your profile further over the next year or so;</a:t>
            </a:r>
          </a:p>
          <a:p>
            <a:r>
              <a:rPr lang="en-GB" sz="2400" b="1" dirty="0"/>
              <a:t>To gain national/ international profile you can participate in conferences and events both live and virtual; </a:t>
            </a:r>
          </a:p>
          <a:p>
            <a:r>
              <a:rPr lang="en-GB" sz="2400" b="1" dirty="0"/>
              <a:t>Publications on learning and teaching are helpful but not absolutely essential</a:t>
            </a:r>
          </a:p>
          <a:p>
            <a:r>
              <a:rPr lang="en-GB" sz="2400" b="1" dirty="0"/>
              <a:t>Use all the opportunities your university can give you!</a:t>
            </a:r>
          </a:p>
        </p:txBody>
      </p:sp>
    </p:spTree>
    <p:extLst>
      <p:ext uri="{BB962C8B-B14F-4D97-AF65-F5344CB8AC3E}">
        <p14:creationId xmlns:p14="http://schemas.microsoft.com/office/powerpoint/2010/main" val="1720761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your institution help you? They could:</a:t>
            </a:r>
          </a:p>
        </p:txBody>
      </p:sp>
      <p:sp>
        <p:nvSpPr>
          <p:cNvPr id="3" name="Content Placeholder 2"/>
          <p:cNvSpPr>
            <a:spLocks noGrp="1"/>
          </p:cNvSpPr>
          <p:nvPr>
            <p:ph idx="1"/>
          </p:nvPr>
        </p:nvSpPr>
        <p:spPr>
          <a:xfrm>
            <a:off x="179512" y="1196975"/>
            <a:ext cx="8518401" cy="5005388"/>
          </a:xfrm>
        </p:spPr>
        <p:txBody>
          <a:bodyPr/>
          <a:lstStyle/>
          <a:p>
            <a:r>
              <a:rPr lang="en-GB" sz="2000" b="1" dirty="0"/>
              <a:t>If you haven’t already got one, help you find a mentor who is an NTF or very familiar with the scheme to guide your progress;</a:t>
            </a:r>
          </a:p>
          <a:p>
            <a:r>
              <a:rPr lang="en-GB" sz="2000" b="1" dirty="0"/>
              <a:t>As learning developers, you should ideally seek out an NTF who is a learning developer like you;</a:t>
            </a:r>
          </a:p>
          <a:p>
            <a:r>
              <a:rPr lang="en-GB" sz="2000" b="1" dirty="0"/>
              <a:t>Celebrate your merited achievements by recognising you by awarding you an internal teaching award;</a:t>
            </a:r>
          </a:p>
          <a:p>
            <a:r>
              <a:rPr lang="en-GB" sz="2000" b="1" dirty="0"/>
              <a:t>Encourage you to share your good practice internally through your university annual teaching and learning conference, CPD seminars, on your PGCHE course for new lecturers, </a:t>
            </a:r>
            <a:r>
              <a:rPr lang="en-GB" sz="2000" b="1" dirty="0" err="1"/>
              <a:t>Teachmeet</a:t>
            </a:r>
            <a:r>
              <a:rPr lang="en-GB" sz="2000" b="1" dirty="0"/>
              <a:t> events or similar;</a:t>
            </a:r>
          </a:p>
          <a:p>
            <a:r>
              <a:rPr lang="en-GB" sz="2000" b="1" dirty="0"/>
              <a:t>Offer support for you to disseminate your good practice beyond your institution, for example, enabling you to present at national or international conferences.</a:t>
            </a:r>
          </a:p>
          <a:p>
            <a:endParaRPr lang="en-GB" sz="2400" b="1" dirty="0"/>
          </a:p>
          <a:p>
            <a:endParaRPr lang="en-GB" sz="2400" b="1" dirty="0"/>
          </a:p>
        </p:txBody>
      </p:sp>
    </p:spTree>
    <p:extLst>
      <p:ext uri="{BB962C8B-B14F-4D97-AF65-F5344CB8AC3E}">
        <p14:creationId xmlns:p14="http://schemas.microsoft.com/office/powerpoint/2010/main" val="2635298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ANTF advice: </a:t>
            </a:r>
            <a:r>
              <a:rPr lang="en-GB" dirty="0"/>
              <a:t>How can you help yourself? Why not:</a:t>
            </a:r>
          </a:p>
        </p:txBody>
      </p:sp>
      <p:sp>
        <p:nvSpPr>
          <p:cNvPr id="3" name="Content Placeholder 2"/>
          <p:cNvSpPr>
            <a:spLocks noGrp="1"/>
          </p:cNvSpPr>
          <p:nvPr>
            <p:ph idx="1"/>
          </p:nvPr>
        </p:nvSpPr>
        <p:spPr/>
        <p:txBody>
          <a:bodyPr/>
          <a:lstStyle/>
          <a:p>
            <a:r>
              <a:rPr lang="en-GB" sz="2400" b="1" dirty="0"/>
              <a:t>Draft an application based on this year’s guidelines (while being aware that the guidance may change year on year) and show it to your institutional NTF leader or mentor for initial comment;</a:t>
            </a:r>
          </a:p>
          <a:p>
            <a:r>
              <a:rPr lang="en-GB" sz="2400" b="1" dirty="0"/>
              <a:t>Make sure you achieve fellowship of the HEA, ideally at a level commensurate with your role (assessors might not be impressed to see someone very senior with only an Associate Fellowship);</a:t>
            </a:r>
          </a:p>
          <a:p>
            <a:r>
              <a:rPr lang="en-GB" sz="2400" b="1" dirty="0"/>
              <a:t>As the third criterion is often the one that is least well covered, use this next year very positively to undertake plenty of CPD and reflect on it, not just </a:t>
            </a:r>
            <a:r>
              <a:rPr lang="en-GB" sz="2400" b="1" dirty="0">
                <a:solidFill>
                  <a:srgbClr val="00B050"/>
                </a:solidFill>
              </a:rPr>
              <a:t>what</a:t>
            </a:r>
            <a:r>
              <a:rPr lang="en-GB" sz="2400" b="1" dirty="0"/>
              <a:t> you did, but also the </a:t>
            </a:r>
            <a:r>
              <a:rPr lang="en-GB" sz="2400" b="1" dirty="0">
                <a:solidFill>
                  <a:srgbClr val="00B050"/>
                </a:solidFill>
              </a:rPr>
              <a:t>outcomes</a:t>
            </a:r>
            <a:r>
              <a:rPr lang="en-GB" sz="2400" b="1" dirty="0"/>
              <a:t> and </a:t>
            </a:r>
            <a:r>
              <a:rPr lang="en-GB" sz="2400" b="1" dirty="0">
                <a:solidFill>
                  <a:srgbClr val="00B050"/>
                </a:solidFill>
              </a:rPr>
              <a:t>impact</a:t>
            </a:r>
            <a:r>
              <a:rPr lang="en-GB" sz="2400" b="1" dirty="0"/>
              <a:t> it had on your practice. </a:t>
            </a:r>
          </a:p>
        </p:txBody>
      </p:sp>
    </p:spTree>
    <p:extLst>
      <p:ext uri="{BB962C8B-B14F-4D97-AF65-F5344CB8AC3E}">
        <p14:creationId xmlns:p14="http://schemas.microsoft.com/office/powerpoint/2010/main" val="3520641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a:solidFill>
                  <a:srgbClr val="FF0000"/>
                </a:solidFill>
              </a:rPr>
              <a:t>(ANTF advice): </a:t>
            </a:r>
            <a:r>
              <a:rPr lang="en-GB" sz="3600" dirty="0"/>
              <a:t>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‘Being a National Teaching Fellow has changed my life, my career, everything!’</a:t>
            </a:r>
          </a:p>
          <a:p>
            <a:r>
              <a:rPr lang="en-GB" sz="2600" b="1" dirty="0"/>
              <a:t>‘I am certain my NTFS directly contributed to me getting my promotion and my professorship!’</a:t>
            </a:r>
          </a:p>
          <a:p>
            <a:r>
              <a:rPr lang="en-GB" sz="2600" b="1" dirty="0"/>
              <a:t>‘I’ve just loved the travel, the networking and the opportunities being an NTFS has given me!’</a:t>
            </a:r>
          </a:p>
          <a:p>
            <a:r>
              <a:rPr lang="en-GB" sz="2600" b="1" dirty="0"/>
              <a:t>‘[The celebratory dinner was] the best occasion (other than my wedding) in my life!’ </a:t>
            </a:r>
          </a:p>
          <a:p>
            <a:r>
              <a:rPr lang="en-GB" sz="2600" b="1" dirty="0"/>
              <a:t>‘It’s been fantastic to have my teaching recognised as much as my research!’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468313" y="1412875"/>
            <a:ext cx="8229600" cy="4789488"/>
          </a:xfrm>
        </p:spPr>
        <p:txBody>
          <a:bodyPr/>
          <a:lstStyle/>
          <a:p>
            <a:r>
              <a:rPr lang="en-GB" sz="2000" b="1" dirty="0">
                <a:latin typeface="Calibri" panose="020F0502020204030204" pitchFamily="34" charset="0"/>
                <a:cs typeface="Calibri" panose="020F0502020204030204" pitchFamily="34" charset="0"/>
              </a:rPr>
              <a:t>The purpose of the National Teaching Fellowship Scheme is to recognise, reward and celebrate individuals who are judged to make an outstanding impact on the student learning experience, and provide the means to develop a proactive community of National Teaching Fellows (NTFs).</a:t>
            </a:r>
          </a:p>
          <a:p>
            <a:r>
              <a:rPr lang="en-GB" sz="2000" b="1" dirty="0">
                <a:latin typeface="Calibri" panose="020F0502020204030204" pitchFamily="34" charset="0"/>
                <a:cs typeface="Calibri" panose="020F0502020204030204" pitchFamily="34" charset="0"/>
              </a:rPr>
              <a:t>The Higher Education Academy (HEA) organises and runs the Scheme (with funding from the Higher Education Funding Council for England (HEFCE), the Higher Education Funding Council for Wales (HEFCW) and the Department for the Economy (</a:t>
            </a:r>
            <a:r>
              <a:rPr lang="en-GB" sz="2000" b="1" dirty="0" err="1">
                <a:latin typeface="Calibri" panose="020F0502020204030204" pitchFamily="34" charset="0"/>
                <a:cs typeface="Calibri" panose="020F0502020204030204" pitchFamily="34" charset="0"/>
              </a:rPr>
              <a:t>DfE</a:t>
            </a:r>
            <a:r>
              <a:rPr lang="en-GB" sz="2000" b="1" dirty="0">
                <a:latin typeface="Calibri" panose="020F0502020204030204" pitchFamily="34" charset="0"/>
                <a:cs typeface="Calibri" panose="020F0502020204030204" pitchFamily="34" charset="0"/>
              </a:rPr>
              <a:t>) Northern Ireland (now incorporating the responsibilities of DELNI) with advice and guidance from the UK Teaching Excellence Awards Advisory Panel (the Panel). </a:t>
            </a:r>
          </a:p>
          <a:p>
            <a:r>
              <a:rPr lang="en-GB" sz="2000" b="1" dirty="0">
                <a:latin typeface="Calibri" panose="020F0502020204030204" pitchFamily="34" charset="0"/>
                <a:cs typeface="Calibri" panose="020F0502020204030204" pitchFamily="34" charset="0"/>
              </a:rPr>
              <a:t>The Panel advises on the criteria, the processes of assessment and moderation, and the selection of the winners. The Panel consists of a range of representatives from across the sector and other relevant stakeholders. </a:t>
            </a:r>
          </a:p>
        </p:txBody>
      </p:sp>
    </p:spTree>
    <p:extLst>
      <p:ext uri="{BB962C8B-B14F-4D97-AF65-F5344CB8AC3E}">
        <p14:creationId xmlns:p14="http://schemas.microsoft.com/office/powerpoint/2010/main" val="831543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Eligibility</a:t>
            </a:r>
          </a:p>
        </p:txBody>
      </p:sp>
      <p:sp>
        <p:nvSpPr>
          <p:cNvPr id="3" name="Content Placeholder 2"/>
          <p:cNvSpPr>
            <a:spLocks noGrp="1"/>
          </p:cNvSpPr>
          <p:nvPr>
            <p:ph idx="1"/>
          </p:nvPr>
        </p:nvSpPr>
        <p:spPr>
          <a:xfrm>
            <a:off x="179512" y="1196975"/>
            <a:ext cx="8784976" cy="5005388"/>
          </a:xfrm>
        </p:spPr>
        <p:txBody>
          <a:bodyPr/>
          <a:lstStyle/>
          <a:p>
            <a:r>
              <a:rPr lang="en-GB" sz="2800" b="1" dirty="0">
                <a:latin typeface="Calibri" panose="020F0502020204030204" pitchFamily="34" charset="0"/>
                <a:cs typeface="Calibri" panose="020F0502020204030204" pitchFamily="34" charset="0"/>
              </a:rPr>
              <a:t>Eligible institutions are invited to nominate up to three individual members of staff who clearly demonstrate excellence in teaching and/or supporting the higher education learning experience of students. </a:t>
            </a:r>
          </a:p>
          <a:p>
            <a:r>
              <a:rPr lang="en-GB" sz="2800" b="1" dirty="0">
                <a:latin typeface="Calibri" panose="020F0502020204030204" pitchFamily="34" charset="0"/>
                <a:cs typeface="Calibri" panose="020F0502020204030204" pitchFamily="34" charset="0"/>
              </a:rPr>
              <a:t>In nominating these individuals, institutions are strongly encouraged to consider the </a:t>
            </a:r>
            <a:r>
              <a:rPr lang="en-GB" sz="2800" b="1" dirty="0">
                <a:solidFill>
                  <a:srgbClr val="00B050"/>
                </a:solidFill>
                <a:latin typeface="Calibri" panose="020F0502020204030204" pitchFamily="34" charset="0"/>
                <a:cs typeface="Calibri" panose="020F0502020204030204" pitchFamily="34" charset="0"/>
              </a:rPr>
              <a:t>full diversity </a:t>
            </a:r>
            <a:r>
              <a:rPr lang="en-GB" sz="2800" b="1" dirty="0">
                <a:latin typeface="Calibri" panose="020F0502020204030204" pitchFamily="34" charset="0"/>
                <a:cs typeface="Calibri" panose="020F0502020204030204" pitchFamily="34" charset="0"/>
              </a:rPr>
              <a:t>of roles that support the student learning experience.</a:t>
            </a:r>
          </a:p>
          <a:p>
            <a:r>
              <a:rPr lang="en-GB" sz="2800" b="1" dirty="0">
                <a:solidFill>
                  <a:srgbClr val="FF0000"/>
                </a:solidFill>
                <a:latin typeface="Calibri" panose="020F0502020204030204" pitchFamily="34" charset="0"/>
                <a:cs typeface="Calibri" panose="020F0502020204030204" pitchFamily="34" charset="0"/>
              </a:rPr>
              <a:t>This includes Learning Developers.</a:t>
            </a:r>
            <a:endParaRPr lang="en-GB" sz="2800" b="1" dirty="0">
              <a:latin typeface="Calibri" panose="020F0502020204030204" pitchFamily="34" charset="0"/>
              <a:cs typeface="Calibri" panose="020F0502020204030204" pitchFamily="34" charset="0"/>
            </a:endParaRPr>
          </a:p>
          <a:p>
            <a:endParaRPr lang="en-GB"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3937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 to individuals?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latin typeface="Calibri" panose="020F0502020204030204" pitchFamily="34" charset="0"/>
                <a:cs typeface="Calibri" panose="020F0502020204030204" pitchFamily="34" charset="0"/>
              </a:rPr>
              <a:t>It is widely recognised in HE in the UK and internationally as difficult to achieve and a mark of quality as awards are made each year from a large number of nominations.</a:t>
            </a:r>
          </a:p>
          <a:p>
            <a:r>
              <a:rPr lang="en-GB" sz="2400" b="1" dirty="0">
                <a:latin typeface="Calibri" panose="020F0502020204030204" pitchFamily="34" charset="0"/>
                <a:cs typeface="Calibri" panose="020F0502020204030204" pitchFamily="34" charset="0"/>
              </a:rPr>
              <a:t>It opens doors: many NTFs find they can use the award as a springboard to progress their careers.</a:t>
            </a:r>
          </a:p>
          <a:p>
            <a:r>
              <a:rPr lang="en-GB" sz="2400" b="1" dirty="0">
                <a:latin typeface="Calibri" panose="020F0502020204030204" pitchFamily="34" charset="0"/>
                <a:cs typeface="Calibri" panose="020F0502020204030204" pitchFamily="34" charset="0"/>
              </a:rPr>
              <a:t>You join a national community of like-minded professionals who are passionate about teaching.</a:t>
            </a:r>
            <a:r>
              <a:rPr lang="en-US" sz="2400" b="1" dirty="0">
                <a:solidFill>
                  <a:srgbClr val="00B050"/>
                </a:solidFill>
                <a:latin typeface="Calibri" panose="020F0502020204030204" pitchFamily="34" charset="0"/>
                <a:cs typeface="Calibri" panose="020F0502020204030204" pitchFamily="34" charset="0"/>
              </a:rPr>
              <a:t>The ANTF network is a fantastically supportive community of learning and their annual symposia are enjoyable networking events</a:t>
            </a:r>
            <a:r>
              <a:rPr lang="en-US" sz="2400" b="1" dirty="0">
                <a:latin typeface="Calibri" panose="020F0502020204030204" pitchFamily="34" charset="0"/>
                <a:cs typeface="Calibri" panose="020F0502020204030204" pitchFamily="34" charset="0"/>
              </a:rPr>
              <a:t>;</a:t>
            </a:r>
          </a:p>
          <a:p>
            <a:r>
              <a:rPr lang="en-US" sz="2400" b="1" dirty="0">
                <a:latin typeface="Calibri" panose="020F0502020204030204" pitchFamily="34" charset="0"/>
                <a:cs typeface="Calibri" panose="020F0502020204030204" pitchFamily="34" charset="0"/>
              </a:rPr>
              <a:t>The cash element can give you some flexibility to attend conferences and to travel where institutional budgets are constrained.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benefits for institutions?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latin typeface="Calibri" panose="020F0502020204030204" pitchFamily="34" charset="0"/>
                <a:cs typeface="Calibri" panose="020F0502020204030204" pitchFamily="34" charset="0"/>
              </a:rPr>
              <a:t>Increasingly used as a model to develop and extend university-wide schemes, aiming to raise the status of teaching and instil pride in the profession and student learning.</a:t>
            </a:r>
          </a:p>
          <a:p>
            <a:r>
              <a:rPr lang="en-GB" sz="2400" b="1" dirty="0">
                <a:latin typeface="Calibri" panose="020F0502020204030204" pitchFamily="34" charset="0"/>
                <a:cs typeface="Calibri" panose="020F0502020204030204" pitchFamily="34" charset="0"/>
              </a:rPr>
              <a:t>Can be a focal point for discussions about innovation and professional development – past NTFS funding has enabled NTFs to capitalise on their status and bid for extra funding for research and projects to enhance learning and teaching.</a:t>
            </a:r>
          </a:p>
          <a:p>
            <a:r>
              <a:rPr lang="en-GB" sz="2400" b="1" dirty="0">
                <a:latin typeface="Calibri" panose="020F0502020204030204" pitchFamily="34" charset="0"/>
                <a:cs typeface="Calibri" panose="020F0502020204030204" pitchFamily="34" charset="0"/>
              </a:rPr>
              <a:t>Can enable staff to cross boundaries, collaborating with colleagues in other disciplines and forging links with universities nationally and internationally.</a:t>
            </a:r>
          </a:p>
        </p:txBody>
      </p:sp>
    </p:spTree>
    <p:extLst>
      <p:ext uri="{BB962C8B-B14F-4D97-AF65-F5344CB8AC3E}">
        <p14:creationId xmlns:p14="http://schemas.microsoft.com/office/powerpoint/2010/main" val="4198485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Nomination documents should comprise as separate documents:</a:t>
            </a:r>
          </a:p>
        </p:txBody>
      </p:sp>
      <p:sp>
        <p:nvSpPr>
          <p:cNvPr id="3" name="Content Placeholder 2"/>
          <p:cNvSpPr>
            <a:spLocks noGrp="1"/>
          </p:cNvSpPr>
          <p:nvPr>
            <p:ph idx="1"/>
          </p:nvPr>
        </p:nvSpPr>
        <p:spPr/>
        <p:txBody>
          <a:bodyPr/>
          <a:lstStyle/>
          <a:p>
            <a:r>
              <a:rPr lang="en-GB" sz="2400" b="1" dirty="0">
                <a:latin typeface="Calibri" panose="020F0502020204030204" pitchFamily="34" charset="0"/>
                <a:cs typeface="Calibri" panose="020F0502020204030204" pitchFamily="34" charset="0"/>
              </a:rPr>
              <a:t>Claim for National Teaching Fellowship: a statement </a:t>
            </a:r>
            <a:r>
              <a:rPr lang="en-GB" sz="2400" b="1" dirty="0">
                <a:solidFill>
                  <a:srgbClr val="00B050"/>
                </a:solidFill>
                <a:latin typeface="Calibri" panose="020F0502020204030204" pitchFamily="34" charset="0"/>
                <a:cs typeface="Calibri" panose="020F0502020204030204" pitchFamily="34" charset="0"/>
              </a:rPr>
              <a:t>written by the individual </a:t>
            </a:r>
            <a:r>
              <a:rPr lang="en-GB" sz="2400" b="1" dirty="0">
                <a:latin typeface="Calibri" panose="020F0502020204030204" pitchFamily="34" charset="0"/>
                <a:cs typeface="Calibri" panose="020F0502020204030204" pitchFamily="34" charset="0"/>
              </a:rPr>
              <a:t>of how they demonstrate excellence relevant to each of the three award criteria (maximum 3500 words). </a:t>
            </a:r>
          </a:p>
          <a:p>
            <a:r>
              <a:rPr lang="en-GB" sz="2400" b="1" dirty="0">
                <a:latin typeface="Calibri" panose="020F0502020204030204" pitchFamily="34" charset="0"/>
                <a:cs typeface="Calibri" panose="020F0502020204030204" pitchFamily="34" charset="0"/>
              </a:rPr>
              <a:t>Signed Statement of Support from the institution’s Vice-Chancellor or equivalent, this document should be submitted as a Word document, however can also be submitted as a scanned PDF to include the signature (maximum 1000 words). </a:t>
            </a:r>
          </a:p>
          <a:p>
            <a:r>
              <a:rPr lang="en-GB" sz="2400" b="1" dirty="0">
                <a:latin typeface="Calibri" panose="020F0502020204030204" pitchFamily="34" charset="0"/>
                <a:cs typeface="Calibri" panose="020F0502020204030204" pitchFamily="34" charset="0"/>
              </a:rPr>
              <a:t>Brief Curriculum Vitae (maximum 1000 words).</a:t>
            </a:r>
          </a:p>
          <a:p>
            <a:r>
              <a:rPr lang="en-GB" sz="2400" b="1" dirty="0">
                <a:latin typeface="Calibri" panose="020F0502020204030204" pitchFamily="34" charset="0"/>
                <a:cs typeface="Calibri" panose="020F0502020204030204" pitchFamily="34" charset="0"/>
              </a:rPr>
              <a:t>Nomination Form available via the HEA website.</a:t>
            </a:r>
          </a:p>
        </p:txBody>
      </p:sp>
    </p:spTree>
    <p:extLst>
      <p:ext uri="{BB962C8B-B14F-4D97-AF65-F5344CB8AC3E}">
        <p14:creationId xmlns:p14="http://schemas.microsoft.com/office/powerpoint/2010/main" val="4075070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three criteria</a:t>
            </a:r>
          </a:p>
        </p:txBody>
      </p:sp>
      <p:sp>
        <p:nvSpPr>
          <p:cNvPr id="3" name="Content Placeholder 2"/>
          <p:cNvSpPr>
            <a:spLocks noGrp="1"/>
          </p:cNvSpPr>
          <p:nvPr>
            <p:ph idx="1"/>
          </p:nvPr>
        </p:nvSpPr>
        <p:spPr>
          <a:xfrm>
            <a:off x="251520" y="1412875"/>
            <a:ext cx="8568952" cy="4789488"/>
          </a:xfrm>
        </p:spPr>
        <p:txBody>
          <a:bodyPr/>
          <a:lstStyle/>
          <a:p>
            <a:r>
              <a:rPr lang="en-GB" sz="2400" b="1" dirty="0">
                <a:solidFill>
                  <a:srgbClr val="00B050"/>
                </a:solidFill>
                <a:latin typeface="Calibri" panose="020F0502020204030204" pitchFamily="34" charset="0"/>
                <a:cs typeface="Calibri" panose="020F0502020204030204" pitchFamily="34" charset="0"/>
              </a:rPr>
              <a:t>Individual excellence</a:t>
            </a:r>
            <a:r>
              <a:rPr lang="en-GB" sz="2400" b="1" dirty="0">
                <a:latin typeface="Calibri" panose="020F0502020204030204" pitchFamily="34" charset="0"/>
                <a:cs typeface="Calibri" panose="020F0502020204030204" pitchFamily="34" charset="0"/>
              </a:rPr>
              <a:t>: evidence of enhancing and transforming the student learning experience commensurate with the individual’s context and the opportunities afforded by it.</a:t>
            </a:r>
          </a:p>
          <a:p>
            <a:r>
              <a:rPr lang="en-GB" sz="2400" b="1" dirty="0">
                <a:solidFill>
                  <a:srgbClr val="00B050"/>
                </a:solidFill>
                <a:latin typeface="Calibri" panose="020F0502020204030204" pitchFamily="34" charset="0"/>
                <a:cs typeface="Calibri" panose="020F0502020204030204" pitchFamily="34" charset="0"/>
              </a:rPr>
              <a:t>Raising the profile of excellence</a:t>
            </a:r>
            <a:r>
              <a:rPr lang="en-GB" sz="2400" b="1" dirty="0">
                <a:latin typeface="Calibri" panose="020F0502020204030204" pitchFamily="34" charset="0"/>
                <a:cs typeface="Calibri" panose="020F0502020204030204" pitchFamily="34" charset="0"/>
              </a:rPr>
              <a:t>: evidence of supporting colleagues and influencing support for student learning; demonstrating impact and engagement beyond the nominee’s immediate academic or professional role.</a:t>
            </a:r>
          </a:p>
          <a:p>
            <a:r>
              <a:rPr lang="en-GB" sz="2400" b="1" dirty="0">
                <a:solidFill>
                  <a:srgbClr val="00B050"/>
                </a:solidFill>
                <a:latin typeface="Calibri" panose="020F0502020204030204" pitchFamily="34" charset="0"/>
                <a:cs typeface="Calibri" panose="020F0502020204030204" pitchFamily="34" charset="0"/>
              </a:rPr>
              <a:t>Developing excellence</a:t>
            </a:r>
            <a:r>
              <a:rPr lang="en-GB" sz="2400" b="1" dirty="0">
                <a:latin typeface="Calibri" panose="020F0502020204030204" pitchFamily="34" charset="0"/>
                <a:cs typeface="Calibri" panose="020F0502020204030204" pitchFamily="34" charset="0"/>
              </a:rPr>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279608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9"/>
            <a:ext cx="7821488" cy="1146522"/>
          </a:xfrm>
        </p:spPr>
        <p:txBody>
          <a:bodyPr/>
          <a:lstStyle/>
          <a:p>
            <a:r>
              <a:rPr lang="en-GB" sz="2200" dirty="0"/>
              <a:t>Criterion 1: Individual excellence: evidence of enhancing and transforming the student learning experience commensurate with the individual’s context and the opportunities afforded by it.</a:t>
            </a:r>
          </a:p>
        </p:txBody>
      </p:sp>
      <p:sp>
        <p:nvSpPr>
          <p:cNvPr id="3" name="Content Placeholder 2"/>
          <p:cNvSpPr>
            <a:spLocks noGrp="1"/>
          </p:cNvSpPr>
          <p:nvPr>
            <p:ph idx="1"/>
          </p:nvPr>
        </p:nvSpPr>
        <p:spPr>
          <a:xfrm>
            <a:off x="251520" y="1412875"/>
            <a:ext cx="8568952" cy="4789488"/>
          </a:xfrm>
        </p:spPr>
        <p:txBody>
          <a:bodyPr/>
          <a:lstStyle/>
          <a:p>
            <a:pPr marL="0" indent="0">
              <a:buNone/>
            </a:pPr>
            <a:r>
              <a:rPr lang="en-GB" sz="2400" b="1" dirty="0"/>
              <a:t>This may, for example, be demonstrated by providing evidence of: </a:t>
            </a:r>
          </a:p>
          <a:p>
            <a:pPr lvl="1"/>
            <a:r>
              <a:rPr lang="en-GB" sz="2000" b="1" dirty="0"/>
              <a:t>stimulating students’ curiosity and interest in ways which inspire a commitment to learning; </a:t>
            </a:r>
          </a:p>
          <a:p>
            <a:pPr lvl="1"/>
            <a:r>
              <a:rPr lang="en-GB" sz="2000" b="1" dirty="0"/>
              <a:t>organising and presenting high quality resources in accessible, coherent and imaginative ways which in turn clearly enhance students learning; </a:t>
            </a:r>
          </a:p>
          <a:p>
            <a:pPr lvl="1"/>
            <a:r>
              <a:rPr lang="en-GB" sz="2000" b="1" dirty="0"/>
              <a:t>recognising and actively supporting the full diversity of student learning needs; </a:t>
            </a:r>
          </a:p>
          <a:p>
            <a:pPr lvl="1"/>
            <a:r>
              <a:rPr lang="en-GB" sz="2000" b="1" dirty="0"/>
              <a:t>drawing upon the results of relevant research, scholarship and professional practice in ways which add value to teaching and students’ learning; </a:t>
            </a:r>
          </a:p>
          <a:p>
            <a:pPr lvl="1"/>
            <a:r>
              <a:rPr lang="en-GB" sz="2000" b="1" dirty="0"/>
              <a:t>engaging with and contributing to the established literature or to the nominee’s own evidence base for teaching and learning.</a:t>
            </a:r>
          </a:p>
        </p:txBody>
      </p:sp>
    </p:spTree>
    <p:extLst>
      <p:ext uri="{BB962C8B-B14F-4D97-AF65-F5344CB8AC3E}">
        <p14:creationId xmlns:p14="http://schemas.microsoft.com/office/powerpoint/2010/main" val="1592735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9"/>
            <a:ext cx="7893496" cy="1218530"/>
          </a:xfrm>
        </p:spPr>
        <p:txBody>
          <a:bodyPr/>
          <a:lstStyle/>
          <a:p>
            <a:r>
              <a:rPr lang="en-GB" sz="2000" dirty="0"/>
              <a:t>Criterion 2: Raising the profile of excellence: evidence of supporting colleagues and influencing support for student learning; demonstrating impact and engagement beyond the nominee’s immediate academic or professional role.</a:t>
            </a:r>
          </a:p>
        </p:txBody>
      </p:sp>
      <p:sp>
        <p:nvSpPr>
          <p:cNvPr id="3" name="Content Placeholder 2"/>
          <p:cNvSpPr>
            <a:spLocks noGrp="1"/>
          </p:cNvSpPr>
          <p:nvPr>
            <p:ph idx="1"/>
          </p:nvPr>
        </p:nvSpPr>
        <p:spPr/>
        <p:txBody>
          <a:bodyPr/>
          <a:lstStyle/>
          <a:p>
            <a:pPr marL="0" indent="0">
              <a:buNone/>
            </a:pPr>
            <a:r>
              <a:rPr lang="en-GB" sz="2400" b="1" dirty="0"/>
              <a:t>This may, for example, be demonstrated by providing evidence of: </a:t>
            </a:r>
          </a:p>
          <a:p>
            <a:pPr lvl="1"/>
            <a:r>
              <a:rPr lang="en-GB" sz="2400" b="1" dirty="0"/>
              <a:t>making outstanding contributions to colleagues’ professional development in relation to promoting and enhancing student learning; </a:t>
            </a:r>
          </a:p>
          <a:p>
            <a:pPr lvl="1"/>
            <a:r>
              <a:rPr lang="en-GB" sz="2400" b="1" dirty="0"/>
              <a:t>contributing to departmental/ faculty/ institutional/ national initiatives to facilitate student learning;</a:t>
            </a:r>
          </a:p>
          <a:p>
            <a:pPr lvl="1"/>
            <a:r>
              <a:rPr lang="en-GB" sz="2400" b="1" dirty="0"/>
              <a:t>contributing to and/or supporting meaningful and positive change with respect to pedagogic practice, policy and/or procedure.</a:t>
            </a:r>
          </a:p>
        </p:txBody>
      </p:sp>
    </p:spTree>
    <p:extLst>
      <p:ext uri="{BB962C8B-B14F-4D97-AF65-F5344CB8AC3E}">
        <p14:creationId xmlns:p14="http://schemas.microsoft.com/office/powerpoint/2010/main" val="235873031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1260</TotalTime>
  <Words>1863</Words>
  <Application>Microsoft Office PowerPoint</Application>
  <PresentationFormat>On-screen Show (4:3)</PresentationFormat>
  <Paragraphs>95</Paragraphs>
  <Slides>18</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Century Gothic</vt:lpstr>
      <vt:lpstr>Wingdings</vt:lpstr>
      <vt:lpstr>Wingdings 3</vt:lpstr>
      <vt:lpstr>LeedsMet template</vt:lpstr>
      <vt:lpstr>Slice</vt:lpstr>
      <vt:lpstr>The national teaching fellowship scheme Learning Developers event: 14 June 2017 Imperial College Sally Brown, Chair of the ANTF </vt:lpstr>
      <vt:lpstr>Background</vt:lpstr>
      <vt:lpstr>Eligibility</vt:lpstr>
      <vt:lpstr>What are the benefits to individuals?</vt:lpstr>
      <vt:lpstr>What are the benefits for institutions?</vt:lpstr>
      <vt:lpstr>Nomination documents should comprise as separate documents:</vt:lpstr>
      <vt:lpstr>The three criteria</vt:lpstr>
      <vt:lpstr>Criterion 1: Individual excellence: evidence of enhancing and transforming the student learning experience commensurate with the individual’s context and the opportunities afforded by it.</vt:lpstr>
      <vt:lpstr>Criterion 2: Raising the profile of excellence: evidence of supporting colleagues and influencing support for student learning; demonstrating impact and engagement beyond the nominee’s immediate academic or professional role.</vt:lpstr>
      <vt:lpstr>Criterion 3: Developing excellence: evidence of the nominee’s commitment to her/his ongoing professional development with regard to teaching and learning and/or learning support.</vt:lpstr>
      <vt:lpstr>The outstanding submission (5 points) provides clear evidence that the nominee:</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How can you help yourself? Why not:</vt:lpstr>
      <vt:lpstr>(ANTF advice): what some people say:</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134</cp:revision>
  <cp:lastPrinted>2017-06-12T19:01:24Z</cp:lastPrinted>
  <dcterms:created xsi:type="dcterms:W3CDTF">2007-03-06T12:05:28Z</dcterms:created>
  <dcterms:modified xsi:type="dcterms:W3CDTF">2017-06-13T18:05:14Z</dcterms:modified>
</cp:coreProperties>
</file>