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0"/>
  </p:notesMasterIdLst>
  <p:handoutMasterIdLst>
    <p:handoutMasterId r:id="rId31"/>
  </p:handoutMasterIdLst>
  <p:sldIdLst>
    <p:sldId id="420" r:id="rId3"/>
    <p:sldId id="529" r:id="rId4"/>
    <p:sldId id="441" r:id="rId5"/>
    <p:sldId id="500" r:id="rId6"/>
    <p:sldId id="501" r:id="rId7"/>
    <p:sldId id="511" r:id="rId8"/>
    <p:sldId id="512" r:id="rId9"/>
    <p:sldId id="509" r:id="rId10"/>
    <p:sldId id="510" r:id="rId11"/>
    <p:sldId id="505" r:id="rId12"/>
    <p:sldId id="506" r:id="rId13"/>
    <p:sldId id="507" r:id="rId14"/>
    <p:sldId id="508" r:id="rId15"/>
    <p:sldId id="447" r:id="rId16"/>
    <p:sldId id="513" r:id="rId17"/>
    <p:sldId id="514" r:id="rId18"/>
    <p:sldId id="515" r:id="rId19"/>
    <p:sldId id="528" r:id="rId20"/>
    <p:sldId id="517" r:id="rId21"/>
    <p:sldId id="504" r:id="rId22"/>
    <p:sldId id="531" r:id="rId23"/>
    <p:sldId id="443" r:id="rId24"/>
    <p:sldId id="382" r:id="rId25"/>
    <p:sldId id="270" r:id="rId26"/>
    <p:sldId id="271" r:id="rId27"/>
    <p:sldId id="272" r:id="rId28"/>
    <p:sldId id="317" r:id="rId2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22</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03/06/2017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03/06/2017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03/06/2017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03/06/2017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03/06/2017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03/06/2017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03/06/2017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03/06/2017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03/06/2017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03/06/2017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03/06/2017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03/06/2017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07504" y="260350"/>
            <a:ext cx="7272808" cy="2520950"/>
          </a:xfrm>
          <a:noFill/>
        </p:spPr>
        <p:txBody>
          <a:bodyPr anchor="ctr"/>
          <a:lstStyle/>
          <a:p>
            <a:pPr algn="ctr" eaLnBrk="1" hangingPunct="1"/>
            <a:r>
              <a:rPr lang="en-GB" sz="4400" dirty="0"/>
              <a:t>Making assessment and feedback more manageable &amp; effective with large cohorts</a:t>
            </a:r>
            <a:endParaRPr lang="en-GB" sz="4000" b="0" dirty="0"/>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sz="3600" dirty="0">
                <a:solidFill>
                  <a:schemeClr val="tx2">
                    <a:lumMod val="60000"/>
                    <a:lumOff val="40000"/>
                  </a:schemeClr>
                </a:solidFill>
              </a:rPr>
              <a:t>University of Dundee</a:t>
            </a:r>
          </a:p>
          <a:p>
            <a:pPr algn="ctr" eaLnBrk="1" hangingPunct="1">
              <a:defRPr/>
            </a:pPr>
            <a:r>
              <a:rPr lang="en-GB" sz="1800" dirty="0"/>
              <a:t>June</a:t>
            </a:r>
            <a:r>
              <a:rPr lang="en-GB" sz="1800" dirty="0">
                <a:solidFill>
                  <a:schemeClr val="tx2">
                    <a:lumMod val="60000"/>
                    <a:lumOff val="40000"/>
                  </a:schemeClr>
                </a:solidFill>
              </a:rPr>
              <a:t> </a:t>
            </a:r>
            <a:r>
              <a:rPr lang="en-GB" sz="1800" dirty="0"/>
              <a:t>2017</a:t>
            </a:r>
          </a:p>
          <a:p>
            <a:pPr algn="ctr" eaLnBrk="1" hangingPunct="1">
              <a:defRPr/>
            </a:pPr>
            <a:r>
              <a:rPr lang="en-GB" sz="2400" b="1" dirty="0"/>
              <a:t>Sally Brown</a:t>
            </a:r>
          </a:p>
          <a:p>
            <a:pPr algn="ctr" eaLnBrk="1" hangingPunct="1">
              <a:defRPr/>
            </a:pPr>
            <a:r>
              <a:rPr lang="en-GB" sz="1800" dirty="0"/>
              <a:t>@</a:t>
            </a:r>
            <a:r>
              <a:rPr lang="en-GB" sz="1800" dirty="0" err="1"/>
              <a:t>ProfSallyBrown</a:t>
            </a:r>
            <a:r>
              <a:rPr lang="en-GB" sz="1800" dirty="0"/>
              <a:t>  </a:t>
            </a:r>
            <a:r>
              <a:rPr lang="en-GB" sz="1800" dirty="0">
                <a:hlinkClick r:id="rId3"/>
              </a:rPr>
              <a:t>http://sally-brown.net</a:t>
            </a:r>
            <a:r>
              <a:rPr lang="en-GB" sz="1800" dirty="0"/>
              <a:t> </a:t>
            </a:r>
            <a:endParaRPr lang="en-GB" sz="1800" b="1" dirty="0"/>
          </a:p>
          <a:p>
            <a:pPr algn="ctr" eaLnBrk="1" hangingPunct="1">
              <a:defRPr/>
            </a:pPr>
            <a:r>
              <a:rPr lang="en-GB" sz="1800" dirty="0"/>
              <a:t>PFHEA, SFSEDA, NTF</a:t>
            </a:r>
            <a:endParaRPr lang="en-GB" sz="1800" b="1" dirty="0"/>
          </a:p>
          <a:p>
            <a:pPr algn="ctr" eaLnBrk="1" hangingPunct="1">
              <a:defRPr/>
            </a:pPr>
            <a:r>
              <a:rPr lang="en-GB" sz="1800" dirty="0"/>
              <a:t>Emerita Professor, Leeds Beckett University</a:t>
            </a:r>
          </a:p>
          <a:p>
            <a:pPr algn="ctr" eaLnBrk="1" hangingPunct="1">
              <a:defRPr/>
            </a:pPr>
            <a:r>
              <a:rPr lang="en-GB" sz="1800" dirty="0"/>
              <a:t>Visiting Professor: University of Plymouth, Liverpool John Moores University, University of South Wales and Edge Hill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a:t>Use CAA </a:t>
            </a:r>
            <a:r>
              <a:rPr lang="en-GB" sz="3200" i="1" dirty="0"/>
              <a:t>for</a:t>
            </a:r>
            <a:r>
              <a:rPr lang="en-GB" sz="3200" dirty="0"/>
              <a:t> rather than </a:t>
            </a:r>
            <a:r>
              <a:rPr lang="en-GB" sz="3200" i="1" dirty="0"/>
              <a:t>of</a:t>
            </a:r>
            <a:r>
              <a:rPr lang="en-GB" sz="3200" dirty="0"/>
              <a:t> learning</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We can employ computer-assisted formative assessment with responses to student work automatically generated by email; </a:t>
            </a:r>
          </a:p>
          <a:p>
            <a:r>
              <a:rPr lang="en-GB" dirty="0"/>
              <a:t>Students seem to really like having the chance to find out how they are doing, and attempt tests several times in an environment where no one else is watching how they do; </a:t>
            </a:r>
          </a:p>
          <a:p>
            <a:r>
              <a:rPr lang="en-GB" dirty="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Rationale</a:t>
            </a:r>
          </a:p>
        </p:txBody>
      </p:sp>
      <p:sp>
        <p:nvSpPr>
          <p:cNvPr id="3" name="Content Placeholder 2"/>
          <p:cNvSpPr>
            <a:spLocks noGrp="1"/>
          </p:cNvSpPr>
          <p:nvPr>
            <p:ph idx="1"/>
          </p:nvPr>
        </p:nvSpPr>
        <p:spPr/>
        <p:txBody>
          <a:bodyPr/>
          <a:lstStyle/>
          <a:p>
            <a:pPr>
              <a:buNone/>
            </a:pPr>
            <a:r>
              <a:rPr lang="en-GB" sz="2800" dirty="0"/>
              <a:t>	</a:t>
            </a:r>
            <a:r>
              <a:rPr lang="en-GB" dirty="0"/>
              <a:t>Assessment is arguably the most important way in which we can impact on student achievement and retention, and it pays a key role in helping students make effective transition form level to level. But it is often regarded as the most demanding and sometimes irksome aspect of our professional roles. In this interactive workshops we will:</a:t>
            </a:r>
          </a:p>
          <a:p>
            <a:r>
              <a:rPr lang="en-GB" dirty="0"/>
              <a:t>Discuss how to make assessment more effective and efficient;</a:t>
            </a:r>
          </a:p>
          <a:p>
            <a:r>
              <a:rPr lang="en-GB" dirty="0"/>
              <a:t>Consider how to make feedback developmental; and transformative of student behaviour;</a:t>
            </a:r>
          </a:p>
          <a:p>
            <a:r>
              <a:rPr lang="en-GB" dirty="0"/>
              <a:t>Explore a variety of ways to streamliner assessment; </a:t>
            </a:r>
          </a:p>
          <a:p>
            <a:r>
              <a:rPr lang="en-GB" dirty="0"/>
              <a:t>Plan for action to enhance assessment in practice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Making assessment work well</a:t>
            </a:r>
          </a:p>
        </p:txBody>
      </p:sp>
      <p:sp>
        <p:nvSpPr>
          <p:cNvPr id="43011" name="Rectangle 3"/>
          <p:cNvSpPr>
            <a:spLocks noGrp="1" noChangeArrowheads="1"/>
          </p:cNvSpPr>
          <p:nvPr>
            <p:ph type="body" idx="1"/>
          </p:nvPr>
        </p:nvSpPr>
        <p:spPr>
          <a:xfrm>
            <a:off x="228600" y="1340768"/>
            <a:ext cx="8686800" cy="478539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 and plagiarisers need to be deterred/punished;</a:t>
            </a:r>
          </a:p>
          <a:p>
            <a:r>
              <a:rPr lang="en-GB" sz="2600" dirty="0"/>
              <a:t>Assessment needs to be manageable for both staff and students;</a:t>
            </a:r>
          </a:p>
          <a:p>
            <a:r>
              <a:rPr lang="en-GB" sz="2600" dirty="0"/>
              <a:t>Assignments should assess what has been taught/learned not what it is easy to assess.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062154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179512" y="1196752"/>
            <a:ext cx="8735888" cy="4929411"/>
          </a:xfrm>
        </p:spPr>
        <p:txBody>
          <a:bodyPr/>
          <a:lstStyle/>
          <a:p>
            <a:pPr eaLnBrk="1" hangingPunct="1"/>
            <a:r>
              <a:rPr lang="en-US" dirty="0"/>
              <a:t>Assessment needs to be manageable for staff and students if it is going to engage students in learning activities;</a:t>
            </a:r>
          </a:p>
          <a:p>
            <a:pPr eaLnBrk="1" hangingPunct="1"/>
            <a:r>
              <a:rPr lang="en-US" dirty="0"/>
              <a:t>No single method of giving feedback is likely to be ubiquitously successful, so it’s worth ringing the changes;</a:t>
            </a:r>
          </a:p>
          <a:p>
            <a:pPr eaLnBrk="1" hangingPunct="1"/>
            <a:r>
              <a:rPr lang="en-US" dirty="0"/>
              <a:t>Students in transition between the stages of their learning journeys are likely to need support and positive feedback earlier rather than later, when they are more robust and confident;</a:t>
            </a:r>
          </a:p>
          <a:p>
            <a:pPr eaLnBrk="1" hangingPunct="1"/>
            <a:r>
              <a:rPr lang="en-US" dirty="0"/>
              <a:t>Where new routes are taken, it helps to provide a rationale via an assessment strategy or other course documentation, for example explaining that you give extensive generic formative feedback early and idiosyncratic feedback later. </a:t>
            </a:r>
          </a:p>
          <a:p>
            <a:pPr marL="0" indent="0" eaLnBrk="1" hangingPunct="1">
              <a:buNone/>
            </a:pPr>
            <a:r>
              <a:rPr lang="en-US" i="1" dirty="0"/>
              <a:t>So what actions can you take?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a:t>
            </a:r>
            <a:r>
              <a:rPr lang="en-GB" sz="2800" dirty="0">
                <a:hlinkClick r:id="rId3"/>
              </a:rPr>
              <a:t>http://sally-brown.net</a:t>
            </a:r>
            <a:r>
              <a:rPr lang="en-GB" sz="2800" dirty="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a:t>Assessment Reform Group (1999) </a:t>
            </a:r>
            <a:r>
              <a:rPr lang="en-GB" sz="2000" i="1" dirty="0"/>
              <a:t>Assessment for Learning : Beyond the black box, </a:t>
            </a:r>
            <a:r>
              <a:rPr lang="en-GB" sz="2000" dirty="0"/>
              <a:t>Cambridge UK, University of Cambridge School of Education.</a:t>
            </a:r>
            <a:r>
              <a:rPr lang="en-GB" sz="2000" dirty="0">
                <a:cs typeface="Times New Roman" pitchFamily="18" charset="0"/>
              </a:rPr>
              <a:t>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a:cs typeface="Times New Roman" pitchFamily="18" charset="0"/>
              </a:rPr>
              <a:t>Brown, S. Rust, C. &amp; Gibbs, G. (1994) </a:t>
            </a:r>
            <a:r>
              <a:rPr lang="en-GB" sz="2000" i="1" dirty="0">
                <a:cs typeface="Times New Roman" pitchFamily="18" charset="0"/>
              </a:rPr>
              <a:t>Strategies for Diversifying Assessment,</a:t>
            </a:r>
            <a:r>
              <a:rPr lang="en-GB" sz="2000" dirty="0">
                <a:cs typeface="Times New Roman" pitchFamily="18" charset="0"/>
              </a:rPr>
              <a:t> Oxford: Oxford Centre for Staff Development. </a:t>
            </a:r>
          </a:p>
          <a:p>
            <a:pPr marL="609600" indent="-609600" eaLnBrk="1" hangingPunct="1">
              <a:buFont typeface="Wingdings" pitchFamily="2" charset="2"/>
              <a:buNone/>
              <a:defRPr/>
            </a:pPr>
            <a:r>
              <a:rPr lang="en-GB" sz="2000" dirty="0"/>
              <a:t>Boud, D. (1995) </a:t>
            </a:r>
            <a:r>
              <a:rPr lang="en-GB" sz="2000" i="1" dirty="0"/>
              <a:t>Enhancing learning through self-assessment,</a:t>
            </a:r>
            <a:r>
              <a:rPr lang="en-GB" sz="2000" dirty="0"/>
              <a:t> London: Routledge.</a:t>
            </a:r>
          </a:p>
          <a:p>
            <a:pPr marL="609600" indent="-609600" eaLnBrk="1" hangingPunct="1">
              <a:buNone/>
              <a:defRPr/>
            </a:pPr>
            <a:r>
              <a:rPr lang="en-GB" sz="2000" dirty="0"/>
              <a:t>Brown, S. (2015) </a:t>
            </a:r>
            <a:r>
              <a:rPr lang="en-GB" sz="2000" i="1" dirty="0"/>
              <a:t>Learning, teaching and assessment in higher education: global perspectives, </a:t>
            </a:r>
            <a:r>
              <a:rPr lang="en-GB" sz="2000" dirty="0"/>
              <a:t>London: Palgrave-MacMillan.</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Font typeface="Wingdings" pitchFamily="2" charset="2"/>
              <a:buNone/>
              <a:defRPr/>
            </a:pPr>
            <a:r>
              <a:rPr lang="en-GB" sz="2000" dirty="0"/>
              <a:t>Brown, S. and Knight, P. (1994) </a:t>
            </a:r>
            <a:r>
              <a:rPr lang="en-GB" sz="2000" i="1" dirty="0"/>
              <a:t>Assessing Learners in Higher Education</a:t>
            </a:r>
            <a:r>
              <a:rPr lang="en-GB" sz="2000" dirty="0"/>
              <a:t>, London: Kogan Page.</a:t>
            </a:r>
            <a:endParaRPr lang="en-US"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GB" sz="2000" dirty="0"/>
              <a:t>Brown, S. and Race, P. (2012) </a:t>
            </a:r>
            <a:r>
              <a:rPr lang="en-GB" sz="2000" i="1" dirty="0"/>
              <a:t>Using effective assessment to promote learning,</a:t>
            </a:r>
            <a:r>
              <a:rPr lang="en-GB" sz="2000" dirty="0"/>
              <a:t> in Hunt, L and Chalmers, D. </a:t>
            </a:r>
            <a:r>
              <a:rPr lang="en-GB" sz="2000" i="1" dirty="0"/>
              <a:t>University Teaching in Focus: a learning-centred approach</a:t>
            </a:r>
            <a:r>
              <a:rPr lang="en-GB" sz="2000" dirty="0"/>
              <a:t>, Victoria, Australia, Acer Press, and Abingdon: Routledge.</a:t>
            </a:r>
          </a:p>
          <a:p>
            <a:pPr eaLnBrk="1" hangingPunct="1">
              <a:buFont typeface="Wingdings" pitchFamily="2" charset="2"/>
              <a:buNone/>
              <a:defRPr/>
            </a:pPr>
            <a:r>
              <a:rPr lang="en-US" sz="2000" dirty="0"/>
              <a:t>Carless, D., Joughin,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764704"/>
            <a:ext cx="8750331" cy="5617047"/>
          </a:xfrm>
        </p:spPr>
        <p:txBody>
          <a:bodyPr/>
          <a:lstStyle/>
          <a:p>
            <a:pPr marL="609600" indent="-609600" eaLnBrk="1" hangingPunct="1">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None/>
              <a:defRPr/>
            </a:pPr>
            <a:r>
              <a:rPr lang="en-GB" sz="2000" dirty="0"/>
              <a:t>Higher Education Academy (2012) </a:t>
            </a:r>
            <a:r>
              <a:rPr lang="en-GB" sz="2000" i="1" dirty="0"/>
              <a:t>A marked improvement; transforming assessment in higher education</a:t>
            </a:r>
            <a:r>
              <a:rPr lang="en-GB" sz="2000" dirty="0"/>
              <a:t>, York: HEA.</a:t>
            </a:r>
          </a:p>
          <a:p>
            <a:pPr marL="609600" indent="-609600" eaLnBrk="1" hangingPunct="1">
              <a:buFont typeface="Wingdings" pitchFamily="2" charset="2"/>
              <a:buNone/>
              <a:defRPr/>
            </a:pPr>
            <a:r>
              <a:rPr lang="en-GB" sz="2000" dirty="0"/>
              <a:t>Knight, P. and </a:t>
            </a:r>
            <a:r>
              <a:rPr lang="en-GB" sz="2000" dirty="0" err="1"/>
              <a:t>Yorke</a:t>
            </a:r>
            <a:r>
              <a:rPr lang="en-GB" sz="2000" dirty="0"/>
              <a:t>, M. (2003) </a:t>
            </a:r>
            <a:r>
              <a:rPr lang="en-GB" sz="2000" i="1" dirty="0"/>
              <a:t>Assessment, learning and employability</a:t>
            </a:r>
            <a:r>
              <a:rPr lang="en-GB" sz="2000" dirty="0"/>
              <a:t> Maidenhead, UK: SRHE/Open University Press.</a:t>
            </a:r>
          </a:p>
          <a:p>
            <a:pPr eaLnBrk="1" hangingPunct="1">
              <a:buFont typeface="Wingdings" pitchFamily="2" charset="2"/>
              <a:buNone/>
              <a:defRPr/>
            </a:pPr>
            <a:r>
              <a:rPr lang="en-GB" sz="2000" dirty="0" err="1"/>
              <a:t>Mentkowski</a:t>
            </a:r>
            <a:r>
              <a:rPr lang="en-GB" sz="2000" dirty="0"/>
              <a:t>, M. and associates (2000) p.82 </a:t>
            </a:r>
            <a:r>
              <a:rPr lang="en-GB" sz="2000" i="1" dirty="0"/>
              <a:t>Learning that lasts: integrating learning development and performance in college and beyond,</a:t>
            </a:r>
            <a:r>
              <a:rPr lang="en-GB" sz="2000" dirty="0"/>
              <a:t> San Francisco: </a:t>
            </a:r>
            <a:r>
              <a:rPr lang="en-GB" sz="2000" dirty="0" err="1"/>
              <a:t>Jossey</a:t>
            </a:r>
            <a:r>
              <a:rPr lang="en-GB" sz="2000" dirty="0"/>
              <a:t>-Bass.</a:t>
            </a:r>
          </a:p>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692696"/>
            <a:ext cx="8229600" cy="5509667"/>
          </a:xfrm>
        </p:spPr>
        <p:txBody>
          <a:bodyPr/>
          <a:lstStyle/>
          <a:p>
            <a:pPr eaLnBrk="1" hangingPunct="1">
              <a:buNone/>
            </a:pPr>
            <a:r>
              <a:rPr lang="en-GB" sz="2000" dirty="0"/>
              <a:t>Pickford, R. and Brown, S. (2006) </a:t>
            </a:r>
            <a:r>
              <a:rPr lang="en-GB" sz="2000" i="1" dirty="0"/>
              <a:t>Assessing skills and practice,</a:t>
            </a:r>
            <a:r>
              <a:rPr lang="en-GB" sz="2000" dirty="0"/>
              <a:t> London: Routledge. </a:t>
            </a:r>
          </a:p>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 </a:t>
            </a: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Note that feedback is crucial to student learning and find ways to ensure it can change student behaviour and outcomes;</a:t>
            </a:r>
          </a:p>
          <a:p>
            <a:r>
              <a:rPr lang="en-GB" sz="2600" dirty="0"/>
              <a:t>Explore ways of giving feedback effectively and efficiently.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a:t>Use </a:t>
            </a:r>
            <a:r>
              <a:rPr lang="en-GB" sz="2600" dirty="0"/>
              <a:t>technologies for delivering and managing assessment.</a:t>
            </a:r>
          </a:p>
          <a:p>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2387</Words>
  <Application>Microsoft Office PowerPoint</Application>
  <PresentationFormat>On-screen Show (4:3)</PresentationFormat>
  <Paragraphs>200</Paragraphs>
  <Slides>27</Slides>
  <Notes>25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27</vt:i4>
      </vt:variant>
    </vt:vector>
  </HeadingPairs>
  <TitlesOfParts>
    <vt:vector size="37" baseType="lpstr">
      <vt:lpstr>Arial</vt:lpstr>
      <vt:lpstr>Arial Rounded MT Bold</vt:lpstr>
      <vt:lpstr>Batang</vt:lpstr>
      <vt:lpstr>Blackadder ITC</vt:lpstr>
      <vt:lpstr>Calibri</vt:lpstr>
      <vt:lpstr>Comic Sans MS</vt:lpstr>
      <vt:lpstr>Times New Roman</vt:lpstr>
      <vt:lpstr>Wingdings</vt:lpstr>
      <vt:lpstr>LeedsMet template</vt:lpstr>
      <vt:lpstr>101_Custom Design</vt:lpstr>
      <vt:lpstr>Making assessment and feedback more manageable &amp; effective with large cohorts</vt:lpstr>
      <vt:lpstr>Rationale</vt:lpstr>
      <vt:lpstr>Efficient assessment: we need to:</vt:lpstr>
      <vt:lpstr>Streamlining assessment: why would we wish to do it?</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Making assessment work well</vt:lpstr>
      <vt:lpstr>Encouraging students to use the feedback we provide for them</vt:lpstr>
      <vt:lpstr>Conclusions</vt:lpstr>
      <vt:lpstr>These and other slides will be available on my website at http://sally-brown.net </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2017-06-03T08:04:53Z</dcterms:modified>
</cp:coreProperties>
</file>