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804" r:id="rId2"/>
  </p:sldMasterIdLst>
  <p:notesMasterIdLst>
    <p:notesMasterId r:id="rId35"/>
  </p:notesMasterIdLst>
  <p:handoutMasterIdLst>
    <p:handoutMasterId r:id="rId36"/>
  </p:handoutMasterIdLst>
  <p:sldIdLst>
    <p:sldId id="337" r:id="rId3"/>
    <p:sldId id="334" r:id="rId4"/>
    <p:sldId id="338" r:id="rId5"/>
    <p:sldId id="287" r:id="rId6"/>
    <p:sldId id="288" r:id="rId7"/>
    <p:sldId id="277" r:id="rId8"/>
    <p:sldId id="282" r:id="rId9"/>
    <p:sldId id="291" r:id="rId10"/>
    <p:sldId id="292" r:id="rId11"/>
    <p:sldId id="260" r:id="rId12"/>
    <p:sldId id="285" r:id="rId13"/>
    <p:sldId id="296" r:id="rId14"/>
    <p:sldId id="305" r:id="rId15"/>
    <p:sldId id="302" r:id="rId16"/>
    <p:sldId id="303" r:id="rId17"/>
    <p:sldId id="304" r:id="rId18"/>
    <p:sldId id="306" r:id="rId19"/>
    <p:sldId id="310" r:id="rId20"/>
    <p:sldId id="311" r:id="rId21"/>
    <p:sldId id="330" r:id="rId22"/>
    <p:sldId id="278" r:id="rId23"/>
    <p:sldId id="279" r:id="rId24"/>
    <p:sldId id="280" r:id="rId25"/>
    <p:sldId id="281" r:id="rId26"/>
    <p:sldId id="264" r:id="rId27"/>
    <p:sldId id="269" r:id="rId28"/>
    <p:sldId id="271" r:id="rId29"/>
    <p:sldId id="283" r:id="rId30"/>
    <p:sldId id="331" r:id="rId31"/>
    <p:sldId id="332" r:id="rId32"/>
    <p:sldId id="273" r:id="rId33"/>
    <p:sldId id="336" r:id="rId34"/>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0" d="100"/>
          <a:sy n="70" d="100"/>
        </p:scale>
        <p:origin x="1302"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1790311-4FD1-4094-A61B-5A90741E60FC}"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84493E5-8919-43C3-B401-CC09B3200E7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31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ea typeface="ＭＳ Ｐゴシック" charset="-128"/>
              </a:rPr>
              <a:t>Raising the profile of excellence and providing evidence of supporting colleagues and influencing support for student learning; demonstrating impact and engagement beyond the nominee’s immediate academic or professional role.  </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0527ECC-14E4-4753-A754-EBA7B322B070}"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48765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3D9633F-E755-4926-8DBB-3FCC422FBA99}" type="datetime1">
              <a:rPr lang="en-GB" altLang="en-US"/>
              <a:pPr>
                <a:defRPr/>
              </a:pPr>
              <a:t>01/06/2017</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E643C548-0A8C-44EA-940D-233EA10EC73A}" type="datetime1">
              <a:rPr lang="en-GB"/>
              <a:pPr>
                <a:defRPr/>
              </a:pPr>
              <a:t>01/06/2017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C1080FEA-3905-408B-99CC-92275CD5BA9E}"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1C28F95D-4321-4DE4-B73D-9C48AD9F510A}" type="datetime1">
              <a:rPr lang="en-GB"/>
              <a:pPr>
                <a:defRPr/>
              </a:pPr>
              <a:t>01/06/2017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5AC0A05-C15F-4B40-B07B-C2CF9A9DB374}" type="slidenum">
              <a:rPr lang="en-GB" altLang="en-US"/>
              <a:pPr>
                <a:defRPr/>
              </a:pPr>
              <a:t>‹#›</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defTabSz="685800" fontAlgn="auto">
              <a:spcBef>
                <a:spcPts val="0"/>
              </a:spcBef>
              <a:spcAft>
                <a:spcPts val="0"/>
              </a:spcAft>
            </a:pPr>
            <a:fld id="{58E035C6-C058-47B8-8805-4614F62BA5F4}" type="datetimeFigureOut">
              <a:rPr lang="en-GB" smtClean="0">
                <a:solidFill>
                  <a:srgbClr val="146194">
                    <a:lumMod val="50000"/>
                  </a:srgbClr>
                </a:solidFill>
              </a:rPr>
              <a:pPr defTabSz="685800" fontAlgn="auto">
                <a:spcBef>
                  <a:spcPts val="0"/>
                </a:spcBef>
                <a:spcAft>
                  <a:spcPts val="0"/>
                </a:spcAft>
              </a:pPr>
              <a:t>01/06/2017</a:t>
            </a:fld>
            <a:endParaRPr lang="en-GB">
              <a:solidFill>
                <a:srgbClr val="146194">
                  <a:lumMod val="50000"/>
                </a:srgbClr>
              </a:solidFill>
            </a:endParaRPr>
          </a:p>
        </p:txBody>
      </p:sp>
      <p:sp>
        <p:nvSpPr>
          <p:cNvPr id="5" name="Footer Placeholder 4"/>
          <p:cNvSpPr>
            <a:spLocks noGrp="1"/>
          </p:cNvSpPr>
          <p:nvPr>
            <p:ph type="ftr" sz="quarter" idx="11"/>
          </p:nvPr>
        </p:nvSpPr>
        <p:spPr/>
        <p:txBody>
          <a:bodyPr/>
          <a:lstStyle/>
          <a:p>
            <a:pPr defTabSz="685800" fontAlgn="auto">
              <a:spcBef>
                <a:spcPts val="0"/>
              </a:spcBef>
              <a:spcAft>
                <a:spcPts val="0"/>
              </a:spcAft>
            </a:pPr>
            <a:endParaRPr lang="en-GB">
              <a:solidFill>
                <a:srgbClr val="146194">
                  <a:lumMod val="50000"/>
                </a:srgbClr>
              </a:solidFill>
            </a:endParaRPr>
          </a:p>
        </p:txBody>
      </p:sp>
      <p:sp>
        <p:nvSpPr>
          <p:cNvPr id="6" name="Slide Number Placeholder 5"/>
          <p:cNvSpPr>
            <a:spLocks noGrp="1"/>
          </p:cNvSpPr>
          <p:nvPr>
            <p:ph type="sldNum" sz="quarter" idx="12"/>
          </p:nvPr>
        </p:nvSpPr>
        <p:spPr/>
        <p:txBody>
          <a:bodyPr/>
          <a:lstStyle/>
          <a:p>
            <a:pPr defTabSz="685800" fontAlgn="auto">
              <a:spcBef>
                <a:spcPts val="0"/>
              </a:spcBef>
              <a:spcAft>
                <a:spcPts val="0"/>
              </a:spcAft>
            </a:pPr>
            <a:fld id="{0306BA61-1C7C-4513-9956-B9C93DB3B573}" type="slidenum">
              <a:rPr lang="en-GB" smtClean="0">
                <a:solidFill>
                  <a:srgbClr val="146194">
                    <a:lumMod val="50000"/>
                  </a:srgbClr>
                </a:solidFill>
              </a:rPr>
              <a:pPr defTabSz="685800" fontAlgn="auto">
                <a:spcBef>
                  <a:spcPts val="0"/>
                </a:spcBef>
                <a:spcAft>
                  <a:spcPts val="0"/>
                </a:spcAft>
              </a:pPr>
              <a:t>‹#›</a:t>
            </a:fld>
            <a:endParaRPr lang="en-GB">
              <a:solidFill>
                <a:srgbClr val="146194">
                  <a:lumMod val="50000"/>
                </a:srgbClr>
              </a:solidFill>
            </a:endParaRPr>
          </a:p>
        </p:txBody>
      </p:sp>
    </p:spTree>
    <p:extLst>
      <p:ext uri="{BB962C8B-B14F-4D97-AF65-F5344CB8AC3E}">
        <p14:creationId xmlns:p14="http://schemas.microsoft.com/office/powerpoint/2010/main" val="3448168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96779" y="6134923"/>
            <a:ext cx="729533" cy="7230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9" name="Date Placeholder 38"/>
          <p:cNvSpPr>
            <a:spLocks noGrp="1"/>
          </p:cNvSpPr>
          <p:nvPr>
            <p:ph type="dt" sz="half" idx="10"/>
          </p:nvPr>
        </p:nvSpPr>
        <p:spPr/>
        <p:txBody>
          <a:bodyPr/>
          <a:lstStyle/>
          <a:p>
            <a:pPr>
              <a:defRPr/>
            </a:pPr>
            <a:fld id="{5B8B5191-4640-40FC-BD40-F5C22B8DF1D9}" type="datetime1">
              <a:rPr lang="en-GB" smtClean="0"/>
              <a:pPr>
                <a:defRPr/>
              </a:pPr>
              <a:t>01/06/2017</a:t>
            </a:fld>
            <a:endParaRPr lang="en-GB" altLang="en-US"/>
          </a:p>
        </p:txBody>
      </p:sp>
      <p:sp>
        <p:nvSpPr>
          <p:cNvPr id="41" name="Slide Number Placeholder 40"/>
          <p:cNvSpPr>
            <a:spLocks noGrp="1"/>
          </p:cNvSpPr>
          <p:nvPr>
            <p:ph type="sldNum" sz="quarter" idx="12"/>
          </p:nvPr>
        </p:nvSpPr>
        <p:spPr/>
        <p:txBody>
          <a:bodyPr/>
          <a:lstStyle/>
          <a:p>
            <a:pPr>
              <a:defRPr/>
            </a:pPr>
            <a:r>
              <a:rPr lang="en-GB" altLang="en-US"/>
              <a:t>Slide # </a:t>
            </a:r>
            <a:fld id="{D71641FD-AA2F-4A5A-993E-3D77ABB4BE1E}" type="slidenum">
              <a:rPr lang="en-GB" altLang="en-US" smtClean="0"/>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F57BBF2F-5ECF-4F05-ACA2-307442E36DC6}" type="datetime1">
              <a:rPr lang="en-GB"/>
              <a:pPr>
                <a:defRPr/>
              </a:pPr>
              <a:t>01/06/2017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6F69672C-5292-476D-9569-47A701CF6898}"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7E464600-29F0-4EED-B78C-888191B4B614}" type="datetime1">
              <a:rPr lang="en-GB"/>
              <a:pPr>
                <a:defRPr/>
              </a:pPr>
              <a:t>01/06/2017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63B1A5E0-FDB2-456C-9801-312FB613C7E1}"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AC1F5C29-1D10-4EDD-972B-BED87C838FB8}" type="datetime1">
              <a:rPr lang="en-GB"/>
              <a:pPr>
                <a:defRPr/>
              </a:pPr>
              <a:t>01/06/2017</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GB" altLang="en-US"/>
              <a:t>Slide # </a:t>
            </a:r>
            <a:fld id="{56F004A1-2F8F-4653-8228-5BA0A90AFC5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413CE30E-1821-4743-A204-C86C0A126E56}" type="datetime1">
              <a:rPr lang="en-GB"/>
              <a:pPr>
                <a:defRPr/>
              </a:pPr>
              <a:t>01/06/2017</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GB" altLang="en-US"/>
              <a:t>Slide # </a:t>
            </a:r>
            <a:fld id="{8C4BA80C-CB35-4D92-A4D8-44994E169BC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189FE33-FCAE-46C8-BE40-9C2E54205630}" type="datetime1">
              <a:rPr lang="en-GB"/>
              <a:pPr>
                <a:defRPr/>
              </a:pPr>
              <a:t>01/06/2017</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GB" altLang="en-US"/>
              <a:t>Slide # </a:t>
            </a:r>
            <a:fld id="{06E12D05-EE66-460B-B554-076EDD886C5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C2AAB79C-9719-4513-AB46-A8AF94E8F316}" type="datetime1">
              <a:rPr lang="en-GB"/>
              <a:pPr>
                <a:defRPr/>
              </a:pPr>
              <a:t>01/06/2017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D07CF970-EEE5-4686-96B2-37F5E25AC977}"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690E956-EB6A-4886-A7AB-5261AFAC6853}" type="datetime1">
              <a:rPr lang="en-GB"/>
              <a:pPr>
                <a:defRPr/>
              </a:pPr>
              <a:t>01/06/2017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92513FC6-2A67-43B8-9DD3-90AE1ACD09F5}"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dirty="0"/>
              <a:t>Click to edit Master text styles</a:t>
            </a:r>
          </a:p>
          <a:p>
            <a:pPr lvl="1"/>
            <a:r>
              <a:rPr lang="en-GB" altLang="en-US" dirty="0"/>
              <a:t>Second level</a:t>
            </a:r>
          </a:p>
          <a:p>
            <a:pPr lvl="2"/>
            <a:r>
              <a:rPr lang="en-GB" altLang="en-US" dirty="0"/>
              <a:t>Third level</a:t>
            </a:r>
          </a:p>
          <a:p>
            <a:pPr lvl="3"/>
            <a:r>
              <a:rPr lang="en-GB" altLang="en-US" dirty="0"/>
              <a:t>Fourth level</a:t>
            </a:r>
          </a:p>
          <a:p>
            <a:pPr lvl="4"/>
            <a:r>
              <a:rPr lang="en-GB" altLang="en-US" dirty="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5B8B5191-4640-40FC-BD40-F5C22B8DF1D9}" type="datetime1">
              <a:rPr lang="en-GB"/>
              <a:pPr>
                <a:defRPr/>
              </a:pPr>
              <a:t>01/06/2017</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t>Slide # </a:t>
            </a:r>
            <a:fld id="{D71641FD-AA2F-4A5A-993E-3D77ABB4BE1E}" type="slidenum">
              <a:rPr lang="en-GB" altLang="en-US"/>
              <a:pPr>
                <a:defRPr/>
              </a:pPr>
              <a:t>‹#›</a:t>
            </a:fld>
            <a:endParaRPr lang="en-GB" altLang="en-US"/>
          </a:p>
        </p:txBody>
      </p:sp>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pic>
        <p:nvPicPr>
          <p:cNvPr id="42"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8411343" y="6181912"/>
            <a:ext cx="729533" cy="7230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802" r:id="rId1"/>
    <p:sldLayoutId id="2147483803"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905227" y="2963334"/>
            <a:ext cx="2236394"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13159" y="4487333"/>
            <a:ext cx="64008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3159" y="685801"/>
            <a:ext cx="64008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28309" y="6172201"/>
            <a:ext cx="1200150" cy="365125"/>
          </a:xfrm>
          <a:prstGeom prst="rect">
            <a:avLst/>
          </a:prstGeom>
        </p:spPr>
        <p:txBody>
          <a:bodyPr vert="horz" lIns="91440" tIns="45720" rIns="91440" bIns="45720" rtlCol="0" anchor="t"/>
          <a:lstStyle>
            <a:lvl1pPr algn="r">
              <a:defRPr sz="750" b="0" i="0">
                <a:solidFill>
                  <a:schemeClr val="bg2">
                    <a:lumMod val="50000"/>
                  </a:schemeClr>
                </a:solidFill>
                <a:effectLst/>
                <a:latin typeface="+mn-lt"/>
              </a:defRPr>
            </a:lvl1pPr>
          </a:lstStyle>
          <a:p>
            <a:fld id="{58E035C6-C058-47B8-8805-4614F62BA5F4}" type="datetimeFigureOut">
              <a:rPr lang="en-GB" smtClean="0"/>
              <a:pPr/>
              <a:t>01/06/2017</a:t>
            </a:fld>
            <a:endParaRPr lang="en-GB"/>
          </a:p>
        </p:txBody>
      </p:sp>
      <p:sp>
        <p:nvSpPr>
          <p:cNvPr id="5" name="Footer Placeholder 4"/>
          <p:cNvSpPr>
            <a:spLocks noGrp="1"/>
          </p:cNvSpPr>
          <p:nvPr>
            <p:ph type="ftr" sz="quarter" idx="3"/>
          </p:nvPr>
        </p:nvSpPr>
        <p:spPr>
          <a:xfrm>
            <a:off x="513159" y="6172201"/>
            <a:ext cx="5657850" cy="365125"/>
          </a:xfrm>
          <a:prstGeom prst="rect">
            <a:avLst/>
          </a:prstGeom>
        </p:spPr>
        <p:txBody>
          <a:bodyPr vert="horz" lIns="91440" tIns="45720" rIns="91440" bIns="45720" rtlCol="0" anchor="t"/>
          <a:lstStyle>
            <a:lvl1pPr algn="l">
              <a:defRPr sz="75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7772400" y="5578476"/>
            <a:ext cx="856684" cy="669925"/>
          </a:xfrm>
          <a:prstGeom prst="rect">
            <a:avLst/>
          </a:prstGeom>
        </p:spPr>
        <p:txBody>
          <a:bodyPr vert="horz" lIns="91440" tIns="45720" rIns="91440" bIns="45720" rtlCol="0" anchor="b"/>
          <a:lstStyle>
            <a:lvl1pPr algn="r">
              <a:defRPr sz="2400" b="0" i="0">
                <a:solidFill>
                  <a:schemeClr val="bg2">
                    <a:lumMod val="50000"/>
                  </a:schemeClr>
                </a:solidFill>
                <a:effectLst/>
                <a:latin typeface="+mn-lt"/>
              </a:defRPr>
            </a:lvl1pPr>
          </a:lstStyle>
          <a:p>
            <a:fld id="{0306BA61-1C7C-4513-9956-B9C93DB3B573}" type="slidenum">
              <a:rPr lang="en-GB" smtClean="0"/>
              <a:pPr/>
              <a:t>‹#›</a:t>
            </a:fld>
            <a:endParaRPr lang="en-GB"/>
          </a:p>
        </p:txBody>
      </p:sp>
    </p:spTree>
    <p:extLst>
      <p:ext uri="{BB962C8B-B14F-4D97-AF65-F5344CB8AC3E}">
        <p14:creationId xmlns:p14="http://schemas.microsoft.com/office/powerpoint/2010/main" val="3372693192"/>
      </p:ext>
    </p:extLst>
  </p:cSld>
  <p:clrMap bg1="dk1" tx1="lt1" bg2="dk2" tx2="lt2" accent1="accent1" accent2="accent2" accent3="accent3" accent4="accent4" accent5="accent5" accent6="accent6" hlink="hlink" folHlink="folHlink"/>
  <p:sldLayoutIdLst>
    <p:sldLayoutId id="2147483805" r:id="rId1"/>
  </p:sldLayoutIdLst>
  <p:txStyles>
    <p:titleStyle>
      <a:lvl1pPr algn="l" defTabSz="342900" rtl="0" eaLnBrk="1" latinLnBrk="0" hangingPunct="1">
        <a:spcBef>
          <a:spcPct val="0"/>
        </a:spcBef>
        <a:buNone/>
        <a:defRPr sz="27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14313" indent="-214313" algn="l" defTabSz="342900" rtl="0" eaLnBrk="1" latinLnBrk="0" hangingPunct="1">
        <a:spcBef>
          <a:spcPct val="20000"/>
        </a:spcBef>
        <a:spcAft>
          <a:spcPts val="450"/>
        </a:spcAft>
        <a:buClr>
          <a:schemeClr val="tx1"/>
        </a:buClr>
        <a:buSzPct val="80000"/>
        <a:buFont typeface="Wingdings 3" panose="05040102010807070707" pitchFamily="18" charset="2"/>
        <a:buChar char=""/>
        <a:defRPr sz="1500" kern="1200" cap="none">
          <a:solidFill>
            <a:schemeClr val="bg2">
              <a:lumMod val="75000"/>
            </a:schemeClr>
          </a:solidFill>
          <a:effectLst/>
          <a:latin typeface="+mn-lt"/>
          <a:ea typeface="+mn-ea"/>
          <a:cs typeface="+mn-cs"/>
        </a:defRPr>
      </a:lvl1pPr>
      <a:lvl2pPr marL="557213" indent="-214313" algn="l" defTabSz="342900" rtl="0" eaLnBrk="1" latinLnBrk="0" hangingPunct="1">
        <a:spcBef>
          <a:spcPct val="20000"/>
        </a:spcBef>
        <a:spcAft>
          <a:spcPts val="450"/>
        </a:spcAft>
        <a:buClr>
          <a:schemeClr val="tx1"/>
        </a:buClr>
        <a:buSzPct val="80000"/>
        <a:buFont typeface="Wingdings 3" panose="05040102010807070707" pitchFamily="18" charset="2"/>
        <a:buChar char=""/>
        <a:defRPr sz="1350" kern="1200" cap="none">
          <a:solidFill>
            <a:schemeClr val="bg2">
              <a:lumMod val="75000"/>
            </a:schemeClr>
          </a:solidFill>
          <a:effectLst/>
          <a:latin typeface="+mn-lt"/>
          <a:ea typeface="+mn-ea"/>
          <a:cs typeface="+mn-cs"/>
        </a:defRPr>
      </a:lvl2pPr>
      <a:lvl3pPr marL="900113" indent="-214313" algn="l" defTabSz="342900" rtl="0" eaLnBrk="1" latinLnBrk="0" hangingPunct="1">
        <a:spcBef>
          <a:spcPct val="20000"/>
        </a:spcBef>
        <a:spcAft>
          <a:spcPts val="450"/>
        </a:spcAft>
        <a:buClr>
          <a:schemeClr val="tx1"/>
        </a:buClr>
        <a:buSzPct val="80000"/>
        <a:buFont typeface="Wingdings 3" panose="05040102010807070707" pitchFamily="18" charset="2"/>
        <a:buChar char=""/>
        <a:defRPr sz="1200" kern="1200" cap="none">
          <a:solidFill>
            <a:schemeClr val="bg2">
              <a:lumMod val="75000"/>
            </a:schemeClr>
          </a:solidFill>
          <a:effectLst/>
          <a:latin typeface="+mn-lt"/>
          <a:ea typeface="+mn-ea"/>
          <a:cs typeface="+mn-cs"/>
        </a:defRPr>
      </a:lvl3pPr>
      <a:lvl4pPr marL="1157288" indent="-128588"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4pPr>
      <a:lvl5pPr marL="1500188" indent="-128588"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5pPr>
      <a:lvl6pPr marL="18859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6pPr>
      <a:lvl7pPr marL="22288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7pPr>
      <a:lvl8pPr marL="25717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8pPr>
      <a:lvl9pPr marL="29146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hyperlink" Target="https://www.heacademy.ac.uk/individuals/national-teaching-fellowship-scheme/NTF?utm_source=CRM&amp;utm_campaign=Professional%20Practice%20-%20NTFS&amp;utm_medium=Email&amp;utm_content=HEA%20Update%20March%202017"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450" y="4222750"/>
            <a:ext cx="7592786" cy="1870546"/>
          </a:xfrm>
        </p:spPr>
        <p:txBody>
          <a:bodyPr>
            <a:noAutofit/>
          </a:bodyPr>
          <a:lstStyle/>
          <a:p>
            <a:r>
              <a:rPr lang="en-GB" dirty="0"/>
              <a:t>The national teaching fellowship scheme</a:t>
            </a:r>
            <a:br>
              <a:rPr lang="en-GB" dirty="0"/>
            </a:br>
            <a:r>
              <a:rPr lang="en-GB" cap="none" dirty="0"/>
              <a:t>Inspiring Teaching; Inspiring Learning</a:t>
            </a:r>
            <a:br>
              <a:rPr lang="en-GB" cap="none" dirty="0"/>
            </a:br>
            <a:r>
              <a:rPr lang="en-GB" cap="none" dirty="0"/>
              <a:t>Sally Brown, Chair of the ANTF</a:t>
            </a:r>
            <a:br>
              <a:rPr lang="en-GB" dirty="0"/>
            </a:br>
            <a:endParaRPr lang="en-GB"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8388425" y="6000750"/>
            <a:ext cx="755576" cy="748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713560" y="908720"/>
            <a:ext cx="1614056" cy="16003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2915816" y="2811906"/>
            <a:ext cx="4572000" cy="369332"/>
          </a:xfrm>
          <a:prstGeom prst="rect">
            <a:avLst/>
          </a:prstGeom>
        </p:spPr>
        <p:txBody>
          <a:bodyPr>
            <a:spAutoFit/>
          </a:bodyPr>
          <a:lstStyle/>
          <a:p>
            <a:pPr algn="l" defTabSz="685800" fontAlgn="auto">
              <a:spcBef>
                <a:spcPts val="0"/>
              </a:spcBef>
              <a:spcAft>
                <a:spcPts val="0"/>
              </a:spcAft>
            </a:pPr>
            <a:r>
              <a:rPr lang="en-GB" sz="1800" dirty="0">
                <a:solidFill>
                  <a:prstClr val="white"/>
                </a:solidFill>
                <a:latin typeface="Century Gothic"/>
              </a:rPr>
              <a:t>http//ntf-association.com/</a:t>
            </a:r>
          </a:p>
        </p:txBody>
      </p:sp>
    </p:spTree>
    <p:extLst>
      <p:ext uri="{BB962C8B-B14F-4D97-AF65-F5344CB8AC3E}">
        <p14:creationId xmlns:p14="http://schemas.microsoft.com/office/powerpoint/2010/main" val="1211941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What are the benefits to individuals?</a:t>
            </a:r>
          </a:p>
        </p:txBody>
      </p:sp>
      <p:sp>
        <p:nvSpPr>
          <p:cNvPr id="61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a:latin typeface="Calibri" panose="020F0502020204030204" pitchFamily="34" charset="0"/>
                <a:cs typeface="Calibri" panose="020F0502020204030204" pitchFamily="34" charset="0"/>
              </a:rPr>
              <a:t>It is widely recognised in HE in the UK and internationally as difficult to achieve and a mark of quality as awards are made each year from a large number of nominations.</a:t>
            </a:r>
          </a:p>
          <a:p>
            <a:r>
              <a:rPr lang="en-GB" sz="2400" b="1" dirty="0">
                <a:latin typeface="Calibri" panose="020F0502020204030204" pitchFamily="34" charset="0"/>
                <a:cs typeface="Calibri" panose="020F0502020204030204" pitchFamily="34" charset="0"/>
              </a:rPr>
              <a:t>It opens doors: many NTFs find they can use the award as a springboard to progress their careers.</a:t>
            </a:r>
          </a:p>
          <a:p>
            <a:r>
              <a:rPr lang="en-GB" sz="2400" b="1" dirty="0">
                <a:latin typeface="Calibri" panose="020F0502020204030204" pitchFamily="34" charset="0"/>
                <a:cs typeface="Calibri" panose="020F0502020204030204" pitchFamily="34" charset="0"/>
              </a:rPr>
              <a:t>You join a national community of like-minded professionals who are passionate about teaching.</a:t>
            </a:r>
            <a:r>
              <a:rPr lang="en-US" sz="2400" b="1" dirty="0">
                <a:solidFill>
                  <a:srgbClr val="00B050"/>
                </a:solidFill>
                <a:latin typeface="Calibri" panose="020F0502020204030204" pitchFamily="34" charset="0"/>
                <a:cs typeface="Calibri" panose="020F0502020204030204" pitchFamily="34" charset="0"/>
              </a:rPr>
              <a:t>The ANTF network is a fantastically supportive community of learning and their annual symposia are enjoyable networking events</a:t>
            </a:r>
            <a:r>
              <a:rPr lang="en-US" sz="2400" b="1" dirty="0">
                <a:latin typeface="Calibri" panose="020F0502020204030204" pitchFamily="34" charset="0"/>
                <a:cs typeface="Calibri" panose="020F0502020204030204" pitchFamily="34" charset="0"/>
              </a:rPr>
              <a:t>;</a:t>
            </a:r>
          </a:p>
          <a:p>
            <a:r>
              <a:rPr lang="en-US" sz="2400" b="1" dirty="0">
                <a:latin typeface="Calibri" panose="020F0502020204030204" pitchFamily="34" charset="0"/>
                <a:cs typeface="Calibri" panose="020F0502020204030204" pitchFamily="34" charset="0"/>
              </a:rPr>
              <a:t>The cash element can give you some flexibility to attend conferences and to travel where institutional budgets are constrained.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are the benefits for institutions?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a:latin typeface="Calibri" panose="020F0502020204030204" pitchFamily="34" charset="0"/>
                <a:cs typeface="Calibri" panose="020F0502020204030204" pitchFamily="34" charset="0"/>
              </a:rPr>
              <a:t>Increasingly used as a model to develop and extend university-wide schemes, aiming to raise the status of teaching and instil pride in the profession and student learning.</a:t>
            </a:r>
          </a:p>
          <a:p>
            <a:r>
              <a:rPr lang="en-GB" sz="2400" b="1" dirty="0">
                <a:latin typeface="Calibri" panose="020F0502020204030204" pitchFamily="34" charset="0"/>
                <a:cs typeface="Calibri" panose="020F0502020204030204" pitchFamily="34" charset="0"/>
              </a:rPr>
              <a:t>Can be a focal point for discussions about innovation and professional development – past NTFS funding has enabled NTFs to capitalise on their status and bid for extra funding for research and projects to enhance learning and teaching.</a:t>
            </a:r>
          </a:p>
          <a:p>
            <a:r>
              <a:rPr lang="en-GB" sz="2400" b="1" dirty="0">
                <a:latin typeface="Calibri" panose="020F0502020204030204" pitchFamily="34" charset="0"/>
                <a:cs typeface="Calibri" panose="020F0502020204030204" pitchFamily="34" charset="0"/>
              </a:rPr>
              <a:t>Can enable staff to cross boundaries, collaborating with colleagues in other disciplines and forging links with universities nationally and internationally.</a:t>
            </a:r>
          </a:p>
        </p:txBody>
      </p:sp>
    </p:spTree>
    <p:extLst>
      <p:ext uri="{BB962C8B-B14F-4D97-AF65-F5344CB8AC3E}">
        <p14:creationId xmlns:p14="http://schemas.microsoft.com/office/powerpoint/2010/main" val="4198485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Nomination documents should comprise as separate documents:</a:t>
            </a:r>
          </a:p>
        </p:txBody>
      </p:sp>
      <p:sp>
        <p:nvSpPr>
          <p:cNvPr id="3" name="Content Placeholder 2"/>
          <p:cNvSpPr>
            <a:spLocks noGrp="1"/>
          </p:cNvSpPr>
          <p:nvPr>
            <p:ph idx="1"/>
          </p:nvPr>
        </p:nvSpPr>
        <p:spPr/>
        <p:txBody>
          <a:bodyPr/>
          <a:lstStyle/>
          <a:p>
            <a:r>
              <a:rPr lang="en-GB" sz="2400" b="1" dirty="0">
                <a:latin typeface="Calibri" panose="020F0502020204030204" pitchFamily="34" charset="0"/>
                <a:cs typeface="Calibri" panose="020F0502020204030204" pitchFamily="34" charset="0"/>
              </a:rPr>
              <a:t>Claim for National Teaching Fellowship: a statement </a:t>
            </a:r>
            <a:r>
              <a:rPr lang="en-GB" sz="2400" b="1" dirty="0">
                <a:solidFill>
                  <a:srgbClr val="00B050"/>
                </a:solidFill>
                <a:latin typeface="Calibri" panose="020F0502020204030204" pitchFamily="34" charset="0"/>
                <a:cs typeface="Calibri" panose="020F0502020204030204" pitchFamily="34" charset="0"/>
              </a:rPr>
              <a:t>written by the individual </a:t>
            </a:r>
            <a:r>
              <a:rPr lang="en-GB" sz="2400" b="1" dirty="0">
                <a:latin typeface="Calibri" panose="020F0502020204030204" pitchFamily="34" charset="0"/>
                <a:cs typeface="Calibri" panose="020F0502020204030204" pitchFamily="34" charset="0"/>
              </a:rPr>
              <a:t>of how they demonstrate excellence relevant to each of the three award criteria (maximum 3500 words).  </a:t>
            </a:r>
          </a:p>
          <a:p>
            <a:r>
              <a:rPr lang="en-GB" sz="2400" b="1" dirty="0">
                <a:latin typeface="Calibri" panose="020F0502020204030204" pitchFamily="34" charset="0"/>
                <a:cs typeface="Calibri" panose="020F0502020204030204" pitchFamily="34" charset="0"/>
              </a:rPr>
              <a:t>Signed Statement of Support from the institution’s Vice-Chancellor or equivalent, this document should be submitted as a Word document, however can also be submitted as a scanned PDF to include the signature (maximum 1000 words). </a:t>
            </a:r>
          </a:p>
          <a:p>
            <a:r>
              <a:rPr lang="en-GB" sz="2400" b="1" dirty="0">
                <a:latin typeface="Calibri" panose="020F0502020204030204" pitchFamily="34" charset="0"/>
                <a:cs typeface="Calibri" panose="020F0502020204030204" pitchFamily="34" charset="0"/>
              </a:rPr>
              <a:t>Brief Curriculum Vitae (maximum 1000 words).</a:t>
            </a:r>
          </a:p>
          <a:p>
            <a:r>
              <a:rPr lang="en-GB" sz="2400" b="1" dirty="0">
                <a:latin typeface="Calibri" panose="020F0502020204030204" pitchFamily="34" charset="0"/>
                <a:cs typeface="Calibri" panose="020F0502020204030204" pitchFamily="34" charset="0"/>
              </a:rPr>
              <a:t>Nomination Form available via the HEA website.</a:t>
            </a:r>
          </a:p>
        </p:txBody>
      </p:sp>
    </p:spTree>
    <p:extLst>
      <p:ext uri="{BB962C8B-B14F-4D97-AF65-F5344CB8AC3E}">
        <p14:creationId xmlns:p14="http://schemas.microsoft.com/office/powerpoint/2010/main" val="4075070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three criteria</a:t>
            </a:r>
          </a:p>
        </p:txBody>
      </p:sp>
      <p:sp>
        <p:nvSpPr>
          <p:cNvPr id="3" name="Content Placeholder 2"/>
          <p:cNvSpPr>
            <a:spLocks noGrp="1"/>
          </p:cNvSpPr>
          <p:nvPr>
            <p:ph idx="1"/>
          </p:nvPr>
        </p:nvSpPr>
        <p:spPr>
          <a:xfrm>
            <a:off x="251520" y="1412875"/>
            <a:ext cx="8568952" cy="4789488"/>
          </a:xfrm>
        </p:spPr>
        <p:txBody>
          <a:bodyPr/>
          <a:lstStyle/>
          <a:p>
            <a:r>
              <a:rPr lang="en-GB" sz="2400" b="1" dirty="0">
                <a:solidFill>
                  <a:srgbClr val="00B050"/>
                </a:solidFill>
                <a:latin typeface="Calibri" panose="020F0502020204030204" pitchFamily="34" charset="0"/>
                <a:cs typeface="Calibri" panose="020F0502020204030204" pitchFamily="34" charset="0"/>
              </a:rPr>
              <a:t>Individual excellence</a:t>
            </a:r>
            <a:r>
              <a:rPr lang="en-GB" sz="2400" b="1" dirty="0">
                <a:latin typeface="Calibri" panose="020F0502020204030204" pitchFamily="34" charset="0"/>
                <a:cs typeface="Calibri" panose="020F0502020204030204" pitchFamily="34" charset="0"/>
              </a:rPr>
              <a:t>: evidence of enhancing and transforming the student learning experience commensurate with the individual’s context and the opportunities afforded by it.</a:t>
            </a:r>
          </a:p>
          <a:p>
            <a:r>
              <a:rPr lang="en-GB" sz="2400" b="1" dirty="0">
                <a:solidFill>
                  <a:srgbClr val="00B050"/>
                </a:solidFill>
                <a:latin typeface="Calibri" panose="020F0502020204030204" pitchFamily="34" charset="0"/>
                <a:cs typeface="Calibri" panose="020F0502020204030204" pitchFamily="34" charset="0"/>
              </a:rPr>
              <a:t>Raising the profile of excellence</a:t>
            </a:r>
            <a:r>
              <a:rPr lang="en-GB" sz="2400" b="1" dirty="0">
                <a:latin typeface="Calibri" panose="020F0502020204030204" pitchFamily="34" charset="0"/>
                <a:cs typeface="Calibri" panose="020F0502020204030204" pitchFamily="34" charset="0"/>
              </a:rPr>
              <a:t>: evidence of supporting colleagues and influencing support for student learning; demonstrating impact and engagement beyond the nominee’s immediate academic or professional role.</a:t>
            </a:r>
          </a:p>
          <a:p>
            <a:r>
              <a:rPr lang="en-GB" sz="2400" b="1" dirty="0">
                <a:solidFill>
                  <a:srgbClr val="00B050"/>
                </a:solidFill>
                <a:latin typeface="Calibri" panose="020F0502020204030204" pitchFamily="34" charset="0"/>
                <a:cs typeface="Calibri" panose="020F0502020204030204" pitchFamily="34" charset="0"/>
              </a:rPr>
              <a:t>Developing excellence</a:t>
            </a:r>
            <a:r>
              <a:rPr lang="en-GB" sz="2400" b="1" dirty="0">
                <a:latin typeface="Calibri" panose="020F0502020204030204" pitchFamily="34" charset="0"/>
                <a:cs typeface="Calibri" panose="020F0502020204030204" pitchFamily="34" charset="0"/>
              </a:rPr>
              <a:t>: evidence of the nominee’s commitment to her/his ongoing professional development with regard to teaching and learning and/or learning support.</a:t>
            </a:r>
          </a:p>
        </p:txBody>
      </p:sp>
    </p:spTree>
    <p:extLst>
      <p:ext uri="{BB962C8B-B14F-4D97-AF65-F5344CB8AC3E}">
        <p14:creationId xmlns:p14="http://schemas.microsoft.com/office/powerpoint/2010/main" val="279608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Assessing the three criteria</a:t>
            </a:r>
          </a:p>
        </p:txBody>
      </p:sp>
      <p:sp>
        <p:nvSpPr>
          <p:cNvPr id="3" name="Content Placeholder 2"/>
          <p:cNvSpPr>
            <a:spLocks noGrp="1"/>
          </p:cNvSpPr>
          <p:nvPr>
            <p:ph idx="1"/>
          </p:nvPr>
        </p:nvSpPr>
        <p:spPr/>
        <p:txBody>
          <a:bodyPr/>
          <a:lstStyle/>
          <a:p>
            <a:r>
              <a:rPr lang="en-GB" b="1" dirty="0"/>
              <a:t>All nominees will be assessed on the evidence provided in the core nomination documents (Claim, Statement of Support and CV) in relation to each of the three criteria.</a:t>
            </a:r>
          </a:p>
          <a:p>
            <a:r>
              <a:rPr lang="en-GB" b="1" dirty="0"/>
              <a:t>You should ensure the relevant evidence is included under the correct criterion.</a:t>
            </a:r>
          </a:p>
          <a:p>
            <a:pPr marL="0" indent="0">
              <a:buNone/>
            </a:pPr>
            <a:r>
              <a:rPr lang="en-GB" sz="2400" b="1" dirty="0">
                <a:solidFill>
                  <a:srgbClr val="FF0000"/>
                </a:solidFill>
              </a:rPr>
              <a:t>ANTF advice: when writing your application, be careful to balance equally the  evidence for each criteria.</a:t>
            </a:r>
            <a:endParaRPr lang="en-GB" sz="2400" b="1" dirty="0"/>
          </a:p>
        </p:txBody>
      </p:sp>
    </p:spTree>
    <p:extLst>
      <p:ext uri="{BB962C8B-B14F-4D97-AF65-F5344CB8AC3E}">
        <p14:creationId xmlns:p14="http://schemas.microsoft.com/office/powerpoint/2010/main" val="2482257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22239"/>
            <a:ext cx="7821488" cy="1146522"/>
          </a:xfrm>
        </p:spPr>
        <p:txBody>
          <a:bodyPr/>
          <a:lstStyle/>
          <a:p>
            <a:r>
              <a:rPr lang="en-GB" sz="2200" dirty="0"/>
              <a:t>Criterion 1: Individual excellence: evidence of enhancing and transforming the student learning experience commensurate with the individual’s context and the opportunities afforded by it.</a:t>
            </a:r>
          </a:p>
        </p:txBody>
      </p:sp>
      <p:sp>
        <p:nvSpPr>
          <p:cNvPr id="3" name="Content Placeholder 2"/>
          <p:cNvSpPr>
            <a:spLocks noGrp="1"/>
          </p:cNvSpPr>
          <p:nvPr>
            <p:ph idx="1"/>
          </p:nvPr>
        </p:nvSpPr>
        <p:spPr>
          <a:xfrm>
            <a:off x="251520" y="1412875"/>
            <a:ext cx="8568952" cy="4789488"/>
          </a:xfrm>
        </p:spPr>
        <p:txBody>
          <a:bodyPr/>
          <a:lstStyle/>
          <a:p>
            <a:pPr marL="0" indent="0">
              <a:buNone/>
            </a:pPr>
            <a:r>
              <a:rPr lang="en-GB" sz="2400" b="1" dirty="0"/>
              <a:t>This may, for example, be demonstrated by providing evidence of: </a:t>
            </a:r>
          </a:p>
          <a:p>
            <a:pPr lvl="1"/>
            <a:r>
              <a:rPr lang="en-GB" sz="2000" b="1" dirty="0"/>
              <a:t>stimulating students’ curiosity and interest in ways which inspire a commitment to learning; </a:t>
            </a:r>
          </a:p>
          <a:p>
            <a:pPr lvl="1"/>
            <a:r>
              <a:rPr lang="en-GB" sz="2000" b="1" dirty="0"/>
              <a:t>organising and presenting high quality resources in accessible, coherent and imaginative ways which in turn clearly enhance students learning; </a:t>
            </a:r>
          </a:p>
          <a:p>
            <a:pPr lvl="1"/>
            <a:r>
              <a:rPr lang="en-GB" sz="2000" b="1" dirty="0"/>
              <a:t>recognising and actively supporting the full diversity of student learning needs; </a:t>
            </a:r>
          </a:p>
          <a:p>
            <a:pPr lvl="1"/>
            <a:r>
              <a:rPr lang="en-GB" sz="2000" b="1" dirty="0"/>
              <a:t>drawing upon the results of relevant research, scholarship and professional practice in ways which add value to teaching and students’ learning; </a:t>
            </a:r>
          </a:p>
          <a:p>
            <a:pPr lvl="1"/>
            <a:r>
              <a:rPr lang="en-GB" sz="2000" b="1" dirty="0"/>
              <a:t>engaging with and contributing to the established literature or to the nominee’s own evidence base for teaching and learning.</a:t>
            </a:r>
          </a:p>
        </p:txBody>
      </p:sp>
    </p:spTree>
    <p:extLst>
      <p:ext uri="{BB962C8B-B14F-4D97-AF65-F5344CB8AC3E}">
        <p14:creationId xmlns:p14="http://schemas.microsoft.com/office/powerpoint/2010/main" val="1592735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2239"/>
            <a:ext cx="7893496" cy="1218530"/>
          </a:xfrm>
        </p:spPr>
        <p:txBody>
          <a:bodyPr/>
          <a:lstStyle/>
          <a:p>
            <a:r>
              <a:rPr lang="en-GB" sz="2000" dirty="0"/>
              <a:t>Criterion 2: Raising the profile of excellence: evidence of supporting colleagues and influencing support for student learning; demonstrating impact and engagement beyond the nominee’s immediate academic or professional role.</a:t>
            </a:r>
          </a:p>
        </p:txBody>
      </p:sp>
      <p:sp>
        <p:nvSpPr>
          <p:cNvPr id="3" name="Content Placeholder 2"/>
          <p:cNvSpPr>
            <a:spLocks noGrp="1"/>
          </p:cNvSpPr>
          <p:nvPr>
            <p:ph idx="1"/>
          </p:nvPr>
        </p:nvSpPr>
        <p:spPr/>
        <p:txBody>
          <a:bodyPr/>
          <a:lstStyle/>
          <a:p>
            <a:pPr marL="0" indent="0">
              <a:buNone/>
            </a:pPr>
            <a:r>
              <a:rPr lang="en-GB" sz="2400" b="1" dirty="0"/>
              <a:t>This may, for example, be demonstrated by providing evidence of: </a:t>
            </a:r>
          </a:p>
          <a:p>
            <a:pPr lvl="1"/>
            <a:r>
              <a:rPr lang="en-GB" sz="2400" b="1" dirty="0"/>
              <a:t>making outstanding contributions to colleagues’ professional development in relation to promoting and enhancing student learning; </a:t>
            </a:r>
          </a:p>
          <a:p>
            <a:pPr lvl="1"/>
            <a:r>
              <a:rPr lang="en-GB" sz="2400" b="1" dirty="0"/>
              <a:t>contributing to departmental/ faculty/ institutional/ national initiatives to facilitate student learning;</a:t>
            </a:r>
          </a:p>
          <a:p>
            <a:pPr lvl="1"/>
            <a:r>
              <a:rPr lang="en-GB" sz="2400" b="1" dirty="0"/>
              <a:t>contributing to and/or supporting meaningful and positive change with respect to pedagogic practice, policy and/or procedure.</a:t>
            </a:r>
          </a:p>
        </p:txBody>
      </p:sp>
    </p:spTree>
    <p:extLst>
      <p:ext uri="{BB962C8B-B14F-4D97-AF65-F5344CB8AC3E}">
        <p14:creationId xmlns:p14="http://schemas.microsoft.com/office/powerpoint/2010/main" val="23587303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434554"/>
          </a:xfrm>
        </p:spPr>
        <p:txBody>
          <a:bodyPr/>
          <a:lstStyle/>
          <a:p>
            <a:r>
              <a:rPr lang="en-GB" sz="2400" dirty="0"/>
              <a:t>Criterion 3: Developing excellence: evidence of the nominee’s commitment to her/his ongoing professional development with regard to teaching and learning and/or learning support.</a:t>
            </a:r>
          </a:p>
        </p:txBody>
      </p:sp>
      <p:sp>
        <p:nvSpPr>
          <p:cNvPr id="3" name="Content Placeholder 2"/>
          <p:cNvSpPr>
            <a:spLocks noGrp="1"/>
          </p:cNvSpPr>
          <p:nvPr>
            <p:ph idx="1"/>
          </p:nvPr>
        </p:nvSpPr>
        <p:spPr>
          <a:xfrm>
            <a:off x="468313" y="1700807"/>
            <a:ext cx="8229600" cy="4501555"/>
          </a:xfrm>
        </p:spPr>
        <p:txBody>
          <a:bodyPr/>
          <a:lstStyle/>
          <a:p>
            <a:pPr marL="0" indent="0">
              <a:buNone/>
            </a:pPr>
            <a:r>
              <a:rPr lang="en-GB" sz="2400" b="1" dirty="0"/>
              <a:t>This may, for example, be demonstrated by providing evidence of: </a:t>
            </a:r>
          </a:p>
          <a:p>
            <a:pPr lvl="1"/>
            <a:r>
              <a:rPr lang="en-GB" sz="2400" b="1" dirty="0"/>
              <a:t>on-going review and enhancement of individual professional practice; </a:t>
            </a:r>
          </a:p>
          <a:p>
            <a:pPr lvl="1"/>
            <a:r>
              <a:rPr lang="en-GB" sz="2400" b="1" dirty="0"/>
              <a:t>engaging in professional development activities which enhance the nominee’s expertise in teaching and learning support; </a:t>
            </a:r>
          </a:p>
          <a:p>
            <a:pPr lvl="1"/>
            <a:r>
              <a:rPr lang="en-GB" sz="2400" b="1" dirty="0"/>
              <a:t>engaging in the review and enhancement of one’s own professional and/or academic practice;</a:t>
            </a:r>
          </a:p>
          <a:p>
            <a:pPr lvl="1"/>
            <a:r>
              <a:rPr lang="en-GB" sz="2400" b="1" dirty="0"/>
              <a:t>specific contributions to significant improvements in the student learning experience.</a:t>
            </a:r>
          </a:p>
        </p:txBody>
      </p:sp>
    </p:spTree>
    <p:extLst>
      <p:ext uri="{BB962C8B-B14F-4D97-AF65-F5344CB8AC3E}">
        <p14:creationId xmlns:p14="http://schemas.microsoft.com/office/powerpoint/2010/main" val="14589164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t>The outstanding submission (5 points) provides clear evidence that the nominee:</a:t>
            </a:r>
          </a:p>
        </p:txBody>
      </p:sp>
      <p:sp>
        <p:nvSpPr>
          <p:cNvPr id="3" name="Content Placeholder 2"/>
          <p:cNvSpPr>
            <a:spLocks noGrp="1"/>
          </p:cNvSpPr>
          <p:nvPr>
            <p:ph idx="1"/>
          </p:nvPr>
        </p:nvSpPr>
        <p:spPr>
          <a:xfrm>
            <a:off x="251520" y="1412875"/>
            <a:ext cx="8892480" cy="4789488"/>
          </a:xfrm>
        </p:spPr>
        <p:txBody>
          <a:bodyPr/>
          <a:lstStyle/>
          <a:p>
            <a:r>
              <a:rPr lang="en-GB" sz="2000" b="1" dirty="0"/>
              <a:t>meets the criterion in </a:t>
            </a:r>
            <a:r>
              <a:rPr lang="en-GB" sz="2000" b="1" dirty="0">
                <a:solidFill>
                  <a:srgbClr val="00B050"/>
                </a:solidFill>
              </a:rPr>
              <a:t>highly</a:t>
            </a:r>
            <a:r>
              <a:rPr lang="en-GB" sz="2000" b="1" dirty="0"/>
              <a:t> explicit, relevant and </a:t>
            </a:r>
            <a:r>
              <a:rPr lang="en-GB" sz="2000" b="1" dirty="0">
                <a:solidFill>
                  <a:srgbClr val="00B050"/>
                </a:solidFill>
              </a:rPr>
              <a:t>innovative</a:t>
            </a:r>
            <a:r>
              <a:rPr lang="en-GB" sz="2000" b="1" dirty="0"/>
              <a:t> ways; </a:t>
            </a:r>
          </a:p>
          <a:p>
            <a:r>
              <a:rPr lang="en-GB" sz="2000" b="1" dirty="0"/>
              <a:t>demonstrates that s/he has made an </a:t>
            </a:r>
            <a:r>
              <a:rPr lang="en-GB" sz="2000" b="1" dirty="0">
                <a:solidFill>
                  <a:srgbClr val="00B050"/>
                </a:solidFill>
              </a:rPr>
              <a:t>outstanding</a:t>
            </a:r>
            <a:r>
              <a:rPr lang="en-GB" sz="2000" b="1" dirty="0"/>
              <a:t> contribution that has had a transformative impact on student learning over a range of projects both internally and externally to the nominating institution; </a:t>
            </a:r>
          </a:p>
          <a:p>
            <a:r>
              <a:rPr lang="en-GB" sz="2000" b="1" dirty="0"/>
              <a:t>has significantly raised the profile and/or standard of learning and teaching through his/her work in the given context;</a:t>
            </a:r>
          </a:p>
          <a:p>
            <a:r>
              <a:rPr lang="en-GB" sz="2000" b="1" dirty="0"/>
              <a:t>demonstrates commitment to raising the status of teaching and learning in higher education; </a:t>
            </a:r>
          </a:p>
          <a:p>
            <a:r>
              <a:rPr lang="en-GB" sz="2000" b="1" dirty="0"/>
              <a:t>the evidence presented clearly demonstrates the impact of the individual on their institution and their </a:t>
            </a:r>
            <a:r>
              <a:rPr lang="en-GB" sz="2000" b="1" dirty="0">
                <a:solidFill>
                  <a:srgbClr val="00B050"/>
                </a:solidFill>
              </a:rPr>
              <a:t>sector on a national and/or international scale</a:t>
            </a:r>
            <a:r>
              <a:rPr lang="en-GB" sz="2000" b="1" dirty="0"/>
              <a:t>; </a:t>
            </a:r>
          </a:p>
          <a:p>
            <a:r>
              <a:rPr lang="en-GB" sz="2000" b="1" dirty="0"/>
              <a:t>evidence is extensive demonstrating breadth and depth of experience over a sustained period within the sector. </a:t>
            </a:r>
          </a:p>
          <a:p>
            <a:pPr marL="0" indent="0">
              <a:buNone/>
            </a:pPr>
            <a:r>
              <a:rPr lang="en-GB" sz="2000" b="1" i="1" dirty="0"/>
              <a:t>The evidence provided toward this criterion is </a:t>
            </a:r>
            <a:r>
              <a:rPr lang="en-GB" sz="2000" b="1" i="1" dirty="0">
                <a:solidFill>
                  <a:srgbClr val="00B050"/>
                </a:solidFill>
              </a:rPr>
              <a:t>fully commensurate </a:t>
            </a:r>
            <a:r>
              <a:rPr lang="en-GB" sz="2000" b="1" i="1" dirty="0"/>
              <a:t>with that expected of a National Teaching Fellow.</a:t>
            </a:r>
          </a:p>
        </p:txBody>
      </p:sp>
    </p:spTree>
    <p:extLst>
      <p:ext uri="{BB962C8B-B14F-4D97-AF65-F5344CB8AC3E}">
        <p14:creationId xmlns:p14="http://schemas.microsoft.com/office/powerpoint/2010/main" val="12728459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t>The very good submission (4 points) provides clear evidence that the nominee:</a:t>
            </a:r>
          </a:p>
        </p:txBody>
      </p:sp>
      <p:sp>
        <p:nvSpPr>
          <p:cNvPr id="3" name="Content Placeholder 2"/>
          <p:cNvSpPr>
            <a:spLocks noGrp="1"/>
          </p:cNvSpPr>
          <p:nvPr>
            <p:ph idx="1"/>
          </p:nvPr>
        </p:nvSpPr>
        <p:spPr>
          <a:xfrm>
            <a:off x="468312" y="1412875"/>
            <a:ext cx="8496175" cy="4789488"/>
          </a:xfrm>
        </p:spPr>
        <p:txBody>
          <a:bodyPr/>
          <a:lstStyle/>
          <a:p>
            <a:r>
              <a:rPr lang="en-GB" sz="2000" b="1" dirty="0"/>
              <a:t>meets the criterion in explicit, relevant and </a:t>
            </a:r>
            <a:r>
              <a:rPr lang="en-GB" sz="2000" b="1" dirty="0">
                <a:solidFill>
                  <a:srgbClr val="00B050"/>
                </a:solidFill>
              </a:rPr>
              <a:t>innovative </a:t>
            </a:r>
            <a:r>
              <a:rPr lang="en-GB" sz="2000" b="1" dirty="0"/>
              <a:t>ways;</a:t>
            </a:r>
          </a:p>
          <a:p>
            <a:r>
              <a:rPr lang="en-GB" sz="2000" b="1" dirty="0"/>
              <a:t>demonstrates that s/he has made an </a:t>
            </a:r>
            <a:r>
              <a:rPr lang="en-GB" sz="2000" b="1" dirty="0">
                <a:solidFill>
                  <a:srgbClr val="00B050"/>
                </a:solidFill>
              </a:rPr>
              <a:t>excellent</a:t>
            </a:r>
            <a:r>
              <a:rPr lang="en-GB" sz="2000" b="1" dirty="0"/>
              <a:t> contribution to and significant impact on student learning across a range of projects either internally or externally to the nominating institutions; </a:t>
            </a:r>
          </a:p>
          <a:p>
            <a:r>
              <a:rPr lang="en-GB" sz="2000" b="1" dirty="0"/>
              <a:t>has </a:t>
            </a:r>
            <a:r>
              <a:rPr lang="en-GB" sz="2000" b="1" dirty="0">
                <a:solidFill>
                  <a:srgbClr val="00B050"/>
                </a:solidFill>
              </a:rPr>
              <a:t>clearly </a:t>
            </a:r>
            <a:r>
              <a:rPr lang="en-GB" sz="2000" b="1" dirty="0"/>
              <a:t>raised the profile and/or standard of learning and teaching through his/her work in the given context;</a:t>
            </a:r>
          </a:p>
          <a:p>
            <a:r>
              <a:rPr lang="en-GB" sz="2000" b="1" dirty="0"/>
              <a:t>demonstrates a commitment to raising the status of teaching and learning in higher education. </a:t>
            </a:r>
          </a:p>
          <a:p>
            <a:r>
              <a:rPr lang="en-GB" sz="2000" b="1" dirty="0"/>
              <a:t>the evidence presented clearly demonstrates the impact of the individual on their institution and their sector;</a:t>
            </a:r>
          </a:p>
          <a:p>
            <a:r>
              <a:rPr lang="en-GB" sz="2000" b="1" dirty="0"/>
              <a:t>evidence demonstrating breadth and depth of experience over a sustained period within the sector. </a:t>
            </a:r>
          </a:p>
          <a:p>
            <a:pPr marL="0" indent="0">
              <a:buNone/>
            </a:pPr>
            <a:r>
              <a:rPr lang="en-GB" sz="2000" b="1" i="1" dirty="0"/>
              <a:t>The evidence provided toward this criterion is </a:t>
            </a:r>
            <a:r>
              <a:rPr lang="en-GB" sz="2000" b="1" i="1" dirty="0">
                <a:solidFill>
                  <a:srgbClr val="00B050"/>
                </a:solidFill>
              </a:rPr>
              <a:t>very clearly commensurate </a:t>
            </a:r>
            <a:r>
              <a:rPr lang="en-GB" sz="2000" b="1" i="1" dirty="0"/>
              <a:t>with that expected of a National Teaching Fellow.</a:t>
            </a:r>
          </a:p>
        </p:txBody>
      </p:sp>
    </p:spTree>
    <p:extLst>
      <p:ext uri="{BB962C8B-B14F-4D97-AF65-F5344CB8AC3E}">
        <p14:creationId xmlns:p14="http://schemas.microsoft.com/office/powerpoint/2010/main" val="233220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lumMod val="9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ROLE of the ANTF</a:t>
            </a:r>
          </a:p>
        </p:txBody>
      </p:sp>
      <p:sp>
        <p:nvSpPr>
          <p:cNvPr id="3" name="Content Placeholder 2"/>
          <p:cNvSpPr>
            <a:spLocks noGrp="1"/>
          </p:cNvSpPr>
          <p:nvPr>
            <p:ph idx="1"/>
          </p:nvPr>
        </p:nvSpPr>
        <p:spPr>
          <a:xfrm>
            <a:off x="513159" y="685801"/>
            <a:ext cx="7901308" cy="4327375"/>
          </a:xfrm>
        </p:spPr>
        <p:txBody>
          <a:bodyPr>
            <a:normAutofit fontScale="92500" lnSpcReduction="20000"/>
          </a:bodyPr>
          <a:lstStyle/>
          <a:p>
            <a:pPr marL="0" indent="0">
              <a:buNone/>
            </a:pPr>
            <a:r>
              <a:rPr lang="en-GB" sz="3600" b="1" dirty="0"/>
              <a:t>An overview of the NTF scheme and the nomination process</a:t>
            </a:r>
          </a:p>
          <a:p>
            <a:pPr marL="0" indent="0">
              <a:buNone/>
            </a:pPr>
            <a:endParaRPr lang="en-GB" sz="3600" b="1" dirty="0"/>
          </a:p>
          <a:p>
            <a:pPr marL="0" indent="0">
              <a:buNone/>
            </a:pPr>
            <a:r>
              <a:rPr lang="en-GB" sz="3500" b="1" dirty="0"/>
              <a:t>How can you develop an application?</a:t>
            </a:r>
          </a:p>
          <a:p>
            <a:pPr marL="0" indent="0">
              <a:buNone/>
            </a:pPr>
            <a:r>
              <a:rPr lang="en-GB" sz="3500" b="1" dirty="0"/>
              <a:t>What kinds of evidence are required?</a:t>
            </a:r>
          </a:p>
          <a:p>
            <a:pPr marL="0" indent="0">
              <a:buNone/>
            </a:pPr>
            <a:r>
              <a:rPr lang="en-GB" sz="3500" b="1" dirty="0"/>
              <a:t>What kinds of things can you do now to help you have evidence for a future NTF application?</a:t>
            </a:r>
          </a:p>
          <a:p>
            <a:endParaRPr lang="en-GB" sz="2400" b="1"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1311" y="6134923"/>
            <a:ext cx="729533" cy="7230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01044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Writing good applications</a:t>
            </a:r>
          </a:p>
        </p:txBody>
      </p:sp>
      <p:sp>
        <p:nvSpPr>
          <p:cNvPr id="3" name="Content Placeholder 2"/>
          <p:cNvSpPr>
            <a:spLocks noGrp="1"/>
          </p:cNvSpPr>
          <p:nvPr>
            <p:ph idx="1"/>
          </p:nvPr>
        </p:nvSpPr>
        <p:spPr/>
        <p:txBody>
          <a:bodyPr/>
          <a:lstStyle/>
          <a:p>
            <a:pPr marL="0" indent="0">
              <a:buNone/>
            </a:pPr>
            <a:r>
              <a:rPr lang="en-GB" b="1" dirty="0"/>
              <a:t>The next slides  are advice on writing good applications based on a historic report by the HEA on  what makes a successful application and   on the experiences of NTFs in writing their own applications and supporting others over the years.</a:t>
            </a:r>
          </a:p>
        </p:txBody>
      </p:sp>
    </p:spTree>
    <p:extLst>
      <p:ext uri="{BB962C8B-B14F-4D97-AF65-F5344CB8AC3E}">
        <p14:creationId xmlns:p14="http://schemas.microsoft.com/office/powerpoint/2010/main" val="17823281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122238"/>
            <a:ext cx="824672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2013 advice on characteristics of successful nominations: Criterion 1 </a:t>
            </a:r>
          </a:p>
        </p:txBody>
      </p:sp>
      <p:sp>
        <p:nvSpPr>
          <p:cNvPr id="3" name="Content Placeholder 2"/>
          <p:cNvSpPr>
            <a:spLocks noGrp="1"/>
          </p:cNvSpPr>
          <p:nvPr>
            <p:ph idx="1"/>
          </p:nvPr>
        </p:nvSpPr>
        <p:spPr>
          <a:xfrm>
            <a:off x="285720" y="1285860"/>
            <a:ext cx="8643998" cy="4916503"/>
          </a:xfrm>
        </p:spPr>
        <p:txBody>
          <a:bodyPr/>
          <a:lstStyle/>
          <a:p>
            <a:pPr>
              <a:buNone/>
            </a:pPr>
            <a:r>
              <a:rPr lang="en-GB" sz="2800" b="1" dirty="0"/>
              <a:t>Successful nominations were able to clearly demonstrate </a:t>
            </a:r>
            <a:r>
              <a:rPr lang="en-GB" sz="2800" b="1" dirty="0">
                <a:solidFill>
                  <a:schemeClr val="tx2">
                    <a:lumMod val="60000"/>
                    <a:lumOff val="40000"/>
                  </a:schemeClr>
                </a:solidFill>
              </a:rPr>
              <a:t>engagement of students </a:t>
            </a:r>
            <a:r>
              <a:rPr lang="en-GB" sz="2800" b="1" dirty="0"/>
              <a:t>and a </a:t>
            </a:r>
            <a:r>
              <a:rPr lang="en-GB" sz="2800" b="1" dirty="0">
                <a:solidFill>
                  <a:schemeClr val="tx2">
                    <a:lumMod val="60000"/>
                    <a:lumOff val="40000"/>
                  </a:schemeClr>
                </a:solidFill>
              </a:rPr>
              <a:t>transformative impact </a:t>
            </a:r>
            <a:r>
              <a:rPr lang="en-GB" sz="2800" b="1" dirty="0"/>
              <a:t>on their learning, the evidence to support this criterion was </a:t>
            </a:r>
            <a:r>
              <a:rPr lang="en-GB" sz="2800" b="1" dirty="0">
                <a:solidFill>
                  <a:schemeClr val="tx2">
                    <a:lumMod val="60000"/>
                    <a:lumOff val="40000"/>
                  </a:schemeClr>
                </a:solidFill>
              </a:rPr>
              <a:t>wide ranging </a:t>
            </a:r>
            <a:r>
              <a:rPr lang="en-GB" sz="2800" b="1" dirty="0"/>
              <a:t>and </a:t>
            </a:r>
            <a:r>
              <a:rPr lang="en-GB" sz="2800" b="1" dirty="0">
                <a:solidFill>
                  <a:schemeClr val="tx2">
                    <a:lumMod val="60000"/>
                    <a:lumOff val="40000"/>
                  </a:schemeClr>
                </a:solidFill>
              </a:rPr>
              <a:t>outstanding</a:t>
            </a:r>
            <a:r>
              <a:rPr lang="en-GB" sz="2800" b="1" dirty="0"/>
              <a:t>, and it was clear that the nominees’ teaching was not only </a:t>
            </a:r>
            <a:r>
              <a:rPr lang="en-GB" sz="2800" b="1" dirty="0">
                <a:solidFill>
                  <a:schemeClr val="tx2">
                    <a:lumMod val="60000"/>
                    <a:lumOff val="40000"/>
                  </a:schemeClr>
                </a:solidFill>
              </a:rPr>
              <a:t>informed by pedagogy</a:t>
            </a:r>
            <a:r>
              <a:rPr lang="en-GB" sz="2800" b="1" dirty="0"/>
              <a:t> but that they further shaped these theories with their </a:t>
            </a:r>
            <a:r>
              <a:rPr lang="en-GB" sz="2800" b="1" dirty="0">
                <a:solidFill>
                  <a:schemeClr val="tx2">
                    <a:lumMod val="60000"/>
                    <a:lumOff val="40000"/>
                  </a:schemeClr>
                </a:solidFill>
              </a:rPr>
              <a:t>own research</a:t>
            </a:r>
            <a:r>
              <a:rPr lang="en-GB" sz="2800" b="1" dirty="0"/>
              <a:t>. The key words most often used by reviewers when describing successful nominees/nominations in this criterion were: </a:t>
            </a:r>
            <a:r>
              <a:rPr lang="en-GB" sz="2800" b="1" dirty="0">
                <a:solidFill>
                  <a:schemeClr val="tx2">
                    <a:lumMod val="60000"/>
                    <a:lumOff val="40000"/>
                  </a:schemeClr>
                </a:solidFill>
              </a:rPr>
              <a:t>innovative, creative, impact, transformative, and inclusive. </a:t>
            </a:r>
          </a:p>
        </p:txBody>
      </p:sp>
    </p:spTree>
    <p:extLst>
      <p:ext uri="{BB962C8B-B14F-4D97-AF65-F5344CB8AC3E}">
        <p14:creationId xmlns:p14="http://schemas.microsoft.com/office/powerpoint/2010/main" val="15878553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Characteristics of successful nominations (2013): Criterion two</a:t>
            </a:r>
          </a:p>
        </p:txBody>
      </p:sp>
      <p:sp>
        <p:nvSpPr>
          <p:cNvPr id="3" name="Content Placeholder 2"/>
          <p:cNvSpPr>
            <a:spLocks noGrp="1"/>
          </p:cNvSpPr>
          <p:nvPr>
            <p:ph idx="1"/>
          </p:nvPr>
        </p:nvSpPr>
        <p:spPr>
          <a:xfrm>
            <a:off x="214282" y="1196975"/>
            <a:ext cx="8715435" cy="5005388"/>
          </a:xfrm>
        </p:spPr>
        <p:txBody>
          <a:bodyPr/>
          <a:lstStyle/>
          <a:p>
            <a:pPr>
              <a:buNone/>
            </a:pPr>
            <a:r>
              <a:rPr lang="en-GB" sz="2300" b="1" dirty="0"/>
              <a:t>Reviewers commented on successful nominees being able to evidence how they have </a:t>
            </a:r>
            <a:r>
              <a:rPr lang="en-GB" sz="2300" b="1" dirty="0">
                <a:solidFill>
                  <a:schemeClr val="tx2">
                    <a:lumMod val="60000"/>
                    <a:lumOff val="40000"/>
                  </a:schemeClr>
                </a:solidFill>
              </a:rPr>
              <a:t>supported student learning </a:t>
            </a:r>
            <a:r>
              <a:rPr lang="en-GB" sz="2300" b="1" dirty="0"/>
              <a:t>and </a:t>
            </a:r>
            <a:r>
              <a:rPr lang="en-GB" sz="2300" b="1" dirty="0">
                <a:solidFill>
                  <a:schemeClr val="tx2">
                    <a:lumMod val="60000"/>
                    <a:lumOff val="40000"/>
                  </a:schemeClr>
                </a:solidFill>
              </a:rPr>
              <a:t>influenced change </a:t>
            </a:r>
            <a:r>
              <a:rPr lang="en-GB" sz="2300" b="1" dirty="0"/>
              <a:t>not only amongst colleagues within their institution but also nationally and internationally, and even within their local communities. The examples given by successful nominees were </a:t>
            </a:r>
            <a:r>
              <a:rPr lang="en-GB" sz="2300" b="1" dirty="0">
                <a:solidFill>
                  <a:schemeClr val="tx2">
                    <a:lumMod val="60000"/>
                    <a:lumOff val="40000"/>
                  </a:schemeClr>
                </a:solidFill>
              </a:rPr>
              <a:t>well evidenced </a:t>
            </a:r>
            <a:r>
              <a:rPr lang="en-GB" sz="2300" b="1" dirty="0"/>
              <a:t>and underpinned by </a:t>
            </a:r>
            <a:r>
              <a:rPr lang="en-GB" sz="2300" b="1" dirty="0">
                <a:solidFill>
                  <a:schemeClr val="tx2">
                    <a:lumMod val="60000"/>
                    <a:lumOff val="40000"/>
                  </a:schemeClr>
                </a:solidFill>
              </a:rPr>
              <a:t>scholarship</a:t>
            </a:r>
            <a:r>
              <a:rPr lang="en-GB" sz="2300" b="1" dirty="0"/>
              <a:t>. The initiatives they put in place within their institutions were </a:t>
            </a:r>
            <a:r>
              <a:rPr lang="en-GB" sz="2300" b="1" dirty="0">
                <a:solidFill>
                  <a:schemeClr val="tx2">
                    <a:lumMod val="60000"/>
                    <a:lumOff val="40000"/>
                  </a:schemeClr>
                </a:solidFill>
              </a:rPr>
              <a:t>well-developed</a:t>
            </a:r>
            <a:r>
              <a:rPr lang="en-GB" sz="2300" b="1" dirty="0"/>
              <a:t> and </a:t>
            </a:r>
            <a:r>
              <a:rPr lang="en-GB" sz="2300" b="1" dirty="0">
                <a:solidFill>
                  <a:schemeClr val="tx2">
                    <a:lumMod val="60000"/>
                    <a:lumOff val="40000"/>
                  </a:schemeClr>
                </a:solidFill>
              </a:rPr>
              <a:t>evaluated</a:t>
            </a:r>
            <a:r>
              <a:rPr lang="en-GB" sz="2300" b="1" dirty="0"/>
              <a:t> in terms of their impact and disseminated both nationally and internationally through shared practice, education/teaching and learning committees, and at conferences. The key words and phrases most often used by reviewers when commenting on nominees/nominations successful in this criterion were: </a:t>
            </a:r>
            <a:r>
              <a:rPr lang="en-GB" sz="2300" b="1" dirty="0">
                <a:solidFill>
                  <a:schemeClr val="tx2">
                    <a:lumMod val="60000"/>
                    <a:lumOff val="40000"/>
                  </a:schemeClr>
                </a:solidFill>
              </a:rPr>
              <a:t>leadership, mentor, influence, impact, and national and international dissemination of practice.</a:t>
            </a:r>
          </a:p>
        </p:txBody>
      </p:sp>
    </p:spTree>
    <p:extLst>
      <p:ext uri="{BB962C8B-B14F-4D97-AF65-F5344CB8AC3E}">
        <p14:creationId xmlns:p14="http://schemas.microsoft.com/office/powerpoint/2010/main" val="35625668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427168"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Characteristics of successful nominations (2013): Criterion three</a:t>
            </a:r>
          </a:p>
        </p:txBody>
      </p:sp>
      <p:sp>
        <p:nvSpPr>
          <p:cNvPr id="3" name="Content Placeholder 2"/>
          <p:cNvSpPr>
            <a:spLocks noGrp="1"/>
          </p:cNvSpPr>
          <p:nvPr>
            <p:ph idx="1"/>
          </p:nvPr>
        </p:nvSpPr>
        <p:spPr/>
        <p:txBody>
          <a:bodyPr/>
          <a:lstStyle/>
          <a:p>
            <a:pPr>
              <a:buNone/>
            </a:pPr>
            <a:r>
              <a:rPr lang="en-GB" sz="2400" b="1" dirty="0"/>
              <a:t>Successful nominees demonstrated a </a:t>
            </a:r>
            <a:r>
              <a:rPr lang="en-GB" sz="2400" b="1" dirty="0">
                <a:solidFill>
                  <a:schemeClr val="tx2">
                    <a:lumMod val="60000"/>
                    <a:lumOff val="40000"/>
                  </a:schemeClr>
                </a:solidFill>
              </a:rPr>
              <a:t>continuous development of personal and professional practice</a:t>
            </a:r>
            <a:r>
              <a:rPr lang="en-GB" sz="2400" b="1" dirty="0"/>
              <a:t> and looked to the future as well as the past, using a </a:t>
            </a:r>
            <a:r>
              <a:rPr lang="en-GB" sz="2400" b="1" dirty="0">
                <a:solidFill>
                  <a:schemeClr val="tx2">
                    <a:lumMod val="60000"/>
                    <a:lumOff val="40000"/>
                  </a:schemeClr>
                </a:solidFill>
              </a:rPr>
              <a:t>wide range of evidence </a:t>
            </a:r>
            <a:r>
              <a:rPr lang="en-GB" sz="2400" b="1" dirty="0"/>
              <a:t>to underpin their claims. Moreover, these nominees also </a:t>
            </a:r>
            <a:r>
              <a:rPr lang="en-GB" sz="2400" b="1" dirty="0">
                <a:solidFill>
                  <a:schemeClr val="tx2">
                    <a:lumMod val="60000"/>
                    <a:lumOff val="40000"/>
                  </a:schemeClr>
                </a:solidFill>
              </a:rPr>
              <a:t>linked</a:t>
            </a:r>
            <a:r>
              <a:rPr lang="en-GB" sz="2400" b="1" dirty="0"/>
              <a:t> this development </a:t>
            </a:r>
            <a:r>
              <a:rPr lang="en-GB" sz="2400" b="1" dirty="0">
                <a:solidFill>
                  <a:schemeClr val="tx2">
                    <a:lumMod val="60000"/>
                    <a:lumOff val="40000"/>
                  </a:schemeClr>
                </a:solidFill>
              </a:rPr>
              <a:t>to their practice </a:t>
            </a:r>
            <a:r>
              <a:rPr lang="en-GB" sz="2400" b="1" dirty="0"/>
              <a:t>in the classroom/learning environment. It is difficult to identify any key words associated with this section of the nomination as each submission is very personal. However, reviewers did comment that successful nominees were </a:t>
            </a:r>
            <a:r>
              <a:rPr lang="en-GB" sz="2400" b="1" dirty="0">
                <a:solidFill>
                  <a:schemeClr val="tx2">
                    <a:lumMod val="60000"/>
                    <a:lumOff val="40000"/>
                  </a:schemeClr>
                </a:solidFill>
              </a:rPr>
              <a:t>engaged in reflective practice</a:t>
            </a:r>
            <a:r>
              <a:rPr lang="en-GB" sz="2400" b="1" dirty="0"/>
              <a:t>, demonstrated a </a:t>
            </a:r>
            <a:r>
              <a:rPr lang="en-GB" sz="2400" b="1" dirty="0">
                <a:solidFill>
                  <a:schemeClr val="tx2">
                    <a:lumMod val="60000"/>
                    <a:lumOff val="40000"/>
                  </a:schemeClr>
                </a:solidFill>
              </a:rPr>
              <a:t>breadth and depth </a:t>
            </a:r>
            <a:r>
              <a:rPr lang="en-GB" sz="2400" b="1" dirty="0"/>
              <a:t>of engagement with CPD and often took advantage of both </a:t>
            </a:r>
            <a:r>
              <a:rPr lang="en-GB" sz="2400" b="1" dirty="0">
                <a:solidFill>
                  <a:schemeClr val="tx2">
                    <a:lumMod val="60000"/>
                    <a:lumOff val="40000"/>
                  </a:schemeClr>
                </a:solidFill>
              </a:rPr>
              <a:t>formal and informal </a:t>
            </a:r>
            <a:r>
              <a:rPr lang="en-GB" sz="2400" b="1" dirty="0"/>
              <a:t>learning and development opportunities.</a:t>
            </a:r>
          </a:p>
        </p:txBody>
      </p:sp>
    </p:spTree>
    <p:extLst>
      <p:ext uri="{BB962C8B-B14F-4D97-AF65-F5344CB8AC3E}">
        <p14:creationId xmlns:p14="http://schemas.microsoft.com/office/powerpoint/2010/main" val="32218186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Unsuccessful nominations  (2013) often:</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a:t>were not explicit in terms of addressing the criteria; </a:t>
            </a:r>
          </a:p>
          <a:p>
            <a:r>
              <a:rPr lang="en-GB" sz="2400" b="1" dirty="0"/>
              <a:t>offered little in the way of evidence to underpin claims of excellence;</a:t>
            </a:r>
          </a:p>
          <a:p>
            <a:r>
              <a:rPr lang="en-GB" sz="2400" b="1" dirty="0"/>
              <a:t>lacked breadth or depth; </a:t>
            </a:r>
          </a:p>
          <a:p>
            <a:r>
              <a:rPr lang="en-GB" sz="2400" b="1" dirty="0"/>
              <a:t>failed to make clear how the nominee’s practice was excellent and/or transformative;</a:t>
            </a:r>
          </a:p>
          <a:p>
            <a:r>
              <a:rPr lang="en-GB" sz="2400" b="1" dirty="0"/>
              <a:t>focused on research rather than teaching and learning;</a:t>
            </a:r>
          </a:p>
          <a:p>
            <a:r>
              <a:rPr lang="en-GB" sz="2400" b="1" dirty="0"/>
              <a:t>included details of work or projects that were in the early stages of implementation with little detail of evaluation or impact;</a:t>
            </a:r>
          </a:p>
          <a:p>
            <a:r>
              <a:rPr lang="en-GB" sz="2400" b="1" dirty="0"/>
              <a:t>failed to give equal weighting to each of the three criteria or combined elements of different criteria into a single section.</a:t>
            </a:r>
          </a:p>
        </p:txBody>
      </p:sp>
    </p:spTree>
    <p:extLst>
      <p:ext uri="{BB962C8B-B14F-4D97-AF65-F5344CB8AC3E}">
        <p14:creationId xmlns:p14="http://schemas.microsoft.com/office/powerpoint/2010/main" val="18741057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What kinds of evidence are convincing? (</a:t>
            </a:r>
            <a:r>
              <a:rPr lang="en-GB" sz="3600" dirty="0">
                <a:solidFill>
                  <a:srgbClr val="FF0000"/>
                </a:solidFill>
              </a:rPr>
              <a:t>ANTF advice</a:t>
            </a:r>
            <a:r>
              <a:rPr lang="en-GB" sz="3600" dirty="0"/>
              <a:t>)</a:t>
            </a:r>
          </a:p>
        </p:txBody>
      </p:sp>
      <p:sp>
        <p:nvSpPr>
          <p:cNvPr id="13315" name="Content Placeholder 2"/>
          <p:cNvSpPr>
            <a:spLocks noGrp="1"/>
          </p:cNvSpPr>
          <p:nvPr>
            <p:ph idx="1"/>
          </p:nvPr>
        </p:nvSpPr>
        <p:spPr>
          <a:xfrm>
            <a:off x="251520" y="1268760"/>
            <a:ext cx="8712968" cy="4933603"/>
          </a:xfrm>
        </p:spPr>
        <p:txBody>
          <a:bodyPr/>
          <a:lstStyle/>
          <a:p>
            <a:r>
              <a:rPr lang="en-US" sz="2400" b="1" dirty="0"/>
              <a:t>Anything that gives external validation to your claim, so that it is supported rather than being mere assertion;</a:t>
            </a:r>
          </a:p>
          <a:p>
            <a:r>
              <a:rPr lang="en-US" sz="2400" b="1" dirty="0"/>
              <a:t>This is likely to involve raiding your ‘plaudits file’ for verbatim quotes demonstrating your excellence;</a:t>
            </a:r>
          </a:p>
          <a:p>
            <a:r>
              <a:rPr lang="en-US" sz="2400" b="1" dirty="0"/>
              <a:t>These can be from module evaluations, feedback forums, student comments, letters and emails;</a:t>
            </a:r>
          </a:p>
          <a:p>
            <a:r>
              <a:rPr lang="en-US" sz="2400" b="1" dirty="0"/>
              <a:t>Aim to collect a range of quotes from current and past </a:t>
            </a:r>
            <a:r>
              <a:rPr lang="en-US" sz="2400" b="1" dirty="0">
                <a:solidFill>
                  <a:srgbClr val="800080"/>
                </a:solidFill>
              </a:rPr>
              <a:t>students</a:t>
            </a:r>
            <a:r>
              <a:rPr lang="en-US" sz="2400" b="1" dirty="0"/>
              <a:t> at different levels, past and current </a:t>
            </a:r>
            <a:r>
              <a:rPr lang="en-US" sz="2400" b="1" dirty="0">
                <a:solidFill>
                  <a:srgbClr val="800080"/>
                </a:solidFill>
              </a:rPr>
              <a:t>colleagues</a:t>
            </a:r>
            <a:r>
              <a:rPr lang="en-US" sz="2400" b="1" dirty="0"/>
              <a:t>, </a:t>
            </a:r>
            <a:r>
              <a:rPr lang="en-US" sz="2400" b="1" dirty="0">
                <a:solidFill>
                  <a:srgbClr val="800080"/>
                </a:solidFill>
              </a:rPr>
              <a:t>managers</a:t>
            </a:r>
            <a:r>
              <a:rPr lang="en-US" sz="2400" b="1" dirty="0"/>
              <a:t>, </a:t>
            </a:r>
            <a:r>
              <a:rPr lang="en-US" sz="2400" b="1" dirty="0">
                <a:solidFill>
                  <a:srgbClr val="800080"/>
                </a:solidFill>
              </a:rPr>
              <a:t>employers</a:t>
            </a:r>
            <a:r>
              <a:rPr lang="en-US" sz="2400" b="1" dirty="0"/>
              <a:t> who take your students on placement, </a:t>
            </a:r>
            <a:r>
              <a:rPr lang="en-US" sz="2400" b="1" dirty="0">
                <a:solidFill>
                  <a:srgbClr val="800080"/>
                </a:solidFill>
              </a:rPr>
              <a:t>external</a:t>
            </a:r>
            <a:r>
              <a:rPr lang="en-US" sz="2400" b="1" dirty="0"/>
              <a:t> </a:t>
            </a:r>
            <a:r>
              <a:rPr lang="en-US" sz="2400" b="1" dirty="0">
                <a:solidFill>
                  <a:srgbClr val="800080"/>
                </a:solidFill>
              </a:rPr>
              <a:t>examiners</a:t>
            </a:r>
            <a:r>
              <a:rPr lang="en-US" sz="2400" b="1" dirty="0"/>
              <a:t> etc.</a:t>
            </a:r>
          </a:p>
          <a:p>
            <a:r>
              <a:rPr lang="en-US" sz="2400" b="1" dirty="0"/>
              <a:t>You don’t need to provide full detail of each originator of quotes: ‘former 2</a:t>
            </a:r>
            <a:r>
              <a:rPr lang="en-US" sz="2400" b="1" baseline="30000" dirty="0"/>
              <a:t>nd</a:t>
            </a:r>
            <a:r>
              <a:rPr lang="en-US" sz="2400" b="1" dirty="0"/>
              <a:t>-year student’ ‘previous line-manager’, ‘employer of our graduates’ etc is sufficient detail.</a:t>
            </a:r>
          </a:p>
          <a:p>
            <a:endParaRPr lang="en-US" sz="24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Collecting and using evidence </a:t>
            </a:r>
            <a:br>
              <a:rPr lang="en-GB" sz="3600" dirty="0"/>
            </a:br>
            <a:r>
              <a:rPr lang="en-GB" sz="3600" dirty="0">
                <a:solidFill>
                  <a:srgbClr val="FF0000"/>
                </a:solidFill>
              </a:rPr>
              <a:t>(ANTF advice)</a:t>
            </a:r>
          </a:p>
        </p:txBody>
      </p:sp>
      <p:sp>
        <p:nvSpPr>
          <p:cNvPr id="14339" name="Content Placeholder 2"/>
          <p:cNvSpPr>
            <a:spLocks noGrp="1"/>
          </p:cNvSpPr>
          <p:nvPr>
            <p:ph idx="1"/>
          </p:nvPr>
        </p:nvSpPr>
        <p:spPr/>
        <p:txBody>
          <a:bodyPr/>
          <a:lstStyle/>
          <a:p>
            <a:r>
              <a:rPr lang="en-US" sz="2600" b="1" dirty="0"/>
              <a:t>Qualitative data can be really useful: it’s helpful to include statements such as ‘Over the past five years my student evaluations have averaged 80+ who said I was good or excellent, and this is higher than average within my department’;</a:t>
            </a:r>
          </a:p>
          <a:p>
            <a:r>
              <a:rPr lang="en-US" sz="2600" b="1" dirty="0"/>
              <a:t>You are not expected (or allowed) to provide supporting documentation but your own HEI is expected to assure the validity of your application;</a:t>
            </a:r>
          </a:p>
          <a:p>
            <a:r>
              <a:rPr lang="en-US" sz="2600" b="1" dirty="0"/>
              <a:t>You should aim to match your evidence with the three criteria, so you can add quotes and data to each section.</a:t>
            </a:r>
          </a:p>
          <a:p>
            <a:endParaRPr lang="en-GB" sz="2600"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42875" y="122238"/>
            <a:ext cx="8317557"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You need to demonstrate scholarship and commitment to reflection </a:t>
            </a:r>
            <a:r>
              <a:rPr lang="en-GB" sz="3200" dirty="0">
                <a:solidFill>
                  <a:srgbClr val="FF0000"/>
                </a:solidFill>
              </a:rPr>
              <a:t>(ANTF advice)</a:t>
            </a:r>
            <a:endParaRPr lang="en-GB" sz="3200" dirty="0"/>
          </a:p>
        </p:txBody>
      </p:sp>
      <p:sp>
        <p:nvSpPr>
          <p:cNvPr id="16387" name="Content Placeholder 2"/>
          <p:cNvSpPr>
            <a:spLocks noGrp="1"/>
          </p:cNvSpPr>
          <p:nvPr>
            <p:ph idx="1"/>
          </p:nvPr>
        </p:nvSpPr>
        <p:spPr>
          <a:xfrm>
            <a:off x="428625" y="1357313"/>
            <a:ext cx="8483600" cy="478948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a:t>Your application should include reference to a handful of texts (books, journal articles etc) from which your educational philosophy and teaching approaches have derived;</a:t>
            </a:r>
          </a:p>
          <a:p>
            <a:r>
              <a:rPr lang="en-GB" sz="2600" b="1" dirty="0"/>
              <a:t>The application, however, is all about </a:t>
            </a:r>
            <a:r>
              <a:rPr lang="en-GB" sz="2600" b="1" i="1" dirty="0">
                <a:solidFill>
                  <a:srgbClr val="800080"/>
                </a:solidFill>
              </a:rPr>
              <a:t>you</a:t>
            </a:r>
            <a:r>
              <a:rPr lang="en-GB" sz="2600" b="1" dirty="0"/>
              <a:t>, so you need to use the first person singular and refer to your achievements rather than your teams’, (‘Shy </a:t>
            </a:r>
            <a:r>
              <a:rPr lang="en-GB" sz="2600" b="1" dirty="0" err="1"/>
              <a:t>bairns</a:t>
            </a:r>
            <a:r>
              <a:rPr lang="en-GB" sz="2600" b="1" dirty="0"/>
              <a:t> get </a:t>
            </a:r>
            <a:r>
              <a:rPr lang="en-GB" sz="2600" b="1" dirty="0" err="1"/>
              <a:t>nowt</a:t>
            </a:r>
            <a:r>
              <a:rPr lang="en-GB" sz="2600" b="1" dirty="0"/>
              <a:t>!’);</a:t>
            </a:r>
          </a:p>
          <a:p>
            <a:r>
              <a:rPr lang="en-GB" sz="2600" b="1" dirty="0"/>
              <a:t>It’s helpful to include examples of where you’ve changed your practices in the light of experience or where your scholarship has guided you to change.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3" y="116632"/>
            <a:ext cx="8518400" cy="1074737"/>
          </a:xfrm>
        </p:spPr>
        <p:txBody>
          <a:bodyPr/>
          <a:lstStyle/>
          <a:p>
            <a:r>
              <a:rPr lang="en-GB" sz="4000" dirty="0">
                <a:solidFill>
                  <a:srgbClr val="FF0000"/>
                </a:solidFill>
              </a:rPr>
              <a:t>ANTF advice </a:t>
            </a:r>
            <a:r>
              <a:rPr lang="en-GB" sz="4000" dirty="0">
                <a:solidFill>
                  <a:srgbClr val="800080"/>
                </a:solidFill>
              </a:rPr>
              <a:t>f</a:t>
            </a:r>
            <a:r>
              <a:rPr lang="en-GB" dirty="0"/>
              <a:t>or people thinking of applying in future years: </a:t>
            </a:r>
          </a:p>
        </p:txBody>
      </p:sp>
      <p:sp>
        <p:nvSpPr>
          <p:cNvPr id="3" name="Content Placeholder 2"/>
          <p:cNvSpPr>
            <a:spLocks noGrp="1"/>
          </p:cNvSpPr>
          <p:nvPr>
            <p:ph idx="1"/>
          </p:nvPr>
        </p:nvSpPr>
        <p:spPr>
          <a:xfrm>
            <a:off x="468312" y="1412875"/>
            <a:ext cx="8496175" cy="4789488"/>
          </a:xfrm>
        </p:spPr>
        <p:txBody>
          <a:bodyPr/>
          <a:lstStyle/>
          <a:p>
            <a:r>
              <a:rPr lang="en-GB" sz="2400" b="1" dirty="0"/>
              <a:t>There is no certainty the scheme will run in 2018, although it is anticipated it will;</a:t>
            </a:r>
          </a:p>
          <a:p>
            <a:r>
              <a:rPr lang="en-GB" sz="2400" b="1" dirty="0"/>
              <a:t>If you are thinking of applying, it’s worth thinking about building your profile further over the next year or so;</a:t>
            </a:r>
          </a:p>
          <a:p>
            <a:r>
              <a:rPr lang="en-GB" sz="2400" b="1" dirty="0"/>
              <a:t>To gain national/ international profile you can participate in conferences and events both live and virtual; </a:t>
            </a:r>
          </a:p>
          <a:p>
            <a:r>
              <a:rPr lang="en-GB" sz="2400" b="1" dirty="0"/>
              <a:t>Publications on learning and teaching are helpful but not absolutely essential</a:t>
            </a:r>
          </a:p>
          <a:p>
            <a:r>
              <a:rPr lang="en-GB" sz="2400" b="1" dirty="0"/>
              <a:t>Use all the opportunities your university can give you!</a:t>
            </a:r>
          </a:p>
        </p:txBody>
      </p:sp>
    </p:spTree>
    <p:extLst>
      <p:ext uri="{BB962C8B-B14F-4D97-AF65-F5344CB8AC3E}">
        <p14:creationId xmlns:p14="http://schemas.microsoft.com/office/powerpoint/2010/main" val="17207619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can your institution help you? They could:</a:t>
            </a:r>
          </a:p>
        </p:txBody>
      </p:sp>
      <p:sp>
        <p:nvSpPr>
          <p:cNvPr id="3" name="Content Placeholder 2"/>
          <p:cNvSpPr>
            <a:spLocks noGrp="1"/>
          </p:cNvSpPr>
          <p:nvPr>
            <p:ph idx="1"/>
          </p:nvPr>
        </p:nvSpPr>
        <p:spPr/>
        <p:txBody>
          <a:bodyPr/>
          <a:lstStyle/>
          <a:p>
            <a:r>
              <a:rPr lang="en-GB" sz="2400" b="1" dirty="0"/>
              <a:t>If you haven’t already got one, help you find a mentor who is an NTF or vey familiar with the scheme to guide your progress;</a:t>
            </a:r>
          </a:p>
          <a:p>
            <a:r>
              <a:rPr lang="en-GB" sz="2400" b="1" dirty="0"/>
              <a:t>Celebrate your merited achievements by recognising you by awarding you an internal teaching award;</a:t>
            </a:r>
          </a:p>
          <a:p>
            <a:r>
              <a:rPr lang="en-GB" sz="2400" b="1" dirty="0"/>
              <a:t>Encourage you to share your good practice internally through your university annual teaching and learning conference, CPD seminars, on your PGCHE course for new lecturers, </a:t>
            </a:r>
            <a:r>
              <a:rPr lang="en-GB" sz="2400" b="1" dirty="0" err="1"/>
              <a:t>Teachmeet</a:t>
            </a:r>
            <a:r>
              <a:rPr lang="en-GB" sz="2400" b="1" dirty="0"/>
              <a:t> events or similar;</a:t>
            </a:r>
          </a:p>
          <a:p>
            <a:r>
              <a:rPr lang="en-GB" sz="2400" b="1" dirty="0"/>
              <a:t>Offer support for you to disseminate your good practice beyond your institution, for example, enabling you to present at national or international conferences.</a:t>
            </a:r>
          </a:p>
          <a:p>
            <a:endParaRPr lang="en-GB" sz="2400" b="1" dirty="0"/>
          </a:p>
          <a:p>
            <a:endParaRPr lang="en-GB" sz="2400" b="1" dirty="0"/>
          </a:p>
        </p:txBody>
      </p:sp>
    </p:spTree>
    <p:extLst>
      <p:ext uri="{BB962C8B-B14F-4D97-AF65-F5344CB8AC3E}">
        <p14:creationId xmlns:p14="http://schemas.microsoft.com/office/powerpoint/2010/main" val="2635298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lumMod val="9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‘Teaching at the heart of the system’, </a:t>
            </a:r>
            <a:br>
              <a:rPr lang="en-GB" dirty="0"/>
            </a:br>
            <a:r>
              <a:rPr lang="en-GB" dirty="0"/>
              <a:t>Jo Johnson (1 July 2015)</a:t>
            </a:r>
          </a:p>
        </p:txBody>
      </p:sp>
      <p:sp>
        <p:nvSpPr>
          <p:cNvPr id="3" name="Content Placeholder 2"/>
          <p:cNvSpPr>
            <a:spLocks noGrp="1"/>
          </p:cNvSpPr>
          <p:nvPr>
            <p:ph idx="1"/>
          </p:nvPr>
        </p:nvSpPr>
        <p:spPr>
          <a:xfrm>
            <a:off x="172941" y="1371600"/>
            <a:ext cx="7991062" cy="3569568"/>
          </a:xfrm>
        </p:spPr>
        <p:txBody>
          <a:bodyPr>
            <a:noAutofit/>
          </a:bodyPr>
          <a:lstStyle/>
          <a:p>
            <a:pPr marL="0" indent="0">
              <a:buNone/>
              <a:defRPr/>
            </a:pPr>
            <a:r>
              <a:rPr lang="en-GB" sz="2000" b="1" dirty="0"/>
              <a:t>‘Aims for the Teaching Excellence Framework’:</a:t>
            </a:r>
          </a:p>
          <a:p>
            <a:pPr marL="0" indent="0">
              <a:buNone/>
              <a:defRPr/>
            </a:pPr>
            <a:endParaRPr lang="en-GB" sz="2000" b="1" dirty="0"/>
          </a:p>
          <a:p>
            <a:pPr>
              <a:buClrTx/>
              <a:defRPr/>
            </a:pPr>
            <a:r>
              <a:rPr lang="en-US" sz="2200" b="1" dirty="0"/>
              <a:t>to ensure all students receive an excellent teaching experience that encourages original thinking, drives up engagement and prepares them for the world of work;</a:t>
            </a:r>
          </a:p>
          <a:p>
            <a:pPr>
              <a:buClrTx/>
              <a:defRPr/>
            </a:pPr>
            <a:r>
              <a:rPr lang="en-US" sz="2200" b="1" dirty="0"/>
              <a:t>to build a culture where teaching has equal status with research, with great teachers enjoying the same professional recognition and opportunities for career and pay progression as great researchers;</a:t>
            </a:r>
          </a:p>
          <a:p>
            <a:pPr>
              <a:buClrTx/>
              <a:defRPr/>
            </a:pPr>
            <a:r>
              <a:rPr lang="en-US" sz="2200" b="1" dirty="0"/>
              <a:t>to stimulate a diverse HE market and provide students with the information they need to judge teaching quality – in the same way they can already compare a faculty’s research rating;</a:t>
            </a:r>
          </a:p>
          <a:p>
            <a:pPr>
              <a:buClrTx/>
              <a:defRPr/>
            </a:pPr>
            <a:r>
              <a:rPr lang="en-US" sz="2200" b="1" dirty="0"/>
              <a:t>to </a:t>
            </a:r>
            <a:r>
              <a:rPr lang="en-US" sz="2200" b="1" dirty="0" err="1"/>
              <a:t>recognise</a:t>
            </a:r>
            <a:r>
              <a:rPr lang="en-US" sz="2200" b="1" dirty="0"/>
              <a:t> those institutions that do the most to welcome students from a range of backgrounds and support their retention and progression to further study or a graduate job.</a:t>
            </a:r>
          </a:p>
          <a:p>
            <a:pPr marL="0" indent="0">
              <a:buNone/>
            </a:pPr>
            <a:endParaRPr lang="en-GB" sz="1600" b="1"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14716" y="6134923"/>
            <a:ext cx="729533" cy="7230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73269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0000"/>
                </a:solidFill>
              </a:rPr>
              <a:t>ANTF advice: </a:t>
            </a:r>
            <a:r>
              <a:rPr lang="en-GB" dirty="0"/>
              <a:t>How can you help yourself? Why not:</a:t>
            </a:r>
          </a:p>
        </p:txBody>
      </p:sp>
      <p:sp>
        <p:nvSpPr>
          <p:cNvPr id="3" name="Content Placeholder 2"/>
          <p:cNvSpPr>
            <a:spLocks noGrp="1"/>
          </p:cNvSpPr>
          <p:nvPr>
            <p:ph idx="1"/>
          </p:nvPr>
        </p:nvSpPr>
        <p:spPr/>
        <p:txBody>
          <a:bodyPr/>
          <a:lstStyle/>
          <a:p>
            <a:r>
              <a:rPr lang="en-GB" sz="2400" b="1" dirty="0"/>
              <a:t>Draft an application based on this year’s guidelines (while being aware that the guidance may change year on year) and show it  to your institutional NTF leader or mentor for initial comment;</a:t>
            </a:r>
          </a:p>
          <a:p>
            <a:r>
              <a:rPr lang="en-GB" sz="2400" b="1" dirty="0"/>
              <a:t>Make sure you achieve fellowship of the HEA, ideally at a level commensurate with your role (assessors might not be impressed to see someone very senior with only an Associate Fellowship);</a:t>
            </a:r>
          </a:p>
          <a:p>
            <a:r>
              <a:rPr lang="en-GB" sz="2400" b="1" dirty="0"/>
              <a:t>As the third criterion is often the one that is least well covered, use this next year very positively to undertake plenty of CPD and reflect on it, not just </a:t>
            </a:r>
            <a:r>
              <a:rPr lang="en-GB" sz="2400" b="1" dirty="0">
                <a:solidFill>
                  <a:srgbClr val="00B050"/>
                </a:solidFill>
              </a:rPr>
              <a:t>what</a:t>
            </a:r>
            <a:r>
              <a:rPr lang="en-GB" sz="2400" b="1" dirty="0"/>
              <a:t> you did, but also the </a:t>
            </a:r>
            <a:r>
              <a:rPr lang="en-GB" sz="2400" b="1" dirty="0">
                <a:solidFill>
                  <a:srgbClr val="00B050"/>
                </a:solidFill>
              </a:rPr>
              <a:t>outcomes</a:t>
            </a:r>
            <a:r>
              <a:rPr lang="en-GB" sz="2400" b="1" dirty="0"/>
              <a:t> and </a:t>
            </a:r>
            <a:r>
              <a:rPr lang="en-GB" sz="2400" b="1" dirty="0">
                <a:solidFill>
                  <a:srgbClr val="00B050"/>
                </a:solidFill>
              </a:rPr>
              <a:t>impact</a:t>
            </a:r>
            <a:r>
              <a:rPr lang="en-GB" sz="2400" b="1" dirty="0"/>
              <a:t> it had on your practice. </a:t>
            </a:r>
          </a:p>
        </p:txBody>
      </p:sp>
    </p:spTree>
    <p:extLst>
      <p:ext uri="{BB962C8B-B14F-4D97-AF65-F5344CB8AC3E}">
        <p14:creationId xmlns:p14="http://schemas.microsoft.com/office/powerpoint/2010/main" val="35206410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sz="3600" dirty="0">
                <a:solidFill>
                  <a:srgbClr val="FF0000"/>
                </a:solidFill>
              </a:rPr>
              <a:t>(ANTF advice): </a:t>
            </a:r>
            <a:r>
              <a:rPr lang="en-GB" sz="3600" dirty="0"/>
              <a:t>what some people say:</a:t>
            </a:r>
          </a:p>
        </p:txBody>
      </p:sp>
      <p:sp>
        <p:nvSpPr>
          <p:cNvPr id="2048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a:t>‘Being a National Teaching Fellow has changed my life, my career, everything!’</a:t>
            </a:r>
          </a:p>
          <a:p>
            <a:r>
              <a:rPr lang="en-GB" sz="2600" b="1" dirty="0"/>
              <a:t>‘I am certain my NTFS directly contributed to me getting my promotion and my professorship!’</a:t>
            </a:r>
          </a:p>
          <a:p>
            <a:r>
              <a:rPr lang="en-GB" sz="2600" b="1" dirty="0"/>
              <a:t>‘I’ve just loved the travel, the networking and the opportunities being an NTFS has given me!’</a:t>
            </a:r>
          </a:p>
          <a:p>
            <a:r>
              <a:rPr lang="en-GB" sz="2600" b="1" dirty="0"/>
              <a:t>‘[The celebratory dinner was] the best occasion (other than my wedding) in my life!’ </a:t>
            </a:r>
          </a:p>
          <a:p>
            <a:r>
              <a:rPr lang="en-GB" sz="2600" b="1" dirty="0"/>
              <a:t>‘It’s been fantastic to have my teaching recognised as much as my research!’</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1">
            <a:lumMod val="9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01147" y="4487333"/>
            <a:ext cx="7915106" cy="1800600"/>
          </a:xfrm>
        </p:spPr>
        <p:txBody>
          <a:bodyPr>
            <a:normAutofit/>
          </a:bodyPr>
          <a:lstStyle/>
          <a:p>
            <a:r>
              <a:rPr lang="en-GB" sz="2800" b="1" dirty="0"/>
              <a:t>Impact: students, institution, sector</a:t>
            </a:r>
            <a:br>
              <a:rPr lang="en-GB" sz="2800" b="1" dirty="0"/>
            </a:br>
            <a:endParaRPr lang="en-GB" sz="2800" b="1" dirty="0"/>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1875" y="5277673"/>
            <a:ext cx="902126" cy="894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ounded Rectangular Callout 6"/>
          <p:cNvSpPr/>
          <p:nvPr/>
        </p:nvSpPr>
        <p:spPr>
          <a:xfrm>
            <a:off x="1259633" y="1023769"/>
            <a:ext cx="2738486" cy="1613143"/>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685800" fontAlgn="auto">
              <a:spcBef>
                <a:spcPts val="0"/>
              </a:spcBef>
              <a:spcAft>
                <a:spcPts val="0"/>
              </a:spcAft>
              <a:defRPr/>
            </a:pPr>
            <a:r>
              <a:rPr lang="en-GB" sz="1400" b="1" dirty="0">
                <a:solidFill>
                  <a:srgbClr val="FFC000"/>
                </a:solidFill>
                <a:latin typeface="Century Gothic"/>
              </a:rPr>
              <a:t>‘</a:t>
            </a:r>
            <a:r>
              <a:rPr lang="en-GB" sz="2000" b="1" dirty="0">
                <a:solidFill>
                  <a:srgbClr val="FFC000"/>
                </a:solidFill>
                <a:latin typeface="Century Gothic"/>
              </a:rPr>
              <a:t>Reinforces you are at a good </a:t>
            </a:r>
            <a:r>
              <a:rPr lang="en-GB" sz="2000" b="1" dirty="0" err="1">
                <a:solidFill>
                  <a:srgbClr val="FFC000"/>
                </a:solidFill>
                <a:latin typeface="Century Gothic"/>
              </a:rPr>
              <a:t>uni</a:t>
            </a:r>
            <a:r>
              <a:rPr lang="en-GB" sz="2000" b="1" dirty="0">
                <a:solidFill>
                  <a:srgbClr val="FFC000"/>
                </a:solidFill>
                <a:latin typeface="Century Gothic"/>
              </a:rPr>
              <a:t> with good lecturers’ (student)</a:t>
            </a:r>
          </a:p>
        </p:txBody>
      </p:sp>
      <p:sp>
        <p:nvSpPr>
          <p:cNvPr id="8" name="Rounded Rectangular Callout 7"/>
          <p:cNvSpPr/>
          <p:nvPr/>
        </p:nvSpPr>
        <p:spPr>
          <a:xfrm>
            <a:off x="4176946" y="1023769"/>
            <a:ext cx="2737013" cy="1613143"/>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685800" fontAlgn="auto">
              <a:spcBef>
                <a:spcPts val="0"/>
              </a:spcBef>
              <a:spcAft>
                <a:spcPts val="0"/>
              </a:spcAft>
              <a:defRPr/>
            </a:pPr>
            <a:r>
              <a:rPr lang="en-GB" sz="1600" b="1" dirty="0">
                <a:solidFill>
                  <a:srgbClr val="00B050"/>
                </a:solidFill>
                <a:latin typeface="Century Gothic"/>
              </a:rPr>
              <a:t>‘</a:t>
            </a:r>
            <a:r>
              <a:rPr lang="en-GB" sz="1600" b="1" dirty="0" err="1">
                <a:solidFill>
                  <a:srgbClr val="00B050"/>
                </a:solidFill>
                <a:latin typeface="Century Gothic"/>
              </a:rPr>
              <a:t>NTFs</a:t>
            </a:r>
            <a:r>
              <a:rPr lang="en-GB" sz="1600" b="1" dirty="0">
                <a:solidFill>
                  <a:srgbClr val="00B050"/>
                </a:solidFill>
                <a:latin typeface="Century Gothic"/>
              </a:rPr>
              <a:t> are a phenomenal resource but need to be effectively channelled and facilitated’ (PVC)</a:t>
            </a:r>
          </a:p>
        </p:txBody>
      </p:sp>
      <p:sp>
        <p:nvSpPr>
          <p:cNvPr id="9" name="Rounded Rectangular Callout 8"/>
          <p:cNvSpPr/>
          <p:nvPr/>
        </p:nvSpPr>
        <p:spPr>
          <a:xfrm>
            <a:off x="2806966" y="3660003"/>
            <a:ext cx="2738486" cy="1611721"/>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685800" fontAlgn="auto">
              <a:spcBef>
                <a:spcPts val="0"/>
              </a:spcBef>
              <a:spcAft>
                <a:spcPts val="0"/>
              </a:spcAft>
              <a:defRPr/>
            </a:pPr>
            <a:r>
              <a:rPr lang="en-GB" sz="1600" b="1" dirty="0">
                <a:solidFill>
                  <a:srgbClr val="00B0F0"/>
                </a:solidFill>
                <a:latin typeface="Century Gothic"/>
              </a:rPr>
              <a:t>‘NTFS is very important to us .  We regard it as part of raising our national profile’ (PVC)</a:t>
            </a:r>
          </a:p>
        </p:txBody>
      </p:sp>
    </p:spTree>
    <p:extLst>
      <p:ext uri="{BB962C8B-B14F-4D97-AF65-F5344CB8AC3E}">
        <p14:creationId xmlns:p14="http://schemas.microsoft.com/office/powerpoint/2010/main" val="3429732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mph" presetSubtype="0" fill="hold" grpId="0" nodeType="clickEffect">
                                  <p:stCondLst>
                                    <p:cond delay="0"/>
                                  </p:stCondLst>
                                  <p:childTnLst>
                                    <p:animClr clrSpc="hsl" dir="cw">
                                      <p:cBhvr override="childStyle">
                                        <p:cTn id="6" dur="500" fill="hold"/>
                                        <p:tgtEl>
                                          <p:spTgt spid="7"/>
                                        </p:tgtEl>
                                        <p:attrNameLst>
                                          <p:attrName>style.color</p:attrName>
                                        </p:attrNameLst>
                                      </p:cBhvr>
                                      <p:by>
                                        <p:hsl h="0" s="-70588" l="0"/>
                                      </p:by>
                                    </p:animClr>
                                    <p:animClr clrSpc="hsl" dir="cw">
                                      <p:cBhvr>
                                        <p:cTn id="7" dur="500" fill="hold"/>
                                        <p:tgtEl>
                                          <p:spTgt spid="7"/>
                                        </p:tgtEl>
                                        <p:attrNameLst>
                                          <p:attrName>fillcolor</p:attrName>
                                        </p:attrNameLst>
                                      </p:cBhvr>
                                      <p:by>
                                        <p:hsl h="0" s="-70588" l="0"/>
                                      </p:by>
                                    </p:animClr>
                                    <p:animClr clrSpc="hsl" dir="cw">
                                      <p:cBhvr>
                                        <p:cTn id="8" dur="500" fill="hold"/>
                                        <p:tgtEl>
                                          <p:spTgt spid="7"/>
                                        </p:tgtEl>
                                        <p:attrNameLst>
                                          <p:attrName>stroke.color</p:attrName>
                                        </p:attrNameLst>
                                      </p:cBhvr>
                                      <p:by>
                                        <p:hsl h="0" s="-70588" l="0"/>
                                      </p:by>
                                    </p:animClr>
                                    <p:set>
                                      <p:cBhvr>
                                        <p:cTn id="9" dur="500" fill="hold"/>
                                        <p:tgtEl>
                                          <p:spTgt spid="7"/>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5" presetClass="emph" presetSubtype="0" fill="hold" grpId="0" nodeType="clickEffect">
                                  <p:stCondLst>
                                    <p:cond delay="0"/>
                                  </p:stCondLst>
                                  <p:childTnLst>
                                    <p:animClr clrSpc="hsl" dir="cw">
                                      <p:cBhvr override="childStyle">
                                        <p:cTn id="13" dur="500" fill="hold"/>
                                        <p:tgtEl>
                                          <p:spTgt spid="8"/>
                                        </p:tgtEl>
                                        <p:attrNameLst>
                                          <p:attrName>style.color</p:attrName>
                                        </p:attrNameLst>
                                      </p:cBhvr>
                                      <p:by>
                                        <p:hsl h="0" s="-70588" l="0"/>
                                      </p:by>
                                    </p:animClr>
                                    <p:animClr clrSpc="hsl" dir="cw">
                                      <p:cBhvr>
                                        <p:cTn id="14" dur="500" fill="hold"/>
                                        <p:tgtEl>
                                          <p:spTgt spid="8"/>
                                        </p:tgtEl>
                                        <p:attrNameLst>
                                          <p:attrName>fillcolor</p:attrName>
                                        </p:attrNameLst>
                                      </p:cBhvr>
                                      <p:by>
                                        <p:hsl h="0" s="-70588" l="0"/>
                                      </p:by>
                                    </p:animClr>
                                    <p:animClr clrSpc="hsl" dir="cw">
                                      <p:cBhvr>
                                        <p:cTn id="15" dur="500" fill="hold"/>
                                        <p:tgtEl>
                                          <p:spTgt spid="8"/>
                                        </p:tgtEl>
                                        <p:attrNameLst>
                                          <p:attrName>stroke.color</p:attrName>
                                        </p:attrNameLst>
                                      </p:cBhvr>
                                      <p:by>
                                        <p:hsl h="0" s="-70588" l="0"/>
                                      </p:by>
                                    </p:animClr>
                                    <p:set>
                                      <p:cBhvr>
                                        <p:cTn id="16" dur="500" fill="hold"/>
                                        <p:tgtEl>
                                          <p:spTgt spid="8"/>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5" presetClass="emph" presetSubtype="0" fill="hold" grpId="0" nodeType="clickEffect">
                                  <p:stCondLst>
                                    <p:cond delay="0"/>
                                  </p:stCondLst>
                                  <p:childTnLst>
                                    <p:animClr clrSpc="hsl" dir="cw">
                                      <p:cBhvr override="childStyle">
                                        <p:cTn id="20" dur="500" fill="hold"/>
                                        <p:tgtEl>
                                          <p:spTgt spid="9"/>
                                        </p:tgtEl>
                                        <p:attrNameLst>
                                          <p:attrName>style.color</p:attrName>
                                        </p:attrNameLst>
                                      </p:cBhvr>
                                      <p:by>
                                        <p:hsl h="0" s="-70588" l="0"/>
                                      </p:by>
                                    </p:animClr>
                                    <p:animClr clrSpc="hsl" dir="cw">
                                      <p:cBhvr>
                                        <p:cTn id="21" dur="500" fill="hold"/>
                                        <p:tgtEl>
                                          <p:spTgt spid="9"/>
                                        </p:tgtEl>
                                        <p:attrNameLst>
                                          <p:attrName>fillcolor</p:attrName>
                                        </p:attrNameLst>
                                      </p:cBhvr>
                                      <p:by>
                                        <p:hsl h="0" s="-70588" l="0"/>
                                      </p:by>
                                    </p:animClr>
                                    <p:animClr clrSpc="hsl" dir="cw">
                                      <p:cBhvr>
                                        <p:cTn id="22" dur="500" fill="hold"/>
                                        <p:tgtEl>
                                          <p:spTgt spid="9"/>
                                        </p:tgtEl>
                                        <p:attrNameLst>
                                          <p:attrName>stroke.color</p:attrName>
                                        </p:attrNameLst>
                                      </p:cBhvr>
                                      <p:by>
                                        <p:hsl h="0" s="-70588" l="0"/>
                                      </p:by>
                                    </p:animClr>
                                    <p:set>
                                      <p:cBhvr>
                                        <p:cTn id="23" dur="500" fill="hold"/>
                                        <p:tgtEl>
                                          <p:spTgt spid="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22239"/>
            <a:ext cx="8028383" cy="1218530"/>
          </a:xfrm>
        </p:spPr>
        <p:txBody>
          <a:bodyPr/>
          <a:lstStyle/>
          <a:p>
            <a:r>
              <a:rPr lang="en-GB" sz="2800" dirty="0"/>
              <a:t>The teaching fellowship scheme is an umbrella scheme made up of a range of awards</a:t>
            </a:r>
            <a:r>
              <a:rPr lang="en-GB" sz="3200" dirty="0"/>
              <a:t>:</a:t>
            </a:r>
          </a:p>
        </p:txBody>
      </p:sp>
      <p:sp>
        <p:nvSpPr>
          <p:cNvPr id="3" name="Content Placeholder 2"/>
          <p:cNvSpPr>
            <a:spLocks noGrp="1"/>
          </p:cNvSpPr>
          <p:nvPr>
            <p:ph idx="1"/>
          </p:nvPr>
        </p:nvSpPr>
        <p:spPr>
          <a:xfrm>
            <a:off x="468313" y="1340769"/>
            <a:ext cx="8229600" cy="4861594"/>
          </a:xfrm>
        </p:spPr>
        <p:txBody>
          <a:bodyPr/>
          <a:lstStyle/>
          <a:p>
            <a:r>
              <a:rPr lang="en-GB" b="1" dirty="0">
                <a:latin typeface="Calibri" panose="020F0502020204030204" pitchFamily="34" charset="0"/>
                <a:cs typeface="Calibri" panose="020F0502020204030204" pitchFamily="34" charset="0"/>
              </a:rPr>
              <a:t>The National Teaching Fellows Scheme;</a:t>
            </a:r>
          </a:p>
          <a:p>
            <a:r>
              <a:rPr lang="en-GB" b="1" dirty="0">
                <a:latin typeface="Calibri" panose="020F0502020204030204" pitchFamily="34" charset="0"/>
                <a:cs typeface="Calibri" panose="020F0502020204030204" pitchFamily="34" charset="0"/>
              </a:rPr>
              <a:t>Collaborative Award for Teaching Excellence;</a:t>
            </a:r>
          </a:p>
          <a:p>
            <a:r>
              <a:rPr lang="en-GB" b="1" dirty="0">
                <a:latin typeface="Calibri" panose="020F0502020204030204" pitchFamily="34" charset="0"/>
                <a:cs typeface="Calibri" panose="020F0502020204030204" pitchFamily="34" charset="0"/>
              </a:rPr>
              <a:t>Teaching Excellence Ambassadors.</a:t>
            </a:r>
          </a:p>
          <a:p>
            <a:pPr marL="0" indent="0">
              <a:buNone/>
            </a:pPr>
            <a:endParaRPr lang="en-GB" sz="2400" b="1" dirty="0">
              <a:latin typeface="Calibri" panose="020F0502020204030204" pitchFamily="34" charset="0"/>
              <a:cs typeface="Calibri" panose="020F0502020204030204" pitchFamily="34" charset="0"/>
            </a:endParaRPr>
          </a:p>
          <a:p>
            <a:pPr marL="0" indent="0">
              <a:buNone/>
            </a:pPr>
            <a:r>
              <a:rPr lang="en-GB" sz="2400" b="1" dirty="0">
                <a:latin typeface="Calibri" panose="020F0502020204030204" pitchFamily="34" charset="0"/>
                <a:cs typeface="Calibri" panose="020F0502020204030204" pitchFamily="34" charset="0"/>
              </a:rPr>
              <a:t>Most of the advice offered in this presentation is taken directly from the HEA website but always double check by referring to their website: </a:t>
            </a:r>
            <a:r>
              <a:rPr lang="en-GB" sz="2400" b="1" dirty="0">
                <a:latin typeface="Calibri" panose="020F0502020204030204" pitchFamily="34" charset="0"/>
                <a:cs typeface="Calibri" panose="020F0502020204030204" pitchFamily="34" charset="0"/>
                <a:hlinkClick r:id="rId2"/>
              </a:rPr>
              <a:t>https://www.heacademy.ac.uk/individuals/national-teaching-fellowship-scheme/NTF?utm_source=CRM&amp;utm_campaign=Professional%20Practice%20-%20NTFS&amp;utm_medium=Email&amp;utm_content=HEA%20Update%20March%202017</a:t>
            </a:r>
            <a:r>
              <a:rPr lang="en-GB" sz="2400" b="1"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113723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a:t>
            </a:r>
          </a:p>
        </p:txBody>
      </p:sp>
      <p:sp>
        <p:nvSpPr>
          <p:cNvPr id="3" name="Content Placeholder 2"/>
          <p:cNvSpPr>
            <a:spLocks noGrp="1"/>
          </p:cNvSpPr>
          <p:nvPr>
            <p:ph idx="1"/>
          </p:nvPr>
        </p:nvSpPr>
        <p:spPr>
          <a:xfrm>
            <a:off x="468313" y="1412875"/>
            <a:ext cx="8229600" cy="4789488"/>
          </a:xfrm>
        </p:spPr>
        <p:txBody>
          <a:bodyPr/>
          <a:lstStyle/>
          <a:p>
            <a:r>
              <a:rPr lang="en-GB" sz="2000" b="1" dirty="0">
                <a:latin typeface="Calibri" panose="020F0502020204030204" pitchFamily="34" charset="0"/>
                <a:cs typeface="Calibri" panose="020F0502020204030204" pitchFamily="34" charset="0"/>
              </a:rPr>
              <a:t>The purpose of the National Teaching Fellowship Scheme is to recognise, reward and celebrate individuals who are judged to make an outstanding impact on the student learning experience, and provide the means to develop a proactive community of National Teaching Fellows (NTFs).</a:t>
            </a:r>
          </a:p>
          <a:p>
            <a:r>
              <a:rPr lang="en-GB" sz="2000" b="1" dirty="0">
                <a:latin typeface="Calibri" panose="020F0502020204030204" pitchFamily="34" charset="0"/>
                <a:cs typeface="Calibri" panose="020F0502020204030204" pitchFamily="34" charset="0"/>
              </a:rPr>
              <a:t>The Higher Education Academy (HEA) organises and runs the Scheme (with funding from the Higher Education Funding Council for England (HEFCE), the Higher Education Funding Council for Wales (HEFCW) and the Department for the Economy (</a:t>
            </a:r>
            <a:r>
              <a:rPr lang="en-GB" sz="2000" b="1" dirty="0" err="1">
                <a:latin typeface="Calibri" panose="020F0502020204030204" pitchFamily="34" charset="0"/>
                <a:cs typeface="Calibri" panose="020F0502020204030204" pitchFamily="34" charset="0"/>
              </a:rPr>
              <a:t>DfE</a:t>
            </a:r>
            <a:r>
              <a:rPr lang="en-GB" sz="2000" b="1" dirty="0">
                <a:latin typeface="Calibri" panose="020F0502020204030204" pitchFamily="34" charset="0"/>
                <a:cs typeface="Calibri" panose="020F0502020204030204" pitchFamily="34" charset="0"/>
              </a:rPr>
              <a:t>) Northern Ireland (now incorporating the responsibilities of DELNI) with advice and guidance from the UK Teaching Excellence Awards Advisory Panel (the Panel). </a:t>
            </a:r>
          </a:p>
          <a:p>
            <a:r>
              <a:rPr lang="en-GB" sz="2000" b="1" dirty="0">
                <a:latin typeface="Calibri" panose="020F0502020204030204" pitchFamily="34" charset="0"/>
                <a:cs typeface="Calibri" panose="020F0502020204030204" pitchFamily="34" charset="0"/>
              </a:rPr>
              <a:t>The Panel advises on the criteria, the processes of assessment and moderation, and the selection of the winners. The Panel consists of a range of representatives from across the sector and other relevant stakeholders. </a:t>
            </a:r>
          </a:p>
        </p:txBody>
      </p:sp>
    </p:spTree>
    <p:extLst>
      <p:ext uri="{BB962C8B-B14F-4D97-AF65-F5344CB8AC3E}">
        <p14:creationId xmlns:p14="http://schemas.microsoft.com/office/powerpoint/2010/main" val="831543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 emergent scheme</a:t>
            </a:r>
          </a:p>
        </p:txBody>
      </p:sp>
      <p:sp>
        <p:nvSpPr>
          <p:cNvPr id="3" name="Content Placeholder 2"/>
          <p:cNvSpPr>
            <a:spLocks noGrp="1"/>
          </p:cNvSpPr>
          <p:nvPr>
            <p:ph idx="1"/>
          </p:nvPr>
        </p:nvSpPr>
        <p:spPr/>
        <p:txBody>
          <a:bodyPr/>
          <a:lstStyle/>
          <a:p>
            <a:r>
              <a:rPr lang="en-GB" b="1" dirty="0">
                <a:latin typeface="Calibri" panose="020F0502020204030204" pitchFamily="34" charset="0"/>
                <a:cs typeface="Calibri" panose="020F0502020204030204" pitchFamily="34" charset="0"/>
              </a:rPr>
              <a:t>It’s been running since 2000;</a:t>
            </a:r>
          </a:p>
          <a:p>
            <a:r>
              <a:rPr lang="en-GB" b="1" dirty="0">
                <a:latin typeface="Calibri" panose="020F0502020204030204" pitchFamily="34" charset="0"/>
                <a:cs typeface="Calibri" panose="020F0502020204030204" pitchFamily="34" charset="0"/>
              </a:rPr>
              <a:t>There are now more than 750 NTFs across all disciplines and types of HEI</a:t>
            </a:r>
          </a:p>
          <a:p>
            <a:r>
              <a:rPr lang="en-GB" b="1" dirty="0">
                <a:latin typeface="Calibri" panose="020F0502020204030204" pitchFamily="34" charset="0"/>
                <a:cs typeface="Calibri" panose="020F0502020204030204" pitchFamily="34" charset="0"/>
              </a:rPr>
              <a:t>The scheme has changed over the years and is changing further now;</a:t>
            </a:r>
          </a:p>
          <a:p>
            <a:r>
              <a:rPr lang="en-GB" b="1" dirty="0">
                <a:latin typeface="Calibri" panose="020F0502020204030204" pitchFamily="34" charset="0"/>
                <a:cs typeface="Calibri" panose="020F0502020204030204" pitchFamily="34" charset="0"/>
              </a:rPr>
              <a:t>The very substantial cash reward has been reduced over the years;</a:t>
            </a:r>
          </a:p>
          <a:p>
            <a:pPr marL="0" indent="0">
              <a:buNone/>
            </a:pPr>
            <a:r>
              <a:rPr lang="en-GB" b="1" dirty="0">
                <a:solidFill>
                  <a:srgbClr val="FF0000"/>
                </a:solidFill>
                <a:latin typeface="Calibri" panose="020F0502020204030204" pitchFamily="34" charset="0"/>
                <a:cs typeface="Calibri" panose="020F0502020204030204" pitchFamily="34" charset="0"/>
              </a:rPr>
              <a:t>Advice from ANTF: It’s still really worth doing!</a:t>
            </a:r>
          </a:p>
        </p:txBody>
      </p:sp>
    </p:spTree>
    <p:extLst>
      <p:ext uri="{BB962C8B-B14F-4D97-AF65-F5344CB8AC3E}">
        <p14:creationId xmlns:p14="http://schemas.microsoft.com/office/powerpoint/2010/main" val="2190748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was new in 2017?</a:t>
            </a:r>
          </a:p>
        </p:txBody>
      </p:sp>
      <p:sp>
        <p:nvSpPr>
          <p:cNvPr id="3" name="Content Placeholder 2"/>
          <p:cNvSpPr>
            <a:spLocks noGrp="1"/>
          </p:cNvSpPr>
          <p:nvPr>
            <p:ph idx="1"/>
          </p:nvPr>
        </p:nvSpPr>
        <p:spPr>
          <a:xfrm>
            <a:off x="0" y="1196975"/>
            <a:ext cx="8892480" cy="5005388"/>
          </a:xfrm>
        </p:spPr>
        <p:txBody>
          <a:bodyPr/>
          <a:lstStyle/>
          <a:p>
            <a:r>
              <a:rPr lang="en-GB" sz="2400" b="1" dirty="0"/>
              <a:t>A </a:t>
            </a:r>
            <a:r>
              <a:rPr lang="en-GB" sz="2400" b="1" dirty="0">
                <a:solidFill>
                  <a:srgbClr val="00B050"/>
                </a:solidFill>
              </a:rPr>
              <a:t>significantly reduced </a:t>
            </a:r>
            <a:r>
              <a:rPr lang="en-GB" sz="2400" b="1" dirty="0"/>
              <a:t>word length allowed (down to 3,500 words  from 5,000);</a:t>
            </a:r>
          </a:p>
          <a:p>
            <a:r>
              <a:rPr lang="en-GB" sz="2400" b="1" dirty="0"/>
              <a:t>Reduced word length for  </a:t>
            </a:r>
            <a:r>
              <a:rPr lang="en-GB" sz="2400" b="1" dirty="0">
                <a:solidFill>
                  <a:srgbClr val="00B050"/>
                </a:solidFill>
              </a:rPr>
              <a:t>CV</a:t>
            </a:r>
            <a:r>
              <a:rPr lang="en-GB" sz="2400" b="1" dirty="0"/>
              <a:t> (down from 1,500 to 1,000 words);</a:t>
            </a:r>
          </a:p>
          <a:p>
            <a:r>
              <a:rPr lang="en-GB" sz="2400" b="1" dirty="0"/>
              <a:t>The marking scheme shows more clearly how points are awarded;</a:t>
            </a:r>
          </a:p>
          <a:p>
            <a:r>
              <a:rPr lang="en-GB" sz="2400" b="1" dirty="0"/>
              <a:t>There’s a strengthened emphasis on the importance of it </a:t>
            </a:r>
            <a:r>
              <a:rPr lang="en-GB" sz="2400" b="1" dirty="0">
                <a:solidFill>
                  <a:srgbClr val="00B050"/>
                </a:solidFill>
              </a:rPr>
              <a:t>being one’s own work </a:t>
            </a:r>
            <a:r>
              <a:rPr lang="en-GB" sz="2400" b="1" dirty="0"/>
              <a:t>and that the HEA will use plagiarism software to check applications;</a:t>
            </a:r>
          </a:p>
          <a:p>
            <a:r>
              <a:rPr lang="en-GB" sz="2400" b="1" dirty="0"/>
              <a:t>There is a greater emphasis on the student voice and evidence from students;</a:t>
            </a:r>
          </a:p>
          <a:p>
            <a:r>
              <a:rPr lang="en-GB" sz="2400" b="1" dirty="0"/>
              <a:t>You need to </a:t>
            </a:r>
            <a:r>
              <a:rPr lang="en-GB" sz="2400" b="1" dirty="0">
                <a:solidFill>
                  <a:srgbClr val="00B050"/>
                </a:solidFill>
              </a:rPr>
              <a:t>pre-register</a:t>
            </a:r>
            <a:r>
              <a:rPr lang="en-GB" sz="2400" b="1" dirty="0"/>
              <a:t> in order to upload an application.</a:t>
            </a:r>
          </a:p>
          <a:p>
            <a:pPr marL="0" indent="0">
              <a:buNone/>
            </a:pPr>
            <a:r>
              <a:rPr lang="en-GB" sz="2400" b="1" dirty="0">
                <a:solidFill>
                  <a:srgbClr val="FF0000"/>
                </a:solidFill>
              </a:rPr>
              <a:t>ANTF advice: pre-register now!</a:t>
            </a:r>
            <a:endParaRPr lang="en-GB" sz="2400" b="1" dirty="0"/>
          </a:p>
        </p:txBody>
      </p:sp>
    </p:spTree>
    <p:extLst>
      <p:ext uri="{BB962C8B-B14F-4D97-AF65-F5344CB8AC3E}">
        <p14:creationId xmlns:p14="http://schemas.microsoft.com/office/powerpoint/2010/main" val="3774950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What’s also new?</a:t>
            </a:r>
          </a:p>
        </p:txBody>
      </p:sp>
      <p:sp>
        <p:nvSpPr>
          <p:cNvPr id="3" name="Content Placeholder 2"/>
          <p:cNvSpPr>
            <a:spLocks noGrp="1"/>
          </p:cNvSpPr>
          <p:nvPr>
            <p:ph idx="1"/>
          </p:nvPr>
        </p:nvSpPr>
        <p:spPr/>
        <p:txBody>
          <a:bodyPr/>
          <a:lstStyle/>
          <a:p>
            <a:r>
              <a:rPr lang="en-GB" sz="3200" b="1" dirty="0">
                <a:latin typeface="Calibri" panose="020F0502020204030204" pitchFamily="34" charset="0"/>
                <a:cs typeface="Calibri" panose="020F0502020204030204" pitchFamily="34" charset="0"/>
              </a:rPr>
              <a:t>The nominee should </a:t>
            </a:r>
            <a:r>
              <a:rPr lang="en-GB" sz="3200" b="1" dirty="0">
                <a:solidFill>
                  <a:srgbClr val="00B050"/>
                </a:solidFill>
                <a:latin typeface="Calibri" panose="020F0502020204030204" pitchFamily="34" charset="0"/>
                <a:cs typeface="Calibri" panose="020F0502020204030204" pitchFamily="34" charset="0"/>
              </a:rPr>
              <a:t>not be the team leader of a current CATE nomination</a:t>
            </a:r>
            <a:r>
              <a:rPr lang="en-GB" sz="3200" b="1" dirty="0">
                <a:latin typeface="Calibri" panose="020F0502020204030204" pitchFamily="34" charset="0"/>
                <a:cs typeface="Calibri" panose="020F0502020204030204" pitchFamily="34" charset="0"/>
              </a:rPr>
              <a:t>. </a:t>
            </a:r>
          </a:p>
          <a:p>
            <a:r>
              <a:rPr lang="en-GB" b="1" dirty="0">
                <a:latin typeface="Calibri" panose="020F0502020204030204" pitchFamily="34" charset="0"/>
                <a:cs typeface="Calibri" panose="020F0502020204030204" pitchFamily="34" charset="0"/>
              </a:rPr>
              <a:t>Staff contracted to HE providers in England, Wales or Northern Ireland but </a:t>
            </a:r>
            <a:r>
              <a:rPr lang="en-GB" b="1" dirty="0">
                <a:solidFill>
                  <a:srgbClr val="00B050"/>
                </a:solidFill>
                <a:latin typeface="Calibri" panose="020F0502020204030204" pitchFamily="34" charset="0"/>
                <a:cs typeface="Calibri" panose="020F0502020204030204" pitchFamily="34" charset="0"/>
              </a:rPr>
              <a:t>working at an overseas campus </a:t>
            </a:r>
            <a:r>
              <a:rPr lang="en-GB" b="1" dirty="0">
                <a:latin typeface="Calibri" panose="020F0502020204030204" pitchFamily="34" charset="0"/>
                <a:cs typeface="Calibri" panose="020F0502020204030204" pitchFamily="34" charset="0"/>
              </a:rPr>
              <a:t>will be eligible to be nominated.</a:t>
            </a:r>
          </a:p>
          <a:p>
            <a:r>
              <a:rPr lang="en-GB" b="1" dirty="0">
                <a:latin typeface="Calibri" panose="020F0502020204030204" pitchFamily="34" charset="0"/>
                <a:cs typeface="Calibri" panose="020F0502020204030204" pitchFamily="34" charset="0"/>
              </a:rPr>
              <a:t>A nominee should be a Fellow (any category) of the HEA </a:t>
            </a:r>
            <a:r>
              <a:rPr lang="en-GB" b="1" dirty="0">
                <a:solidFill>
                  <a:srgbClr val="00B050"/>
                </a:solidFill>
                <a:latin typeface="Calibri" panose="020F0502020204030204" pitchFamily="34" charset="0"/>
                <a:cs typeface="Calibri" panose="020F0502020204030204" pitchFamily="34" charset="0"/>
              </a:rPr>
              <a:t>or be working towards Fellowship.</a:t>
            </a:r>
          </a:p>
          <a:p>
            <a:pPr marL="0" indent="0">
              <a:buNone/>
            </a:pPr>
            <a:r>
              <a:rPr lang="en-GB" b="1" dirty="0">
                <a:solidFill>
                  <a:srgbClr val="FF0000"/>
                </a:solidFill>
                <a:latin typeface="Calibri" panose="020F0502020204030204" pitchFamily="34" charset="0"/>
                <a:cs typeface="Calibri" panose="020F0502020204030204" pitchFamily="34" charset="0"/>
              </a:rPr>
              <a:t>Advice for prospective nominees: get your HEA Fellowship!</a:t>
            </a:r>
          </a:p>
        </p:txBody>
      </p:sp>
    </p:spTree>
    <p:extLst>
      <p:ext uri="{BB962C8B-B14F-4D97-AF65-F5344CB8AC3E}">
        <p14:creationId xmlns:p14="http://schemas.microsoft.com/office/powerpoint/2010/main" val="2261517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Eligibility</a:t>
            </a:r>
          </a:p>
        </p:txBody>
      </p:sp>
      <p:sp>
        <p:nvSpPr>
          <p:cNvPr id="3" name="Content Placeholder 2"/>
          <p:cNvSpPr>
            <a:spLocks noGrp="1"/>
          </p:cNvSpPr>
          <p:nvPr>
            <p:ph idx="1"/>
          </p:nvPr>
        </p:nvSpPr>
        <p:spPr/>
        <p:txBody>
          <a:bodyPr/>
          <a:lstStyle/>
          <a:p>
            <a:r>
              <a:rPr lang="en-GB" sz="2800" b="1" dirty="0">
                <a:latin typeface="Calibri" panose="020F0502020204030204" pitchFamily="34" charset="0"/>
                <a:cs typeface="Calibri" panose="020F0502020204030204" pitchFamily="34" charset="0"/>
              </a:rPr>
              <a:t>Eligible institutions are invited to nominate up to three individual members of staff who clearly demonstrate excellence in teaching and/or supporting the higher education learning experience of students. </a:t>
            </a:r>
          </a:p>
          <a:p>
            <a:r>
              <a:rPr lang="en-GB" sz="2800" b="1" dirty="0">
                <a:latin typeface="Calibri" panose="020F0502020204030204" pitchFamily="34" charset="0"/>
                <a:cs typeface="Calibri" panose="020F0502020204030204" pitchFamily="34" charset="0"/>
              </a:rPr>
              <a:t>In nominating these individuals, institutions are strongly encouraged to consider the </a:t>
            </a:r>
            <a:r>
              <a:rPr lang="en-GB" sz="2800" b="1" dirty="0">
                <a:solidFill>
                  <a:srgbClr val="00B050"/>
                </a:solidFill>
                <a:latin typeface="Calibri" panose="020F0502020204030204" pitchFamily="34" charset="0"/>
                <a:cs typeface="Calibri" panose="020F0502020204030204" pitchFamily="34" charset="0"/>
              </a:rPr>
              <a:t>full diversity </a:t>
            </a:r>
            <a:r>
              <a:rPr lang="en-GB" sz="2800" b="1" dirty="0">
                <a:latin typeface="Calibri" panose="020F0502020204030204" pitchFamily="34" charset="0"/>
                <a:cs typeface="Calibri" panose="020F0502020204030204" pitchFamily="34" charset="0"/>
              </a:rPr>
              <a:t>of roles that support the student learning experience. </a:t>
            </a:r>
          </a:p>
          <a:p>
            <a:r>
              <a:rPr lang="en-GB" sz="2800" b="1" dirty="0">
                <a:latin typeface="Calibri" panose="020F0502020204030204" pitchFamily="34" charset="0"/>
                <a:cs typeface="Calibri" panose="020F0502020204030204" pitchFamily="34" charset="0"/>
              </a:rPr>
              <a:t>The text of the Claim should be </a:t>
            </a:r>
            <a:r>
              <a:rPr lang="en-GB" sz="2800" b="1" dirty="0">
                <a:solidFill>
                  <a:srgbClr val="00B050"/>
                </a:solidFill>
                <a:latin typeface="Calibri" panose="020F0502020204030204" pitchFamily="34" charset="0"/>
                <a:cs typeface="Calibri" panose="020F0502020204030204" pitchFamily="34" charset="0"/>
              </a:rPr>
              <a:t>the work of the nominee only</a:t>
            </a:r>
            <a:r>
              <a:rPr lang="en-GB" sz="2800" b="1" dirty="0">
                <a:latin typeface="Calibri" panose="020F0502020204030204" pitchFamily="34" charset="0"/>
                <a:cs typeface="Calibri" panose="020F0502020204030204" pitchFamily="34" charset="0"/>
              </a:rPr>
              <a:t>. The HEA may process nominations through anti plagiarism software.</a:t>
            </a:r>
          </a:p>
        </p:txBody>
      </p:sp>
    </p:spTree>
    <p:extLst>
      <p:ext uri="{BB962C8B-B14F-4D97-AF65-F5344CB8AC3E}">
        <p14:creationId xmlns:p14="http://schemas.microsoft.com/office/powerpoint/2010/main" val="4113937796"/>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1248</TotalTime>
  <Words>2980</Words>
  <Application>Microsoft Office PowerPoint</Application>
  <PresentationFormat>On-screen Show (4:3)</PresentationFormat>
  <Paragraphs>166</Paragraphs>
  <Slides>32</Slides>
  <Notes>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32</vt:i4>
      </vt:variant>
    </vt:vector>
  </HeadingPairs>
  <TitlesOfParts>
    <vt:vector size="40" baseType="lpstr">
      <vt:lpstr>ＭＳ Ｐゴシック</vt:lpstr>
      <vt:lpstr>Arial</vt:lpstr>
      <vt:lpstr>Calibri</vt:lpstr>
      <vt:lpstr>Century Gothic</vt:lpstr>
      <vt:lpstr>Wingdings</vt:lpstr>
      <vt:lpstr>Wingdings 3</vt:lpstr>
      <vt:lpstr>LeedsMet template</vt:lpstr>
      <vt:lpstr>Slice</vt:lpstr>
      <vt:lpstr>The national teaching fellowship scheme Inspiring Teaching; Inspiring Learning Sally Brown, Chair of the ANTF </vt:lpstr>
      <vt:lpstr>THE ROLE of the ANTF</vt:lpstr>
      <vt:lpstr>‘Teaching at the heart of the system’,  Jo Johnson (1 July 2015)</vt:lpstr>
      <vt:lpstr>The teaching fellowship scheme is an umbrella scheme made up of a range of awards:</vt:lpstr>
      <vt:lpstr>Background</vt:lpstr>
      <vt:lpstr>An emergent scheme</vt:lpstr>
      <vt:lpstr>What was new in 2017?</vt:lpstr>
      <vt:lpstr>What’s also new?</vt:lpstr>
      <vt:lpstr>Eligibility</vt:lpstr>
      <vt:lpstr>What are the benefits to individuals?</vt:lpstr>
      <vt:lpstr>What are the benefits for institutions?</vt:lpstr>
      <vt:lpstr>Nomination documents should comprise as separate documents:</vt:lpstr>
      <vt:lpstr>The three criteria</vt:lpstr>
      <vt:lpstr>Assessing the three criteria</vt:lpstr>
      <vt:lpstr>Criterion 1: Individual excellence: evidence of enhancing and transforming the student learning experience commensurate with the individual’s context and the opportunities afforded by it.</vt:lpstr>
      <vt:lpstr>Criterion 2: Raising the profile of excellence: evidence of supporting colleagues and influencing support for student learning; demonstrating impact and engagement beyond the nominee’s immediate academic or professional role.</vt:lpstr>
      <vt:lpstr>Criterion 3: Developing excellence: evidence of the nominee’s commitment to her/his ongoing professional development with regard to teaching and learning and/or learning support.</vt:lpstr>
      <vt:lpstr>The outstanding submission (5 points) provides clear evidence that the nominee:</vt:lpstr>
      <vt:lpstr>The very good submission (4 points) provides clear evidence that the nominee:</vt:lpstr>
      <vt:lpstr>Writing good applications</vt:lpstr>
      <vt:lpstr>2013 advice on characteristics of successful nominations: Criterion 1 </vt:lpstr>
      <vt:lpstr>Characteristics of successful nominations (2013): Criterion two</vt:lpstr>
      <vt:lpstr>Characteristics of successful nominations (2013): Criterion three</vt:lpstr>
      <vt:lpstr>Unsuccessful nominations  (2013) often:</vt:lpstr>
      <vt:lpstr>What kinds of evidence are convincing? (ANTF advice)</vt:lpstr>
      <vt:lpstr>Collecting and using evidence  (ANTF advice)</vt:lpstr>
      <vt:lpstr>You need to demonstrate scholarship and commitment to reflection (ANTF advice)</vt:lpstr>
      <vt:lpstr>ANTF advice for people thinking of applying in future years: </vt:lpstr>
      <vt:lpstr>How can your institution help you? They could:</vt:lpstr>
      <vt:lpstr>ANTF advice: How can you help yourself? Why not:</vt:lpstr>
      <vt:lpstr>(ANTF advice): what some people say:</vt:lpstr>
      <vt:lpstr>Impact: students, institution, sector </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131</cp:revision>
  <dcterms:created xsi:type="dcterms:W3CDTF">2007-03-06T12:05:28Z</dcterms:created>
  <dcterms:modified xsi:type="dcterms:W3CDTF">2017-06-01T09:17:49Z</dcterms:modified>
</cp:coreProperties>
</file>