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0"/>
  </p:notesMasterIdLst>
  <p:handoutMasterIdLst>
    <p:handoutMasterId r:id="rId21"/>
  </p:handoutMasterIdLst>
  <p:sldIdLst>
    <p:sldId id="301" r:id="rId2"/>
    <p:sldId id="320" r:id="rId3"/>
    <p:sldId id="265" r:id="rId4"/>
    <p:sldId id="267" r:id="rId5"/>
    <p:sldId id="269" r:id="rId6"/>
    <p:sldId id="270" r:id="rId7"/>
    <p:sldId id="312" r:id="rId8"/>
    <p:sldId id="313" r:id="rId9"/>
    <p:sldId id="321" r:id="rId10"/>
    <p:sldId id="322" r:id="rId11"/>
    <p:sldId id="310" r:id="rId12"/>
    <p:sldId id="323" r:id="rId13"/>
    <p:sldId id="291" r:id="rId14"/>
    <p:sldId id="294" r:id="rId15"/>
    <p:sldId id="295" r:id="rId16"/>
    <p:sldId id="299" r:id="rId17"/>
    <p:sldId id="324" r:id="rId18"/>
    <p:sldId id="300" r:id="rId19"/>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31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31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31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3100" kern="1200">
        <a:solidFill>
          <a:schemeClr val="tx1"/>
        </a:solidFill>
        <a:latin typeface="Arial" panose="020B0604020202020204" pitchFamily="34" charset="0"/>
        <a:ea typeface="+mn-ea"/>
        <a:cs typeface="+mn-cs"/>
      </a:defRPr>
    </a:lvl5pPr>
    <a:lvl6pPr marL="2286000" algn="l" defTabSz="914400" rtl="0" eaLnBrk="1" latinLnBrk="0" hangingPunct="1">
      <a:defRPr sz="3100" kern="1200">
        <a:solidFill>
          <a:schemeClr val="tx1"/>
        </a:solidFill>
        <a:latin typeface="Arial" panose="020B0604020202020204" pitchFamily="34" charset="0"/>
        <a:ea typeface="+mn-ea"/>
        <a:cs typeface="+mn-cs"/>
      </a:defRPr>
    </a:lvl6pPr>
    <a:lvl7pPr marL="2743200" algn="l" defTabSz="914400" rtl="0" eaLnBrk="1" latinLnBrk="0" hangingPunct="1">
      <a:defRPr sz="3100" kern="1200">
        <a:solidFill>
          <a:schemeClr val="tx1"/>
        </a:solidFill>
        <a:latin typeface="Arial" panose="020B0604020202020204" pitchFamily="34" charset="0"/>
        <a:ea typeface="+mn-ea"/>
        <a:cs typeface="+mn-cs"/>
      </a:defRPr>
    </a:lvl7pPr>
    <a:lvl8pPr marL="3200400" algn="l" defTabSz="914400" rtl="0" eaLnBrk="1" latinLnBrk="0" hangingPunct="1">
      <a:defRPr sz="3100" kern="1200">
        <a:solidFill>
          <a:schemeClr val="tx1"/>
        </a:solidFill>
        <a:latin typeface="Arial" panose="020B0604020202020204" pitchFamily="34" charset="0"/>
        <a:ea typeface="+mn-ea"/>
        <a:cs typeface="+mn-cs"/>
      </a:defRPr>
    </a:lvl8pPr>
    <a:lvl9pPr marL="3657600" algn="l" defTabSz="914400" rtl="0" eaLnBrk="1" latinLnBrk="0" hangingPunct="1">
      <a:defRPr sz="31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0" d="100"/>
          <a:sy n="70" d="100"/>
        </p:scale>
        <p:origin x="1302" y="6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FE1E2A-929A-44E8-A883-64970EEF2B05}"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FAB321D-CEB7-4604-B7CC-4BE840CAAA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39B97D95-7F09-4B1F-8EAF-A80E82350351}" type="slidenum">
              <a:rPr lang="en-US" altLang="en-US" sz="1200"/>
              <a:pPr eaLnBrk="1" hangingPunct="1"/>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377A560F-5EF0-4D45-AE02-17AEFA352E25}" type="datetime1">
              <a:rPr lang="en-GB" altLang="en-US"/>
              <a:pPr>
                <a:defRPr/>
              </a:pPr>
              <a:t>01/06/2017</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extLst>
      <p:ext uri="{BB962C8B-B14F-4D97-AF65-F5344CB8AC3E}">
        <p14:creationId xmlns:p14="http://schemas.microsoft.com/office/powerpoint/2010/main" val="374283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7C849C8-3EA3-469F-81C0-6DC454393D35}" type="datetime1">
              <a:rPr lang="en-GB"/>
              <a:pPr>
                <a:defRPr/>
              </a:pPr>
              <a:t>01/06/2017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2F6A4899-F98B-49FE-AD82-FBCCECCF7C24}" type="slidenum">
              <a:rPr lang="en-GB" altLang="en-US"/>
              <a:pPr/>
              <a:t>‹#›</a:t>
            </a:fld>
            <a:endParaRPr lang="en-GB" altLang="en-US"/>
          </a:p>
        </p:txBody>
      </p:sp>
    </p:spTree>
    <p:extLst>
      <p:ext uri="{BB962C8B-B14F-4D97-AF65-F5344CB8AC3E}">
        <p14:creationId xmlns:p14="http://schemas.microsoft.com/office/powerpoint/2010/main" val="313815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E940EDA-EDFF-43A8-A740-144AF1CD368A}" type="datetime1">
              <a:rPr lang="en-GB"/>
              <a:pPr>
                <a:defRPr/>
              </a:pPr>
              <a:t>01/06/2017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94AACDCB-FD5F-45D5-B372-94B832DA32EA}" type="slidenum">
              <a:rPr lang="en-GB" altLang="en-US"/>
              <a:pPr/>
              <a:t>‹#›</a:t>
            </a:fld>
            <a:endParaRPr lang="en-GB" altLang="en-US"/>
          </a:p>
        </p:txBody>
      </p:sp>
    </p:spTree>
    <p:extLst>
      <p:ext uri="{BB962C8B-B14F-4D97-AF65-F5344CB8AC3E}">
        <p14:creationId xmlns:p14="http://schemas.microsoft.com/office/powerpoint/2010/main" val="1877422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8605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CB08B8D-0CFE-4026-96D8-1E58A5F07197}" type="datetime1">
              <a:rPr lang="en-GB"/>
              <a:pPr>
                <a:defRPr/>
              </a:pPr>
              <a:t>01/06/2017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849AC359-826A-41D2-9EFF-3B8A75F4FEBF}" type="slidenum">
              <a:rPr lang="en-GB" altLang="en-US"/>
              <a:pPr/>
              <a:t>‹#›</a:t>
            </a:fld>
            <a:endParaRPr lang="en-GB" altLang="en-US"/>
          </a:p>
        </p:txBody>
      </p:sp>
    </p:spTree>
    <p:extLst>
      <p:ext uri="{BB962C8B-B14F-4D97-AF65-F5344CB8AC3E}">
        <p14:creationId xmlns:p14="http://schemas.microsoft.com/office/powerpoint/2010/main" val="12445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01A4A7EA-0E37-4E11-BE0F-BFC6B93AF670}" type="datetime1">
              <a:rPr lang="en-GB"/>
              <a:pPr>
                <a:defRPr/>
              </a:pPr>
              <a:t>01/06/2017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09834ED8-8436-4372-AAE6-2275FD707B7F}" type="slidenum">
              <a:rPr lang="en-GB" altLang="en-US"/>
              <a:pPr/>
              <a:t>‹#›</a:t>
            </a:fld>
            <a:endParaRPr lang="en-GB" altLang="en-US"/>
          </a:p>
        </p:txBody>
      </p:sp>
    </p:spTree>
    <p:extLst>
      <p:ext uri="{BB962C8B-B14F-4D97-AF65-F5344CB8AC3E}">
        <p14:creationId xmlns:p14="http://schemas.microsoft.com/office/powerpoint/2010/main" val="292371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FDE63597-0D44-488C-A193-7ED1A235F305}" type="datetime1">
              <a:rPr lang="en-GB"/>
              <a:pPr>
                <a:defRPr/>
              </a:pPr>
              <a:t>01/06/2017</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r>
              <a:rPr lang="en-GB" altLang="en-US"/>
              <a:t>Slide # </a:t>
            </a:r>
            <a:fld id="{60BE427E-C7DB-4682-91D1-AAD69977A458}" type="slidenum">
              <a:rPr lang="en-GB" altLang="en-US"/>
              <a:pPr/>
              <a:t>‹#›</a:t>
            </a:fld>
            <a:endParaRPr lang="en-GB" altLang="en-US"/>
          </a:p>
        </p:txBody>
      </p:sp>
    </p:spTree>
    <p:extLst>
      <p:ext uri="{BB962C8B-B14F-4D97-AF65-F5344CB8AC3E}">
        <p14:creationId xmlns:p14="http://schemas.microsoft.com/office/powerpoint/2010/main" val="328610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66E1E1F9-56A8-41C0-9C9E-831BD2263A92}" type="datetime1">
              <a:rPr lang="en-GB"/>
              <a:pPr>
                <a:defRPr/>
              </a:pPr>
              <a:t>01/06/2017</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r>
              <a:rPr lang="en-GB" altLang="en-US"/>
              <a:t>Slide # </a:t>
            </a:r>
            <a:fld id="{BA3416FF-C78F-4CB9-9F0C-BED0341E53D1}" type="slidenum">
              <a:rPr lang="en-GB" altLang="en-US"/>
              <a:pPr/>
              <a:t>‹#›</a:t>
            </a:fld>
            <a:endParaRPr lang="en-GB" altLang="en-US"/>
          </a:p>
        </p:txBody>
      </p:sp>
    </p:spTree>
    <p:extLst>
      <p:ext uri="{BB962C8B-B14F-4D97-AF65-F5344CB8AC3E}">
        <p14:creationId xmlns:p14="http://schemas.microsoft.com/office/powerpoint/2010/main" val="128629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5CE4EF1-462B-44F8-8C03-6D58A57165F4}" type="datetime1">
              <a:rPr lang="en-GB"/>
              <a:pPr>
                <a:defRPr/>
              </a:pPr>
              <a:t>01/06/2017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r>
              <a:rPr lang="en-GB" altLang="en-US"/>
              <a:t>Slide # </a:t>
            </a:r>
            <a:fld id="{4D7C71EB-BF44-4211-9B79-E2FBE3437BAD}" type="slidenum">
              <a:rPr lang="en-GB" altLang="en-US"/>
              <a:pPr/>
              <a:t>‹#›</a:t>
            </a:fld>
            <a:endParaRPr lang="en-GB" altLang="en-US"/>
          </a:p>
        </p:txBody>
      </p:sp>
    </p:spTree>
    <p:extLst>
      <p:ext uri="{BB962C8B-B14F-4D97-AF65-F5344CB8AC3E}">
        <p14:creationId xmlns:p14="http://schemas.microsoft.com/office/powerpoint/2010/main" val="583832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CF7E8F-23DB-40E7-91D1-CB1113A32F3E}" type="datetime1">
              <a:rPr lang="en-GB"/>
              <a:pPr>
                <a:defRPr/>
              </a:pPr>
              <a:t>01/06/2017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86A85E4E-13B4-4EED-90A3-30B4AEA0202F}" type="slidenum">
              <a:rPr lang="en-GB" altLang="en-US"/>
              <a:pPr/>
              <a:t>‹#›</a:t>
            </a:fld>
            <a:endParaRPr lang="en-GB" altLang="en-US"/>
          </a:p>
        </p:txBody>
      </p:sp>
    </p:spTree>
    <p:extLst>
      <p:ext uri="{BB962C8B-B14F-4D97-AF65-F5344CB8AC3E}">
        <p14:creationId xmlns:p14="http://schemas.microsoft.com/office/powerpoint/2010/main" val="1008235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3ECBE51-AF61-4917-BF29-76CD1B93544D}" type="datetime1">
              <a:rPr lang="en-GB"/>
              <a:pPr>
                <a:defRPr/>
              </a:pPr>
              <a:t>01/06/2017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1B604FBB-77EE-42C0-B50E-7B39C8DED001}" type="slidenum">
              <a:rPr lang="en-GB" altLang="en-US"/>
              <a:pPr/>
              <a:t>‹#›</a:t>
            </a:fld>
            <a:endParaRPr lang="en-GB" altLang="en-US"/>
          </a:p>
        </p:txBody>
      </p:sp>
    </p:spTree>
    <p:extLst>
      <p:ext uri="{BB962C8B-B14F-4D97-AF65-F5344CB8AC3E}">
        <p14:creationId xmlns:p14="http://schemas.microsoft.com/office/powerpoint/2010/main" val="190464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A7A5349E-D91F-4F4B-A19F-6405422F106F}" type="datetime1">
              <a:rPr lang="en-GB"/>
              <a:pPr>
                <a:defRPr/>
              </a:pPr>
              <a:t>01/06/2017</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en-GB" altLang="en-US"/>
              <a:t>Slide # </a:t>
            </a:r>
            <a:fld id="{E429CBAF-B36F-4D5B-BBF4-B746620511A2}" type="slidenum">
              <a:rPr lang="en-GB" altLang="en-US"/>
              <a:pPr/>
              <a:t>‹#›</a:t>
            </a:fld>
            <a:endParaRPr lang="en-GB" altLang="en-US"/>
          </a:p>
        </p:txBody>
      </p:sp>
      <p:pic>
        <p:nvPicPr>
          <p:cNvPr id="1032" name="Picture 8" descr="LeedsMetRose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Review_article" TargetMode="External"/><Relationship Id="rId3" Type="http://schemas.openxmlformats.org/officeDocument/2006/relationships/hyperlink" Target="http://en.wikipedia.org/wiki/Citation" TargetMode="External"/><Relationship Id="rId7" Type="http://schemas.openxmlformats.org/officeDocument/2006/relationships/hyperlink" Target="http://en.wikipedia.org/wiki/Journal_Citation_Reports" TargetMode="External"/><Relationship Id="rId2" Type="http://schemas.openxmlformats.org/officeDocument/2006/relationships/hyperlink" Target="http://en.wikipedia.org/wiki/Academic_journal" TargetMode="External"/><Relationship Id="rId1" Type="http://schemas.openxmlformats.org/officeDocument/2006/relationships/slideLayout" Target="../slideLayouts/slideLayout2.xml"/><Relationship Id="rId6" Type="http://schemas.openxmlformats.org/officeDocument/2006/relationships/hyperlink" Target="http://en.wikipedia.org/wiki/Institute_for_Scientific_Information" TargetMode="External"/><Relationship Id="rId5" Type="http://schemas.openxmlformats.org/officeDocument/2006/relationships/hyperlink" Target="http://en.wikipedia.org/wiki/Eugene_Garfield" TargetMode="External"/><Relationship Id="rId10" Type="http://schemas.openxmlformats.org/officeDocument/2006/relationships/hyperlink" Target="https://outlook.leedsmet.ac.uk/owa/redir.aspx?C=Haruu0IxZUG_XrF5pLWPSqO4U0sDE9EI6_b6SLSj7OfUwfQxYAEHODTxvx6Mi2dRlIsVUTrYTAg.&amp;URL=http://en.wikipedia.org/wiki/Journal_Citation_Reports" TargetMode="External"/><Relationship Id="rId4" Type="http://schemas.openxmlformats.org/officeDocument/2006/relationships/hyperlink" Target="http://en.wikipedia.org/wiki/Proxy_(statistics)" TargetMode="External"/><Relationship Id="rId9" Type="http://schemas.openxmlformats.org/officeDocument/2006/relationships/hyperlink" Target="https://outlook.leedsmet.ac.uk/owa/redir.aspx?C=Haruu0IxZUG_XrF5pLWPSqO4U0sDE9EI6_b6SLSj7OfUwfQxYAEHODTxvx6Mi2dRlIsVUTrYTAg.&amp;URL=http://en.wikipedia.org/wiki/Impact_factor"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outlook.leedsmet.ac.uk/owa/redir.aspx?C=Haruu0IxZUG_XrF5pLWPSqO4U0sDE9EI6_b6SLSj7OfUwfQxYAEHODTxvx6Mi2dRlIsVUTrYTAg.&amp;URL=http://www.scimagojr.com/index.ph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23850" y="260350"/>
            <a:ext cx="7056438" cy="2520950"/>
          </a:xfrm>
        </p:spPr>
        <p:txBody>
          <a:bodyPr anchor="ctr"/>
          <a:lstStyle/>
          <a:p>
            <a:pPr algn="ctr" eaLnBrk="1" hangingPunct="1"/>
            <a:r>
              <a:rPr lang="en-GB" altLang="en-US" sz="4400" dirty="0"/>
              <a:t>Dipping your toe into the water: getting learning and teaching articles published</a:t>
            </a:r>
            <a:endParaRPr lang="en-GB" altLang="en-US" sz="4000" dirty="0"/>
          </a:p>
        </p:txBody>
      </p:sp>
      <p:sp>
        <p:nvSpPr>
          <p:cNvPr id="3075" name="Rectangle 3"/>
          <p:cNvSpPr>
            <a:spLocks noGrp="1" noChangeArrowheads="1"/>
          </p:cNvSpPr>
          <p:nvPr>
            <p:ph type="subTitle" idx="1"/>
          </p:nvPr>
        </p:nvSpPr>
        <p:spPr>
          <a:xfrm>
            <a:off x="860612" y="2928938"/>
            <a:ext cx="6214876" cy="3429000"/>
          </a:xfrm>
        </p:spPr>
        <p:txBody>
          <a:bodyPr/>
          <a:lstStyle/>
          <a:p>
            <a:pPr algn="ctr" eaLnBrk="1" hangingPunct="1">
              <a:defRPr/>
            </a:pPr>
            <a:r>
              <a:rPr lang="en-GB" b="1" dirty="0">
                <a:solidFill>
                  <a:schemeClr val="tx2">
                    <a:lumMod val="60000"/>
                    <a:lumOff val="40000"/>
                  </a:schemeClr>
                </a:solidFill>
              </a:rPr>
              <a:t>Aspiring National Teaching Fellows</a:t>
            </a:r>
          </a:p>
          <a:p>
            <a:pPr algn="ctr" eaLnBrk="1" hangingPunct="1">
              <a:defRPr/>
            </a:pPr>
            <a:r>
              <a:rPr lang="en-GB" b="1" dirty="0">
                <a:solidFill>
                  <a:schemeClr val="tx2">
                    <a:lumMod val="60000"/>
                    <a:lumOff val="40000"/>
                  </a:schemeClr>
                </a:solidFill>
              </a:rPr>
              <a:t>University of Bournemouth</a:t>
            </a:r>
          </a:p>
          <a:p>
            <a:pPr algn="ctr" eaLnBrk="1" hangingPunct="1">
              <a:defRPr/>
            </a:pPr>
            <a:r>
              <a:rPr lang="en-GB" sz="2000" b="1" dirty="0">
                <a:solidFill>
                  <a:srgbClr val="0070C0"/>
                </a:solidFill>
              </a:rPr>
              <a:t>June 2017</a:t>
            </a:r>
          </a:p>
          <a:p>
            <a:pPr algn="ctr" eaLnBrk="1" hangingPunct="1">
              <a:defRPr/>
            </a:pPr>
            <a:r>
              <a:rPr lang="en-GB" sz="2400" b="1" dirty="0"/>
              <a:t>Sally Brown 	@</a:t>
            </a:r>
            <a:r>
              <a:rPr lang="en-GB" sz="2400" b="1" dirty="0" err="1"/>
              <a:t>ProfSallyBrown</a:t>
            </a:r>
            <a:r>
              <a:rPr lang="en-GB" sz="2400" b="1" dirty="0"/>
              <a:t> </a:t>
            </a:r>
          </a:p>
          <a:p>
            <a:pPr algn="ctr" eaLnBrk="1" hangingPunct="1">
              <a:defRPr/>
            </a:pPr>
            <a:r>
              <a:rPr lang="en-GB" sz="2400" b="1" dirty="0">
                <a:hlinkClick r:id="rId3"/>
              </a:rPr>
              <a:t>http://sally-brown.net</a:t>
            </a:r>
            <a:r>
              <a:rPr lang="en-GB" sz="2400" b="1" dirty="0"/>
              <a:t> </a:t>
            </a:r>
          </a:p>
          <a:p>
            <a:pPr algn="ctr" eaLnBrk="1" hangingPunct="1">
              <a:defRPr/>
            </a:pPr>
            <a:r>
              <a:rPr lang="en-GB" sz="1800" b="1" dirty="0"/>
              <a:t>Emerita Professor, Leeds Beckett University</a:t>
            </a:r>
          </a:p>
          <a:p>
            <a:pPr algn="ctr" eaLnBrk="1" hangingPunct="1">
              <a:defRPr/>
            </a:pPr>
            <a:r>
              <a:rPr lang="en-GB" sz="1800" b="1" dirty="0"/>
              <a:t>Visiting Professor: Edge Hill University, University of Plymouth, University of South Wales, and Liverpool John Moores University.</a:t>
            </a:r>
          </a:p>
        </p:txBody>
      </p:sp>
      <p:sp>
        <p:nvSpPr>
          <p:cNvPr id="16388"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4. Honing your writing style;</a:t>
            </a:r>
          </a:p>
        </p:txBody>
      </p:sp>
      <p:sp>
        <p:nvSpPr>
          <p:cNvPr id="3" name="Content Placeholder 2"/>
          <p:cNvSpPr>
            <a:spLocks noGrp="1"/>
          </p:cNvSpPr>
          <p:nvPr>
            <p:ph idx="1"/>
          </p:nvPr>
        </p:nvSpPr>
        <p:spPr/>
        <p:txBody>
          <a:bodyPr/>
          <a:lstStyle/>
          <a:p>
            <a:r>
              <a:rPr lang="en-GB" sz="2400" b="1" dirty="0"/>
              <a:t>If you want to publish in a journal or a book series, become very familiar with their existing outputs;</a:t>
            </a:r>
          </a:p>
          <a:p>
            <a:r>
              <a:rPr lang="en-GB" sz="2400" b="1" dirty="0"/>
              <a:t>Read thoroughly the last couple of issues of a journal you want to submit to, for example, or scrutinize other books in the series;</a:t>
            </a:r>
          </a:p>
          <a:p>
            <a:r>
              <a:rPr lang="en-GB" sz="2400" b="1" dirty="0"/>
              <a:t>Look at:</a:t>
            </a:r>
          </a:p>
          <a:p>
            <a:pPr lvl="1"/>
            <a:r>
              <a:rPr lang="en-GB" sz="2400" b="1" dirty="0"/>
              <a:t>Technical issues like length, format, layout, number of diagrams/ tables expected;</a:t>
            </a:r>
          </a:p>
          <a:p>
            <a:pPr lvl="1"/>
            <a:r>
              <a:rPr lang="en-GB" sz="2400" b="1" dirty="0"/>
              <a:t>Stylistic issues like active or passive verbs, typical sentence structure, tone, register, vocabulary; </a:t>
            </a:r>
          </a:p>
          <a:p>
            <a:pPr lvl="1"/>
            <a:r>
              <a:rPr lang="en-GB" sz="2400" b="1" dirty="0"/>
              <a:t>Read and read and read to get the look and feel right.</a:t>
            </a:r>
          </a:p>
          <a:p>
            <a:pPr lvl="1"/>
            <a:endParaRPr lang="en-GB" sz="2400" b="1" dirty="0"/>
          </a:p>
          <a:p>
            <a:pPr marL="0" indent="0">
              <a:buNone/>
            </a:pPr>
            <a:endParaRPr lang="en-GB" sz="2800" b="1" dirty="0"/>
          </a:p>
          <a:p>
            <a:endParaRPr lang="en-GB" b="1" dirty="0"/>
          </a:p>
        </p:txBody>
      </p:sp>
    </p:spTree>
    <p:extLst>
      <p:ext uri="{BB962C8B-B14F-4D97-AF65-F5344CB8AC3E}">
        <p14:creationId xmlns:p14="http://schemas.microsoft.com/office/powerpoint/2010/main" val="3494341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Good advice to help you maximise your chances of publication:</a:t>
            </a:r>
            <a:endParaRPr lang="en-GB" altLang="en-US" sz="3200"/>
          </a:p>
        </p:txBody>
      </p:sp>
      <p:sp>
        <p:nvSpPr>
          <p:cNvPr id="36867" name="Content Placeholder 4"/>
          <p:cNvSpPr>
            <a:spLocks noGrp="1"/>
          </p:cNvSpPr>
          <p:nvPr>
            <p:ph idx="1"/>
          </p:nvPr>
        </p:nvSpPr>
        <p:spPr/>
        <p:txBody>
          <a:bodyPr/>
          <a:lstStyle/>
          <a:p>
            <a:r>
              <a:rPr lang="en-US" altLang="en-US" b="1" dirty="0"/>
              <a:t> Write clearly, logically and sequentially.</a:t>
            </a:r>
            <a:endParaRPr lang="en-GB" altLang="en-US" b="1" dirty="0"/>
          </a:p>
          <a:p>
            <a:r>
              <a:rPr lang="en-US" altLang="en-US" b="1" dirty="0"/>
              <a:t>Study and follow the author guidelines.</a:t>
            </a:r>
            <a:endParaRPr lang="en-GB" altLang="en-US" b="1" dirty="0"/>
          </a:p>
          <a:p>
            <a:r>
              <a:rPr lang="en-US" altLang="en-US" b="1" dirty="0"/>
              <a:t>Have the manuscript critiqued by peers and others before submission.</a:t>
            </a:r>
            <a:endParaRPr lang="en-GB" altLang="en-US" b="1" dirty="0"/>
          </a:p>
          <a:p>
            <a:r>
              <a:rPr lang="en-US" altLang="en-US" b="1" dirty="0"/>
              <a:t>Think what readers might want to know, rather than what you want to say.</a:t>
            </a:r>
            <a:endParaRPr lang="en-GB" altLang="en-US" b="1" dirty="0"/>
          </a:p>
          <a:p>
            <a:r>
              <a:rPr lang="en-US" altLang="en-US" b="1" dirty="0"/>
              <a:t>Pay great attention to detail about presentation/appearance/format.</a:t>
            </a:r>
            <a:endParaRPr lang="en-GB" altLang="en-US" b="1" dirty="0"/>
          </a:p>
          <a:p>
            <a:r>
              <a:rPr lang="en-US" altLang="en-US" b="1" dirty="0"/>
              <a:t>Ensure your Research method is relevant, appropriate and accurate.</a:t>
            </a:r>
            <a:endParaRPr lang="en-GB" altLang="en-US" b="1" dirty="0"/>
          </a:p>
          <a:p>
            <a:endParaRPr lang="en-GB" alt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5. 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abut listen intently and consider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53538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dirty="0"/>
              <a:t>Ten most common reasons for immediately rejecting a manuscript (after Noble)</a:t>
            </a:r>
            <a:endParaRPr lang="en-GB" altLang="en-US" sz="3200" dirty="0"/>
          </a:p>
        </p:txBody>
      </p:sp>
      <p:sp>
        <p:nvSpPr>
          <p:cNvPr id="31747" name="Rectangle 3"/>
          <p:cNvSpPr>
            <a:spLocks noGrp="1" noChangeArrowheads="1"/>
          </p:cNvSpPr>
          <p:nvPr>
            <p:ph type="body" idx="1"/>
          </p:nvPr>
        </p:nvSpPr>
        <p:spPr/>
        <p:txBody>
          <a:bodyPr/>
          <a:lstStyle/>
          <a:p>
            <a:pPr eaLnBrk="1" hangingPunct="1"/>
            <a:r>
              <a:rPr lang="en-US" altLang="en-US" sz="2400" b="1" dirty="0"/>
              <a:t>Author guidelines not followed.</a:t>
            </a:r>
          </a:p>
          <a:p>
            <a:pPr eaLnBrk="1" hangingPunct="1"/>
            <a:r>
              <a:rPr lang="en-US" altLang="en-US" sz="2400" b="1" dirty="0"/>
              <a:t>Not thorough.</a:t>
            </a:r>
          </a:p>
          <a:p>
            <a:pPr eaLnBrk="1" hangingPunct="1"/>
            <a:r>
              <a:rPr lang="en-US" altLang="en-US" sz="2400" b="1" dirty="0"/>
              <a:t>Bad writing: clarity and style.</a:t>
            </a:r>
          </a:p>
          <a:p>
            <a:pPr eaLnBrk="1" hangingPunct="1"/>
            <a:r>
              <a:rPr lang="en-US" altLang="en-US" sz="2400" b="1" dirty="0"/>
              <a:t>Subject of no interest to readers.</a:t>
            </a:r>
          </a:p>
          <a:p>
            <a:pPr eaLnBrk="1" hangingPunct="1"/>
            <a:r>
              <a:rPr lang="en-US" altLang="en-US" sz="2400" b="1" dirty="0"/>
              <a:t>Poor statistics, tables, figures.</a:t>
            </a:r>
          </a:p>
          <a:p>
            <a:pPr eaLnBrk="1" hangingPunct="1"/>
            <a:r>
              <a:rPr lang="en-US" altLang="en-US" sz="2400" b="1" dirty="0"/>
              <a:t>Old subject / manuscript.</a:t>
            </a:r>
          </a:p>
          <a:p>
            <a:pPr eaLnBrk="1" hangingPunct="1"/>
            <a:r>
              <a:rPr lang="en-US" altLang="en-US" sz="2400" b="1" dirty="0"/>
              <a:t>Unprofessional appearance.</a:t>
            </a:r>
          </a:p>
          <a:p>
            <a:pPr eaLnBrk="1" hangingPunct="1"/>
            <a:r>
              <a:rPr lang="en-US" altLang="en-US" sz="2400" b="1" dirty="0"/>
              <a:t>Title of manuscript.</a:t>
            </a:r>
          </a:p>
          <a:p>
            <a:pPr eaLnBrk="1" hangingPunct="1"/>
            <a:r>
              <a:rPr lang="en-US" altLang="en-US" sz="2400" b="1" dirty="0"/>
              <a:t>Too simple - ‘reporting’.</a:t>
            </a:r>
          </a:p>
          <a:p>
            <a:pPr eaLnBrk="1" hangingPunct="1"/>
            <a:r>
              <a:rPr lang="en-US" altLang="en-US" sz="2400" b="1" dirty="0"/>
              <a:t>Written at the wrong level.</a:t>
            </a:r>
          </a:p>
          <a:p>
            <a:pPr eaLnBrk="1" hangingPunct="1"/>
            <a:endParaRPr lang="en-US" altLang="en-US" b="1" dirty="0"/>
          </a:p>
          <a:p>
            <a:pPr eaLnBrk="1" hangingPunct="1"/>
            <a:endParaRPr lang="en-GB"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Most common problems editors experience with manuscripts received...</a:t>
            </a:r>
            <a:endParaRPr lang="en-GB" altLang="en-US" sz="3200"/>
          </a:p>
        </p:txBody>
      </p:sp>
      <p:sp>
        <p:nvSpPr>
          <p:cNvPr id="34819" name="Rectangle 3"/>
          <p:cNvSpPr>
            <a:spLocks noGrp="1" noChangeArrowheads="1"/>
          </p:cNvSpPr>
          <p:nvPr>
            <p:ph type="body" idx="1"/>
          </p:nvPr>
        </p:nvSpPr>
        <p:spPr/>
        <p:txBody>
          <a:bodyPr/>
          <a:lstStyle/>
          <a:p>
            <a:pPr eaLnBrk="1" hangingPunct="1"/>
            <a:r>
              <a:rPr lang="en-US" altLang="en-US" b="1"/>
              <a:t>slight, trivial or low-quality work/research.</a:t>
            </a:r>
          </a:p>
          <a:p>
            <a:pPr eaLnBrk="1" hangingPunct="1"/>
            <a:r>
              <a:rPr lang="en-US" altLang="en-US" b="1"/>
              <a:t>inappropriate subject for journal.</a:t>
            </a:r>
          </a:p>
          <a:p>
            <a:pPr eaLnBrk="1" hangingPunct="1"/>
            <a:r>
              <a:rPr lang="en-US" altLang="en-US" b="1"/>
              <a:t>poor quality of writing.</a:t>
            </a:r>
          </a:p>
          <a:p>
            <a:pPr eaLnBrk="1" hangingPunct="1"/>
            <a:r>
              <a:rPr lang="en-US" altLang="en-US" b="1"/>
              <a:t>failure to follow author guidelines.</a:t>
            </a:r>
          </a:p>
          <a:p>
            <a:pPr eaLnBrk="1" hangingPunct="1"/>
            <a:r>
              <a:rPr lang="en-US" altLang="en-US" b="1"/>
              <a:t>presentation/appearance/format.</a:t>
            </a:r>
          </a:p>
          <a:p>
            <a:pPr eaLnBrk="1" hangingPunct="1"/>
            <a:endParaRPr lang="en-GB"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0"/>
            <a:ext cx="7543800" cy="714375"/>
          </a:xfrm>
        </p:spPr>
        <p:txBody>
          <a:bodyPr/>
          <a:lstStyle/>
          <a:p>
            <a:pPr eaLnBrk="1" hangingPunct="1"/>
            <a:r>
              <a:rPr lang="en-US" altLang="en-US" sz="3200" dirty="0"/>
              <a:t>Referees and reviewers look for the following in manuscripts:</a:t>
            </a:r>
            <a:endParaRPr lang="en-GB" altLang="en-US" sz="3200" dirty="0"/>
          </a:p>
        </p:txBody>
      </p:sp>
      <p:sp>
        <p:nvSpPr>
          <p:cNvPr id="35843" name="Rectangle 3"/>
          <p:cNvSpPr>
            <a:spLocks noGrp="1" noChangeArrowheads="1"/>
          </p:cNvSpPr>
          <p:nvPr>
            <p:ph type="body" idx="1"/>
          </p:nvPr>
        </p:nvSpPr>
        <p:spPr/>
        <p:txBody>
          <a:bodyPr/>
          <a:lstStyle/>
          <a:p>
            <a:pPr eaLnBrk="1" hangingPunct="1">
              <a:lnSpc>
                <a:spcPct val="90000"/>
              </a:lnSpc>
            </a:pPr>
            <a:r>
              <a:rPr lang="en-US" altLang="en-US" b="1"/>
              <a:t>Clarity, coherence, well-written.</a:t>
            </a:r>
          </a:p>
          <a:p>
            <a:pPr eaLnBrk="1" hangingPunct="1">
              <a:lnSpc>
                <a:spcPct val="90000"/>
              </a:lnSpc>
            </a:pPr>
            <a:r>
              <a:rPr lang="en-US" altLang="en-US" b="1"/>
              <a:t>Thoroughness.</a:t>
            </a:r>
          </a:p>
          <a:p>
            <a:pPr eaLnBrk="1" hangingPunct="1">
              <a:lnSpc>
                <a:spcPct val="90000"/>
              </a:lnSpc>
            </a:pPr>
            <a:r>
              <a:rPr lang="en-US" altLang="en-US" b="1"/>
              <a:t>Research method.</a:t>
            </a:r>
          </a:p>
          <a:p>
            <a:pPr eaLnBrk="1" hangingPunct="1">
              <a:lnSpc>
                <a:spcPct val="90000"/>
              </a:lnSpc>
            </a:pPr>
            <a:r>
              <a:rPr lang="en-US" altLang="en-US" b="1"/>
              <a:t>Appropriateness to the journal.</a:t>
            </a:r>
          </a:p>
          <a:p>
            <a:pPr eaLnBrk="1" hangingPunct="1">
              <a:lnSpc>
                <a:spcPct val="90000"/>
              </a:lnSpc>
            </a:pPr>
            <a:r>
              <a:rPr lang="en-US" altLang="en-US" b="1"/>
              <a:t>A unique contribution.</a:t>
            </a:r>
          </a:p>
          <a:p>
            <a:pPr eaLnBrk="1" hangingPunct="1">
              <a:lnSpc>
                <a:spcPct val="90000"/>
              </a:lnSpc>
            </a:pPr>
            <a:r>
              <a:rPr lang="en-US" altLang="en-US" b="1"/>
              <a:t>Advancement of knowledge.</a:t>
            </a:r>
          </a:p>
          <a:p>
            <a:pPr eaLnBrk="1" hangingPunct="1">
              <a:lnSpc>
                <a:spcPct val="90000"/>
              </a:lnSpc>
            </a:pPr>
            <a:r>
              <a:rPr lang="en-US" altLang="en-US" b="1"/>
              <a:t>Importance of subject</a:t>
            </a:r>
          </a:p>
          <a:p>
            <a:pPr eaLnBrk="1" hangingPunct="1">
              <a:lnSpc>
                <a:spcPct val="90000"/>
              </a:lnSpc>
            </a:pPr>
            <a:r>
              <a:rPr lang="en-US" altLang="en-US" b="1"/>
              <a:t>Generalisability and validity of results.</a:t>
            </a:r>
          </a:p>
          <a:p>
            <a:pPr eaLnBrk="1" hangingPunct="1">
              <a:lnSpc>
                <a:spcPct val="90000"/>
              </a:lnSpc>
            </a:pPr>
            <a:r>
              <a:rPr lang="en-US" altLang="en-US" b="1"/>
              <a:t>Timeliness.</a:t>
            </a:r>
            <a:endParaRPr lang="en-GB" altLang="en-US"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sz="3500"/>
              <a:t>The ‘ten damn fool questions’ method of getting started...</a:t>
            </a:r>
            <a:endParaRPr lang="en-GB" altLang="en-US" sz="3500"/>
          </a:p>
        </p:txBody>
      </p:sp>
      <p:sp>
        <p:nvSpPr>
          <p:cNvPr id="40963" name="Rectangle 3"/>
          <p:cNvSpPr>
            <a:spLocks noGrp="1" noChangeArrowheads="1"/>
          </p:cNvSpPr>
          <p:nvPr>
            <p:ph type="body" idx="1"/>
          </p:nvPr>
        </p:nvSpPr>
        <p:spPr>
          <a:xfrm>
            <a:off x="468313" y="1412875"/>
            <a:ext cx="3167062" cy="4789488"/>
          </a:xfrm>
        </p:spPr>
        <p:txBody>
          <a:bodyPr/>
          <a:lstStyle/>
          <a:p>
            <a:pPr eaLnBrk="1" hangingPunct="1">
              <a:lnSpc>
                <a:spcPct val="90000"/>
              </a:lnSpc>
            </a:pPr>
            <a:r>
              <a:rPr lang="en-US" altLang="en-US" sz="2400" b="1" dirty="0"/>
              <a:t>What am I doing?</a:t>
            </a:r>
          </a:p>
          <a:p>
            <a:pPr eaLnBrk="1" hangingPunct="1">
              <a:lnSpc>
                <a:spcPct val="90000"/>
              </a:lnSpc>
            </a:pPr>
            <a:r>
              <a:rPr lang="en-US" altLang="en-US" sz="2400" b="1" dirty="0"/>
              <a:t>Why am I doing it?</a:t>
            </a:r>
          </a:p>
          <a:p>
            <a:pPr eaLnBrk="1" hangingPunct="1">
              <a:lnSpc>
                <a:spcPct val="90000"/>
              </a:lnSpc>
            </a:pPr>
            <a:r>
              <a:rPr lang="en-US" altLang="en-US" sz="2400" b="1" dirty="0"/>
              <a:t>What has been done in the past?</a:t>
            </a:r>
          </a:p>
          <a:p>
            <a:pPr eaLnBrk="1" hangingPunct="1">
              <a:lnSpc>
                <a:spcPct val="90000"/>
              </a:lnSpc>
            </a:pPr>
            <a:r>
              <a:rPr lang="en-US" altLang="en-US" sz="2400" b="1" dirty="0"/>
              <a:t>What were the effects?</a:t>
            </a:r>
          </a:p>
          <a:p>
            <a:pPr eaLnBrk="1" hangingPunct="1">
              <a:lnSpc>
                <a:spcPct val="90000"/>
              </a:lnSpc>
            </a:pPr>
            <a:r>
              <a:rPr lang="en-US" altLang="en-US" sz="2400" b="1" dirty="0"/>
              <a:t>Why was this unsatisfactory?</a:t>
            </a:r>
          </a:p>
          <a:p>
            <a:pPr eaLnBrk="1" hangingPunct="1">
              <a:lnSpc>
                <a:spcPct val="90000"/>
              </a:lnSpc>
            </a:pPr>
            <a:r>
              <a:rPr lang="en-US" altLang="en-US" sz="2400" b="1" dirty="0"/>
              <a:t>What have I tried that worked?</a:t>
            </a:r>
          </a:p>
          <a:p>
            <a:pPr eaLnBrk="1" hangingPunct="1">
              <a:lnSpc>
                <a:spcPct val="90000"/>
              </a:lnSpc>
            </a:pPr>
            <a:endParaRPr lang="en-GB" altLang="en-US" sz="2600" dirty="0"/>
          </a:p>
        </p:txBody>
      </p:sp>
      <p:sp>
        <p:nvSpPr>
          <p:cNvPr id="5" name="Rectangle 3"/>
          <p:cNvSpPr txBox="1">
            <a:spLocks noChangeArrowheads="1"/>
          </p:cNvSpPr>
          <p:nvPr/>
        </p:nvSpPr>
        <p:spPr bwMode="auto">
          <a:xfrm>
            <a:off x="4068328" y="1423255"/>
            <a:ext cx="3167062"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a:lstStyle>
          <a:p>
            <a:pPr eaLnBrk="1" hangingPunct="1">
              <a:buClr>
                <a:srgbClr val="002060"/>
              </a:buClr>
            </a:pPr>
            <a:r>
              <a:rPr lang="en-US" altLang="en-US" sz="2400" b="1" dirty="0"/>
              <a:t>What didn’t work so well?</a:t>
            </a:r>
          </a:p>
          <a:p>
            <a:pPr eaLnBrk="1" hangingPunct="1">
              <a:buClr>
                <a:srgbClr val="002060"/>
              </a:buClr>
            </a:pPr>
            <a:r>
              <a:rPr lang="en-US" altLang="en-US" sz="2400" b="1" dirty="0"/>
              <a:t>What have I learned from my success and failures? </a:t>
            </a:r>
          </a:p>
          <a:p>
            <a:pPr eaLnBrk="1" hangingPunct="1">
              <a:buClr>
                <a:srgbClr val="002060"/>
              </a:buClr>
            </a:pPr>
            <a:r>
              <a:rPr lang="en-US" altLang="en-US" sz="2400" b="1" dirty="0"/>
              <a:t>What can I deduce from what I have done?</a:t>
            </a:r>
          </a:p>
          <a:p>
            <a:pPr eaLnBrk="1" hangingPunct="1">
              <a:buClr>
                <a:srgbClr val="002060"/>
              </a:buClr>
            </a:pPr>
            <a:r>
              <a:rPr lang="en-US" altLang="en-US" sz="2400" b="1" dirty="0"/>
              <a:t>What do I plan to do next?</a:t>
            </a:r>
            <a:endParaRPr lang="en-GB" altLang="en-US" sz="2400" b="1" dirty="0"/>
          </a:p>
          <a:p>
            <a:pPr eaLnBrk="1" hangingPunct="1">
              <a:lnSpc>
                <a:spcPct val="90000"/>
              </a:lnSpc>
            </a:pPr>
            <a:endParaRPr lang="en-US" altLang="en-US" sz="2400" b="1" kern="0" dirty="0"/>
          </a:p>
          <a:p>
            <a:pPr eaLnBrk="1" hangingPunct="1">
              <a:lnSpc>
                <a:spcPct val="90000"/>
              </a:lnSpc>
            </a:pPr>
            <a:endParaRPr lang="en-GB" altLang="en-US" sz="2600" kern="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 can do it!</a:t>
            </a:r>
          </a:p>
        </p:txBody>
      </p:sp>
      <p:sp>
        <p:nvSpPr>
          <p:cNvPr id="3" name="Content Placeholder 2"/>
          <p:cNvSpPr>
            <a:spLocks noGrp="1"/>
          </p:cNvSpPr>
          <p:nvPr>
            <p:ph idx="1"/>
          </p:nvPr>
        </p:nvSpPr>
        <p:spPr/>
        <p:txBody>
          <a:bodyPr/>
          <a:lstStyle/>
          <a:p>
            <a:r>
              <a:rPr lang="en-GB" sz="2800" b="1" dirty="0"/>
              <a:t>The greatest barriers to having a successful track record of publications are often self-generated;</a:t>
            </a:r>
          </a:p>
          <a:p>
            <a:r>
              <a:rPr lang="en-GB" sz="2800" b="1" dirty="0"/>
              <a:t>Don’t be afraid or embarrassed to seek out help: practically all successful academic writers have needed an initial leg up!</a:t>
            </a:r>
          </a:p>
          <a:p>
            <a:r>
              <a:rPr lang="en-GB" sz="2800" b="1" dirty="0"/>
              <a:t>Look for co-publication opportunities with experienced writers;</a:t>
            </a:r>
          </a:p>
          <a:p>
            <a:r>
              <a:rPr lang="en-GB" sz="2800" b="1" dirty="0"/>
              <a:t>Always ask with any data set ‘How can I use this in more than one way to maximise impact?’</a:t>
            </a:r>
          </a:p>
        </p:txBody>
      </p:sp>
    </p:spTree>
    <p:extLst>
      <p:ext uri="{BB962C8B-B14F-4D97-AF65-F5344CB8AC3E}">
        <p14:creationId xmlns:p14="http://schemas.microsoft.com/office/powerpoint/2010/main" val="3321768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dirty="0"/>
              <a:t>Useful references</a:t>
            </a:r>
          </a:p>
        </p:txBody>
      </p:sp>
      <p:sp>
        <p:nvSpPr>
          <p:cNvPr id="51203" name="Rectangle 3"/>
          <p:cNvSpPr>
            <a:spLocks noGrp="1" noChangeArrowheads="1"/>
          </p:cNvSpPr>
          <p:nvPr>
            <p:ph type="body" idx="4294967295"/>
          </p:nvPr>
        </p:nvSpPr>
        <p:spPr/>
        <p:txBody>
          <a:bodyPr/>
          <a:lstStyle/>
          <a:p>
            <a:r>
              <a:rPr lang="en-GB" altLang="en-US" sz="2000" b="1" dirty="0"/>
              <a:t>Black, D., Brown, S., Day, A. and Race, P. (1998) </a:t>
            </a:r>
            <a:r>
              <a:rPr lang="en-US" altLang="en-US" sz="2000" b="1" i="1" dirty="0"/>
              <a:t>500 Tips for Getting Published, </a:t>
            </a:r>
            <a:r>
              <a:rPr lang="en-US" altLang="en-US" sz="2000" b="1" dirty="0"/>
              <a:t>London,</a:t>
            </a:r>
            <a:r>
              <a:rPr lang="en-US" altLang="en-US" sz="2000" b="1" i="1" dirty="0"/>
              <a:t> </a:t>
            </a:r>
            <a:r>
              <a:rPr lang="en-US" altLang="en-US" sz="2000" b="1" dirty="0" err="1"/>
              <a:t>Kogan</a:t>
            </a:r>
            <a:r>
              <a:rPr lang="en-US" altLang="en-US" sz="2000" b="1" dirty="0"/>
              <a:t> Page.</a:t>
            </a:r>
            <a:endParaRPr lang="en-GB" altLang="en-US" sz="2000" b="1" dirty="0"/>
          </a:p>
          <a:p>
            <a:r>
              <a:rPr lang="en-GB" altLang="en-US" sz="2000" b="1" dirty="0"/>
              <a:t>Day, A. (2008) </a:t>
            </a:r>
            <a:r>
              <a:rPr lang="en-GB" altLang="en-US" sz="2000" b="1" i="1" dirty="0"/>
              <a:t>How to Get Research Published in Journals, </a:t>
            </a:r>
            <a:r>
              <a:rPr lang="en-GB" altLang="en-US" sz="2000" b="1" dirty="0"/>
              <a:t>London: Gower.</a:t>
            </a:r>
          </a:p>
          <a:p>
            <a:r>
              <a:rPr lang="en-US" altLang="en-US" sz="2000" b="1" dirty="0"/>
              <a:t>Fairbairn, G. and Fairbairn, S. (2005) </a:t>
            </a:r>
            <a:r>
              <a:rPr lang="en-US" altLang="en-US" sz="2000" b="1" i="1" dirty="0"/>
              <a:t>Writing your abstract: a guide for would be conference presenters</a:t>
            </a:r>
            <a:r>
              <a:rPr lang="en-US" altLang="en-US" sz="2000" b="1" dirty="0"/>
              <a:t> Salisbury: APS publishing </a:t>
            </a:r>
            <a:endParaRPr lang="en-GB" altLang="en-US" sz="2000" b="1" dirty="0"/>
          </a:p>
          <a:p>
            <a:r>
              <a:rPr lang="en-US" altLang="en-US" sz="2000" b="1" dirty="0" err="1"/>
              <a:t>Kamler</a:t>
            </a:r>
            <a:r>
              <a:rPr lang="en-US" altLang="en-US" sz="2000" b="1" dirty="0"/>
              <a:t>, B and Thomson, P. (2006) </a:t>
            </a:r>
            <a:r>
              <a:rPr lang="en-US" altLang="en-US" sz="2000" b="1" i="1" dirty="0"/>
              <a:t>Helping doctoral students write: pedagogies for supervision, </a:t>
            </a:r>
            <a:r>
              <a:rPr lang="en-US" altLang="en-US" sz="2000" b="1" dirty="0"/>
              <a:t>London: Routledge.</a:t>
            </a:r>
            <a:endParaRPr lang="en-GB" altLang="en-US" sz="2000" b="1" dirty="0"/>
          </a:p>
          <a:p>
            <a:r>
              <a:rPr lang="en-US" altLang="en-US" sz="2000" b="1" dirty="0"/>
              <a:t>Noble, K. (1989) </a:t>
            </a:r>
            <a:r>
              <a:rPr lang="en-US" altLang="en-US" sz="2000" b="1" i="1" dirty="0"/>
              <a:t>Publish or Perish: what 23 Journal Editors have to say </a:t>
            </a:r>
            <a:r>
              <a:rPr lang="en-GB" altLang="en-US" sz="2000" b="1" i="1" dirty="0"/>
              <a:t>Studies in Higher Education, Volume 14, Issue 1, pages 97 - 102</a:t>
            </a:r>
            <a:r>
              <a:rPr lang="en-GB" altLang="en-US" sz="2000" b="1" dirty="0"/>
              <a:t> Routledge.</a:t>
            </a:r>
          </a:p>
          <a:p>
            <a:r>
              <a:rPr lang="en-GB" altLang="en-US" sz="2000" b="1" dirty="0"/>
              <a:t>Sadler, R. (1984, but multiple subsequent reprints) </a:t>
            </a:r>
            <a:r>
              <a:rPr lang="en-GB" altLang="en-US" sz="2000" b="1" i="1" dirty="0"/>
              <a:t>Up the Publication Road, </a:t>
            </a:r>
            <a:r>
              <a:rPr lang="en-GB" altLang="en-US" sz="2000" b="1" dirty="0"/>
              <a:t>HERDSA: Green Guide No 2.</a:t>
            </a:r>
          </a:p>
          <a:p>
            <a:r>
              <a:rPr lang="en-GB" altLang="en-US" sz="2000" b="1" dirty="0"/>
              <a:t>Thomson, P. and </a:t>
            </a:r>
            <a:r>
              <a:rPr lang="en-GB" altLang="en-US" sz="2000" b="1" dirty="0" err="1"/>
              <a:t>Kamler</a:t>
            </a:r>
            <a:r>
              <a:rPr lang="en-GB" altLang="en-US" sz="2000" b="1" dirty="0"/>
              <a:t>, B. (2013) </a:t>
            </a:r>
            <a:r>
              <a:rPr lang="en-GB" altLang="en-US" sz="2000" b="1" i="1" dirty="0"/>
              <a:t>Writing for peer reviewed journals </a:t>
            </a:r>
            <a:r>
              <a:rPr lang="en-GB" altLang="en-US" sz="2000" b="1" dirty="0"/>
              <a:t>London: Routledge.</a:t>
            </a:r>
          </a:p>
          <a:p>
            <a:pPr>
              <a:buFont typeface="Wingdings" panose="05000000000000000000" pitchFamily="2" charset="2"/>
              <a:buNone/>
            </a:pPr>
            <a:r>
              <a:rPr lang="en-GB" altLang="en-US" sz="2600" b="1"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Five things you can do to help yourself get published on learning and teaching</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b="1" dirty="0"/>
              <a:t>Think through your rationale for wanting to get published;</a:t>
            </a:r>
          </a:p>
          <a:p>
            <a:pPr marL="514350" indent="-514350">
              <a:buSzPct val="100000"/>
              <a:buFont typeface="+mj-lt"/>
              <a:buAutoNum type="arabicPeriod"/>
            </a:pPr>
            <a:r>
              <a:rPr lang="en-GB" b="1" dirty="0"/>
              <a:t>Decide which publication outlets are best for you;</a:t>
            </a:r>
          </a:p>
          <a:p>
            <a:pPr marL="514350" indent="-514350">
              <a:buSzPct val="100000"/>
              <a:buFont typeface="+mj-lt"/>
              <a:buAutoNum type="arabicPeriod"/>
            </a:pPr>
            <a:r>
              <a:rPr lang="en-GB" b="1" dirty="0"/>
              <a:t>Getting feedback on your work;</a:t>
            </a:r>
          </a:p>
          <a:p>
            <a:pPr marL="514350" indent="-514350">
              <a:buSzPct val="100000"/>
              <a:buFont typeface="+mj-lt"/>
              <a:buAutoNum type="arabicPeriod"/>
            </a:pPr>
            <a:r>
              <a:rPr lang="en-GB" b="1" dirty="0"/>
              <a:t>Honing your writing style;</a:t>
            </a:r>
          </a:p>
          <a:p>
            <a:pPr marL="514350" indent="-514350">
              <a:buSzPct val="100000"/>
              <a:buFont typeface="+mj-lt"/>
              <a:buAutoNum type="arabicPeriod"/>
            </a:pPr>
            <a:r>
              <a:rPr lang="en-GB" b="1" dirty="0"/>
              <a:t>Persisting in the face of setbacks.</a:t>
            </a:r>
          </a:p>
        </p:txBody>
      </p:sp>
    </p:spTree>
    <p:extLst>
      <p:ext uri="{BB962C8B-B14F-4D97-AF65-F5344CB8AC3E}">
        <p14:creationId xmlns:p14="http://schemas.microsoft.com/office/powerpoint/2010/main" val="3578980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22238"/>
            <a:ext cx="7543800" cy="1074737"/>
          </a:xfrm>
        </p:spPr>
        <p:txBody>
          <a:bodyPr/>
          <a:lstStyle/>
          <a:p>
            <a:pPr eaLnBrk="1" hangingPunct="1"/>
            <a:r>
              <a:rPr lang="en-US" altLang="en-US" sz="3600" dirty="0"/>
              <a:t>1. Your rationale for publishing</a:t>
            </a:r>
            <a:endParaRPr lang="en-GB" altLang="en-US" sz="3600" dirty="0"/>
          </a:p>
        </p:txBody>
      </p:sp>
      <p:sp>
        <p:nvSpPr>
          <p:cNvPr id="23555" name="Rectangle 3"/>
          <p:cNvSpPr>
            <a:spLocks noGrp="1" noChangeArrowheads="1"/>
          </p:cNvSpPr>
          <p:nvPr>
            <p:ph type="body" idx="1"/>
          </p:nvPr>
        </p:nvSpPr>
        <p:spPr/>
        <p:txBody>
          <a:bodyPr/>
          <a:lstStyle/>
          <a:p>
            <a:pPr eaLnBrk="1" hangingPunct="1"/>
            <a:r>
              <a:rPr lang="en-US" altLang="en-US" sz="2400" b="1" dirty="0"/>
              <a:t>Disseminating the outcomes of your research.</a:t>
            </a:r>
          </a:p>
          <a:p>
            <a:pPr eaLnBrk="1" hangingPunct="1"/>
            <a:r>
              <a:rPr lang="en-US" altLang="en-US" sz="2400" b="1" dirty="0"/>
              <a:t>Accumulating evidence for your professional portfolio/ HEA application.</a:t>
            </a:r>
          </a:p>
          <a:p>
            <a:pPr eaLnBrk="1" hangingPunct="1"/>
            <a:r>
              <a:rPr lang="en-US" altLang="en-US" sz="2400" b="1" dirty="0"/>
              <a:t>Making a contribution to your department’s research profile.</a:t>
            </a:r>
            <a:r>
              <a:rPr lang="en-US" altLang="en-US" sz="2400" dirty="0"/>
              <a:t> </a:t>
            </a:r>
          </a:p>
          <a:p>
            <a:pPr eaLnBrk="1" hangingPunct="1"/>
            <a:r>
              <a:rPr lang="en-US" altLang="en-US" sz="2400" b="1" dirty="0"/>
              <a:t>Making a contribution to the academic community.</a:t>
            </a:r>
          </a:p>
          <a:p>
            <a:pPr eaLnBrk="1" hangingPunct="1"/>
            <a:r>
              <a:rPr lang="en-US" altLang="en-US" sz="2400" b="1" dirty="0"/>
              <a:t>Improving your own national profile and standing in the academic or professional community.</a:t>
            </a:r>
          </a:p>
          <a:p>
            <a:pPr eaLnBrk="1" hangingPunct="1"/>
            <a:r>
              <a:rPr lang="en-US" altLang="en-US" sz="2400" b="1" dirty="0"/>
              <a:t>Making some money.</a:t>
            </a:r>
            <a:endParaRPr lang="en-GB" altLang="en-US" sz="2400" b="1" dirty="0"/>
          </a:p>
          <a:p>
            <a:pPr eaLnBrk="1" hangingPunct="1"/>
            <a:endParaRPr lang="en-US" altLang="en-US" dirty="0"/>
          </a:p>
          <a:p>
            <a:pPr eaLnBrk="1" hangingPunct="1">
              <a:buFont typeface="Wingdings" panose="05000000000000000000" pitchFamily="2" charset="2"/>
              <a:buNone/>
            </a:pPr>
            <a:endParaRPr lang="en-GB" altLang="en-US" dirty="0"/>
          </a:p>
        </p:txBody>
      </p:sp>
      <p:sp>
        <p:nvSpPr>
          <p:cNvPr id="23556" name="Text Box 4"/>
          <p:cNvSpPr txBox="1">
            <a:spLocks noChangeArrowheads="1"/>
          </p:cNvSpPr>
          <p:nvPr/>
        </p:nvSpPr>
        <p:spPr bwMode="auto">
          <a:xfrm>
            <a:off x="1042988" y="5448300"/>
            <a:ext cx="70580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7" name="Text Box 5"/>
          <p:cNvSpPr txBox="1">
            <a:spLocks noChangeArrowheads="1"/>
          </p:cNvSpPr>
          <p:nvPr/>
        </p:nvSpPr>
        <p:spPr bwMode="auto">
          <a:xfrm>
            <a:off x="827088" y="5232400"/>
            <a:ext cx="67691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8" name="Rectangle 6"/>
          <p:cNvSpPr>
            <a:spLocks noChangeArrowheads="1"/>
          </p:cNvSpPr>
          <p:nvPr/>
        </p:nvSpPr>
        <p:spPr bwMode="auto">
          <a:xfrm>
            <a:off x="684213" y="5516563"/>
            <a:ext cx="7921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r>
              <a:rPr lang="en-US" altLang="en-US" sz="2000" dirty="0"/>
              <a:t>After D Royce Sadler: ‘Up the Publications Road’ HERDSA</a:t>
            </a:r>
            <a:endParaRPr lang="en-GB" alt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dirty="0"/>
              <a:t>Motives for publishing</a:t>
            </a:r>
            <a:endParaRPr lang="en-GB" altLang="en-US" dirty="0"/>
          </a:p>
        </p:txBody>
      </p:sp>
      <p:sp>
        <p:nvSpPr>
          <p:cNvPr id="25603" name="Rectangle 3"/>
          <p:cNvSpPr>
            <a:spLocks noGrp="1" noChangeArrowheads="1"/>
          </p:cNvSpPr>
          <p:nvPr>
            <p:ph type="body" idx="1"/>
          </p:nvPr>
        </p:nvSpPr>
        <p:spPr/>
        <p:txBody>
          <a:bodyPr/>
          <a:lstStyle/>
          <a:p>
            <a:pPr eaLnBrk="1" hangingPunct="1"/>
            <a:r>
              <a:rPr lang="en-US" altLang="en-US" sz="2400" b="1" dirty="0"/>
              <a:t>identifying yourself within a domain of research or scholarship and facilitating contact with other professionals working in the same area.</a:t>
            </a:r>
          </a:p>
          <a:p>
            <a:pPr eaLnBrk="1" hangingPunct="1"/>
            <a:r>
              <a:rPr lang="en-US" altLang="en-US" sz="2400" b="1" dirty="0"/>
              <a:t>because writing requires a very disciplined approach, it can help to facilitate your thinking and clarify your logic.</a:t>
            </a:r>
          </a:p>
          <a:p>
            <a:pPr eaLnBrk="1" hangingPunct="1"/>
            <a:r>
              <a:rPr lang="en-US" altLang="en-US" sz="2400" b="1" dirty="0"/>
              <a:t>Publications make you more credible to your students. They see you as a person who has something scholarly to offer.</a:t>
            </a:r>
          </a:p>
          <a:p>
            <a:pPr eaLnBrk="1" hangingPunct="1"/>
            <a:r>
              <a:rPr lang="en-US" altLang="en-US" sz="2400" b="1" dirty="0"/>
              <a:t>It can provide an immense amount of personal satisfaction.</a:t>
            </a:r>
          </a:p>
          <a:p>
            <a:pPr eaLnBrk="1" hangingPunct="1"/>
            <a:endParaRPr lang="en-US" altLang="en-US" b="1" dirty="0"/>
          </a:p>
          <a:p>
            <a:pPr eaLnBrk="1" hangingPunct="1"/>
            <a:endParaRPr lang="en-GB" altLang="en-US" b="1" dirty="0"/>
          </a:p>
        </p:txBody>
      </p:sp>
      <p:sp>
        <p:nvSpPr>
          <p:cNvPr id="25604" name="Text Box 5"/>
          <p:cNvSpPr txBox="1">
            <a:spLocks noChangeArrowheads="1"/>
          </p:cNvSpPr>
          <p:nvPr/>
        </p:nvSpPr>
        <p:spPr bwMode="auto">
          <a:xfrm>
            <a:off x="755650" y="5373688"/>
            <a:ext cx="7632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400"/>
              <a:t>D Royce Sadler: ‘Up the Publications Road’ HERDSA</a:t>
            </a:r>
          </a:p>
          <a:p>
            <a:pPr algn="l" eaLnBrk="1" hangingPunct="1"/>
            <a:endParaRPr lang="en-GB" alt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Other reasons</a:t>
            </a:r>
            <a:endParaRPr lang="en-GB" altLang="en-US" sz="3200"/>
          </a:p>
        </p:txBody>
      </p:sp>
      <p:sp>
        <p:nvSpPr>
          <p:cNvPr id="27651" name="Rectangle 3"/>
          <p:cNvSpPr>
            <a:spLocks noGrp="1" noChangeArrowheads="1"/>
          </p:cNvSpPr>
          <p:nvPr>
            <p:ph type="body" idx="1"/>
          </p:nvPr>
        </p:nvSpPr>
        <p:spPr/>
        <p:txBody>
          <a:bodyPr/>
          <a:lstStyle/>
          <a:p>
            <a:pPr eaLnBrk="1" hangingPunct="1"/>
            <a:endParaRPr lang="en-US" altLang="en-US" b="1" dirty="0"/>
          </a:p>
          <a:p>
            <a:pPr eaLnBrk="1" hangingPunct="1"/>
            <a:r>
              <a:rPr lang="en-US" altLang="en-US" b="1" dirty="0"/>
              <a:t>opening doors, getting a background.</a:t>
            </a:r>
          </a:p>
          <a:p>
            <a:pPr eaLnBrk="1" hangingPunct="1"/>
            <a:r>
              <a:rPr lang="en-US" altLang="en-US" b="1" dirty="0"/>
              <a:t>to get a broader career, maybe a lighter teaching load (!)</a:t>
            </a:r>
          </a:p>
          <a:p>
            <a:pPr eaLnBrk="1" hangingPunct="1"/>
            <a:r>
              <a:rPr lang="en-US" altLang="en-US" b="1" dirty="0"/>
              <a:t>to help you get a temporary contract renewed.</a:t>
            </a:r>
          </a:p>
          <a:p>
            <a:pPr eaLnBrk="1" hangingPunct="1"/>
            <a:r>
              <a:rPr lang="en-US" altLang="en-US" b="1" dirty="0"/>
              <a:t>to get free books for reviewing them.</a:t>
            </a:r>
          </a:p>
          <a:p>
            <a:pPr eaLnBrk="1" hangingPunct="1"/>
            <a:r>
              <a:rPr lang="en-US" altLang="en-US" b="1" dirty="0"/>
              <a:t>Making your case </a:t>
            </a:r>
            <a:r>
              <a:rPr lang="en-US" altLang="en-US" b="1" dirty="0" err="1"/>
              <a:t>foa</a:t>
            </a:r>
            <a:r>
              <a:rPr lang="en-US" altLang="en-US" b="1" dirty="0"/>
              <a:t> n excellence award</a:t>
            </a:r>
          </a:p>
          <a:p>
            <a:pPr eaLnBrk="1" hangingPunct="1"/>
            <a:endParaRPr lang="en-GB"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dirty="0"/>
              <a:t>2. Outlets for publications: a hierarchy</a:t>
            </a:r>
            <a:endParaRPr lang="en-GB" altLang="en-US" sz="3200" dirty="0"/>
          </a:p>
        </p:txBody>
      </p:sp>
      <p:sp>
        <p:nvSpPr>
          <p:cNvPr id="28675" name="Rectangle 3"/>
          <p:cNvSpPr>
            <a:spLocks noGrp="1" noChangeArrowheads="1"/>
          </p:cNvSpPr>
          <p:nvPr>
            <p:ph type="body" idx="1"/>
          </p:nvPr>
        </p:nvSpPr>
        <p:spPr/>
        <p:txBody>
          <a:bodyPr/>
          <a:lstStyle/>
          <a:p>
            <a:pPr eaLnBrk="1" hangingPunct="1">
              <a:lnSpc>
                <a:spcPct val="90000"/>
              </a:lnSpc>
            </a:pPr>
            <a:r>
              <a:rPr lang="en-US" altLang="en-US" sz="2300" b="1" dirty="0"/>
              <a:t>journals: international refereed</a:t>
            </a:r>
          </a:p>
          <a:p>
            <a:pPr eaLnBrk="1" hangingPunct="1">
              <a:lnSpc>
                <a:spcPct val="90000"/>
              </a:lnSpc>
            </a:pPr>
            <a:r>
              <a:rPr lang="en-US" altLang="en-US" sz="2300" b="1" dirty="0"/>
              <a:t>lesser, UK </a:t>
            </a:r>
            <a:r>
              <a:rPr lang="en-US" altLang="en-US" sz="2300" b="1" dirty="0" err="1"/>
              <a:t>unrefereed</a:t>
            </a:r>
            <a:endParaRPr lang="en-US" altLang="en-US" sz="2300" b="1" dirty="0"/>
          </a:p>
          <a:p>
            <a:pPr eaLnBrk="1" hangingPunct="1">
              <a:lnSpc>
                <a:spcPct val="90000"/>
              </a:lnSpc>
            </a:pPr>
            <a:r>
              <a:rPr lang="en-US" altLang="en-US" sz="2300" b="1" dirty="0"/>
              <a:t>books scholarly monograph, co-written, edited, co-edited</a:t>
            </a:r>
          </a:p>
          <a:p>
            <a:pPr eaLnBrk="1" hangingPunct="1">
              <a:lnSpc>
                <a:spcPct val="90000"/>
              </a:lnSpc>
            </a:pPr>
            <a:r>
              <a:rPr lang="en-US" altLang="en-US" sz="2300" b="1" dirty="0"/>
              <a:t>conference proceedings - refereed</a:t>
            </a:r>
          </a:p>
          <a:p>
            <a:pPr eaLnBrk="1" hangingPunct="1">
              <a:lnSpc>
                <a:spcPct val="90000"/>
              </a:lnSpc>
            </a:pPr>
            <a:r>
              <a:rPr lang="en-US" altLang="en-US" sz="2300" b="1" dirty="0"/>
              <a:t>book reviews</a:t>
            </a:r>
          </a:p>
          <a:p>
            <a:pPr eaLnBrk="1" hangingPunct="1">
              <a:lnSpc>
                <a:spcPct val="90000"/>
              </a:lnSpc>
            </a:pPr>
            <a:r>
              <a:rPr lang="en-US" altLang="en-US" sz="2300" b="1" dirty="0"/>
              <a:t>conference papers - depends on type</a:t>
            </a:r>
          </a:p>
          <a:p>
            <a:pPr eaLnBrk="1" hangingPunct="1">
              <a:lnSpc>
                <a:spcPct val="90000"/>
              </a:lnSpc>
            </a:pPr>
            <a:r>
              <a:rPr lang="en-US" altLang="en-US" sz="2300" b="1" dirty="0"/>
              <a:t>project reports</a:t>
            </a:r>
          </a:p>
          <a:p>
            <a:pPr eaLnBrk="1" hangingPunct="1">
              <a:lnSpc>
                <a:spcPct val="90000"/>
              </a:lnSpc>
            </a:pPr>
            <a:r>
              <a:rPr lang="en-US" altLang="en-US" sz="2300" b="1" dirty="0"/>
              <a:t>poster sessions</a:t>
            </a:r>
          </a:p>
          <a:p>
            <a:pPr eaLnBrk="1" hangingPunct="1">
              <a:lnSpc>
                <a:spcPct val="90000"/>
              </a:lnSpc>
            </a:pPr>
            <a:r>
              <a:rPr lang="en-US" altLang="en-US" sz="2300" b="1" dirty="0"/>
              <a:t>magazines</a:t>
            </a:r>
          </a:p>
          <a:p>
            <a:pPr eaLnBrk="1" hangingPunct="1">
              <a:lnSpc>
                <a:spcPct val="90000"/>
              </a:lnSpc>
            </a:pPr>
            <a:r>
              <a:rPr lang="en-US" altLang="en-US" sz="2300" b="1" dirty="0"/>
              <a:t>textbooks, newspapers </a:t>
            </a:r>
          </a:p>
          <a:p>
            <a:pPr eaLnBrk="1" hangingPunct="1">
              <a:lnSpc>
                <a:spcPct val="90000"/>
              </a:lnSpc>
            </a:pPr>
            <a:r>
              <a:rPr lang="en-US" altLang="en-US" sz="2300" b="1" dirty="0"/>
              <a:t>Web articles of various kinds</a:t>
            </a:r>
          </a:p>
          <a:p>
            <a:pPr eaLnBrk="1" hangingPunct="1">
              <a:lnSpc>
                <a:spcPct val="90000"/>
              </a:lnSpc>
            </a:pPr>
            <a:r>
              <a:rPr lang="en-US" altLang="en-US" sz="2300" b="1" dirty="0"/>
              <a:t>distance learning materials</a:t>
            </a:r>
            <a:endParaRPr lang="en-GB" altLang="en-US" sz="23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a:t>How do you evaluate the status and impact of journals?</a:t>
            </a:r>
          </a:p>
        </p:txBody>
      </p:sp>
      <p:sp>
        <p:nvSpPr>
          <p:cNvPr id="49155" name="Content Placeholder 4"/>
          <p:cNvSpPr>
            <a:spLocks noGrp="1"/>
          </p:cNvSpPr>
          <p:nvPr>
            <p:ph idx="1"/>
          </p:nvPr>
        </p:nvSpPr>
        <p:spPr/>
        <p:txBody>
          <a:bodyPr/>
          <a:lstStyle/>
          <a:p>
            <a:pPr>
              <a:buFont typeface="Wingdings" panose="05000000000000000000" pitchFamily="2" charset="2"/>
              <a:buNone/>
            </a:pPr>
            <a:r>
              <a:rPr lang="en-GB" altLang="en-US" sz="2200" b="1" dirty="0"/>
              <a:t>The impact factor (IF) of an </a:t>
            </a:r>
            <a:r>
              <a:rPr lang="en-GB" altLang="en-US" sz="2200" b="1" dirty="0">
                <a:hlinkClick r:id="rId2" tooltip="Academic journal"/>
              </a:rPr>
              <a:t>academic journal</a:t>
            </a:r>
            <a:r>
              <a:rPr lang="en-GB" altLang="en-US" sz="2200" b="1" dirty="0"/>
              <a:t> is a measure reflecting the average number of </a:t>
            </a:r>
            <a:r>
              <a:rPr lang="en-GB" altLang="en-US" sz="2200" b="1" dirty="0">
                <a:hlinkClick r:id="rId3" tooltip="Citation"/>
              </a:rPr>
              <a:t>citations</a:t>
            </a:r>
            <a:r>
              <a:rPr lang="en-GB" altLang="en-US" sz="2200" b="1" dirty="0"/>
              <a:t> to recent articles published in the journal. It is frequently used as a </a:t>
            </a:r>
            <a:r>
              <a:rPr lang="en-GB" altLang="en-US" sz="2200" b="1" dirty="0">
                <a:hlinkClick r:id="rId4" tooltip="Proxy (statistics)"/>
              </a:rPr>
              <a:t>proxy</a:t>
            </a:r>
            <a:r>
              <a:rPr lang="en-GB" altLang="en-US" sz="2200" b="1" dirty="0"/>
              <a:t> for the relative importance of a journal within its field, with journals with higher impact factors deemed to be more important than those with lower ones. The impact factor was devised by </a:t>
            </a:r>
            <a:r>
              <a:rPr lang="en-GB" altLang="en-US" sz="2200" b="1" dirty="0">
                <a:hlinkClick r:id="rId5" tooltip="Eugene Garfield"/>
              </a:rPr>
              <a:t>Eugene Garfield</a:t>
            </a:r>
            <a:r>
              <a:rPr lang="en-GB" altLang="en-US" sz="2200" b="1" dirty="0"/>
              <a:t>, the founder of the </a:t>
            </a:r>
            <a:r>
              <a:rPr lang="en-GB" altLang="en-US" sz="2200" b="1" dirty="0">
                <a:hlinkClick r:id="rId6" tooltip="Institute for Scientific Information"/>
              </a:rPr>
              <a:t>Institute for Scientific Information</a:t>
            </a:r>
            <a:r>
              <a:rPr lang="en-GB" altLang="en-US" sz="2200" b="1" dirty="0"/>
              <a:t>. Impact factors are calculated yearly starting from 1975 for those journals that are indexed in the </a:t>
            </a:r>
            <a:r>
              <a:rPr lang="en-GB" altLang="en-US" sz="2200" b="1" i="1" dirty="0">
                <a:hlinkClick r:id="rId7" tooltip="Journal Citation Reports"/>
              </a:rPr>
              <a:t>Journal Citation Reports</a:t>
            </a:r>
            <a:r>
              <a:rPr lang="en-GB" altLang="en-US" sz="2200" b="1" dirty="0"/>
              <a:t>. Impact factors cannot be used to compare journals across disciplines. A journal can adopt editorial policies to increase its impact factor. For example, journals may publish a larger percentage of </a:t>
            </a:r>
            <a:r>
              <a:rPr lang="en-GB" altLang="en-US" sz="2200" b="1" dirty="0">
                <a:hlinkClick r:id="rId8" tooltip="Review article"/>
              </a:rPr>
              <a:t>review articles</a:t>
            </a:r>
            <a:r>
              <a:rPr lang="en-GB" altLang="en-US" sz="2200" b="1" dirty="0"/>
              <a:t> which generally are cited more than research reports </a:t>
            </a:r>
            <a:r>
              <a:rPr lang="en-GB" altLang="en-US" sz="2200" b="1" u="sng" dirty="0">
                <a:hlinkClick r:id="rId9"/>
              </a:rPr>
              <a:t>http://en.wikipedia.org/wiki/Impact_factor</a:t>
            </a:r>
            <a:r>
              <a:rPr lang="en-GB" altLang="en-US" sz="2200" b="1" dirty="0"/>
              <a:t>, see also </a:t>
            </a:r>
            <a:r>
              <a:rPr lang="en-GB" altLang="en-US" sz="2200" b="1" u="sng" dirty="0">
                <a:hlinkClick r:id="rId10"/>
              </a:rPr>
              <a:t>http://en.wikipedia.org/wiki/Journal_Citation_Reports</a:t>
            </a:r>
            <a:endParaRPr lang="en-GB" altLang="en-US" sz="2200" b="1" dirty="0"/>
          </a:p>
          <a:p>
            <a:endParaRPr lang="en-GB" alt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49238"/>
            <a:ext cx="7543800" cy="741362"/>
          </a:xfrm>
        </p:spPr>
        <p:txBody>
          <a:bodyPr/>
          <a:lstStyle/>
          <a:p>
            <a:r>
              <a:rPr lang="en-GB" altLang="en-US" sz="2800"/>
              <a:t>A useful tool to help you calculate ratings at </a:t>
            </a:r>
            <a:r>
              <a:rPr lang="en-GB" altLang="en-US" sz="2800">
                <a:hlinkClick r:id="rId2"/>
              </a:rPr>
              <a:t>http://www.scimagojr.com/index.php</a:t>
            </a:r>
            <a:endParaRPr lang="en-GB" altLang="en-US" sz="2800"/>
          </a:p>
        </p:txBody>
      </p:sp>
      <p:sp>
        <p:nvSpPr>
          <p:cNvPr id="50179" name="Content Placeholder 4"/>
          <p:cNvSpPr>
            <a:spLocks noGrp="1"/>
          </p:cNvSpPr>
          <p:nvPr>
            <p:ph idx="1"/>
          </p:nvPr>
        </p:nvSpPr>
        <p:spPr>
          <a:xfrm>
            <a:off x="571500" y="1285875"/>
            <a:ext cx="8229600" cy="5033963"/>
          </a:xfrm>
        </p:spPr>
        <p:txBody>
          <a:bodyPr/>
          <a:lstStyle/>
          <a:p>
            <a:pPr>
              <a:buFont typeface="Wingdings" panose="05000000000000000000" pitchFamily="2" charset="2"/>
              <a:buNone/>
            </a:pPr>
            <a:r>
              <a:rPr lang="en-GB" altLang="en-US" sz="2400" b="1" dirty="0"/>
              <a:t>If you type in the name of a journal in the box JOURNAL SEARCH it will give a graphical and numerical indication of its influence over the last few years (rising or falling). (It also identifies its country of publication)</a:t>
            </a:r>
          </a:p>
          <a:p>
            <a:pPr>
              <a:buFont typeface="Wingdings" panose="05000000000000000000" pitchFamily="2" charset="2"/>
              <a:buNone/>
            </a:pPr>
            <a:r>
              <a:rPr lang="en-GB" altLang="en-US" sz="2400" b="1" dirty="0"/>
              <a:t>If you click on JOURNAL RANKING they can select by Social Science and then Education and then by region (worldwide or in the UK or in the USA, etc.) and it will show the journals with the highest impact factors in rank order. You will notice that it also includes journals for primary and secondary education but you can select out the HE ones. </a:t>
            </a:r>
          </a:p>
          <a:p>
            <a:pPr>
              <a:buFont typeface="Wingdings" panose="05000000000000000000" pitchFamily="2" charset="2"/>
              <a:buNone/>
            </a:pPr>
            <a:r>
              <a:rPr lang="en-GB" altLang="en-US" sz="1800" b="1" dirty="0"/>
              <a:t>Thanks to Ray Land at Durham University for this tip</a:t>
            </a:r>
            <a:r>
              <a:rPr lang="en-GB" altLang="en-US" b="1"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Getting feedback on your work</a:t>
            </a:r>
          </a:p>
        </p:txBody>
      </p:sp>
      <p:sp>
        <p:nvSpPr>
          <p:cNvPr id="3" name="Content Placeholder 2"/>
          <p:cNvSpPr>
            <a:spLocks noGrp="1"/>
          </p:cNvSpPr>
          <p:nvPr>
            <p:ph idx="1"/>
          </p:nvPr>
        </p:nvSpPr>
        <p:spPr/>
        <p:txBody>
          <a:bodyPr/>
          <a:lstStyle/>
          <a:p>
            <a:pPr marL="0" indent="0">
              <a:buNone/>
            </a:pPr>
            <a:r>
              <a:rPr lang="en-GB" b="1" dirty="0"/>
              <a:t>Never submit work for publication without:</a:t>
            </a:r>
          </a:p>
          <a:p>
            <a:r>
              <a:rPr lang="en-GB" b="1" dirty="0"/>
              <a:t>reading it aloud to yourself;</a:t>
            </a:r>
          </a:p>
          <a:p>
            <a:r>
              <a:rPr lang="en-GB" b="1" dirty="0"/>
              <a:t>Getting feedback from at least two people, one an expert colleague, the other a ‘talented amateur’;</a:t>
            </a:r>
          </a:p>
          <a:p>
            <a:r>
              <a:rPr lang="en-GB" b="1" dirty="0"/>
              <a:t>Seek out and make good use of an experienced mentor;</a:t>
            </a:r>
          </a:p>
          <a:p>
            <a:r>
              <a:rPr lang="en-GB" b="1" dirty="0"/>
              <a:t>Constructively use feedback you get once you have submitted work for publication.</a:t>
            </a:r>
          </a:p>
        </p:txBody>
      </p:sp>
    </p:spTree>
    <p:extLst>
      <p:ext uri="{BB962C8B-B14F-4D97-AF65-F5344CB8AC3E}">
        <p14:creationId xmlns:p14="http://schemas.microsoft.com/office/powerpoint/2010/main" val="114290260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549</TotalTime>
  <Words>1278</Words>
  <Application>Microsoft Office PowerPoint</Application>
  <PresentationFormat>On-screen Show (4:3)</PresentationFormat>
  <Paragraphs>133</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LeedsMet template</vt:lpstr>
      <vt:lpstr>Dipping your toe into the water: getting learning and teaching articles published</vt:lpstr>
      <vt:lpstr>Five things you can do to help yourself get published on learning and teaching</vt:lpstr>
      <vt:lpstr>1. Your rationale for publishing</vt:lpstr>
      <vt:lpstr>Motives for publishing</vt:lpstr>
      <vt:lpstr>Other reasons</vt:lpstr>
      <vt:lpstr>2. Outlets for publications: a hierarchy</vt:lpstr>
      <vt:lpstr>How do you evaluate the status and impact of journals?</vt:lpstr>
      <vt:lpstr>A useful tool to help you calculate ratings at http://www.scimagojr.com/index.php</vt:lpstr>
      <vt:lpstr>3. Getting feedback on your work</vt:lpstr>
      <vt:lpstr>4. Honing your writing style;</vt:lpstr>
      <vt:lpstr>Good advice to help you maximise your chances of publication:</vt:lpstr>
      <vt:lpstr>5. Persisting in the face of setbacks</vt:lpstr>
      <vt:lpstr>Ten most common reasons for immediately rejecting a manuscript (after Noble)</vt:lpstr>
      <vt:lpstr>Most common problems editors experience with manuscripts received...</vt:lpstr>
      <vt:lpstr>Referees and reviewers look for the following in manuscripts:</vt:lpstr>
      <vt:lpstr>The ‘ten damn fool questions’ method of getting started...</vt:lpstr>
      <vt:lpstr>You can do it!</vt:lpstr>
      <vt:lpstr>Useful references</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77</cp:revision>
  <dcterms:created xsi:type="dcterms:W3CDTF">2007-03-06T12:05:28Z</dcterms:created>
  <dcterms:modified xsi:type="dcterms:W3CDTF">2017-06-01T09:49:09Z</dcterms:modified>
</cp:coreProperties>
</file>