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slideMasters/slideMaster8.xml" ContentType="application/vnd.openxmlformats-officedocument.presentationml.slideMaster+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theme/theme10.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slideMasters/slideMaster7.xml" ContentType="application/vnd.openxmlformats-officedocument.presentationml.slideMaster+xml"/>
  <Override PartName="/ppt/theme/theme9.xml" ContentType="application/vnd.openxmlformats-officedocument.them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Masters/slideMaster6.xml" ContentType="application/vnd.openxmlformats-officedocument.presentationml.slideMaster+xml"/>
  <Override PartName="/ppt/slides/slide79.xml" ContentType="application/vnd.openxmlformats-officedocument.presentationml.slide+xml"/>
  <Override PartName="/ppt/theme/theme8.xml" ContentType="application/vnd.openxmlformats-officedocument.them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Default Extension="jpeg" ContentType="image/jpeg"/>
  <Override PartName="/ppt/notesSlides/notesSlide3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884" r:id="rId2"/>
    <p:sldMasterId id="2147483889" r:id="rId3"/>
    <p:sldMasterId id="2147483891" r:id="rId4"/>
    <p:sldMasterId id="2147483893" r:id="rId5"/>
    <p:sldMasterId id="2147483896" r:id="rId6"/>
    <p:sldMasterId id="2147483898" r:id="rId7"/>
    <p:sldMasterId id="2147483899" r:id="rId8"/>
  </p:sldMasterIdLst>
  <p:notesMasterIdLst>
    <p:notesMasterId r:id="rId88"/>
  </p:notesMasterIdLst>
  <p:handoutMasterIdLst>
    <p:handoutMasterId r:id="rId89"/>
  </p:handoutMasterIdLst>
  <p:sldIdLst>
    <p:sldId id="370" r:id="rId9"/>
    <p:sldId id="369" r:id="rId10"/>
    <p:sldId id="363" r:id="rId11"/>
    <p:sldId id="367" r:id="rId12"/>
    <p:sldId id="281" r:id="rId13"/>
    <p:sldId id="259" r:id="rId14"/>
    <p:sldId id="304" r:id="rId15"/>
    <p:sldId id="311" r:id="rId16"/>
    <p:sldId id="312" r:id="rId17"/>
    <p:sldId id="313" r:id="rId18"/>
    <p:sldId id="364" r:id="rId19"/>
    <p:sldId id="365" r:id="rId20"/>
    <p:sldId id="319" r:id="rId21"/>
    <p:sldId id="368" r:id="rId22"/>
    <p:sldId id="305" r:id="rId23"/>
    <p:sldId id="306" r:id="rId24"/>
    <p:sldId id="307" r:id="rId25"/>
    <p:sldId id="280" r:id="rId26"/>
    <p:sldId id="266" r:id="rId27"/>
    <p:sldId id="308" r:id="rId28"/>
    <p:sldId id="309" r:id="rId29"/>
    <p:sldId id="310" r:id="rId30"/>
    <p:sldId id="267" r:id="rId31"/>
    <p:sldId id="320" r:id="rId32"/>
    <p:sldId id="321" r:id="rId33"/>
    <p:sldId id="271" r:id="rId34"/>
    <p:sldId id="322" r:id="rId35"/>
    <p:sldId id="323" r:id="rId36"/>
    <p:sldId id="272" r:id="rId37"/>
    <p:sldId id="324" r:id="rId38"/>
    <p:sldId id="325" r:id="rId39"/>
    <p:sldId id="268" r:id="rId40"/>
    <p:sldId id="273" r:id="rId41"/>
    <p:sldId id="283" r:id="rId42"/>
    <p:sldId id="290" r:id="rId43"/>
    <p:sldId id="326" r:id="rId44"/>
    <p:sldId id="327" r:id="rId45"/>
    <p:sldId id="328" r:id="rId46"/>
    <p:sldId id="329" r:id="rId47"/>
    <p:sldId id="354" r:id="rId48"/>
    <p:sldId id="330" r:id="rId49"/>
    <p:sldId id="331" r:id="rId50"/>
    <p:sldId id="332" r:id="rId51"/>
    <p:sldId id="284" r:id="rId52"/>
    <p:sldId id="285" r:id="rId53"/>
    <p:sldId id="333" r:id="rId54"/>
    <p:sldId id="334" r:id="rId55"/>
    <p:sldId id="335" r:id="rId56"/>
    <p:sldId id="336" r:id="rId57"/>
    <p:sldId id="275" r:id="rId58"/>
    <p:sldId id="278" r:id="rId59"/>
    <p:sldId id="350" r:id="rId60"/>
    <p:sldId id="351" r:id="rId61"/>
    <p:sldId id="362" r:id="rId62"/>
    <p:sldId id="274" r:id="rId63"/>
    <p:sldId id="302" r:id="rId64"/>
    <p:sldId id="359" r:id="rId65"/>
    <p:sldId id="360" r:id="rId66"/>
    <p:sldId id="356" r:id="rId67"/>
    <p:sldId id="357" r:id="rId68"/>
    <p:sldId id="352" r:id="rId69"/>
    <p:sldId id="301" r:id="rId70"/>
    <p:sldId id="361" r:id="rId71"/>
    <p:sldId id="297" r:id="rId72"/>
    <p:sldId id="298" r:id="rId73"/>
    <p:sldId id="299" r:id="rId74"/>
    <p:sldId id="276" r:id="rId75"/>
    <p:sldId id="264" r:id="rId76"/>
    <p:sldId id="265" r:id="rId77"/>
    <p:sldId id="318" r:id="rId78"/>
    <p:sldId id="355" r:id="rId79"/>
    <p:sldId id="353" r:id="rId80"/>
    <p:sldId id="263" r:id="rId81"/>
    <p:sldId id="261" r:id="rId82"/>
    <p:sldId id="279" r:id="rId83"/>
    <p:sldId id="316" r:id="rId84"/>
    <p:sldId id="260" r:id="rId85"/>
    <p:sldId id="303" r:id="rId86"/>
    <p:sldId id="366" r:id="rId87"/>
  </p:sldIdLst>
  <p:sldSz cx="9144000" cy="6858000" type="screen4x3"/>
  <p:notesSz cx="6858000" cy="9144000"/>
  <p:defaultTextStyle>
    <a:defPPr>
      <a:defRPr lang="en-GB"/>
    </a:defPPr>
    <a:lvl1pPr algn="ctr" rtl="0" fontAlgn="base">
      <a:spcBef>
        <a:spcPct val="0"/>
      </a:spcBef>
      <a:spcAft>
        <a:spcPct val="0"/>
      </a:spcAft>
      <a:defRPr sz="3100" kern="1200">
        <a:solidFill>
          <a:schemeClr val="tx1"/>
        </a:solidFill>
        <a:latin typeface="Arial" charset="0"/>
        <a:ea typeface="+mn-ea"/>
        <a:cs typeface="+mn-cs"/>
      </a:defRPr>
    </a:lvl1pPr>
    <a:lvl2pPr marL="457200" algn="ctr" rtl="0" fontAlgn="base">
      <a:spcBef>
        <a:spcPct val="0"/>
      </a:spcBef>
      <a:spcAft>
        <a:spcPct val="0"/>
      </a:spcAft>
      <a:defRPr sz="3100" kern="1200">
        <a:solidFill>
          <a:schemeClr val="tx1"/>
        </a:solidFill>
        <a:latin typeface="Arial" charset="0"/>
        <a:ea typeface="+mn-ea"/>
        <a:cs typeface="+mn-cs"/>
      </a:defRPr>
    </a:lvl2pPr>
    <a:lvl3pPr marL="914400" algn="ctr" rtl="0" fontAlgn="base">
      <a:spcBef>
        <a:spcPct val="0"/>
      </a:spcBef>
      <a:spcAft>
        <a:spcPct val="0"/>
      </a:spcAft>
      <a:defRPr sz="3100" kern="1200">
        <a:solidFill>
          <a:schemeClr val="tx1"/>
        </a:solidFill>
        <a:latin typeface="Arial" charset="0"/>
        <a:ea typeface="+mn-ea"/>
        <a:cs typeface="+mn-cs"/>
      </a:defRPr>
    </a:lvl3pPr>
    <a:lvl4pPr marL="1371600" algn="ctr" rtl="0" fontAlgn="base">
      <a:spcBef>
        <a:spcPct val="0"/>
      </a:spcBef>
      <a:spcAft>
        <a:spcPct val="0"/>
      </a:spcAft>
      <a:defRPr sz="3100" kern="1200">
        <a:solidFill>
          <a:schemeClr val="tx1"/>
        </a:solidFill>
        <a:latin typeface="Arial" charset="0"/>
        <a:ea typeface="+mn-ea"/>
        <a:cs typeface="+mn-cs"/>
      </a:defRPr>
    </a:lvl4pPr>
    <a:lvl5pPr marL="1828800" algn="ctr"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63" autoAdjust="0"/>
    <p:restoredTop sz="94660"/>
  </p:normalViewPr>
  <p:slideViewPr>
    <p:cSldViewPr>
      <p:cViewPr>
        <p:scale>
          <a:sx n="50" d="100"/>
          <a:sy n="50" d="100"/>
        </p:scale>
        <p:origin x="-1662" y="-13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84"/>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slide" Target="slides/slide39.xml"/><Relationship Id="rId50" Type="http://schemas.openxmlformats.org/officeDocument/2006/relationships/slide" Target="slides/slide42.xml"/><Relationship Id="rId55" Type="http://schemas.openxmlformats.org/officeDocument/2006/relationships/slide" Target="slides/slide47.xml"/><Relationship Id="rId63" Type="http://schemas.openxmlformats.org/officeDocument/2006/relationships/slide" Target="slides/slide55.xml"/><Relationship Id="rId68" Type="http://schemas.openxmlformats.org/officeDocument/2006/relationships/slide" Target="slides/slide60.xml"/><Relationship Id="rId76" Type="http://schemas.openxmlformats.org/officeDocument/2006/relationships/slide" Target="slides/slide68.xml"/><Relationship Id="rId84" Type="http://schemas.openxmlformats.org/officeDocument/2006/relationships/slide" Target="slides/slide76.xml"/><Relationship Id="rId89" Type="http://schemas.openxmlformats.org/officeDocument/2006/relationships/handoutMaster" Target="handoutMasters/handoutMaster1.xml"/><Relationship Id="rId7" Type="http://schemas.openxmlformats.org/officeDocument/2006/relationships/slideMaster" Target="slideMasters/slideMaster7.xml"/><Relationship Id="rId71" Type="http://schemas.openxmlformats.org/officeDocument/2006/relationships/slide" Target="slides/slide63.xml"/><Relationship Id="rId92"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8.xml"/><Relationship Id="rId29" Type="http://schemas.openxmlformats.org/officeDocument/2006/relationships/slide" Target="slides/slide21.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slide" Target="slides/slide37.xml"/><Relationship Id="rId53" Type="http://schemas.openxmlformats.org/officeDocument/2006/relationships/slide" Target="slides/slide45.xml"/><Relationship Id="rId58" Type="http://schemas.openxmlformats.org/officeDocument/2006/relationships/slide" Target="slides/slide50.xml"/><Relationship Id="rId66" Type="http://schemas.openxmlformats.org/officeDocument/2006/relationships/slide" Target="slides/slide58.xml"/><Relationship Id="rId74" Type="http://schemas.openxmlformats.org/officeDocument/2006/relationships/slide" Target="slides/slide66.xml"/><Relationship Id="rId79" Type="http://schemas.openxmlformats.org/officeDocument/2006/relationships/slide" Target="slides/slide71.xml"/><Relationship Id="rId87" Type="http://schemas.openxmlformats.org/officeDocument/2006/relationships/slide" Target="slides/slide79.xml"/><Relationship Id="rId5" Type="http://schemas.openxmlformats.org/officeDocument/2006/relationships/slideMaster" Target="slideMasters/slideMaster5.xml"/><Relationship Id="rId61" Type="http://schemas.openxmlformats.org/officeDocument/2006/relationships/slide" Target="slides/slide53.xml"/><Relationship Id="rId82" Type="http://schemas.openxmlformats.org/officeDocument/2006/relationships/slide" Target="slides/slide74.xml"/><Relationship Id="rId90" Type="http://schemas.openxmlformats.org/officeDocument/2006/relationships/presProps" Target="presProps.xml"/><Relationship Id="rId19" Type="http://schemas.openxmlformats.org/officeDocument/2006/relationships/slide" Target="slides/slide1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slide" Target="slides/slide40.xml"/><Relationship Id="rId56" Type="http://schemas.openxmlformats.org/officeDocument/2006/relationships/slide" Target="slides/slide48.xml"/><Relationship Id="rId64" Type="http://schemas.openxmlformats.org/officeDocument/2006/relationships/slide" Target="slides/slide56.xml"/><Relationship Id="rId69" Type="http://schemas.openxmlformats.org/officeDocument/2006/relationships/slide" Target="slides/slide61.xml"/><Relationship Id="rId77" Type="http://schemas.openxmlformats.org/officeDocument/2006/relationships/slide" Target="slides/slide69.xml"/><Relationship Id="rId8" Type="http://schemas.openxmlformats.org/officeDocument/2006/relationships/slideMaster" Target="slideMasters/slideMaster8.xml"/><Relationship Id="rId51" Type="http://schemas.openxmlformats.org/officeDocument/2006/relationships/slide" Target="slides/slide43.xml"/><Relationship Id="rId72" Type="http://schemas.openxmlformats.org/officeDocument/2006/relationships/slide" Target="slides/slide64.xml"/><Relationship Id="rId80" Type="http://schemas.openxmlformats.org/officeDocument/2006/relationships/slide" Target="slides/slide72.xml"/><Relationship Id="rId85" Type="http://schemas.openxmlformats.org/officeDocument/2006/relationships/slide" Target="slides/slide77.xml"/><Relationship Id="rId93" Type="http://schemas.openxmlformats.org/officeDocument/2006/relationships/tableStyles" Target="tableStyles.xml"/><Relationship Id="rId3"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59" Type="http://schemas.openxmlformats.org/officeDocument/2006/relationships/slide" Target="slides/slide51.xml"/><Relationship Id="rId67" Type="http://schemas.openxmlformats.org/officeDocument/2006/relationships/slide" Target="slides/slide59.xml"/><Relationship Id="rId20" Type="http://schemas.openxmlformats.org/officeDocument/2006/relationships/slide" Target="slides/slide12.xml"/><Relationship Id="rId41" Type="http://schemas.openxmlformats.org/officeDocument/2006/relationships/slide" Target="slides/slide33.xml"/><Relationship Id="rId54" Type="http://schemas.openxmlformats.org/officeDocument/2006/relationships/slide" Target="slides/slide46.xml"/><Relationship Id="rId62" Type="http://schemas.openxmlformats.org/officeDocument/2006/relationships/slide" Target="slides/slide54.xml"/><Relationship Id="rId70" Type="http://schemas.openxmlformats.org/officeDocument/2006/relationships/slide" Target="slides/slide62.xml"/><Relationship Id="rId75" Type="http://schemas.openxmlformats.org/officeDocument/2006/relationships/slide" Target="slides/slide67.xml"/><Relationship Id="rId83" Type="http://schemas.openxmlformats.org/officeDocument/2006/relationships/slide" Target="slides/slide75.xml"/><Relationship Id="rId88" Type="http://schemas.openxmlformats.org/officeDocument/2006/relationships/notesMaster" Target="notesMasters/notes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slide" Target="slides/slide41.xml"/><Relationship Id="rId57" Type="http://schemas.openxmlformats.org/officeDocument/2006/relationships/slide" Target="slides/slide49.xml"/><Relationship Id="rId10" Type="http://schemas.openxmlformats.org/officeDocument/2006/relationships/slide" Target="slides/slide2.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slide" Target="slides/slide44.xml"/><Relationship Id="rId60" Type="http://schemas.openxmlformats.org/officeDocument/2006/relationships/slide" Target="slides/slide52.xml"/><Relationship Id="rId65" Type="http://schemas.openxmlformats.org/officeDocument/2006/relationships/slide" Target="slides/slide57.xml"/><Relationship Id="rId73" Type="http://schemas.openxmlformats.org/officeDocument/2006/relationships/slide" Target="slides/slide65.xml"/><Relationship Id="rId78" Type="http://schemas.openxmlformats.org/officeDocument/2006/relationships/slide" Target="slides/slide70.xml"/><Relationship Id="rId81" Type="http://schemas.openxmlformats.org/officeDocument/2006/relationships/slide" Target="slides/slide73.xml"/><Relationship Id="rId86" Type="http://schemas.openxmlformats.org/officeDocument/2006/relationships/slide" Target="slides/slide78.xml"/><Relationship Id="rId4" Type="http://schemas.openxmlformats.org/officeDocument/2006/relationships/slideMaster" Target="slideMasters/slideMaster4.xml"/><Relationship Id="rId9"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10857E6-831B-4F03-AA85-B5E03B7F5B59}"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73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66596A7-4A2E-4446-90FD-845CFFD2A65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15C9F4A7-D9C7-4F26-81BC-38408482BA8B}" type="slidenum">
              <a:rPr lang="en-US" smtClean="0">
                <a:solidFill>
                  <a:srgbClr val="000000"/>
                </a:solidFill>
              </a:rPr>
              <a:pPr/>
              <a:t>1</a:t>
            </a:fld>
            <a:endParaRPr lang="en-US" smtClean="0">
              <a:solidFill>
                <a:srgbClr val="000000"/>
              </a:solidFill>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17</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18</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19</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20</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21</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22</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23</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26</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33</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34</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35</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50</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51</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55</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56</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64</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65</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66</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67</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68</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69</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73</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74</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75</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77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7</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78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C2B194B-F90A-41B3-B81B-EB9EC1A95389}" type="slidenum">
              <a:rPr lang="en-GB" smtClean="0"/>
              <a:pPr/>
              <a:t>8</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C2B194B-F90A-41B3-B81B-EB9EC1A95389}" type="slidenum">
              <a:rPr lang="en-GB" smtClean="0"/>
              <a:pPr/>
              <a:t>9</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C2B194B-F90A-41B3-B81B-EB9EC1A95389}" type="slidenum">
              <a:rPr lang="en-GB" smtClean="0"/>
              <a:pPr/>
              <a:t>10</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15</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52320" y="1412776"/>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467544" y="4581128"/>
            <a:ext cx="8229600" cy="0"/>
          </a:xfrm>
          <a:prstGeom prst="line">
            <a:avLst/>
          </a:prstGeom>
          <a:noFill/>
          <a:ln w="6350">
            <a:solidFill>
              <a:schemeClr val="tx1"/>
            </a:solidFill>
            <a:round/>
            <a:headEnd/>
            <a:tailEnd/>
          </a:ln>
          <a:effectLst/>
        </p:spPr>
        <p:txBody>
          <a:bodyPr/>
          <a:lstStyle/>
          <a:p>
            <a:pPr>
              <a:defRPr/>
            </a:pPr>
            <a:endParaRPr lang="en-US"/>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a:prstGeom prst="rect">
            <a:avLst/>
          </a:prstGeom>
        </p:spPr>
        <p:txBody>
          <a:bodyPr/>
          <a:lstStyle>
            <a:lvl1pPr>
              <a:defRPr/>
            </a:lvl1pPr>
          </a:lstStyle>
          <a:p>
            <a:pPr>
              <a:defRPr/>
            </a:pPr>
            <a:endParaRPr lang="en-GB" altLang="en-US"/>
          </a:p>
        </p:txBody>
      </p:sp>
      <p:sp>
        <p:nvSpPr>
          <p:cNvPr id="39" name="Rectangle 6"/>
          <p:cNvSpPr>
            <a:spLocks noGrp="1" noChangeArrowheads="1"/>
          </p:cNvSpPr>
          <p:nvPr>
            <p:ph type="ftr" sz="quarter" idx="11"/>
          </p:nvPr>
        </p:nvSpPr>
        <p:spPr>
          <a:xfrm>
            <a:off x="3124200" y="6248400"/>
            <a:ext cx="2895600" cy="457200"/>
          </a:xfrm>
          <a:prstGeom prst="rect">
            <a:avLst/>
          </a:prstGeom>
        </p:spPr>
        <p:txBody>
          <a:bodyPr/>
          <a:lstStyle>
            <a:lvl1pPr>
              <a:defRPr/>
            </a:lvl1pPr>
          </a:lstStyle>
          <a:p>
            <a:pPr>
              <a:defRPr/>
            </a:pPr>
            <a:endParaRPr lang="en-GB" altLang="en-US"/>
          </a:p>
        </p:txBody>
      </p:sp>
      <p:sp>
        <p:nvSpPr>
          <p:cNvPr id="40" name="TextBox 39"/>
          <p:cNvSpPr txBox="1"/>
          <p:nvPr userDrawn="1"/>
        </p:nvSpPr>
        <p:spPr>
          <a:xfrm>
            <a:off x="7956376" y="6165304"/>
            <a:ext cx="648072" cy="569387"/>
          </a:xfrm>
          <a:prstGeom prst="rect">
            <a:avLst/>
          </a:prstGeom>
          <a:noFill/>
        </p:spPr>
        <p:txBody>
          <a:bodyPr wrap="square" rtlCol="0">
            <a:spAutoFit/>
          </a:bodyPr>
          <a:lstStyle/>
          <a:p>
            <a:fld id="{88CEDFB0-B370-4778-8A0A-A3ACAA5930AA}"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D8077B56-4055-4712-9AA8-863DC67E7AD0}"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D584241D-D2F1-4A07-8368-A2B3B64C7C60}" type="slidenum">
              <a:rPr lang="en-GB" altLang="en-US"/>
              <a:pPr>
                <a:defRPr/>
              </a:pPr>
              <a:t>‹#›</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solidFill>
                <a:srgbClr val="000000"/>
              </a:solidFill>
            </a:endParaRPr>
          </a:p>
        </p:txBody>
      </p:sp>
      <p:grpSp>
        <p:nvGrpSpPr>
          <p:cNvPr id="2" name="Group 8"/>
          <p:cNvGrpSpPr>
            <a:grpSpLocks/>
          </p:cNvGrpSpPr>
          <p:nvPr/>
        </p:nvGrpSpPr>
        <p:grpSpPr bwMode="auto">
          <a:xfrm>
            <a:off x="7452320" y="1412776"/>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grpSp>
      <p:sp>
        <p:nvSpPr>
          <p:cNvPr id="37" name="Line 40"/>
          <p:cNvSpPr>
            <a:spLocks noChangeShapeType="1"/>
          </p:cNvSpPr>
          <p:nvPr/>
        </p:nvSpPr>
        <p:spPr bwMode="auto">
          <a:xfrm>
            <a:off x="467544" y="4581128"/>
            <a:ext cx="8229600" cy="0"/>
          </a:xfrm>
          <a:prstGeom prst="line">
            <a:avLst/>
          </a:prstGeom>
          <a:noFill/>
          <a:ln w="6350">
            <a:solidFill>
              <a:schemeClr val="tx1"/>
            </a:solidFill>
            <a:round/>
            <a:headEnd/>
            <a:tailEnd/>
          </a:ln>
          <a:effectLst/>
        </p:spPr>
        <p:txBody>
          <a:bodyPr/>
          <a:lstStyle/>
          <a:p>
            <a:pPr>
              <a:defRPr/>
            </a:pPr>
            <a:endParaRPr lang="en-US">
              <a:solidFill>
                <a:srgbClr val="000000"/>
              </a:solidFill>
            </a:endParaRP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4FB444D4-C1EF-4A8A-9804-A8C493B60ADB}" type="datetime1">
              <a:rPr lang="en-GB" altLang="en-US">
                <a:solidFill>
                  <a:srgbClr val="000000"/>
                </a:solidFill>
              </a:rPr>
              <a:pPr>
                <a:defRPr/>
              </a:pPr>
              <a:t>17/01/2016</a:t>
            </a:fld>
            <a:endParaRPr lang="en-GB" altLang="en-US">
              <a:solidFill>
                <a:srgbClr val="000000"/>
              </a:solidFill>
            </a:endParaRPr>
          </a:p>
        </p:txBody>
      </p:sp>
      <p:sp>
        <p:nvSpPr>
          <p:cNvPr id="39"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7" name="TextBox 36"/>
          <p:cNvSpPr txBox="1"/>
          <p:nvPr userDrawn="1"/>
        </p:nvSpPr>
        <p:spPr>
          <a:xfrm>
            <a:off x="7956376" y="6165304"/>
            <a:ext cx="648072" cy="569387"/>
          </a:xfrm>
          <a:prstGeom prst="rect">
            <a:avLst/>
          </a:prstGeom>
          <a:noFill/>
        </p:spPr>
        <p:txBody>
          <a:bodyPr wrap="square" rtlCol="0">
            <a:spAutoFit/>
          </a:bodyPr>
          <a:lstStyle/>
          <a:p>
            <a:fld id="{88CEDFB0-B370-4778-8A0A-A3ACAA5930AA}"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81AD6C00-22CB-47D7-A1CE-1A36A8F481D7}"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5C045685-538F-4A2B-86D4-9659E52D4259}"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B46E155E-864F-4C75-BDA8-EC914523144D}"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4E5763F2-9E48-442B-B86C-3F11BF1A4463}"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FF8C7727-9D0D-4621-B41F-E5D719F8CD65}"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xfrm>
            <a:off x="457200" y="6400800"/>
            <a:ext cx="1522413" cy="304800"/>
          </a:xfrm>
          <a:prstGeom prst="rect">
            <a:avLst/>
          </a:prstGeom>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xfrm>
            <a:off x="2303463" y="6272213"/>
            <a:ext cx="4537075" cy="468312"/>
          </a:xfrm>
          <a:prstGeom prst="rect">
            <a:avLst/>
          </a:prstGeom>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xfrm>
            <a:off x="7585075" y="6400800"/>
            <a:ext cx="1090613" cy="339725"/>
          </a:xfrm>
          <a:prstGeom prst="rect">
            <a:avLst/>
          </a:prstGeom>
          <a:ln/>
        </p:spPr>
        <p:txBody>
          <a:bodyPr/>
          <a:lstStyle>
            <a:lvl1pPr>
              <a:defRPr/>
            </a:lvl1pPr>
          </a:lstStyle>
          <a:p>
            <a:pPr>
              <a:defRPr/>
            </a:pPr>
            <a:r>
              <a:rPr lang="en-GB" altLang="en-US"/>
              <a:t>Slide # </a:t>
            </a:r>
            <a:fld id="{57C2B9BD-CD7D-487B-ABF5-B3FE949D5C0B}"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3.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4.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5.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6.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6.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7.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8.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grpSp>
        <p:nvGrpSpPr>
          <p:cNvPr id="103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p>
        </p:txBody>
      </p:sp>
      <p:sp>
        <p:nvSpPr>
          <p:cNvPr id="42" name="Slide Number Placeholder 4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2000" b="1">
                <a:solidFill>
                  <a:schemeClr val="tx1">
                    <a:tint val="75000"/>
                  </a:schemeClr>
                </a:solidFill>
              </a:defRPr>
            </a:lvl1pPr>
          </a:lstStyle>
          <a:p>
            <a:fld id="{9EBCD33D-B295-4DD2-A0D1-819AE6C30871}" type="slidenum">
              <a:rPr lang="en-GB" smtClean="0"/>
              <a:pPr/>
              <a:t>‹#›</a:t>
            </a:fld>
            <a:endParaRPr lang="en-GB"/>
          </a:p>
        </p:txBody>
      </p:sp>
      <p:sp>
        <p:nvSpPr>
          <p:cNvPr id="43" name="TextBox 42"/>
          <p:cNvSpPr txBox="1"/>
          <p:nvPr userDrawn="1"/>
        </p:nvSpPr>
        <p:spPr>
          <a:xfrm>
            <a:off x="7956376" y="6165304"/>
            <a:ext cx="648072" cy="569387"/>
          </a:xfrm>
          <a:prstGeom prst="rect">
            <a:avLst/>
          </a:prstGeom>
          <a:noFill/>
        </p:spPr>
        <p:txBody>
          <a:bodyPr wrap="square" rtlCol="0">
            <a:spAutoFit/>
          </a:bodyPr>
          <a:lstStyle/>
          <a:p>
            <a:fld id="{88CEDFB0-B370-4778-8A0A-A3ACAA5930AA}"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880" r:id="rId1"/>
    <p:sldLayoutId id="2147483881"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timing>
    <p:tnLst>
      <p:par>
        <p:cTn id="1" dur="indefinite" restart="never" nodeType="tmRoot"/>
      </p:par>
    </p:tnLst>
  </p:timing>
  <p:hf hd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eaLnBrk="0" hangingPunct="0">
              <a:spcBef>
                <a:spcPct val="50000"/>
              </a:spcBef>
              <a:defRPr/>
            </a:pPr>
            <a:endParaRPr lang="en-US" sz="2400">
              <a:solidFill>
                <a:srgbClr val="FFFF66"/>
              </a:solidFill>
              <a:latin typeface="Comic Sans MS" pitchFamily="66"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eaLnBrk="0" hangingPunct="0">
              <a:defRPr/>
            </a:pPr>
            <a:endParaRPr lang="en-US" sz="1800">
              <a:solidFill>
                <a:srgbClr val="FFFF66"/>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hangingPunct="0">
              <a:defRPr/>
            </a:pPr>
            <a:endParaRPr lang="en-US" sz="1800" b="1">
              <a:solidFill>
                <a:srgbClr val="FFFF66"/>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defRPr/>
            </a:pPr>
            <a:endParaRPr lang="en-US" sz="1800">
              <a:solidFill>
                <a:srgbClr val="FFFF66"/>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eaLnBrk="0" hangingPunct="0">
              <a:defRPr/>
            </a:pPr>
            <a:endParaRPr lang="en-US" sz="1800">
              <a:solidFill>
                <a:srgbClr val="FFFF66"/>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eaLnBrk="0" hangingPunct="0">
              <a:defRPr/>
            </a:pPr>
            <a:endParaRPr lang="en-US" sz="1800">
              <a:solidFill>
                <a:srgbClr val="FFFF66"/>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eaLnBrk="0" hangingPunct="0">
              <a:defRPr/>
            </a:pPr>
            <a:endParaRPr lang="en-US" sz="2800" b="1" dirty="0">
              <a:solidFill>
                <a:srgbClr val="FFFF66"/>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userDrawn="1"/>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1800">
              <a:solidFill>
                <a:srgbClr val="FFFF66"/>
              </a:solidFill>
              <a:latin typeface="Comic Sans MS" pitchFamily="66" charset="0"/>
            </a:endParaRPr>
          </a:p>
        </p:txBody>
      </p:sp>
      <p:sp>
        <p:nvSpPr>
          <p:cNvPr id="14" name="AutoShape 39">
            <a:hlinkClick r:id="rId4" action="ppaction://hlinkpres?slideindex=1&amp;slidetitle=" highlightClick="1"/>
          </p:cNvPr>
          <p:cNvSpPr>
            <a:spLocks noChangeArrowheads="1"/>
          </p:cNvSpPr>
          <p:nvPr userDrawn="1"/>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1800">
              <a:solidFill>
                <a:srgbClr val="FFFF66"/>
              </a:solidFill>
              <a:latin typeface="Comic Sans MS" pitchFamily="66" charset="0"/>
            </a:endParaRPr>
          </a:p>
        </p:txBody>
      </p:sp>
      <p:sp>
        <p:nvSpPr>
          <p:cNvPr id="15" name="AutoShape 40">
            <a:hlinkClick r:id="rId5" action="ppaction://hlinkpres?slideindex=1&amp;slidetitle=" highlightClick="1"/>
          </p:cNvPr>
          <p:cNvSpPr>
            <a:spLocks noChangeArrowheads="1"/>
          </p:cNvSpPr>
          <p:nvPr userDrawn="1"/>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1800">
              <a:solidFill>
                <a:srgbClr val="FFFF66"/>
              </a:solidFill>
              <a:latin typeface="Comic Sans MS" pitchFamily="66" charset="0"/>
            </a:endParaRPr>
          </a:p>
        </p:txBody>
      </p:sp>
      <p:sp>
        <p:nvSpPr>
          <p:cNvPr id="16" name="AutoShape 41">
            <a:hlinkClick r:id="rId2" action="ppaction://hlinkpres?slideindex=1&amp;slidetitle=" highlightClick="1"/>
          </p:cNvPr>
          <p:cNvSpPr>
            <a:spLocks noChangeArrowheads="1"/>
          </p:cNvSpPr>
          <p:nvPr userDrawn="1"/>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1800">
              <a:solidFill>
                <a:srgbClr val="FFFF66"/>
              </a:solidFill>
              <a:latin typeface="Comic Sans MS" pitchFamily="66"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eaLnBrk="0" hangingPunct="0">
              <a:spcBef>
                <a:spcPct val="50000"/>
              </a:spcBef>
              <a:defRPr/>
            </a:pPr>
            <a:endParaRPr lang="en-US" sz="2400" dirty="0">
              <a:solidFill>
                <a:srgbClr val="FFFF66"/>
              </a:solidFill>
              <a:latin typeface="Comic Sans MS" pitchFamily="66"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eaLnBrk="0" hangingPunct="0">
              <a:defRPr/>
            </a:pPr>
            <a:endParaRPr lang="en-US" sz="2400" dirty="0">
              <a:solidFill>
                <a:srgbClr val="FFFF66"/>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hangingPunct="0">
              <a:defRPr/>
            </a:pPr>
            <a:endParaRPr lang="en-US" sz="2400" b="1" dirty="0">
              <a:solidFill>
                <a:srgbClr val="FFFF66"/>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defRPr/>
            </a:pPr>
            <a:endParaRPr lang="en-US" sz="2400" dirty="0">
              <a:solidFill>
                <a:srgbClr val="FFFF66"/>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eaLnBrk="0" hangingPunct="0">
              <a:defRPr/>
            </a:pPr>
            <a:endParaRPr lang="en-US" sz="2400" dirty="0">
              <a:solidFill>
                <a:srgbClr val="FFFF66"/>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eaLnBrk="0" hangingPunct="0">
              <a:defRPr/>
            </a:pPr>
            <a:endParaRPr lang="en-US" sz="2400" dirty="0">
              <a:solidFill>
                <a:srgbClr val="FFFF66"/>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eaLnBrk="0" hangingPunct="0">
              <a:defRPr/>
            </a:pPr>
            <a:endParaRPr lang="en-US" sz="2800" b="1" dirty="0">
              <a:solidFill>
                <a:srgbClr val="FFFF66"/>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b="1" dirty="0" smtClean="0">
                <a:solidFill>
                  <a:srgbClr val="FF0000"/>
                </a:solidFill>
                <a:latin typeface="Arial Rounded MT Bold"/>
              </a:rPr>
              <a:t>http://phil-race.co.uk/</a:t>
            </a:r>
            <a:endParaRPr lang="en-GB" sz="1400" b="1" dirty="0">
              <a:solidFill>
                <a:srgbClr val="FF0000"/>
              </a:solidFill>
              <a:latin typeface="Arial Rounded MT Bold"/>
            </a:endParaRP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400" dirty="0">
              <a:solidFill>
                <a:srgbClr val="FFFF66"/>
              </a:solidFill>
              <a:latin typeface="Comic Sans MS" pitchFamily="66" charset="0"/>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400" dirty="0">
              <a:solidFill>
                <a:srgbClr val="FFFF66"/>
              </a:solidFill>
              <a:latin typeface="Comic Sans MS" pitchFamily="66" charset="0"/>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400" dirty="0">
              <a:solidFill>
                <a:srgbClr val="FFFF66"/>
              </a:solidFill>
              <a:latin typeface="Comic Sans MS" pitchFamily="66" charset="0"/>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400" dirty="0">
              <a:solidFill>
                <a:srgbClr val="FFFF66"/>
              </a:solidFill>
              <a:latin typeface="Comic Sans MS" pitchFamily="66"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dt="0"/>
  <p:txStyles>
    <p:titleStyle>
      <a:lvl1pPr algn="ctr" rtl="0" fontAlgn="base">
        <a:lnSpc>
          <a:spcPct val="85000"/>
        </a:lnSpc>
        <a:spcBef>
          <a:spcPct val="0"/>
        </a:spcBef>
        <a:spcAft>
          <a:spcPct val="0"/>
        </a:spcAft>
        <a:defRPr sz="4000">
          <a:solidFill>
            <a:srgbClr val="008000"/>
          </a:solidFill>
          <a:latin typeface="+mj-lt"/>
          <a:ea typeface="+mj-ea"/>
          <a:cs typeface="+mj-cs"/>
        </a:defRPr>
      </a:lvl1pPr>
      <a:lvl2pPr algn="ctr" rtl="0" fontAlgn="base">
        <a:lnSpc>
          <a:spcPct val="85000"/>
        </a:lnSpc>
        <a:spcBef>
          <a:spcPct val="0"/>
        </a:spcBef>
        <a:spcAft>
          <a:spcPct val="0"/>
        </a:spcAft>
        <a:defRPr sz="4000">
          <a:solidFill>
            <a:srgbClr val="008000"/>
          </a:solidFill>
          <a:latin typeface="Arial Rounded MT Bold" pitchFamily="34" charset="0"/>
        </a:defRPr>
      </a:lvl2pPr>
      <a:lvl3pPr algn="ctr" rtl="0" fontAlgn="base">
        <a:lnSpc>
          <a:spcPct val="85000"/>
        </a:lnSpc>
        <a:spcBef>
          <a:spcPct val="0"/>
        </a:spcBef>
        <a:spcAft>
          <a:spcPct val="0"/>
        </a:spcAft>
        <a:defRPr sz="4000">
          <a:solidFill>
            <a:srgbClr val="008000"/>
          </a:solidFill>
          <a:latin typeface="Arial Rounded MT Bold" pitchFamily="34" charset="0"/>
        </a:defRPr>
      </a:lvl3pPr>
      <a:lvl4pPr algn="ctr" rtl="0" fontAlgn="base">
        <a:lnSpc>
          <a:spcPct val="85000"/>
        </a:lnSpc>
        <a:spcBef>
          <a:spcPct val="0"/>
        </a:spcBef>
        <a:spcAft>
          <a:spcPct val="0"/>
        </a:spcAft>
        <a:defRPr sz="4000">
          <a:solidFill>
            <a:srgbClr val="008000"/>
          </a:solidFill>
          <a:latin typeface="Arial Rounded MT Bold" pitchFamily="34" charset="0"/>
        </a:defRPr>
      </a:lvl4pPr>
      <a:lvl5pPr algn="ctr" rtl="0" fontAlgn="base">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fontAlgn="base">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fontAlgn="base">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fontAlgn="base">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fontAlgn="base">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fontAlgn="base">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l" eaLnBrk="0" hangingPunct="0">
              <a:spcBef>
                <a:spcPct val="50000"/>
              </a:spcBef>
              <a:defRPr/>
            </a:pPr>
            <a:endParaRPr lang="en-US" sz="2400" b="1">
              <a:solidFill>
                <a:srgbClr val="000000"/>
              </a:solidFill>
              <a:latin typeface="Comic Sans MS" pitchFamily="66"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l" eaLnBrk="0" hangingPunct="0">
              <a:defRPr/>
            </a:pPr>
            <a:endParaRPr lang="en-US" sz="4000" b="1">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l" eaLnBrk="0" hangingPunct="0">
              <a:defRPr/>
            </a:pPr>
            <a:endParaRPr lang="en-US" sz="4000" b="1">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l" eaLnBrk="0" hangingPunct="0">
              <a:defRPr/>
            </a:pPr>
            <a:endParaRPr lang="en-US" sz="4000" b="1">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l" eaLnBrk="0" hangingPunct="0">
              <a:defRPr/>
            </a:pPr>
            <a:endParaRPr lang="en-US" sz="4000" b="1">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l" eaLnBrk="0" hangingPunct="0">
              <a:defRPr/>
            </a:pPr>
            <a:endParaRPr lang="en-US" sz="4000" b="1">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l" eaLnBrk="0" hangingPunct="0">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algn="l" eaLnBrk="0" hangingPunct="0">
              <a:defRPr/>
            </a:pPr>
            <a:r>
              <a:rPr lang="en-GB" sz="1400" b="1" dirty="0" smtClean="0">
                <a:solidFill>
                  <a:srgbClr val="FF0000"/>
                </a:solidFill>
                <a:latin typeface="Arial Rounded MT Bold"/>
              </a:rPr>
              <a:t>http://phil-race.co.uk/</a:t>
            </a:r>
            <a:endParaRPr lang="en-GB" sz="1400" b="1" dirty="0">
              <a:solidFill>
                <a:srgbClr val="FF0000"/>
              </a:solidFill>
              <a:latin typeface="Arial Rounded MT Bold"/>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eaLnBrk="0" hangingPunct="0">
              <a:spcBef>
                <a:spcPct val="50000"/>
              </a:spcBef>
              <a:defRPr/>
            </a:pPr>
            <a:endParaRPr lang="en-US" sz="2400" dirty="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eaLnBrk="0" hangingPunct="0">
              <a:defRPr/>
            </a:pPr>
            <a:endParaRPr lang="en-US" sz="20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hangingPunct="0">
              <a:defRPr/>
            </a:pPr>
            <a:endParaRPr lang="en-US" sz="20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defRPr/>
            </a:pPr>
            <a:endParaRPr lang="en-US" sz="20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eaLnBrk="0" hangingPunct="0">
              <a:defRPr/>
            </a:pPr>
            <a:endParaRPr lang="en-US" sz="20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eaLnBrk="0" hangingPunct="0">
              <a:defRPr/>
            </a:pPr>
            <a:endParaRPr lang="en-US" sz="20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eaLnBrk="0" hangingPunct="0">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dirty="0">
              <a:solidFill>
                <a:srgbClr val="000000"/>
              </a:solidFill>
              <a:latin typeface="Times New Roman" pitchFamily="18" charset="0"/>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dirty="0">
              <a:solidFill>
                <a:srgbClr val="000000"/>
              </a:solidFill>
              <a:latin typeface="Times New Roman" pitchFamily="18" charset="0"/>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dirty="0">
              <a:solidFill>
                <a:srgbClr val="000000"/>
              </a:solidFill>
              <a:latin typeface="Times New Roman" pitchFamily="18" charset="0"/>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dirty="0">
              <a:solidFill>
                <a:srgbClr val="000000"/>
              </a:solidFill>
              <a:latin typeface="Times New Roman" pitchFamily="18"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eaLnBrk="0" hangingPunct="0">
              <a:spcBef>
                <a:spcPct val="50000"/>
              </a:spcBef>
              <a:defRPr/>
            </a:pPr>
            <a:endParaRPr lang="en-US" sz="240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eaLnBrk="0" hangingPunct="0">
              <a:defRPr/>
            </a:pPr>
            <a:endParaRPr lang="en-US" sz="200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hangingPunct="0">
              <a:defRPr/>
            </a:pPr>
            <a:endParaRPr lang="en-US" sz="2000" b="1">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defRPr/>
            </a:pPr>
            <a:endParaRPr lang="en-US" sz="200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eaLnBrk="0" hangingPunct="0">
              <a:defRPr/>
            </a:pPr>
            <a:endParaRPr lang="en-US" sz="200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eaLnBrk="0" hangingPunct="0">
              <a:defRPr/>
            </a:pPr>
            <a:endParaRPr lang="en-US" sz="200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eaLnBrk="0" hangingPunct="0">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a:solidFill>
                <a:srgbClr val="000000"/>
              </a:solidFill>
              <a:latin typeface="Times New Roman" pitchFamily="18" charset="0"/>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a:solidFill>
                <a:srgbClr val="000000"/>
              </a:solidFill>
              <a:latin typeface="Times New Roman" pitchFamily="18" charset="0"/>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a:solidFill>
                <a:srgbClr val="000000"/>
              </a:solidFill>
              <a:latin typeface="Times New Roman" pitchFamily="18" charset="0"/>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eaLnBrk="0" hangingPunct="0">
              <a:defRPr/>
            </a:pPr>
            <a:endParaRPr lang="en-GB" sz="2000">
              <a:solidFill>
                <a:srgbClr val="000000"/>
              </a:solidFill>
              <a:latin typeface="Times New Roman" pitchFamily="18" charset="0"/>
            </a:endParaRPr>
          </a:p>
        </p:txBody>
      </p:sp>
    </p:spTree>
  </p:cSld>
  <p:clrMap bg1="dk1" tx1="lt1" bg2="dk2" tx2="lt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l" eaLnBrk="0" hangingPunct="0">
              <a:spcBef>
                <a:spcPct val="50000"/>
              </a:spcBef>
              <a:defRPr/>
            </a:pPr>
            <a:endParaRPr lang="en-US" sz="2400" b="1">
              <a:solidFill>
                <a:srgbClr val="000000"/>
              </a:solidFill>
              <a:latin typeface="Comic Sans MS" pitchFamily="66"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l" eaLnBrk="0" hangingPunct="0">
              <a:defRPr/>
            </a:pPr>
            <a:endParaRPr lang="en-US" sz="4000" b="1">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l" eaLnBrk="0" hangingPunct="0">
              <a:defRPr/>
            </a:pPr>
            <a:endParaRPr lang="en-US" sz="4000" b="1">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l" eaLnBrk="0" hangingPunct="0">
              <a:defRPr/>
            </a:pPr>
            <a:endParaRPr lang="en-US" sz="4000" b="1">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l" eaLnBrk="0" hangingPunct="0">
              <a:defRPr/>
            </a:pPr>
            <a:endParaRPr lang="en-US" sz="4000" b="1">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l" eaLnBrk="0" hangingPunct="0">
              <a:defRPr/>
            </a:pPr>
            <a:endParaRPr lang="en-US" sz="4000" b="1">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l" eaLnBrk="0" hangingPunct="0">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algn="l" eaLnBrk="0" hangingPunct="0">
              <a:defRPr/>
            </a:pPr>
            <a:r>
              <a:rPr lang="en-GB" sz="1400" b="1" dirty="0">
                <a:solidFill>
                  <a:srgbClr val="FF0000"/>
                </a:solidFill>
                <a:latin typeface="Arial Rounded MT Bold"/>
              </a:rPr>
              <a:t>www.phil-race.co.uk</a:t>
            </a: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solidFill>
                <a:srgbClr val="000000"/>
              </a:solidFill>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vl1pPr>
          </a:lstStyle>
          <a:p>
            <a:pPr>
              <a:defRPr/>
            </a:pPr>
            <a:fld id="{E06433FA-C51D-4ED0-9FA4-42E69DCAC760}" type="datetime1">
              <a:rPr lang="en-GB">
                <a:solidFill>
                  <a:srgbClr val="000000"/>
                </a:solidFill>
              </a:rPr>
              <a:pPr>
                <a:defRPr/>
              </a:pPr>
              <a:t>17/01/2016</a:t>
            </a:fld>
            <a:endParaRPr lang="en-GB" altLang="en-US">
              <a:solidFill>
                <a:srgbClr val="000000"/>
              </a:solidFill>
            </a:endParaRPr>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7585075" y="6400800"/>
            <a:ext cx="1090613"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r>
              <a:rPr lang="en-GB" altLang="en-US">
                <a:solidFill>
                  <a:srgbClr val="000000"/>
                </a:solidFill>
              </a:rPr>
              <a:t>Slide # </a:t>
            </a:r>
            <a:fld id="{1C80650B-2B16-4D54-A886-8AB08D1869EF}" type="slidenum">
              <a:rPr lang="en-GB" altLang="en-US">
                <a:solidFill>
                  <a:srgbClr val="000000"/>
                </a:solidFill>
              </a:rPr>
              <a:pPr>
                <a:defRPr/>
              </a:pPr>
              <a:t>‹#›</a:t>
            </a:fld>
            <a:endParaRPr lang="en-GB" altLang="en-US">
              <a:solidFill>
                <a:srgbClr val="000000"/>
              </a:solidFill>
            </a:endParaRPr>
          </a:p>
        </p:txBody>
      </p:sp>
      <p:pic>
        <p:nvPicPr>
          <p:cNvPr id="1032" name="Picture 8" descr="LeedsMetRoseLogo"/>
          <p:cNvPicPr>
            <a:picLocks noChangeAspect="1" noChangeArrowheads="1"/>
          </p:cNvPicPr>
          <p:nvPr/>
        </p:nvPicPr>
        <p:blipFill>
          <a:blip r:embed="rId3" cstate="print"/>
          <a:srcRect/>
          <a:stretch>
            <a:fillRect/>
          </a:stretch>
        </p:blipFill>
        <p:spPr bwMode="auto">
          <a:xfrm>
            <a:off x="2495550" y="6280150"/>
            <a:ext cx="279400" cy="431800"/>
          </a:xfrm>
          <a:prstGeom prst="rect">
            <a:avLst/>
          </a:prstGeom>
          <a:noFill/>
          <a:ln w="9525">
            <a:noFill/>
            <a:miter lim="800000"/>
            <a:headEnd/>
            <a:tailEnd/>
          </a:ln>
        </p:spPr>
      </p:pic>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900"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heacademy.ac.uk/professional-recognition"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y.heacademy.ac.uk/recognition/my-recognitio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heacademy.ac.uk/node/1922" TargetMode="External"/><Relationship Id="rId2" Type="http://schemas.openxmlformats.org/officeDocument/2006/relationships/hyperlink" Target="https://my.heacademy.ac.uk/recognition/my-recognition/" TargetMode="External"/><Relationship Id="rId1" Type="http://schemas.openxmlformats.org/officeDocument/2006/relationships/slideLayout" Target="../slideLayouts/slideLayout2.xml"/><Relationship Id="rId4" Type="http://schemas.openxmlformats.org/officeDocument/2006/relationships/hyperlink" Target="https://www.heacademy.ac.uk/node/1929"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heacademy.ac.uk/download/referee-guidance-notes-associate-fellow"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heacademy.ac.uk/node/1922" TargetMode="External"/><Relationship Id="rId2" Type="http://schemas.openxmlformats.org/officeDocument/2006/relationships/hyperlink" Target="https://my.heacademy.ac.uk/recognition/my-recognition/" TargetMode="External"/><Relationship Id="rId1" Type="http://schemas.openxmlformats.org/officeDocument/2006/relationships/slideLayout" Target="../slideLayouts/slideLayout2.xml"/><Relationship Id="rId4" Type="http://schemas.openxmlformats.org/officeDocument/2006/relationships/hyperlink" Target="https://www.heacademy.ac.uk/node/1929"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heacademy.ac.uk/professional-recognition/hea-fellowships/become-fellow-hea"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y.heacademy.ac.uk/recognition/my-recognition/"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y.heacademy.ac.uk/recognition/my-recognition/"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www.heacademy.ac.uk/sites/default/files/downloads/PFHEA%20advocate%20guidance%20notes.pdf"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07504" y="476672"/>
            <a:ext cx="7886650" cy="4081065"/>
          </a:xfrm>
        </p:spPr>
        <p:txBody>
          <a:bodyPr/>
          <a:lstStyle/>
          <a:p>
            <a:pPr algn="ctr" eaLnBrk="1" hangingPunct="1"/>
            <a:r>
              <a:rPr lang="en-GB" sz="4000" dirty="0" smtClean="0"/>
              <a:t>Recognition by the HEA</a:t>
            </a:r>
            <a:br>
              <a:rPr lang="en-GB" sz="4000" dirty="0" smtClean="0"/>
            </a:br>
            <a:r>
              <a:rPr lang="en-GB" sz="4000" dirty="0" smtClean="0"/>
              <a:t>through the experience route </a:t>
            </a:r>
            <a:br>
              <a:rPr lang="en-GB" sz="4000" dirty="0" smtClean="0"/>
            </a:br>
            <a:r>
              <a:rPr lang="en-GB" sz="4000" dirty="0" smtClean="0"/>
              <a:t>to UK Professional Standards Framework </a:t>
            </a:r>
            <a:br>
              <a:rPr lang="en-GB" sz="4000" dirty="0" smtClean="0"/>
            </a:br>
            <a:r>
              <a:rPr lang="en-GB" sz="4000" dirty="0" smtClean="0"/>
              <a:t>by direct application</a:t>
            </a:r>
            <a:br>
              <a:rPr lang="en-GB" sz="4000" dirty="0" smtClean="0"/>
            </a:br>
            <a:r>
              <a:rPr lang="en-GB" sz="4400" b="0" dirty="0" smtClean="0"/>
              <a:t/>
            </a:r>
            <a:br>
              <a:rPr lang="en-GB" sz="4400" b="0" dirty="0" smtClean="0"/>
            </a:br>
            <a:r>
              <a:rPr lang="en-GB" sz="2000" b="0" dirty="0" smtClean="0"/>
              <a:t>see </a:t>
            </a:r>
            <a:r>
              <a:rPr lang="en-GB" sz="2000" b="0" dirty="0" smtClean="0">
                <a:hlinkClick r:id="rId3"/>
              </a:rPr>
              <a:t>http://www.heacademy.ac.uk/professional-recognition</a:t>
            </a:r>
            <a:r>
              <a:rPr lang="en-GB" sz="2000" b="0" dirty="0" smtClean="0"/>
              <a:t> </a:t>
            </a:r>
            <a:endParaRPr lang="en-GB" b="0" dirty="0" smtClean="0"/>
          </a:p>
        </p:txBody>
      </p:sp>
      <p:sp>
        <p:nvSpPr>
          <p:cNvPr id="4100" name="Text Box 5"/>
          <p:cNvSpPr txBox="1">
            <a:spLocks noChangeArrowheads="1"/>
          </p:cNvSpPr>
          <p:nvPr/>
        </p:nvSpPr>
        <p:spPr bwMode="auto">
          <a:xfrm>
            <a:off x="971550" y="6092825"/>
            <a:ext cx="184150" cy="366713"/>
          </a:xfrm>
          <a:prstGeom prst="rect">
            <a:avLst/>
          </a:prstGeom>
          <a:noFill/>
          <a:ln w="9525">
            <a:noFill/>
            <a:miter lim="800000"/>
            <a:headEnd/>
            <a:tailEnd/>
          </a:ln>
        </p:spPr>
        <p:txBody>
          <a:bodyPr wrap="none">
            <a:spAutoFit/>
          </a:bodyPr>
          <a:lstStyle/>
          <a:p>
            <a:pPr algn="l"/>
            <a:endParaRPr lang="en-US" sz="1800">
              <a:solidFill>
                <a:srgbClr val="000000"/>
              </a:solidFill>
            </a:endParaRPr>
          </a:p>
        </p:txBody>
      </p:sp>
      <p:sp>
        <p:nvSpPr>
          <p:cNvPr id="4101" name="Rectangle 7"/>
          <p:cNvSpPr>
            <a:spLocks noChangeArrowheads="1"/>
          </p:cNvSpPr>
          <p:nvPr/>
        </p:nvSpPr>
        <p:spPr bwMode="auto">
          <a:xfrm>
            <a:off x="395536" y="5085184"/>
            <a:ext cx="3132981" cy="1323439"/>
          </a:xfrm>
          <a:prstGeom prst="rect">
            <a:avLst/>
          </a:prstGeom>
          <a:noFill/>
          <a:ln w="9525">
            <a:noFill/>
            <a:miter lim="800000"/>
            <a:headEnd/>
            <a:tailEnd/>
          </a:ln>
        </p:spPr>
        <p:txBody>
          <a:bodyPr wrap="square">
            <a:spAutoFit/>
          </a:bodyPr>
          <a:lstStyle/>
          <a:p>
            <a:pPr algn="l">
              <a:lnSpc>
                <a:spcPct val="80000"/>
              </a:lnSpc>
            </a:pPr>
            <a:endParaRPr lang="en-GB" sz="2000" b="1" dirty="0">
              <a:solidFill>
                <a:srgbClr val="000000"/>
              </a:solidFill>
            </a:endParaRPr>
          </a:p>
          <a:p>
            <a:pPr>
              <a:defRPr/>
            </a:pPr>
            <a:r>
              <a:rPr lang="en-GB" sz="2000" b="1" dirty="0" smtClean="0">
                <a:solidFill>
                  <a:srgbClr val="000000"/>
                </a:solidFill>
              </a:rPr>
              <a:t>Sally Brown</a:t>
            </a:r>
          </a:p>
          <a:p>
            <a:pPr>
              <a:defRPr/>
            </a:pPr>
            <a:r>
              <a:rPr lang="en-GB" sz="1400" b="1" dirty="0" smtClean="0">
                <a:solidFill>
                  <a:srgbClr val="000000"/>
                </a:solidFill>
              </a:rPr>
              <a:t>PFHEA, NTF, PhD, MA, BA, </a:t>
            </a:r>
            <a:r>
              <a:rPr lang="en-GB" sz="1400" b="1" dirty="0" err="1" smtClean="0">
                <a:solidFill>
                  <a:srgbClr val="000000"/>
                </a:solidFill>
              </a:rPr>
              <a:t>PGCert</a:t>
            </a:r>
            <a:r>
              <a:rPr lang="en-GB" sz="1400" b="1" dirty="0" smtClean="0">
                <a:solidFill>
                  <a:srgbClr val="000000"/>
                </a:solidFill>
              </a:rPr>
              <a:t>, </a:t>
            </a:r>
            <a:r>
              <a:rPr lang="en-GB" sz="1400" b="1" dirty="0" err="1" smtClean="0">
                <a:solidFill>
                  <a:srgbClr val="000000"/>
                </a:solidFill>
              </a:rPr>
              <a:t>ADBEd</a:t>
            </a:r>
            <a:endParaRPr lang="en-GB" sz="1400" b="1" dirty="0" smtClean="0">
              <a:solidFill>
                <a:srgbClr val="000000"/>
              </a:solidFill>
            </a:endParaRPr>
          </a:p>
          <a:p>
            <a:pPr>
              <a:defRPr/>
            </a:pPr>
            <a:r>
              <a:rPr lang="en-GB" sz="1600" dirty="0" smtClean="0">
                <a:solidFill>
                  <a:srgbClr val="000000"/>
                </a:solidFill>
              </a:rPr>
              <a:t>Independent consultant</a:t>
            </a:r>
          </a:p>
        </p:txBody>
      </p:sp>
      <p:sp>
        <p:nvSpPr>
          <p:cNvPr id="6" name="Rectangle 7"/>
          <p:cNvSpPr>
            <a:spLocks noChangeArrowheads="1"/>
          </p:cNvSpPr>
          <p:nvPr/>
        </p:nvSpPr>
        <p:spPr bwMode="auto">
          <a:xfrm>
            <a:off x="4067944" y="5085184"/>
            <a:ext cx="3132981" cy="1323439"/>
          </a:xfrm>
          <a:prstGeom prst="rect">
            <a:avLst/>
          </a:prstGeom>
          <a:noFill/>
          <a:ln w="9525">
            <a:noFill/>
            <a:miter lim="800000"/>
            <a:headEnd/>
            <a:tailEnd/>
          </a:ln>
        </p:spPr>
        <p:txBody>
          <a:bodyPr wrap="square">
            <a:spAutoFit/>
          </a:bodyPr>
          <a:lstStyle/>
          <a:p>
            <a:pPr algn="l">
              <a:lnSpc>
                <a:spcPct val="80000"/>
              </a:lnSpc>
            </a:pPr>
            <a:endParaRPr lang="en-GB" sz="2000" b="1" dirty="0">
              <a:solidFill>
                <a:srgbClr val="000000"/>
              </a:solidFill>
            </a:endParaRPr>
          </a:p>
          <a:p>
            <a:pPr>
              <a:defRPr/>
            </a:pPr>
            <a:r>
              <a:rPr lang="en-GB" sz="2000" b="1" dirty="0" smtClean="0">
                <a:solidFill>
                  <a:srgbClr val="000000"/>
                </a:solidFill>
              </a:rPr>
              <a:t>Phil Race</a:t>
            </a:r>
          </a:p>
          <a:p>
            <a:pPr>
              <a:defRPr/>
            </a:pPr>
            <a:r>
              <a:rPr lang="en-GB" sz="1400" b="1" dirty="0" smtClean="0">
                <a:solidFill>
                  <a:srgbClr val="000000"/>
                </a:solidFill>
              </a:rPr>
              <a:t>PFHEA, NTF, BSc, PhD, </a:t>
            </a:r>
            <a:r>
              <a:rPr lang="en-GB" sz="1400" b="1" dirty="0" err="1" smtClean="0">
                <a:solidFill>
                  <a:srgbClr val="000000"/>
                </a:solidFill>
              </a:rPr>
              <a:t>PGCert</a:t>
            </a:r>
            <a:r>
              <a:rPr lang="en-GB" sz="1400" b="1" dirty="0" smtClean="0">
                <a:solidFill>
                  <a:srgbClr val="000000"/>
                </a:solidFill>
              </a:rPr>
              <a:t>, FCIPD</a:t>
            </a:r>
          </a:p>
          <a:p>
            <a:pPr>
              <a:defRPr/>
            </a:pPr>
            <a:r>
              <a:rPr lang="en-GB" sz="1600" dirty="0" smtClean="0">
                <a:solidFill>
                  <a:srgbClr val="000000"/>
                </a:solidFill>
              </a:rPr>
              <a:t>Independent consultant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tx1"/>
                </a:solidFill>
              </a:rPr>
              <a:t>Dimensions of the Framework</a:t>
            </a:r>
            <a:endParaRPr lang="en-GB" sz="3600" dirty="0">
              <a:solidFill>
                <a:schemeClr val="tx1"/>
              </a:solidFill>
            </a:endParaRPr>
          </a:p>
        </p:txBody>
      </p:sp>
      <p:pic>
        <p:nvPicPr>
          <p:cNvPr id="5122" name="Picture 2"/>
          <p:cNvPicPr>
            <a:picLocks noGrp="1" noChangeAspect="1" noChangeArrowheads="1"/>
          </p:cNvPicPr>
          <p:nvPr>
            <p:ph idx="1"/>
          </p:nvPr>
        </p:nvPicPr>
        <p:blipFill>
          <a:blip r:embed="rId3" cstate="print"/>
          <a:srcRect/>
          <a:stretch>
            <a:fillRect/>
          </a:stretch>
        </p:blipFill>
        <p:spPr bwMode="auto">
          <a:xfrm>
            <a:off x="2438400" y="1168570"/>
            <a:ext cx="4623710" cy="568942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tx1"/>
                </a:solidFill>
              </a:rPr>
              <a:t>Descriptors</a:t>
            </a:r>
            <a:endParaRPr lang="en-GB" sz="3600" dirty="0">
              <a:solidFill>
                <a:schemeClr val="tx1"/>
              </a:solidFill>
            </a:endParaRPr>
          </a:p>
        </p:txBody>
      </p:sp>
      <p:sp>
        <p:nvSpPr>
          <p:cNvPr id="3" name="Content Placeholder 2"/>
          <p:cNvSpPr>
            <a:spLocks noGrp="1"/>
          </p:cNvSpPr>
          <p:nvPr>
            <p:ph idx="1"/>
          </p:nvPr>
        </p:nvSpPr>
        <p:spPr/>
        <p:txBody>
          <a:bodyPr/>
          <a:lstStyle/>
          <a:p>
            <a:r>
              <a:rPr lang="en-GB" sz="2800" b="1" dirty="0" smtClean="0"/>
              <a:t>Consider the dimension in the context of the descriptor.</a:t>
            </a:r>
          </a:p>
          <a:p>
            <a:r>
              <a:rPr lang="en-GB" sz="2800" b="1" dirty="0" smtClean="0"/>
              <a:t>AFHEA/FHEA – the individual’s personal practice activity.</a:t>
            </a:r>
          </a:p>
          <a:p>
            <a:r>
              <a:rPr lang="en-GB" sz="2800" b="1" dirty="0" smtClean="0"/>
              <a:t>SFHEA – the development and mentoring of others in learning and teaching.</a:t>
            </a:r>
          </a:p>
          <a:p>
            <a:r>
              <a:rPr lang="en-GB" sz="2800" b="1" dirty="0" smtClean="0"/>
              <a:t>PFHEA – demonstrable impact in learning and teaching activity by influencing policy and strategy.</a:t>
            </a:r>
          </a:p>
          <a:p>
            <a:endParaRPr lang="en-GB" sz="2800" b="1" dirty="0" smtClean="0"/>
          </a:p>
          <a:p>
            <a:r>
              <a:rPr lang="en-GB" sz="2800" b="1" dirty="0" smtClean="0"/>
              <a:t>Recognition decisions are made against the descriptor.</a:t>
            </a:r>
            <a:endParaRPr lang="en-GB" sz="28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86482"/>
          </a:xfrm>
        </p:spPr>
        <p:txBody>
          <a:bodyPr/>
          <a:lstStyle/>
          <a:p>
            <a:r>
              <a:rPr lang="en-GB" sz="3600" dirty="0" smtClean="0">
                <a:solidFill>
                  <a:srgbClr val="7030A0"/>
                </a:solidFill>
              </a:rPr>
              <a:t>Key principles for all applicants</a:t>
            </a:r>
            <a:endParaRPr lang="en-GB" sz="3600" dirty="0">
              <a:solidFill>
                <a:srgbClr val="7030A0"/>
              </a:solidFill>
            </a:endParaRPr>
          </a:p>
        </p:txBody>
      </p:sp>
      <p:sp>
        <p:nvSpPr>
          <p:cNvPr id="3" name="Content Placeholder 2"/>
          <p:cNvSpPr>
            <a:spLocks noGrp="1"/>
          </p:cNvSpPr>
          <p:nvPr>
            <p:ph idx="1"/>
          </p:nvPr>
        </p:nvSpPr>
        <p:spPr>
          <a:xfrm>
            <a:off x="468313" y="980728"/>
            <a:ext cx="8229600" cy="5221635"/>
          </a:xfrm>
        </p:spPr>
        <p:txBody>
          <a:bodyPr/>
          <a:lstStyle/>
          <a:p>
            <a:r>
              <a:rPr lang="en-GB" sz="2400" b="1" dirty="0" smtClean="0"/>
              <a:t>Claim: </a:t>
            </a:r>
            <a:r>
              <a:rPr lang="en-GB" sz="2400" b="1" dirty="0" smtClean="0">
                <a:solidFill>
                  <a:srgbClr val="7030A0"/>
                </a:solidFill>
              </a:rPr>
              <a:t>you make the case.</a:t>
            </a:r>
            <a:endParaRPr lang="en-GB" sz="2400" b="1" dirty="0" smtClean="0"/>
          </a:p>
          <a:p>
            <a:r>
              <a:rPr lang="en-GB" sz="2400" b="1" dirty="0" smtClean="0"/>
              <a:t>Personal: </a:t>
            </a:r>
            <a:r>
              <a:rPr lang="en-GB" sz="2400" b="1" dirty="0" smtClean="0">
                <a:solidFill>
                  <a:srgbClr val="7030A0"/>
                </a:solidFill>
              </a:rPr>
              <a:t>to you, use 1</a:t>
            </a:r>
            <a:r>
              <a:rPr lang="en-GB" sz="2400" b="1" baseline="30000" dirty="0" smtClean="0">
                <a:solidFill>
                  <a:srgbClr val="7030A0"/>
                </a:solidFill>
              </a:rPr>
              <a:t>st</a:t>
            </a:r>
            <a:r>
              <a:rPr lang="en-GB" sz="2400" b="1" dirty="0" smtClean="0">
                <a:solidFill>
                  <a:srgbClr val="7030A0"/>
                </a:solidFill>
              </a:rPr>
              <a:t> person pronoun.</a:t>
            </a:r>
            <a:endParaRPr lang="en-GB" sz="2400" b="1" dirty="0" smtClean="0"/>
          </a:p>
          <a:p>
            <a:r>
              <a:rPr lang="en-GB" sz="2400" b="1" dirty="0" smtClean="0"/>
              <a:t>Engagement: </a:t>
            </a:r>
            <a:r>
              <a:rPr lang="en-GB" sz="2400" b="1" dirty="0" smtClean="0">
                <a:solidFill>
                  <a:srgbClr val="7030A0"/>
                </a:solidFill>
              </a:rPr>
              <a:t>not just an academic essay; demonstrate how literature influences your practice.</a:t>
            </a:r>
            <a:endParaRPr lang="en-GB" sz="2400" b="1" dirty="0" smtClean="0"/>
          </a:p>
          <a:p>
            <a:r>
              <a:rPr lang="en-GB" sz="2400" b="1" dirty="0" smtClean="0"/>
              <a:t>Alignment: </a:t>
            </a:r>
            <a:r>
              <a:rPr lang="en-GB" sz="2400" b="1" dirty="0" smtClean="0">
                <a:solidFill>
                  <a:srgbClr val="7030A0"/>
                </a:solidFill>
              </a:rPr>
              <a:t>with UKPSF.</a:t>
            </a:r>
            <a:endParaRPr lang="en-GB" sz="2400" b="1" dirty="0" smtClean="0"/>
          </a:p>
          <a:p>
            <a:r>
              <a:rPr lang="en-GB" sz="2400" b="1" dirty="0" smtClean="0"/>
              <a:t>Reflection: </a:t>
            </a:r>
            <a:r>
              <a:rPr lang="en-GB" sz="2400" b="1" dirty="0" smtClean="0">
                <a:solidFill>
                  <a:srgbClr val="7030A0"/>
                </a:solidFill>
              </a:rPr>
              <a:t>on your practice, how do you know it works?</a:t>
            </a:r>
            <a:endParaRPr lang="en-GB" sz="2400" b="1" dirty="0" smtClean="0"/>
          </a:p>
          <a:p>
            <a:r>
              <a:rPr lang="en-GB" sz="2400" b="1" dirty="0" smtClean="0"/>
              <a:t>Commitment: </a:t>
            </a:r>
            <a:r>
              <a:rPr lang="en-GB" sz="2400" b="1" dirty="0" smtClean="0">
                <a:solidFill>
                  <a:srgbClr val="7030A0"/>
                </a:solidFill>
              </a:rPr>
              <a:t>to student learning.</a:t>
            </a:r>
            <a:endParaRPr lang="en-GB" sz="2400" b="1" dirty="0" smtClean="0"/>
          </a:p>
          <a:p>
            <a:r>
              <a:rPr lang="en-GB" sz="2400" b="1" dirty="0" smtClean="0"/>
              <a:t>Evidence-based: </a:t>
            </a:r>
            <a:r>
              <a:rPr lang="en-GB" sz="2400" b="1" dirty="0" smtClean="0">
                <a:solidFill>
                  <a:srgbClr val="7030A0"/>
                </a:solidFill>
              </a:rPr>
              <a:t>not a portfolio but the references provide some evidence/endorsement, and are followed up.</a:t>
            </a:r>
            <a:endParaRPr lang="en-GB" sz="2400" b="1" dirty="0" smtClean="0"/>
          </a:p>
          <a:p>
            <a:r>
              <a:rPr lang="en-GB" sz="2400" b="1" dirty="0" smtClean="0"/>
              <a:t>Quality: </a:t>
            </a:r>
            <a:r>
              <a:rPr lang="en-GB" sz="2400" b="1" dirty="0" smtClean="0">
                <a:solidFill>
                  <a:srgbClr val="7030A0"/>
                </a:solidFill>
              </a:rPr>
              <a:t>(high)</a:t>
            </a:r>
            <a:endParaRPr lang="en-GB" sz="2400" b="1" dirty="0" smtClean="0"/>
          </a:p>
          <a:p>
            <a:r>
              <a:rPr lang="en-GB" sz="2400" b="1" dirty="0" smtClean="0"/>
              <a:t>Currency: </a:t>
            </a:r>
            <a:r>
              <a:rPr lang="en-GB" sz="2400" b="1" dirty="0" smtClean="0">
                <a:solidFill>
                  <a:srgbClr val="7030A0"/>
                </a:solidFill>
              </a:rPr>
              <a:t>avoid over-reliance on historic practice unless relevant.</a:t>
            </a:r>
            <a:endParaRPr lang="en-GB" sz="2400" b="1" dirty="0" smtClean="0"/>
          </a:p>
          <a:p>
            <a:r>
              <a:rPr lang="en-GB" sz="2400" b="1" dirty="0" smtClean="0"/>
              <a:t>Sufficiency: </a:t>
            </a:r>
            <a:r>
              <a:rPr lang="en-GB" sz="2400" b="1" dirty="0" smtClean="0">
                <a:solidFill>
                  <a:srgbClr val="7030A0"/>
                </a:solidFill>
              </a:rPr>
              <a:t>enough to make your claim convincing.</a:t>
            </a:r>
            <a:endParaRPr lang="en-GB" sz="2400" b="1" dirty="0" smtClean="0"/>
          </a:p>
          <a:p>
            <a:endParaRPr lang="en-GB" sz="24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14474"/>
          </a:xfrm>
        </p:spPr>
        <p:txBody>
          <a:bodyPr/>
          <a:lstStyle/>
          <a:p>
            <a:r>
              <a:rPr lang="en-GB" sz="3200" dirty="0" smtClean="0">
                <a:solidFill>
                  <a:srgbClr val="7030A0"/>
                </a:solidFill>
              </a:rPr>
              <a:t>Here is an overview of the whole scheme</a:t>
            </a:r>
            <a:endParaRPr lang="en-GB" sz="3200" dirty="0">
              <a:solidFill>
                <a:srgbClr val="7030A0"/>
              </a:solidFill>
            </a:endParaRPr>
          </a:p>
        </p:txBody>
      </p:sp>
      <p:sp>
        <p:nvSpPr>
          <p:cNvPr id="3" name="Content Placeholder 2"/>
          <p:cNvSpPr>
            <a:spLocks noGrp="1"/>
          </p:cNvSpPr>
          <p:nvPr>
            <p:ph idx="1"/>
          </p:nvPr>
        </p:nvSpPr>
        <p:spPr/>
        <p:txBody>
          <a:bodyPr/>
          <a:lstStyle/>
          <a:p>
            <a:pPr>
              <a:buNone/>
            </a:pPr>
            <a:r>
              <a:rPr lang="en-GB" b="1" dirty="0" smtClean="0"/>
              <a:t>The table which follows on the next slide shows a comparison between AFHEA, FHEA, SFHEA and PRHEA, with successive slides summarising the K, A, and V descriptors.</a:t>
            </a:r>
            <a:endParaRPr lang="en-GB"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0" y="260649"/>
          <a:ext cx="9144000" cy="1008112"/>
        </p:xfrm>
        <a:graphic>
          <a:graphicData uri="http://schemas.openxmlformats.org/drawingml/2006/table">
            <a:tbl>
              <a:tblPr/>
              <a:tblGrid>
                <a:gridCol w="3023682"/>
                <a:gridCol w="3024276"/>
                <a:gridCol w="3096042"/>
              </a:tblGrid>
              <a:tr h="1008112">
                <a:tc>
                  <a:txBody>
                    <a:bodyPr/>
                    <a:lstStyle/>
                    <a:p>
                      <a:pPr>
                        <a:lnSpc>
                          <a:spcPct val="115000"/>
                        </a:lnSpc>
                        <a:spcAft>
                          <a:spcPts val="0"/>
                        </a:spcAft>
                      </a:pPr>
                      <a:r>
                        <a:rPr lang="en-GB" sz="700" b="1">
                          <a:latin typeface="Calibri"/>
                          <a:ea typeface="Calibri"/>
                          <a:cs typeface="Times New Roman"/>
                        </a:rPr>
                        <a:t>Areas of Activity</a:t>
                      </a:r>
                      <a:endParaRPr lang="en-GB" sz="700">
                        <a:latin typeface="Calibri"/>
                        <a:ea typeface="Calibri"/>
                        <a:cs typeface="Times New Roman"/>
                      </a:endParaRPr>
                    </a:p>
                    <a:p>
                      <a:pPr marL="291465" indent="-291465">
                        <a:lnSpc>
                          <a:spcPct val="115000"/>
                        </a:lnSpc>
                        <a:spcAft>
                          <a:spcPts val="0"/>
                        </a:spcAft>
                      </a:pPr>
                      <a:r>
                        <a:rPr lang="en-US" sz="500" b="1">
                          <a:latin typeface="Calibri"/>
                          <a:ea typeface="Calibri"/>
                          <a:cs typeface="Times New Roman"/>
                        </a:rPr>
                        <a:t>A1 	Design and plan learning activities </a:t>
                      </a:r>
                      <a:r>
                        <a:rPr lang="en-GB" sz="500" b="1">
                          <a:latin typeface="Calibri"/>
                          <a:ea typeface="Calibri"/>
                          <a:cs typeface="Times New Roman"/>
                        </a:rPr>
                        <a:t>and/or programmes of study</a:t>
                      </a:r>
                      <a:endParaRPr lang="en-GB" sz="700">
                        <a:latin typeface="Calibri"/>
                        <a:ea typeface="Calibri"/>
                        <a:cs typeface="Times New Roman"/>
                      </a:endParaRPr>
                    </a:p>
                    <a:p>
                      <a:pPr marL="291465" indent="-291465">
                        <a:lnSpc>
                          <a:spcPct val="115000"/>
                        </a:lnSpc>
                        <a:spcAft>
                          <a:spcPts val="0"/>
                        </a:spcAft>
                      </a:pPr>
                      <a:r>
                        <a:rPr lang="en-US" sz="500" b="1">
                          <a:latin typeface="Calibri"/>
                          <a:ea typeface="Calibri"/>
                          <a:cs typeface="Times New Roman"/>
                        </a:rPr>
                        <a:t>A2 	Teach and/or support learning</a:t>
                      </a:r>
                      <a:endParaRPr lang="en-GB" sz="700">
                        <a:latin typeface="Calibri"/>
                        <a:ea typeface="Calibri"/>
                        <a:cs typeface="Times New Roman"/>
                      </a:endParaRPr>
                    </a:p>
                    <a:p>
                      <a:pPr marL="291465" indent="-291465">
                        <a:lnSpc>
                          <a:spcPct val="115000"/>
                        </a:lnSpc>
                        <a:spcAft>
                          <a:spcPts val="0"/>
                        </a:spcAft>
                      </a:pPr>
                      <a:r>
                        <a:rPr lang="en-US" sz="500" b="1">
                          <a:latin typeface="Calibri"/>
                          <a:ea typeface="Calibri"/>
                          <a:cs typeface="Times New Roman"/>
                        </a:rPr>
                        <a:t>A3 	Assess and give feedback to learners</a:t>
                      </a:r>
                      <a:endParaRPr lang="en-GB" sz="700">
                        <a:latin typeface="Calibri"/>
                        <a:ea typeface="Calibri"/>
                        <a:cs typeface="Times New Roman"/>
                      </a:endParaRPr>
                    </a:p>
                    <a:p>
                      <a:pPr marL="291465" indent="-291465">
                        <a:lnSpc>
                          <a:spcPct val="115000"/>
                        </a:lnSpc>
                        <a:spcAft>
                          <a:spcPts val="0"/>
                        </a:spcAft>
                      </a:pPr>
                      <a:r>
                        <a:rPr lang="en-GB" sz="500" b="1">
                          <a:latin typeface="Calibri"/>
                          <a:ea typeface="Calibri"/>
                          <a:cs typeface="Times New Roman"/>
                        </a:rPr>
                        <a:t>A4 	Develop effective learning environments and approaches to student support and guidance</a:t>
                      </a:r>
                      <a:endParaRPr lang="en-GB" sz="700">
                        <a:latin typeface="Calibri"/>
                        <a:ea typeface="Calibri"/>
                        <a:cs typeface="Times New Roman"/>
                      </a:endParaRPr>
                    </a:p>
                    <a:p>
                      <a:pPr marL="291465" indent="-291465">
                        <a:lnSpc>
                          <a:spcPct val="115000"/>
                        </a:lnSpc>
                        <a:spcAft>
                          <a:spcPts val="0"/>
                        </a:spcAft>
                      </a:pPr>
                      <a:r>
                        <a:rPr lang="en-US" sz="500" b="1">
                          <a:latin typeface="Calibri"/>
                          <a:ea typeface="Calibri"/>
                          <a:cs typeface="Times New Roman"/>
                        </a:rPr>
                        <a:t>A5 	Engage in continuing professional </a:t>
                      </a:r>
                      <a:r>
                        <a:rPr lang="en-GB" sz="500" b="1">
                          <a:latin typeface="Calibri"/>
                          <a:ea typeface="Calibri"/>
                          <a:cs typeface="Times New Roman"/>
                        </a:rPr>
                        <a:t>development in subjects/disciplines and their pedagogy, incorporating research, scholarship and the evaluation of professional practices </a:t>
                      </a:r>
                      <a:endParaRPr lang="en-GB" sz="7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66"/>
                    </a:solidFill>
                  </a:tcPr>
                </a:tc>
                <a:tc>
                  <a:txBody>
                    <a:bodyPr/>
                    <a:lstStyle/>
                    <a:p>
                      <a:pPr>
                        <a:lnSpc>
                          <a:spcPct val="115000"/>
                        </a:lnSpc>
                        <a:spcAft>
                          <a:spcPts val="0"/>
                        </a:spcAft>
                      </a:pPr>
                      <a:r>
                        <a:rPr lang="en-GB" sz="700" b="1">
                          <a:latin typeface="Calibri"/>
                          <a:ea typeface="Calibri"/>
                          <a:cs typeface="Times New Roman"/>
                        </a:rPr>
                        <a:t>Core Knowledge</a:t>
                      </a:r>
                      <a:endParaRPr lang="en-GB" sz="700">
                        <a:latin typeface="Calibri"/>
                        <a:ea typeface="Calibri"/>
                        <a:cs typeface="Times New Roman"/>
                      </a:endParaRPr>
                    </a:p>
                    <a:p>
                      <a:pPr marL="265430" indent="-265430">
                        <a:lnSpc>
                          <a:spcPct val="115000"/>
                        </a:lnSpc>
                        <a:spcAft>
                          <a:spcPts val="0"/>
                        </a:spcAft>
                      </a:pPr>
                      <a:r>
                        <a:rPr lang="en-GB" sz="500" b="1">
                          <a:latin typeface="Calibri"/>
                          <a:ea typeface="Calibri"/>
                          <a:cs typeface="Times New Roman"/>
                        </a:rPr>
                        <a:t>K1 	The subject material</a:t>
                      </a:r>
                      <a:endParaRPr lang="en-GB" sz="700">
                        <a:latin typeface="Calibri"/>
                        <a:ea typeface="Calibri"/>
                        <a:cs typeface="Times New Roman"/>
                      </a:endParaRPr>
                    </a:p>
                    <a:p>
                      <a:pPr marL="265430" indent="-265430">
                        <a:lnSpc>
                          <a:spcPct val="115000"/>
                        </a:lnSpc>
                        <a:spcAft>
                          <a:spcPts val="0"/>
                        </a:spcAft>
                      </a:pPr>
                      <a:r>
                        <a:rPr lang="en-US" sz="500" b="1">
                          <a:latin typeface="Calibri"/>
                          <a:ea typeface="Calibri"/>
                          <a:cs typeface="Times New Roman"/>
                        </a:rPr>
                        <a:t>K2 	Appropriate methods for teaching and learning in the subject area and at the level of the academic programme </a:t>
                      </a:r>
                      <a:endParaRPr lang="en-GB" sz="700">
                        <a:latin typeface="Calibri"/>
                        <a:ea typeface="Calibri"/>
                        <a:cs typeface="Times New Roman"/>
                      </a:endParaRPr>
                    </a:p>
                    <a:p>
                      <a:pPr marL="265430" indent="-265430">
                        <a:lnSpc>
                          <a:spcPct val="115000"/>
                        </a:lnSpc>
                        <a:spcAft>
                          <a:spcPts val="0"/>
                        </a:spcAft>
                      </a:pPr>
                      <a:r>
                        <a:rPr lang="en-US" sz="500" b="1">
                          <a:latin typeface="Calibri"/>
                          <a:ea typeface="Calibri"/>
                          <a:cs typeface="Times New Roman"/>
                        </a:rPr>
                        <a:t>K3 	How students learn, both generally and within their subject/</a:t>
                      </a:r>
                      <a:r>
                        <a:rPr lang="en-GB" sz="500" b="1">
                          <a:latin typeface="Calibri"/>
                          <a:ea typeface="Calibri"/>
                          <a:cs typeface="Times New Roman"/>
                        </a:rPr>
                        <a:t>disciplinary area(s)</a:t>
                      </a:r>
                      <a:endParaRPr lang="en-GB" sz="700">
                        <a:latin typeface="Calibri"/>
                        <a:ea typeface="Calibri"/>
                        <a:cs typeface="Times New Roman"/>
                      </a:endParaRPr>
                    </a:p>
                    <a:p>
                      <a:pPr marL="265430" indent="-265430">
                        <a:lnSpc>
                          <a:spcPct val="115000"/>
                        </a:lnSpc>
                        <a:spcAft>
                          <a:spcPts val="0"/>
                        </a:spcAft>
                      </a:pPr>
                      <a:r>
                        <a:rPr lang="en-US" sz="500" b="1">
                          <a:latin typeface="Calibri"/>
                          <a:ea typeface="Calibri"/>
                          <a:cs typeface="Times New Roman"/>
                        </a:rPr>
                        <a:t>K4 	The use and value of appropriate </a:t>
                      </a:r>
                      <a:r>
                        <a:rPr lang="en-GB" sz="500" b="1">
                          <a:latin typeface="Calibri"/>
                          <a:ea typeface="Calibri"/>
                          <a:cs typeface="Times New Roman"/>
                        </a:rPr>
                        <a:t>learning technologies</a:t>
                      </a:r>
                      <a:endParaRPr lang="en-GB" sz="700">
                        <a:latin typeface="Calibri"/>
                        <a:ea typeface="Calibri"/>
                        <a:cs typeface="Times New Roman"/>
                      </a:endParaRPr>
                    </a:p>
                    <a:p>
                      <a:pPr marL="265430" indent="-265430">
                        <a:lnSpc>
                          <a:spcPct val="115000"/>
                        </a:lnSpc>
                        <a:spcAft>
                          <a:spcPts val="0"/>
                        </a:spcAft>
                      </a:pPr>
                      <a:r>
                        <a:rPr lang="en-US" sz="500" b="1">
                          <a:latin typeface="Calibri"/>
                          <a:ea typeface="Calibri"/>
                          <a:cs typeface="Times New Roman"/>
                        </a:rPr>
                        <a:t>K5 	Methods for evaluating the </a:t>
                      </a:r>
                      <a:r>
                        <a:rPr lang="en-GB" sz="500" b="1">
                          <a:latin typeface="Calibri"/>
                          <a:ea typeface="Calibri"/>
                          <a:cs typeface="Times New Roman"/>
                        </a:rPr>
                        <a:t>effectiveness of teaching</a:t>
                      </a:r>
                      <a:endParaRPr lang="en-GB" sz="700">
                        <a:latin typeface="Calibri"/>
                        <a:ea typeface="Calibri"/>
                        <a:cs typeface="Times New Roman"/>
                      </a:endParaRPr>
                    </a:p>
                    <a:p>
                      <a:pPr marL="265430" indent="-265430">
                        <a:lnSpc>
                          <a:spcPct val="115000"/>
                        </a:lnSpc>
                        <a:spcAft>
                          <a:spcPts val="0"/>
                        </a:spcAft>
                      </a:pPr>
                      <a:r>
                        <a:rPr lang="en-US" sz="500" b="1">
                          <a:latin typeface="Calibri"/>
                          <a:ea typeface="Calibri"/>
                          <a:cs typeface="Times New Roman"/>
                        </a:rPr>
                        <a:t>K6 	The implications of quality assurance </a:t>
                      </a:r>
                      <a:r>
                        <a:rPr lang="en-GB" sz="500" b="1">
                          <a:latin typeface="Calibri"/>
                          <a:ea typeface="Calibri"/>
                          <a:cs typeface="Times New Roman"/>
                        </a:rPr>
                        <a:t>and quality enhancement for academic and professional practice </a:t>
                      </a:r>
                      <a:r>
                        <a:rPr lang="en-US" sz="500" b="1">
                          <a:latin typeface="Calibri"/>
                          <a:ea typeface="Calibri"/>
                          <a:cs typeface="Times New Roman"/>
                        </a:rPr>
                        <a:t>with a particular focus on teaching </a:t>
                      </a:r>
                      <a:endParaRPr lang="en-GB" sz="7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FF66"/>
                    </a:solidFill>
                  </a:tcPr>
                </a:tc>
                <a:tc>
                  <a:txBody>
                    <a:bodyPr/>
                    <a:lstStyle/>
                    <a:p>
                      <a:pPr>
                        <a:lnSpc>
                          <a:spcPct val="115000"/>
                        </a:lnSpc>
                        <a:spcAft>
                          <a:spcPts val="0"/>
                        </a:spcAft>
                      </a:pPr>
                      <a:r>
                        <a:rPr lang="en-GB" sz="700" b="1" dirty="0">
                          <a:latin typeface="Calibri"/>
                          <a:ea typeface="Calibri"/>
                          <a:cs typeface="Times New Roman"/>
                        </a:rPr>
                        <a:t>Professional Values</a:t>
                      </a:r>
                      <a:endParaRPr lang="en-GB" sz="700" dirty="0">
                        <a:latin typeface="Calibri"/>
                        <a:ea typeface="Calibri"/>
                        <a:cs typeface="Times New Roman"/>
                      </a:endParaRPr>
                    </a:p>
                    <a:p>
                      <a:pPr marL="262255" indent="-262255">
                        <a:lnSpc>
                          <a:spcPct val="115000"/>
                        </a:lnSpc>
                        <a:spcAft>
                          <a:spcPts val="0"/>
                        </a:spcAft>
                      </a:pPr>
                      <a:r>
                        <a:rPr lang="en-GB" sz="500" b="1" dirty="0">
                          <a:latin typeface="Calibri"/>
                          <a:ea typeface="Calibri"/>
                          <a:cs typeface="Times New Roman"/>
                        </a:rPr>
                        <a:t>V1	Respect individual learners and diverse learning communities</a:t>
                      </a:r>
                      <a:endParaRPr lang="en-GB" sz="700" dirty="0">
                        <a:latin typeface="Calibri"/>
                        <a:ea typeface="Calibri"/>
                        <a:cs typeface="Times New Roman"/>
                      </a:endParaRPr>
                    </a:p>
                    <a:p>
                      <a:pPr marL="262255" indent="-262255">
                        <a:lnSpc>
                          <a:spcPct val="115000"/>
                        </a:lnSpc>
                        <a:spcAft>
                          <a:spcPts val="0"/>
                        </a:spcAft>
                      </a:pPr>
                      <a:r>
                        <a:rPr lang="en-US" sz="500" b="1" dirty="0">
                          <a:latin typeface="Calibri"/>
                          <a:ea typeface="Calibri"/>
                          <a:cs typeface="Times New Roman"/>
                        </a:rPr>
                        <a:t>V2 	Promote participation in higher </a:t>
                      </a:r>
                      <a:r>
                        <a:rPr lang="en-GB" sz="500" b="1" dirty="0">
                          <a:latin typeface="Calibri"/>
                          <a:ea typeface="Calibri"/>
                          <a:cs typeface="Times New Roman"/>
                        </a:rPr>
                        <a:t>education and equality of opportunity for learners</a:t>
                      </a:r>
                      <a:endParaRPr lang="en-GB" sz="700" dirty="0">
                        <a:latin typeface="Calibri"/>
                        <a:ea typeface="Calibri"/>
                        <a:cs typeface="Times New Roman"/>
                      </a:endParaRPr>
                    </a:p>
                    <a:p>
                      <a:pPr marL="262255" indent="-262255">
                        <a:lnSpc>
                          <a:spcPct val="115000"/>
                        </a:lnSpc>
                        <a:spcAft>
                          <a:spcPts val="0"/>
                        </a:spcAft>
                      </a:pPr>
                      <a:r>
                        <a:rPr lang="en-GB" sz="500" b="1" dirty="0">
                          <a:latin typeface="Calibri"/>
                          <a:ea typeface="Calibri"/>
                          <a:cs typeface="Times New Roman"/>
                        </a:rPr>
                        <a:t>V3 	Use evidence-informed approaches </a:t>
                      </a:r>
                      <a:r>
                        <a:rPr lang="en-US" sz="500" b="1" dirty="0">
                          <a:latin typeface="Calibri"/>
                          <a:ea typeface="Calibri"/>
                          <a:cs typeface="Times New Roman"/>
                        </a:rPr>
                        <a:t>and the outcomes from research, </a:t>
                      </a:r>
                      <a:r>
                        <a:rPr lang="en-GB" sz="500" b="1" dirty="0">
                          <a:latin typeface="Calibri"/>
                          <a:ea typeface="Calibri"/>
                          <a:cs typeface="Times New Roman"/>
                        </a:rPr>
                        <a:t>scholarship and continuing professional development</a:t>
                      </a:r>
                      <a:endParaRPr lang="en-GB" sz="700" dirty="0">
                        <a:latin typeface="Calibri"/>
                        <a:ea typeface="Calibri"/>
                        <a:cs typeface="Times New Roman"/>
                      </a:endParaRPr>
                    </a:p>
                    <a:p>
                      <a:pPr marL="262255" indent="-262255">
                        <a:lnSpc>
                          <a:spcPct val="115000"/>
                        </a:lnSpc>
                        <a:spcAft>
                          <a:spcPts val="0"/>
                        </a:spcAft>
                      </a:pPr>
                      <a:r>
                        <a:rPr lang="en-US" sz="500" b="1" dirty="0">
                          <a:latin typeface="Calibri"/>
                          <a:ea typeface="Calibri"/>
                          <a:cs typeface="Times New Roman"/>
                        </a:rPr>
                        <a:t>V4 	Acknowledge the wider context in </a:t>
                      </a:r>
                      <a:r>
                        <a:rPr lang="en-GB" sz="500" b="1" dirty="0">
                          <a:latin typeface="Calibri"/>
                          <a:ea typeface="Calibri"/>
                          <a:cs typeface="Times New Roman"/>
                        </a:rPr>
                        <a:t>which higher education operates recognising the implications for professional practice</a:t>
                      </a:r>
                      <a:endParaRPr lang="en-GB" sz="700" dirty="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r>
            </a:tbl>
          </a:graphicData>
        </a:graphic>
      </p:graphicFrame>
      <p:graphicFrame>
        <p:nvGraphicFramePr>
          <p:cNvPr id="8" name="Table 7"/>
          <p:cNvGraphicFramePr>
            <a:graphicFrameLocks noGrp="1"/>
          </p:cNvGraphicFramePr>
          <p:nvPr/>
        </p:nvGraphicFramePr>
        <p:xfrm>
          <a:off x="2" y="1268760"/>
          <a:ext cx="9143999" cy="5603644"/>
        </p:xfrm>
        <a:graphic>
          <a:graphicData uri="http://schemas.openxmlformats.org/drawingml/2006/table">
            <a:tbl>
              <a:tblPr/>
              <a:tblGrid>
                <a:gridCol w="1138774"/>
                <a:gridCol w="1148857"/>
                <a:gridCol w="1138774"/>
                <a:gridCol w="1140553"/>
                <a:gridCol w="1138774"/>
                <a:gridCol w="1139367"/>
                <a:gridCol w="1139367"/>
                <a:gridCol w="1159533"/>
              </a:tblGrid>
              <a:tr h="230960">
                <a:tc>
                  <a:txBody>
                    <a:bodyPr/>
                    <a:lstStyle/>
                    <a:p>
                      <a:pPr>
                        <a:lnSpc>
                          <a:spcPct val="115000"/>
                        </a:lnSpc>
                        <a:spcAft>
                          <a:spcPts val="0"/>
                        </a:spcAft>
                      </a:pPr>
                      <a:r>
                        <a:rPr lang="en-GB" sz="700" b="1" dirty="0">
                          <a:latin typeface="Calibri"/>
                          <a:ea typeface="Calibri"/>
                          <a:cs typeface="Times New Roman"/>
                        </a:rPr>
                        <a:t>Descriptor 1: (2011)</a:t>
                      </a:r>
                      <a:endParaRPr lang="en-GB" sz="900" dirty="0">
                        <a:latin typeface="Calibri"/>
                        <a:ea typeface="Calibri"/>
                        <a:cs typeface="Times New Roman"/>
                      </a:endParaRPr>
                    </a:p>
                    <a:p>
                      <a:pPr>
                        <a:lnSpc>
                          <a:spcPct val="115000"/>
                        </a:lnSpc>
                        <a:spcAft>
                          <a:spcPts val="0"/>
                        </a:spcAft>
                      </a:pPr>
                      <a:r>
                        <a:rPr lang="en-GB" sz="700" b="1" dirty="0">
                          <a:latin typeface="Calibri"/>
                          <a:ea typeface="Calibri"/>
                          <a:cs typeface="Times New Roman"/>
                        </a:rPr>
                        <a:t>Associate Fellow</a:t>
                      </a:r>
                      <a:endParaRPr lang="en-GB" sz="900" dirty="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nSpc>
                          <a:spcPct val="115000"/>
                        </a:lnSpc>
                        <a:spcAft>
                          <a:spcPts val="0"/>
                        </a:spcAft>
                      </a:pPr>
                      <a:r>
                        <a:rPr lang="en-GB" sz="700" b="1">
                          <a:latin typeface="Calibri"/>
                          <a:ea typeface="Calibri"/>
                          <a:cs typeface="Times New Roman"/>
                        </a:rPr>
                        <a:t>2015 Guidance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nSpc>
                          <a:spcPct val="115000"/>
                        </a:lnSpc>
                        <a:spcAft>
                          <a:spcPts val="0"/>
                        </a:spcAft>
                      </a:pPr>
                      <a:r>
                        <a:rPr lang="en-GB" sz="700" b="1">
                          <a:latin typeface="Calibri"/>
                          <a:ea typeface="Calibri"/>
                          <a:cs typeface="Times New Roman"/>
                        </a:rPr>
                        <a:t>Descriptor 2: (2011)</a:t>
                      </a:r>
                      <a:endParaRPr lang="en-GB" sz="900">
                        <a:latin typeface="Calibri"/>
                        <a:ea typeface="Calibri"/>
                        <a:cs typeface="Times New Roman"/>
                      </a:endParaRPr>
                    </a:p>
                    <a:p>
                      <a:pPr>
                        <a:lnSpc>
                          <a:spcPct val="115000"/>
                        </a:lnSpc>
                        <a:spcAft>
                          <a:spcPts val="0"/>
                        </a:spcAft>
                      </a:pPr>
                      <a:r>
                        <a:rPr lang="en-GB" sz="700" b="1">
                          <a:latin typeface="Calibri"/>
                          <a:ea typeface="Calibri"/>
                          <a:cs typeface="Times New Roman"/>
                        </a:rPr>
                        <a:t>Fellow</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r>
                        <a:rPr lang="en-GB" sz="700" b="1">
                          <a:latin typeface="Calibri"/>
                          <a:ea typeface="Calibri"/>
                          <a:cs typeface="Times New Roman"/>
                        </a:rPr>
                        <a:t>2015 Guidance</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r>
                        <a:rPr lang="en-GB" sz="700" b="1" dirty="0">
                          <a:latin typeface="Calibri"/>
                          <a:ea typeface="Calibri"/>
                          <a:cs typeface="Times New Roman"/>
                        </a:rPr>
                        <a:t>Descriptor 3: (2011)</a:t>
                      </a:r>
                      <a:endParaRPr lang="en-GB" sz="900" dirty="0">
                        <a:latin typeface="Calibri"/>
                        <a:ea typeface="Calibri"/>
                        <a:cs typeface="Times New Roman"/>
                      </a:endParaRPr>
                    </a:p>
                    <a:p>
                      <a:pPr>
                        <a:lnSpc>
                          <a:spcPct val="115000"/>
                        </a:lnSpc>
                        <a:spcAft>
                          <a:spcPts val="0"/>
                        </a:spcAft>
                      </a:pPr>
                      <a:r>
                        <a:rPr lang="en-GB" sz="700" b="1" dirty="0" smtClean="0">
                          <a:latin typeface="Calibri"/>
                          <a:ea typeface="Calibri"/>
                          <a:cs typeface="Times New Roman"/>
                        </a:rPr>
                        <a:t>Senior Fellow</a:t>
                      </a:r>
                      <a:endParaRPr lang="en-GB" sz="900" dirty="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15000"/>
                        </a:lnSpc>
                        <a:spcAft>
                          <a:spcPts val="0"/>
                        </a:spcAft>
                      </a:pPr>
                      <a:r>
                        <a:rPr lang="en-GB" sz="700" b="1">
                          <a:latin typeface="Calibri"/>
                          <a:ea typeface="Calibri"/>
                          <a:cs typeface="Times New Roman"/>
                        </a:rPr>
                        <a:t>2015 Guidance</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15000"/>
                        </a:lnSpc>
                        <a:spcAft>
                          <a:spcPts val="0"/>
                        </a:spcAft>
                      </a:pPr>
                      <a:r>
                        <a:rPr lang="en-GB" sz="700" b="1">
                          <a:latin typeface="Calibri"/>
                          <a:ea typeface="Calibri"/>
                          <a:cs typeface="Times New Roman"/>
                        </a:rPr>
                        <a:t>Descriptor 4: (2011)</a:t>
                      </a:r>
                      <a:endParaRPr lang="en-GB" sz="900">
                        <a:latin typeface="Calibri"/>
                        <a:ea typeface="Calibri"/>
                        <a:cs typeface="Times New Roman"/>
                      </a:endParaRPr>
                    </a:p>
                    <a:p>
                      <a:pPr>
                        <a:lnSpc>
                          <a:spcPct val="115000"/>
                        </a:lnSpc>
                        <a:spcAft>
                          <a:spcPts val="0"/>
                        </a:spcAft>
                      </a:pPr>
                      <a:r>
                        <a:rPr lang="en-GB" sz="700" b="1">
                          <a:latin typeface="Calibri"/>
                          <a:ea typeface="Calibri"/>
                          <a:cs typeface="Times New Roman"/>
                        </a:rPr>
                        <a:t>Principal Fellow</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nSpc>
                          <a:spcPct val="115000"/>
                        </a:lnSpc>
                        <a:spcAft>
                          <a:spcPts val="0"/>
                        </a:spcAft>
                      </a:pPr>
                      <a:r>
                        <a:rPr lang="en-GB" sz="700" b="1">
                          <a:latin typeface="Calibri"/>
                          <a:ea typeface="Calibri"/>
                          <a:cs typeface="Times New Roman"/>
                        </a:rPr>
                        <a:t>2015 Guidance</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5358280">
                <a:tc>
                  <a:txBody>
                    <a:bodyPr/>
                    <a:lstStyle/>
                    <a:p>
                      <a:pPr>
                        <a:lnSpc>
                          <a:spcPct val="115000"/>
                        </a:lnSpc>
                        <a:spcAft>
                          <a:spcPts val="0"/>
                        </a:spcAft>
                      </a:pPr>
                      <a:r>
                        <a:rPr lang="en-US" sz="600" b="1">
                          <a:latin typeface="Calibri"/>
                          <a:ea typeface="Calibri"/>
                          <a:cs typeface="Times New Roman"/>
                        </a:rPr>
                        <a:t>Demonstrates an understanding of specific aspects of effective teaching, learning support methods and student learning.</a:t>
                      </a:r>
                      <a:endParaRPr lang="en-GB" sz="900">
                        <a:latin typeface="Calibri"/>
                        <a:ea typeface="Calibri"/>
                        <a:cs typeface="Times New Roman"/>
                      </a:endParaRPr>
                    </a:p>
                    <a:p>
                      <a:pPr>
                        <a:lnSpc>
                          <a:spcPct val="115000"/>
                        </a:lnSpc>
                        <a:spcAft>
                          <a:spcPts val="0"/>
                        </a:spcAft>
                      </a:pPr>
                      <a:r>
                        <a:rPr lang="en-US" sz="600" b="1">
                          <a:latin typeface="Calibri"/>
                          <a:ea typeface="Calibri"/>
                          <a:cs typeface="Times New Roman"/>
                        </a:rPr>
                        <a:t>Individuals should be able to provide </a:t>
                      </a:r>
                      <a:r>
                        <a:rPr lang="en-GB" sz="600" b="1">
                          <a:latin typeface="Calibri"/>
                          <a:ea typeface="Calibri"/>
                          <a:cs typeface="Times New Roman"/>
                        </a:rPr>
                        <a:t>evidence of:</a:t>
                      </a:r>
                      <a:endParaRPr lang="en-GB" sz="900">
                        <a:latin typeface="Calibri"/>
                        <a:ea typeface="Calibri"/>
                        <a:cs typeface="Times New Roman"/>
                      </a:endParaRPr>
                    </a:p>
                    <a:p>
                      <a:pPr marL="180340" indent="-180340">
                        <a:lnSpc>
                          <a:spcPct val="115000"/>
                        </a:lnSpc>
                        <a:spcAft>
                          <a:spcPts val="0"/>
                        </a:spcAft>
                      </a:pPr>
                      <a:r>
                        <a:rPr lang="en-US" sz="600" b="1">
                          <a:latin typeface="Calibri"/>
                          <a:ea typeface="Calibri"/>
                          <a:cs typeface="Times New Roman"/>
                        </a:rPr>
                        <a:t>I. 	Successful engagement with at least two of the five Areas of Activity</a:t>
                      </a:r>
                      <a:endParaRPr lang="en-GB" sz="900">
                        <a:latin typeface="Calibri"/>
                        <a:ea typeface="Calibri"/>
                        <a:cs typeface="Times New Roman"/>
                      </a:endParaRPr>
                    </a:p>
                    <a:p>
                      <a:pPr marL="180340" indent="-180340">
                        <a:lnSpc>
                          <a:spcPct val="115000"/>
                        </a:lnSpc>
                        <a:spcAft>
                          <a:spcPts val="0"/>
                        </a:spcAft>
                      </a:pPr>
                      <a:r>
                        <a:rPr lang="en-GB" sz="600" b="1">
                          <a:latin typeface="Calibri"/>
                          <a:ea typeface="Calibri"/>
                          <a:cs typeface="Times New Roman"/>
                        </a:rPr>
                        <a:t>II. 	Successful engagement in appropriate teaching and practices </a:t>
                      </a:r>
                      <a:r>
                        <a:rPr lang="en-US" sz="600" b="1">
                          <a:latin typeface="Calibri"/>
                          <a:ea typeface="Calibri"/>
                          <a:cs typeface="Times New Roman"/>
                        </a:rPr>
                        <a:t>related to these Areas of Activity</a:t>
                      </a:r>
                      <a:endParaRPr lang="en-GB" sz="900">
                        <a:latin typeface="Calibri"/>
                        <a:ea typeface="Calibri"/>
                        <a:cs typeface="Times New Roman"/>
                      </a:endParaRPr>
                    </a:p>
                    <a:p>
                      <a:pPr marL="180340" indent="-180340">
                        <a:lnSpc>
                          <a:spcPct val="115000"/>
                        </a:lnSpc>
                        <a:spcAft>
                          <a:spcPts val="0"/>
                        </a:spcAft>
                      </a:pPr>
                      <a:r>
                        <a:rPr lang="en-US" sz="600" b="1">
                          <a:latin typeface="Calibri"/>
                          <a:ea typeface="Calibri"/>
                          <a:cs typeface="Times New Roman"/>
                        </a:rPr>
                        <a:t>III. 	Appropriate Core Knowledge and understanding of at least K1 and K2</a:t>
                      </a:r>
                      <a:endParaRPr lang="en-GB" sz="900">
                        <a:latin typeface="Calibri"/>
                        <a:ea typeface="Calibri"/>
                        <a:cs typeface="Times New Roman"/>
                      </a:endParaRPr>
                    </a:p>
                    <a:p>
                      <a:pPr marL="180340" indent="-180340">
                        <a:lnSpc>
                          <a:spcPct val="115000"/>
                        </a:lnSpc>
                        <a:spcAft>
                          <a:spcPts val="0"/>
                        </a:spcAft>
                      </a:pPr>
                      <a:r>
                        <a:rPr lang="en-US" sz="600" b="1">
                          <a:latin typeface="Calibri"/>
                          <a:ea typeface="Calibri"/>
                          <a:cs typeface="Times New Roman"/>
                        </a:rPr>
                        <a:t>IV. 	A commitment to appropriate </a:t>
                      </a:r>
                      <a:r>
                        <a:rPr lang="en-GB" sz="600" b="1">
                          <a:latin typeface="Calibri"/>
                          <a:ea typeface="Calibri"/>
                          <a:cs typeface="Times New Roman"/>
                        </a:rPr>
                        <a:t>Professional Values in facilitating others’ learning</a:t>
                      </a:r>
                      <a:endParaRPr lang="en-GB" sz="900">
                        <a:latin typeface="Calibri"/>
                        <a:ea typeface="Calibri"/>
                        <a:cs typeface="Times New Roman"/>
                      </a:endParaRPr>
                    </a:p>
                    <a:p>
                      <a:pPr marL="180340" indent="-180340">
                        <a:lnSpc>
                          <a:spcPct val="115000"/>
                        </a:lnSpc>
                        <a:spcAft>
                          <a:spcPts val="0"/>
                        </a:spcAft>
                      </a:pPr>
                      <a:r>
                        <a:rPr lang="en-GB" sz="600" b="1">
                          <a:latin typeface="Calibri"/>
                          <a:ea typeface="Calibri"/>
                          <a:cs typeface="Times New Roman"/>
                        </a:rPr>
                        <a:t>V. 	Relevant professional practices, subject and pedagogic research </a:t>
                      </a:r>
                      <a:r>
                        <a:rPr lang="en-US" sz="600" b="1">
                          <a:latin typeface="Calibri"/>
                          <a:ea typeface="Calibri"/>
                          <a:cs typeface="Times New Roman"/>
                        </a:rPr>
                        <a:t>and/or scholarship within the above </a:t>
                      </a:r>
                      <a:r>
                        <a:rPr lang="en-GB" sz="600" b="1">
                          <a:latin typeface="Calibri"/>
                          <a:ea typeface="Calibri"/>
                          <a:cs typeface="Times New Roman"/>
                        </a:rPr>
                        <a:t>activities</a:t>
                      </a:r>
                      <a:endParaRPr lang="en-GB" sz="900">
                        <a:latin typeface="Calibri"/>
                        <a:ea typeface="Calibri"/>
                        <a:cs typeface="Times New Roman"/>
                      </a:endParaRPr>
                    </a:p>
                    <a:p>
                      <a:pPr marL="180340" indent="-180340">
                        <a:lnSpc>
                          <a:spcPct val="115000"/>
                        </a:lnSpc>
                        <a:spcAft>
                          <a:spcPts val="0"/>
                        </a:spcAft>
                      </a:pPr>
                      <a:r>
                        <a:rPr lang="en-GB" sz="600" b="1">
                          <a:latin typeface="Calibri"/>
                          <a:ea typeface="Calibri"/>
                          <a:cs typeface="Times New Roman"/>
                        </a:rPr>
                        <a:t>VI. 	Successful engagement, where appropriate, in professional development activity related to teaching, learning and assessment responsibilities</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nSpc>
                          <a:spcPct val="115000"/>
                        </a:lnSpc>
                        <a:spcAft>
                          <a:spcPts val="0"/>
                        </a:spcAft>
                      </a:pPr>
                      <a:r>
                        <a:rPr lang="en-GB" sz="600" b="1">
                          <a:latin typeface="Calibri"/>
                          <a:ea typeface="Calibri"/>
                          <a:cs typeface="Times New Roman"/>
                        </a:rPr>
                        <a:t>If you’re new to teaching or supporting student learning and want to formalise your experience and to progress, an HEA Associate Fellowship could add great value to your professional teaching experience.</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You’re likely to be one of the following:</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early-career researcher with some teaching responsibilities (e.g. PhD student, graduate training assistant, contract post-doc)</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new to HE teaching, have a limited teaching portfolio or teach part-time</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in a demonstrator/technician role with some teaching responsibilities, or support teaching/learning (e.g. as a learning technologist or learning resource staff member)</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Applicants may apply online by logging into </a:t>
                      </a:r>
                      <a:r>
                        <a:rPr lang="en-GB" sz="600" b="1" u="sng">
                          <a:solidFill>
                            <a:srgbClr val="0000FF"/>
                          </a:solidFill>
                          <a:latin typeface="Calibri"/>
                          <a:ea typeface="Calibri"/>
                          <a:cs typeface="Times New Roman"/>
                          <a:hlinkClick r:id="rId2"/>
                        </a:rPr>
                        <a:t>MyAcademy</a:t>
                      </a:r>
                      <a:r>
                        <a:rPr lang="en-GB" sz="600" b="1">
                          <a:latin typeface="Calibri"/>
                          <a:ea typeface="Calibri"/>
                          <a:cs typeface="Times New Roman"/>
                        </a:rPr>
                        <a:t>. The application process consists of an Account of Professional Practice (APP), two supporting statements from referees and payment of a fee where applicable. If you are from a subscribing institution the cost for Associate Fellow is £100. If you are from a non-subscribing institution or independent the cost is £200.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nSpc>
                          <a:spcPct val="115000"/>
                        </a:lnSpc>
                        <a:spcAft>
                          <a:spcPts val="0"/>
                        </a:spcAft>
                      </a:pPr>
                      <a:r>
                        <a:rPr lang="en-GB" sz="600" b="1">
                          <a:latin typeface="Calibri"/>
                          <a:ea typeface="Calibri"/>
                          <a:cs typeface="Times New Roman"/>
                        </a:rPr>
                        <a:t>Demonstrates a broad understanding </a:t>
                      </a:r>
                      <a:r>
                        <a:rPr lang="en-US" sz="600" b="1">
                          <a:latin typeface="Calibri"/>
                          <a:ea typeface="Calibri"/>
                          <a:cs typeface="Times New Roman"/>
                        </a:rPr>
                        <a:t>of effective approaches to teaching and learning support as key contributions to high quality student learning. </a:t>
                      </a:r>
                      <a:endParaRPr lang="en-GB" sz="900">
                        <a:latin typeface="Calibri"/>
                        <a:ea typeface="Calibri"/>
                        <a:cs typeface="Times New Roman"/>
                      </a:endParaRPr>
                    </a:p>
                    <a:p>
                      <a:pPr>
                        <a:lnSpc>
                          <a:spcPct val="115000"/>
                        </a:lnSpc>
                        <a:spcAft>
                          <a:spcPts val="0"/>
                        </a:spcAft>
                      </a:pPr>
                      <a:r>
                        <a:rPr lang="en-US" sz="600" b="1">
                          <a:latin typeface="Calibri"/>
                          <a:ea typeface="Calibri"/>
                          <a:cs typeface="Times New Roman"/>
                        </a:rPr>
                        <a:t>Individuals should be able to provide evidence of:</a:t>
                      </a:r>
                      <a:endParaRPr lang="en-GB" sz="900">
                        <a:latin typeface="Calibri"/>
                        <a:ea typeface="Calibri"/>
                        <a:cs typeface="Times New Roman"/>
                      </a:endParaRPr>
                    </a:p>
                    <a:p>
                      <a:pPr marL="132715" indent="-132715">
                        <a:lnSpc>
                          <a:spcPct val="115000"/>
                        </a:lnSpc>
                        <a:spcAft>
                          <a:spcPts val="0"/>
                        </a:spcAft>
                      </a:pPr>
                      <a:r>
                        <a:rPr lang="en-US" sz="600" b="1">
                          <a:latin typeface="Calibri"/>
                          <a:ea typeface="Calibri"/>
                          <a:cs typeface="Times New Roman"/>
                        </a:rPr>
                        <a:t>I. 	Successful engagement across all </a:t>
                      </a:r>
                      <a:r>
                        <a:rPr lang="en-GB" sz="600" b="1">
                          <a:latin typeface="Calibri"/>
                          <a:ea typeface="Calibri"/>
                          <a:cs typeface="Times New Roman"/>
                        </a:rPr>
                        <a:t>five Areas of Activity</a:t>
                      </a:r>
                      <a:endParaRPr lang="en-GB" sz="900">
                        <a:latin typeface="Calibri"/>
                        <a:ea typeface="Calibri"/>
                        <a:cs typeface="Times New Roman"/>
                      </a:endParaRPr>
                    </a:p>
                    <a:p>
                      <a:pPr marL="132715" indent="-132715">
                        <a:lnSpc>
                          <a:spcPct val="115000"/>
                        </a:lnSpc>
                        <a:spcAft>
                          <a:spcPts val="0"/>
                        </a:spcAft>
                      </a:pPr>
                      <a:r>
                        <a:rPr lang="en-GB" sz="600" b="1">
                          <a:latin typeface="Calibri"/>
                          <a:ea typeface="Calibri"/>
                          <a:cs typeface="Times New Roman"/>
                        </a:rPr>
                        <a:t>II. 	Appropriate knowledge and </a:t>
                      </a:r>
                      <a:r>
                        <a:rPr lang="en-US" sz="600" b="1">
                          <a:latin typeface="Calibri"/>
                          <a:ea typeface="Calibri"/>
                          <a:cs typeface="Times New Roman"/>
                        </a:rPr>
                        <a:t>understanding across all aspects of </a:t>
                      </a:r>
                      <a:r>
                        <a:rPr lang="en-GB" sz="600" b="1">
                          <a:latin typeface="Calibri"/>
                          <a:ea typeface="Calibri"/>
                          <a:cs typeface="Times New Roman"/>
                        </a:rPr>
                        <a:t>Core Knowledge</a:t>
                      </a:r>
                      <a:endParaRPr lang="en-GB" sz="900">
                        <a:latin typeface="Calibri"/>
                        <a:ea typeface="Calibri"/>
                        <a:cs typeface="Times New Roman"/>
                      </a:endParaRPr>
                    </a:p>
                    <a:p>
                      <a:pPr marL="132715" indent="-132715">
                        <a:lnSpc>
                          <a:spcPct val="115000"/>
                        </a:lnSpc>
                        <a:spcAft>
                          <a:spcPts val="0"/>
                        </a:spcAft>
                      </a:pPr>
                      <a:r>
                        <a:rPr lang="en-US" sz="600" b="1">
                          <a:latin typeface="Calibri"/>
                          <a:ea typeface="Calibri"/>
                          <a:cs typeface="Times New Roman"/>
                        </a:rPr>
                        <a:t>III. 	A commitment to all the </a:t>
                      </a:r>
                      <a:r>
                        <a:rPr lang="en-GB" sz="600" b="1">
                          <a:latin typeface="Calibri"/>
                          <a:ea typeface="Calibri"/>
                          <a:cs typeface="Times New Roman"/>
                        </a:rPr>
                        <a:t>Professional Values</a:t>
                      </a:r>
                      <a:endParaRPr lang="en-GB" sz="900">
                        <a:latin typeface="Calibri"/>
                        <a:ea typeface="Calibri"/>
                        <a:cs typeface="Times New Roman"/>
                      </a:endParaRPr>
                    </a:p>
                    <a:p>
                      <a:pPr marL="132715" indent="-132715">
                        <a:lnSpc>
                          <a:spcPct val="115000"/>
                        </a:lnSpc>
                        <a:spcAft>
                          <a:spcPts val="0"/>
                        </a:spcAft>
                      </a:pPr>
                      <a:r>
                        <a:rPr lang="en-GB" sz="600" b="1">
                          <a:latin typeface="Calibri"/>
                          <a:ea typeface="Calibri"/>
                          <a:cs typeface="Times New Roman"/>
                        </a:rPr>
                        <a:t>IV. 	Successful engagement in appropriate teaching practices </a:t>
                      </a:r>
                      <a:r>
                        <a:rPr lang="en-US" sz="600" b="1">
                          <a:latin typeface="Calibri"/>
                          <a:ea typeface="Calibri"/>
                          <a:cs typeface="Times New Roman"/>
                        </a:rPr>
                        <a:t>related to the Areas of Activity </a:t>
                      </a:r>
                      <a:endParaRPr lang="en-GB" sz="900">
                        <a:latin typeface="Calibri"/>
                        <a:ea typeface="Calibri"/>
                        <a:cs typeface="Times New Roman"/>
                      </a:endParaRPr>
                    </a:p>
                    <a:p>
                      <a:pPr marL="132715" indent="-132715">
                        <a:lnSpc>
                          <a:spcPct val="115000"/>
                        </a:lnSpc>
                        <a:spcAft>
                          <a:spcPts val="0"/>
                        </a:spcAft>
                      </a:pPr>
                      <a:r>
                        <a:rPr lang="en-US" sz="600" b="1">
                          <a:latin typeface="Calibri"/>
                          <a:ea typeface="Calibri"/>
                          <a:cs typeface="Times New Roman"/>
                        </a:rPr>
                        <a:t>V. 	Successful incorporation of subject </a:t>
                      </a:r>
                      <a:r>
                        <a:rPr lang="en-GB" sz="600" b="1">
                          <a:latin typeface="Calibri"/>
                          <a:ea typeface="Calibri"/>
                          <a:cs typeface="Times New Roman"/>
                        </a:rPr>
                        <a:t>and pedagogic research and/</a:t>
                      </a:r>
                      <a:r>
                        <a:rPr lang="en-US" sz="600" b="1">
                          <a:latin typeface="Calibri"/>
                          <a:ea typeface="Calibri"/>
                          <a:cs typeface="Times New Roman"/>
                        </a:rPr>
                        <a:t>or scholarship within the above activities, as part of an integrated </a:t>
                      </a:r>
                      <a:r>
                        <a:rPr lang="en-GB" sz="600" b="1">
                          <a:latin typeface="Calibri"/>
                          <a:ea typeface="Calibri"/>
                          <a:cs typeface="Times New Roman"/>
                        </a:rPr>
                        <a:t>approach to academic practice</a:t>
                      </a:r>
                      <a:endParaRPr lang="en-GB" sz="900">
                        <a:latin typeface="Calibri"/>
                        <a:ea typeface="Calibri"/>
                        <a:cs typeface="Times New Roman"/>
                      </a:endParaRPr>
                    </a:p>
                    <a:p>
                      <a:pPr marL="132715" indent="-132715">
                        <a:lnSpc>
                          <a:spcPct val="115000"/>
                        </a:lnSpc>
                        <a:spcAft>
                          <a:spcPts val="0"/>
                        </a:spcAft>
                      </a:pPr>
                      <a:r>
                        <a:rPr lang="en-GB" sz="600" b="1">
                          <a:latin typeface="Calibri"/>
                          <a:ea typeface="Calibri"/>
                          <a:cs typeface="Times New Roman"/>
                        </a:rPr>
                        <a:t>VI. 	Successful engagement in continuing professional development in relation to teaching, learning, assessment and, where appropriate, related professional practices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r>
                        <a:rPr lang="en-GB" sz="600" b="1">
                          <a:latin typeface="Calibri"/>
                          <a:ea typeface="Calibri"/>
                          <a:cs typeface="Times New Roman"/>
                        </a:rPr>
                        <a:t>If you’ve a proven, sustained track record in HE teaching and you’re seeking recognition for your development, and to progress into a senior position, an HEA Fellowship could add great value to your professional teaching experience.</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You’re likely to be one of the following:</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early-career academic</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in a subject-specific role with substantive teaching and learning responsibilities</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experienced academic, relatively new to UK HE. You’ll be in a role with sometimes significant, teaching-only responsibilities; e.g. within work-based settings</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Applicants may apply online by logging into </a:t>
                      </a:r>
                      <a:r>
                        <a:rPr lang="en-GB" sz="600" b="1" u="sng">
                          <a:solidFill>
                            <a:srgbClr val="0000FF"/>
                          </a:solidFill>
                          <a:latin typeface="Calibri"/>
                          <a:ea typeface="Calibri"/>
                          <a:cs typeface="Times New Roman"/>
                          <a:hlinkClick r:id="rId2"/>
                        </a:rPr>
                        <a:t>MyAcademy</a:t>
                      </a:r>
                      <a:r>
                        <a:rPr lang="en-GB" sz="600" b="1">
                          <a:latin typeface="Calibri"/>
                          <a:ea typeface="Calibri"/>
                          <a:cs typeface="Times New Roman"/>
                        </a:rPr>
                        <a:t>. The application process consists of an Account of Professional Practice (APP), two supporting statements from referees and payment of a fee where applicable. If you are from a subscribing institution the cost for Fellow is £200. If you are from a non-subscribing institution or independent the cost is £400.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r>
                        <a:rPr lang="en-GB" sz="600" b="1">
                          <a:latin typeface="Calibri"/>
                          <a:ea typeface="Calibri"/>
                          <a:cs typeface="Times New Roman"/>
                        </a:rPr>
                        <a:t>Demonstrates a thorough understanding </a:t>
                      </a:r>
                      <a:r>
                        <a:rPr lang="en-US" sz="600" b="1">
                          <a:latin typeface="Calibri"/>
                          <a:ea typeface="Calibri"/>
                          <a:cs typeface="Times New Roman"/>
                        </a:rPr>
                        <a:t>of effective approaches to teaching and learning support as a key contribution to high quality student learning. </a:t>
                      </a:r>
                      <a:endParaRPr lang="en-GB" sz="900">
                        <a:latin typeface="Calibri"/>
                        <a:ea typeface="Calibri"/>
                        <a:cs typeface="Times New Roman"/>
                      </a:endParaRPr>
                    </a:p>
                    <a:p>
                      <a:pPr>
                        <a:lnSpc>
                          <a:spcPct val="115000"/>
                        </a:lnSpc>
                        <a:spcAft>
                          <a:spcPts val="0"/>
                        </a:spcAft>
                      </a:pPr>
                      <a:r>
                        <a:rPr lang="en-US" sz="600" b="1">
                          <a:latin typeface="Calibri"/>
                          <a:ea typeface="Calibri"/>
                          <a:cs typeface="Times New Roman"/>
                        </a:rPr>
                        <a:t>Individuals should be able to provide evidence of:</a:t>
                      </a:r>
                      <a:endParaRPr lang="en-GB" sz="900">
                        <a:latin typeface="Calibri"/>
                        <a:ea typeface="Calibri"/>
                        <a:cs typeface="Times New Roman"/>
                      </a:endParaRPr>
                    </a:p>
                    <a:p>
                      <a:pPr marL="173990" indent="-179705">
                        <a:lnSpc>
                          <a:spcPct val="115000"/>
                        </a:lnSpc>
                        <a:spcAft>
                          <a:spcPts val="0"/>
                        </a:spcAft>
                      </a:pPr>
                      <a:r>
                        <a:rPr lang="en-US" sz="600" b="1">
                          <a:latin typeface="Calibri"/>
                          <a:ea typeface="Calibri"/>
                          <a:cs typeface="Times New Roman"/>
                        </a:rPr>
                        <a:t>I. 	Successful engagement across all </a:t>
                      </a:r>
                      <a:r>
                        <a:rPr lang="en-GB" sz="600" b="1">
                          <a:latin typeface="Calibri"/>
                          <a:ea typeface="Calibri"/>
                          <a:cs typeface="Times New Roman"/>
                        </a:rPr>
                        <a:t>five Areas of Activity</a:t>
                      </a:r>
                      <a:endParaRPr lang="en-GB" sz="900">
                        <a:latin typeface="Calibri"/>
                        <a:ea typeface="Calibri"/>
                        <a:cs typeface="Times New Roman"/>
                      </a:endParaRPr>
                    </a:p>
                    <a:p>
                      <a:pPr marL="173990" indent="-179705">
                        <a:lnSpc>
                          <a:spcPct val="115000"/>
                        </a:lnSpc>
                        <a:spcAft>
                          <a:spcPts val="0"/>
                        </a:spcAft>
                      </a:pPr>
                      <a:r>
                        <a:rPr lang="en-GB" sz="600" b="1">
                          <a:latin typeface="Calibri"/>
                          <a:ea typeface="Calibri"/>
                          <a:cs typeface="Times New Roman"/>
                        </a:rPr>
                        <a:t>II. 	Appropriate knowledge and </a:t>
                      </a:r>
                      <a:r>
                        <a:rPr lang="en-US" sz="600" b="1">
                          <a:latin typeface="Calibri"/>
                          <a:ea typeface="Calibri"/>
                          <a:cs typeface="Times New Roman"/>
                        </a:rPr>
                        <a:t>understanding across all aspects of </a:t>
                      </a:r>
                      <a:r>
                        <a:rPr lang="en-GB" sz="600" b="1">
                          <a:latin typeface="Calibri"/>
                          <a:ea typeface="Calibri"/>
                          <a:cs typeface="Times New Roman"/>
                        </a:rPr>
                        <a:t>Core Knowledge</a:t>
                      </a:r>
                      <a:endParaRPr lang="en-GB" sz="900">
                        <a:latin typeface="Calibri"/>
                        <a:ea typeface="Calibri"/>
                        <a:cs typeface="Times New Roman"/>
                      </a:endParaRPr>
                    </a:p>
                    <a:p>
                      <a:pPr marL="173990" indent="-179705">
                        <a:lnSpc>
                          <a:spcPct val="115000"/>
                        </a:lnSpc>
                        <a:spcAft>
                          <a:spcPts val="0"/>
                        </a:spcAft>
                      </a:pPr>
                      <a:r>
                        <a:rPr lang="en-US" sz="600" b="1">
                          <a:latin typeface="Calibri"/>
                          <a:ea typeface="Calibri"/>
                          <a:cs typeface="Times New Roman"/>
                        </a:rPr>
                        <a:t>III. 	A commitment to all the </a:t>
                      </a:r>
                      <a:r>
                        <a:rPr lang="en-GB" sz="600" b="1">
                          <a:latin typeface="Calibri"/>
                          <a:ea typeface="Calibri"/>
                          <a:cs typeface="Times New Roman"/>
                        </a:rPr>
                        <a:t>Professional Values</a:t>
                      </a:r>
                      <a:endParaRPr lang="en-GB" sz="900">
                        <a:latin typeface="Calibri"/>
                        <a:ea typeface="Calibri"/>
                        <a:cs typeface="Times New Roman"/>
                      </a:endParaRPr>
                    </a:p>
                    <a:p>
                      <a:pPr marL="173990" indent="-179705">
                        <a:lnSpc>
                          <a:spcPct val="115000"/>
                        </a:lnSpc>
                        <a:spcAft>
                          <a:spcPts val="0"/>
                        </a:spcAft>
                      </a:pPr>
                      <a:r>
                        <a:rPr lang="en-GB" sz="600" b="1">
                          <a:latin typeface="Calibri"/>
                          <a:ea typeface="Calibri"/>
                          <a:cs typeface="Times New Roman"/>
                        </a:rPr>
                        <a:t>IV. Successful engagement in appropriate teaching practices </a:t>
                      </a:r>
                      <a:r>
                        <a:rPr lang="en-US" sz="600" b="1">
                          <a:latin typeface="Calibri"/>
                          <a:ea typeface="Calibri"/>
                          <a:cs typeface="Times New Roman"/>
                        </a:rPr>
                        <a:t>related to the Areas of Activity</a:t>
                      </a:r>
                      <a:endParaRPr lang="en-GB" sz="900">
                        <a:latin typeface="Calibri"/>
                        <a:ea typeface="Calibri"/>
                        <a:cs typeface="Times New Roman"/>
                      </a:endParaRPr>
                    </a:p>
                    <a:p>
                      <a:pPr marL="173990" indent="-179705">
                        <a:lnSpc>
                          <a:spcPct val="115000"/>
                        </a:lnSpc>
                        <a:spcAft>
                          <a:spcPts val="0"/>
                        </a:spcAft>
                      </a:pPr>
                      <a:r>
                        <a:rPr lang="en-US" sz="600" b="1">
                          <a:latin typeface="Calibri"/>
                          <a:ea typeface="Calibri"/>
                          <a:cs typeface="Times New Roman"/>
                        </a:rPr>
                        <a:t>V. 	Successful incorporation of subject </a:t>
                      </a:r>
                      <a:r>
                        <a:rPr lang="en-GB" sz="600" b="1">
                          <a:latin typeface="Calibri"/>
                          <a:ea typeface="Calibri"/>
                          <a:cs typeface="Times New Roman"/>
                        </a:rPr>
                        <a:t>and pedagogic research and/ </a:t>
                      </a:r>
                      <a:r>
                        <a:rPr lang="en-US" sz="600" b="1">
                          <a:latin typeface="Calibri"/>
                          <a:ea typeface="Calibri"/>
                          <a:cs typeface="Times New Roman"/>
                        </a:rPr>
                        <a:t>or scholarship within the above activities, as part of an integrated </a:t>
                      </a:r>
                      <a:r>
                        <a:rPr lang="en-GB" sz="600" b="1">
                          <a:latin typeface="Calibri"/>
                          <a:ea typeface="Calibri"/>
                          <a:cs typeface="Times New Roman"/>
                        </a:rPr>
                        <a:t>approach to academic practice</a:t>
                      </a:r>
                      <a:endParaRPr lang="en-GB" sz="900">
                        <a:latin typeface="Calibri"/>
                        <a:ea typeface="Calibri"/>
                        <a:cs typeface="Times New Roman"/>
                      </a:endParaRPr>
                    </a:p>
                    <a:p>
                      <a:pPr marL="173990" indent="-179705">
                        <a:lnSpc>
                          <a:spcPct val="115000"/>
                        </a:lnSpc>
                        <a:spcAft>
                          <a:spcPts val="0"/>
                        </a:spcAft>
                      </a:pPr>
                      <a:r>
                        <a:rPr lang="en-US" sz="600" b="1">
                          <a:latin typeface="Calibri"/>
                          <a:ea typeface="Calibri"/>
                          <a:cs typeface="Times New Roman"/>
                        </a:rPr>
                        <a:t>VI.	Successful engagement in continuing </a:t>
                      </a:r>
                      <a:r>
                        <a:rPr lang="en-GB" sz="600" b="1">
                          <a:latin typeface="Calibri"/>
                          <a:ea typeface="Calibri"/>
                          <a:cs typeface="Times New Roman"/>
                        </a:rPr>
                        <a:t>professional development in relation to teaching, learning, assessment, scholarship and, as appropriate, related academic or professional practices</a:t>
                      </a:r>
                      <a:endParaRPr lang="en-GB" sz="900">
                        <a:latin typeface="Calibri"/>
                        <a:ea typeface="Calibri"/>
                        <a:cs typeface="Times New Roman"/>
                      </a:endParaRPr>
                    </a:p>
                    <a:p>
                      <a:pPr marL="173990" indent="-179705">
                        <a:lnSpc>
                          <a:spcPct val="115000"/>
                        </a:lnSpc>
                        <a:spcAft>
                          <a:spcPts val="0"/>
                        </a:spcAft>
                      </a:pPr>
                      <a:r>
                        <a:rPr lang="en-GB" sz="600" b="1">
                          <a:latin typeface="Calibri"/>
                          <a:ea typeface="Calibri"/>
                          <a:cs typeface="Times New Roman"/>
                        </a:rPr>
                        <a:t>VII.	Successful co-ordination, support, supervision, management and/ </a:t>
                      </a:r>
                      <a:r>
                        <a:rPr lang="en-US" sz="600" b="1">
                          <a:latin typeface="Calibri"/>
                          <a:ea typeface="Calibri"/>
                          <a:cs typeface="Times New Roman"/>
                        </a:rPr>
                        <a:t>or mentoring of others (whether individuals and/or teams) in relation </a:t>
                      </a:r>
                      <a:r>
                        <a:rPr lang="en-GB" sz="600" b="1">
                          <a:latin typeface="Calibri"/>
                          <a:ea typeface="Calibri"/>
                          <a:cs typeface="Times New Roman"/>
                        </a:rPr>
                        <a:t>to teaching and learning</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15000"/>
                        </a:lnSpc>
                        <a:spcAft>
                          <a:spcPts val="0"/>
                        </a:spcAft>
                      </a:pPr>
                      <a:r>
                        <a:rPr lang="en-GB" sz="600" b="1">
                          <a:latin typeface="Calibri"/>
                          <a:ea typeface="Calibri"/>
                          <a:cs typeface="Times New Roman"/>
                        </a:rPr>
                        <a:t>If you have a proven, sustained track record in HE teaching and management and are seeking to progress into a leadership position, an HEA Senior Fellowship could add great value to your professional teaching experience.</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You’ll have an established record relating to teaching and learning and management/leadership of specific aspects of teaching provision. You are likely to lead, or be a member of, established academic teams. You may be:</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experienced member of academic staff with significant responsibility for leading, managing or organising programmes for subjects/disciplines</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experienced subject mentor or someone who supports those new to teaching</a:t>
                      </a:r>
                      <a:endParaRPr lang="en-GB" sz="900">
                        <a:latin typeface="Calibri"/>
                        <a:ea typeface="Calibri"/>
                        <a:cs typeface="Times New Roman"/>
                      </a:endParaRPr>
                    </a:p>
                    <a:p>
                      <a:pPr marL="342900" lvl="0" indent="-342900">
                        <a:lnSpc>
                          <a:spcPct val="115000"/>
                        </a:lnSpc>
                        <a:spcAft>
                          <a:spcPts val="0"/>
                        </a:spcAft>
                        <a:buSzPts val="1000"/>
                        <a:buFont typeface="Symbol"/>
                        <a:buChar char=""/>
                      </a:pPr>
                      <a:r>
                        <a:rPr lang="en-GB" sz="600" b="1">
                          <a:latin typeface="Calibri"/>
                          <a:ea typeface="Calibri"/>
                          <a:cs typeface="Times New Roman"/>
                        </a:rPr>
                        <a:t>an experienced member of staff with departmental or wider teaching/learning support advisory responsibilities within your institution</a:t>
                      </a:r>
                      <a:endParaRPr lang="en-GB" sz="900">
                        <a:latin typeface="Calibri"/>
                        <a:ea typeface="Calibri"/>
                        <a:cs typeface="Times New Roman"/>
                      </a:endParaRPr>
                    </a:p>
                    <a:p>
                      <a:pPr>
                        <a:lnSpc>
                          <a:spcPct val="115000"/>
                        </a:lnSpc>
                        <a:spcAft>
                          <a:spcPts val="0"/>
                        </a:spcAft>
                      </a:pPr>
                      <a:r>
                        <a:rPr lang="en-GB" sz="600" b="1">
                          <a:latin typeface="Calibri"/>
                          <a:ea typeface="Calibri"/>
                          <a:cs typeface="Times New Roman"/>
                        </a:rPr>
                        <a:t>Applicants may apply online by logging into </a:t>
                      </a:r>
                      <a:r>
                        <a:rPr lang="en-GB" sz="600" b="1" u="sng">
                          <a:solidFill>
                            <a:srgbClr val="0000FF"/>
                          </a:solidFill>
                          <a:latin typeface="Calibri"/>
                          <a:ea typeface="Calibri"/>
                          <a:cs typeface="Times New Roman"/>
                          <a:hlinkClick r:id="rId2"/>
                        </a:rPr>
                        <a:t>MyAcademy</a:t>
                      </a:r>
                      <a:r>
                        <a:rPr lang="en-GB" sz="600" b="1">
                          <a:latin typeface="Calibri"/>
                          <a:ea typeface="Calibri"/>
                          <a:cs typeface="Times New Roman"/>
                        </a:rPr>
                        <a:t>. The application process consists of an Account of Professional Practice (APP), two supporting statements from referees and payment of a fee where applicable. If you are from a subscribing institution the cost for Senior Fellow is £300. If you are from a non-subscribing institution or independent the cost is £600.</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nSpc>
                          <a:spcPct val="115000"/>
                        </a:lnSpc>
                        <a:spcAft>
                          <a:spcPts val="0"/>
                        </a:spcAft>
                      </a:pPr>
                      <a:r>
                        <a:rPr lang="en-US" sz="600" b="1">
                          <a:latin typeface="Calibri"/>
                          <a:ea typeface="Calibri"/>
                          <a:cs typeface="Times New Roman"/>
                        </a:rPr>
                        <a:t>Demonstrates a sustained record of effective strategic leadership in academic practice and academic development as a key contribution to high quality student learning. </a:t>
                      </a:r>
                      <a:endParaRPr lang="en-GB" sz="900">
                        <a:latin typeface="Calibri"/>
                        <a:ea typeface="Calibri"/>
                        <a:cs typeface="Times New Roman"/>
                      </a:endParaRPr>
                    </a:p>
                    <a:p>
                      <a:pPr>
                        <a:lnSpc>
                          <a:spcPct val="115000"/>
                        </a:lnSpc>
                        <a:spcAft>
                          <a:spcPts val="0"/>
                        </a:spcAft>
                      </a:pPr>
                      <a:r>
                        <a:rPr lang="en-US" sz="600" b="1">
                          <a:latin typeface="Calibri"/>
                          <a:ea typeface="Calibri"/>
                          <a:cs typeface="Times New Roman"/>
                        </a:rPr>
                        <a:t>Individuals should be able to provide </a:t>
                      </a:r>
                      <a:r>
                        <a:rPr lang="en-GB" sz="600" b="1">
                          <a:latin typeface="Calibri"/>
                          <a:ea typeface="Calibri"/>
                          <a:cs typeface="Times New Roman"/>
                        </a:rPr>
                        <a:t>evidence of:</a:t>
                      </a:r>
                      <a:endParaRPr lang="en-GB" sz="900">
                        <a:latin typeface="Calibri"/>
                        <a:ea typeface="Calibri"/>
                        <a:cs typeface="Times New Roman"/>
                      </a:endParaRPr>
                    </a:p>
                    <a:p>
                      <a:pPr marL="125095" indent="-125095">
                        <a:lnSpc>
                          <a:spcPct val="115000"/>
                        </a:lnSpc>
                        <a:spcAft>
                          <a:spcPts val="0"/>
                        </a:spcAft>
                      </a:pPr>
                      <a:r>
                        <a:rPr lang="en-US" sz="600" b="1">
                          <a:latin typeface="Calibri"/>
                          <a:ea typeface="Calibri"/>
                          <a:cs typeface="Times New Roman"/>
                        </a:rPr>
                        <a:t>I. 	Active commitment to and championing of all Dimensions of </a:t>
                      </a:r>
                      <a:r>
                        <a:rPr lang="en-GB" sz="600" b="1">
                          <a:latin typeface="Calibri"/>
                          <a:ea typeface="Calibri"/>
                          <a:cs typeface="Times New Roman"/>
                        </a:rPr>
                        <a:t>the Framework, through work </a:t>
                      </a:r>
                      <a:r>
                        <a:rPr lang="en-US" sz="600" b="1">
                          <a:latin typeface="Calibri"/>
                          <a:ea typeface="Calibri"/>
                          <a:cs typeface="Times New Roman"/>
                        </a:rPr>
                        <a:t>with students and staff, and in </a:t>
                      </a:r>
                      <a:r>
                        <a:rPr lang="en-GB" sz="600" b="1">
                          <a:latin typeface="Calibri"/>
                          <a:ea typeface="Calibri"/>
                          <a:cs typeface="Times New Roman"/>
                        </a:rPr>
                        <a:t>institutional developments</a:t>
                      </a:r>
                      <a:endParaRPr lang="en-GB" sz="900">
                        <a:latin typeface="Calibri"/>
                        <a:ea typeface="Calibri"/>
                        <a:cs typeface="Times New Roman"/>
                      </a:endParaRPr>
                    </a:p>
                    <a:p>
                      <a:pPr marL="125095" indent="-125095">
                        <a:lnSpc>
                          <a:spcPct val="115000"/>
                        </a:lnSpc>
                        <a:spcAft>
                          <a:spcPts val="0"/>
                        </a:spcAft>
                      </a:pPr>
                      <a:r>
                        <a:rPr lang="en-GB" sz="600" b="1">
                          <a:latin typeface="Calibri"/>
                          <a:ea typeface="Calibri"/>
                          <a:cs typeface="Times New Roman"/>
                        </a:rPr>
                        <a:t>II. 	Successful, strategic leadership </a:t>
                      </a:r>
                      <a:r>
                        <a:rPr lang="en-US" sz="600" b="1">
                          <a:latin typeface="Calibri"/>
                          <a:ea typeface="Calibri"/>
                          <a:cs typeface="Times New Roman"/>
                        </a:rPr>
                        <a:t>to enhance student learning, with a particular, but not necessarily </a:t>
                      </a:r>
                      <a:r>
                        <a:rPr lang="en-GB" sz="600" b="1">
                          <a:latin typeface="Calibri"/>
                          <a:ea typeface="Calibri"/>
                          <a:cs typeface="Times New Roman"/>
                        </a:rPr>
                        <a:t>exclusive, focus on enhancing </a:t>
                      </a:r>
                      <a:r>
                        <a:rPr lang="en-US" sz="600" b="1">
                          <a:latin typeface="Calibri"/>
                          <a:ea typeface="Calibri"/>
                          <a:cs typeface="Times New Roman"/>
                        </a:rPr>
                        <a:t>teaching quality in institutional, and/</a:t>
                      </a:r>
                      <a:r>
                        <a:rPr lang="en-GB" sz="600" b="1">
                          <a:latin typeface="Calibri"/>
                          <a:ea typeface="Calibri"/>
                          <a:cs typeface="Times New Roman"/>
                        </a:rPr>
                        <a:t>or (inter)national settings</a:t>
                      </a:r>
                      <a:endParaRPr lang="en-GB" sz="900">
                        <a:latin typeface="Calibri"/>
                        <a:ea typeface="Calibri"/>
                        <a:cs typeface="Times New Roman"/>
                      </a:endParaRPr>
                    </a:p>
                    <a:p>
                      <a:pPr marL="125095" indent="-125095">
                        <a:lnSpc>
                          <a:spcPct val="115000"/>
                        </a:lnSpc>
                        <a:spcAft>
                          <a:spcPts val="0"/>
                        </a:spcAft>
                      </a:pPr>
                      <a:r>
                        <a:rPr lang="en-GB" sz="600" b="1">
                          <a:latin typeface="Calibri"/>
                          <a:ea typeface="Calibri"/>
                          <a:cs typeface="Times New Roman"/>
                        </a:rPr>
                        <a:t>III. 	Establishing effective organisational policies and/or strategies for supporting and promoting others (e.g. through mentoring, coaching) </a:t>
                      </a:r>
                      <a:r>
                        <a:rPr lang="en-US" sz="600" b="1">
                          <a:latin typeface="Calibri"/>
                          <a:ea typeface="Calibri"/>
                          <a:cs typeface="Times New Roman"/>
                        </a:rPr>
                        <a:t>in delivering high quality teaching </a:t>
                      </a:r>
                      <a:r>
                        <a:rPr lang="en-GB" sz="600" b="1">
                          <a:latin typeface="Calibri"/>
                          <a:ea typeface="Calibri"/>
                          <a:cs typeface="Times New Roman"/>
                        </a:rPr>
                        <a:t>and support for learning</a:t>
                      </a:r>
                      <a:endParaRPr lang="en-GB" sz="900">
                        <a:latin typeface="Calibri"/>
                        <a:ea typeface="Calibri"/>
                        <a:cs typeface="Times New Roman"/>
                      </a:endParaRPr>
                    </a:p>
                    <a:p>
                      <a:pPr marL="125095" indent="-125095">
                        <a:lnSpc>
                          <a:spcPct val="115000"/>
                        </a:lnSpc>
                        <a:spcAft>
                          <a:spcPts val="0"/>
                        </a:spcAft>
                      </a:pPr>
                      <a:r>
                        <a:rPr lang="en-GB" sz="600" b="1">
                          <a:latin typeface="Calibri"/>
                          <a:ea typeface="Calibri"/>
                          <a:cs typeface="Times New Roman"/>
                        </a:rPr>
                        <a:t>IV. 	Championing, within institutional </a:t>
                      </a:r>
                      <a:r>
                        <a:rPr lang="en-US" sz="600" b="1">
                          <a:latin typeface="Calibri"/>
                          <a:ea typeface="Calibri"/>
                          <a:cs typeface="Times New Roman"/>
                        </a:rPr>
                        <a:t>and/or wider settings, an integrated </a:t>
                      </a:r>
                      <a:r>
                        <a:rPr lang="en-GB" sz="600" b="1">
                          <a:latin typeface="Calibri"/>
                          <a:ea typeface="Calibri"/>
                          <a:cs typeface="Times New Roman"/>
                        </a:rPr>
                        <a:t>approach to academic practice (incorporating, for example, teaching, learning, research, scholarship, administration etc.)</a:t>
                      </a:r>
                      <a:endParaRPr lang="en-GB" sz="900">
                        <a:latin typeface="Calibri"/>
                        <a:ea typeface="Calibri"/>
                        <a:cs typeface="Times New Roman"/>
                      </a:endParaRPr>
                    </a:p>
                    <a:p>
                      <a:pPr marL="125095" indent="-125095">
                        <a:lnSpc>
                          <a:spcPct val="115000"/>
                        </a:lnSpc>
                        <a:spcAft>
                          <a:spcPts val="0"/>
                        </a:spcAft>
                      </a:pPr>
                      <a:r>
                        <a:rPr lang="en-US" sz="600" b="1">
                          <a:latin typeface="Calibri"/>
                          <a:ea typeface="Calibri"/>
                          <a:cs typeface="Times New Roman"/>
                        </a:rPr>
                        <a:t>V. 	A sustained and successful </a:t>
                      </a:r>
                      <a:r>
                        <a:rPr lang="en-GB" sz="600" b="1">
                          <a:latin typeface="Calibri"/>
                          <a:ea typeface="Calibri"/>
                          <a:cs typeface="Times New Roman"/>
                        </a:rPr>
                        <a:t>commitment to, and engagement in, continuing professional development related to academic, institutional and/or other professional practices </a:t>
                      </a:r>
                      <a:endParaRPr lang="en-GB" sz="90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nSpc>
                          <a:spcPct val="115000"/>
                        </a:lnSpc>
                        <a:spcAft>
                          <a:spcPts val="0"/>
                        </a:spcAft>
                      </a:pPr>
                      <a:r>
                        <a:rPr lang="en-GB" sz="600" b="1" dirty="0">
                          <a:latin typeface="Calibri"/>
                          <a:ea typeface="Calibri"/>
                          <a:cs typeface="Times New Roman"/>
                        </a:rPr>
                        <a:t>If you have an established academic career with substantial strategic responsibilities in HE and you’re seeking to exert influence within the sector, an HEA Principal Fellowship could add great value to your professional teaching experience.</a:t>
                      </a:r>
                      <a:endParaRPr lang="en-GB" sz="900" dirty="0">
                        <a:latin typeface="Calibri"/>
                        <a:ea typeface="Calibri"/>
                        <a:cs typeface="Times New Roman"/>
                      </a:endParaRPr>
                    </a:p>
                    <a:p>
                      <a:pPr>
                        <a:lnSpc>
                          <a:spcPct val="115000"/>
                        </a:lnSpc>
                        <a:spcAft>
                          <a:spcPts val="0"/>
                        </a:spcAft>
                      </a:pPr>
                      <a:r>
                        <a:rPr lang="en-GB" sz="600" b="1" dirty="0">
                          <a:latin typeface="Calibri"/>
                          <a:ea typeface="Calibri"/>
                          <a:cs typeface="Times New Roman"/>
                        </a:rPr>
                        <a:t>You’ll have a sustained, effective record of strategic impact at institutional, national or international level and be committed to wider strategic leadership in teaching. You might also be one, or both, of the following:</a:t>
                      </a:r>
                      <a:endParaRPr lang="en-GB" sz="900" dirty="0">
                        <a:latin typeface="Calibri"/>
                        <a:ea typeface="Calibri"/>
                        <a:cs typeface="Times New Roman"/>
                      </a:endParaRPr>
                    </a:p>
                    <a:p>
                      <a:pPr marL="342900" lvl="0" indent="-342900">
                        <a:lnSpc>
                          <a:spcPct val="115000"/>
                        </a:lnSpc>
                        <a:spcAft>
                          <a:spcPts val="0"/>
                        </a:spcAft>
                        <a:buSzPts val="1000"/>
                        <a:buFont typeface="Symbol"/>
                        <a:buChar char=""/>
                      </a:pPr>
                      <a:r>
                        <a:rPr lang="en-GB" sz="600" b="1" dirty="0">
                          <a:latin typeface="Calibri"/>
                          <a:ea typeface="Calibri"/>
                          <a:cs typeface="Times New Roman"/>
                        </a:rPr>
                        <a:t>A highly experienced member of senior staff with wide-ranging academic or strategic leadership responsibilities in connection with key aspects of teaching and supporting learning.</a:t>
                      </a:r>
                      <a:endParaRPr lang="en-GB" sz="900" dirty="0">
                        <a:latin typeface="Calibri"/>
                        <a:ea typeface="Calibri"/>
                        <a:cs typeface="Times New Roman"/>
                      </a:endParaRPr>
                    </a:p>
                    <a:p>
                      <a:pPr marL="342900" lvl="0" indent="-342900">
                        <a:lnSpc>
                          <a:spcPct val="115000"/>
                        </a:lnSpc>
                        <a:spcAft>
                          <a:spcPts val="0"/>
                        </a:spcAft>
                        <a:buSzPts val="1000"/>
                        <a:buFont typeface="Symbol"/>
                        <a:buChar char=""/>
                      </a:pPr>
                      <a:r>
                        <a:rPr lang="en-GB" sz="600" b="1" dirty="0">
                          <a:latin typeface="Calibri"/>
                          <a:ea typeface="Calibri"/>
                          <a:cs typeface="Times New Roman"/>
                        </a:rPr>
                        <a:t>Responsible for institutional strategic leadership and policymaking in the area of teaching and learning, possibly extending beyond your own institution.</a:t>
                      </a:r>
                      <a:endParaRPr lang="en-GB" sz="900" dirty="0">
                        <a:latin typeface="Calibri"/>
                        <a:ea typeface="Calibri"/>
                        <a:cs typeface="Times New Roman"/>
                      </a:endParaRPr>
                    </a:p>
                    <a:p>
                      <a:pPr>
                        <a:lnSpc>
                          <a:spcPct val="115000"/>
                        </a:lnSpc>
                        <a:spcAft>
                          <a:spcPts val="0"/>
                        </a:spcAft>
                      </a:pPr>
                      <a:r>
                        <a:rPr lang="en-GB" sz="600" b="1" dirty="0">
                          <a:latin typeface="Calibri"/>
                          <a:ea typeface="Calibri"/>
                          <a:cs typeface="Times New Roman"/>
                        </a:rPr>
                        <a:t>Applicants may apply online by logging into </a:t>
                      </a:r>
                      <a:r>
                        <a:rPr lang="en-GB" sz="600" b="1" u="sng" dirty="0" err="1">
                          <a:solidFill>
                            <a:srgbClr val="0000FF"/>
                          </a:solidFill>
                          <a:latin typeface="Calibri"/>
                          <a:ea typeface="Calibri"/>
                          <a:cs typeface="Times New Roman"/>
                          <a:hlinkClick r:id="rId2"/>
                        </a:rPr>
                        <a:t>MyAcademy</a:t>
                      </a:r>
                      <a:r>
                        <a:rPr lang="en-GB" sz="600" b="1" dirty="0">
                          <a:latin typeface="Calibri"/>
                          <a:ea typeface="Calibri"/>
                          <a:cs typeface="Times New Roman"/>
                        </a:rPr>
                        <a:t>. The application process consists of an Account of Professional Practice (APP), three supporting statements from referees and payment of a fee where applicable. If you are from a subscribing institution the cost for Principal Fellow is £500. If you are from a non-subscribing institution or independent the cost is £1000.</a:t>
                      </a:r>
                      <a:endParaRPr lang="en-GB" sz="900" dirty="0">
                        <a:latin typeface="Calibri"/>
                        <a:ea typeface="Calibri"/>
                        <a:cs typeface="Times New Roman"/>
                      </a:endParaRPr>
                    </a:p>
                  </a:txBody>
                  <a:tcPr marL="42704" marR="427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bl>
          </a:graphicData>
        </a:graphic>
      </p:graphicFrame>
      <p:sp>
        <p:nvSpPr>
          <p:cNvPr id="9" name="TextBox 8"/>
          <p:cNvSpPr txBox="1"/>
          <p:nvPr/>
        </p:nvSpPr>
        <p:spPr>
          <a:xfrm>
            <a:off x="0" y="0"/>
            <a:ext cx="9144000" cy="338554"/>
          </a:xfrm>
          <a:prstGeom prst="rect">
            <a:avLst/>
          </a:prstGeom>
          <a:noFill/>
        </p:spPr>
        <p:txBody>
          <a:bodyPr wrap="square" rtlCol="0">
            <a:spAutoFit/>
          </a:bodyPr>
          <a:lstStyle/>
          <a:p>
            <a:pPr algn="l"/>
            <a:r>
              <a:rPr lang="en-GB" sz="800" b="1" dirty="0" smtClean="0"/>
              <a:t>The UK Professional Standards Framework: Summary View of the relationships between AFHEA, FHEA, SFHEA and PFHEA: Phil Race and Sally Brown, updated 15</a:t>
            </a:r>
            <a:r>
              <a:rPr lang="en-GB" sz="800" b="1" baseline="30000" dirty="0" smtClean="0"/>
              <a:t>th</a:t>
            </a:r>
            <a:r>
              <a:rPr lang="en-GB" sz="800" b="1" dirty="0" smtClean="0"/>
              <a:t> January 2015 </a:t>
            </a:r>
            <a:endParaRPr lang="en-GB" sz="800" dirty="0" smtClean="0"/>
          </a:p>
          <a:p>
            <a:pPr algn="l"/>
            <a:endParaRPr lang="en-GB" sz="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solidFill>
                  <a:schemeClr val="tx1"/>
                </a:solidFill>
              </a:rPr>
              <a:t>Dimensions of the framework: </a:t>
            </a:r>
            <a:br>
              <a:rPr lang="en-GB" sz="2800" dirty="0" smtClean="0">
                <a:solidFill>
                  <a:schemeClr val="tx1"/>
                </a:solidFill>
              </a:rPr>
            </a:br>
            <a:r>
              <a:rPr lang="en-GB" sz="3600" dirty="0" smtClean="0">
                <a:solidFill>
                  <a:srgbClr val="C00000"/>
                </a:solidFill>
              </a:rPr>
              <a:t>Areas of Activity</a:t>
            </a:r>
            <a:endParaRPr lang="en-GB" sz="2800" dirty="0" smtClean="0">
              <a:solidFill>
                <a:srgbClr val="C00000"/>
              </a:solidFill>
            </a:endParaRPr>
          </a:p>
        </p:txBody>
      </p:sp>
      <p:sp>
        <p:nvSpPr>
          <p:cNvPr id="819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a:buNone/>
            </a:pPr>
            <a:r>
              <a:rPr lang="en-GB" sz="2800" b="1" dirty="0" smtClean="0"/>
              <a:t>A1 	Design and plan learning activities and/or programmes of study</a:t>
            </a:r>
          </a:p>
          <a:p>
            <a:pPr marL="533400" indent="-533400">
              <a:buNone/>
            </a:pPr>
            <a:r>
              <a:rPr lang="en-GB" sz="2800" b="1" dirty="0" smtClean="0"/>
              <a:t>A2 	Teach and/or support learning</a:t>
            </a:r>
          </a:p>
          <a:p>
            <a:pPr marL="533400" indent="-533400">
              <a:buNone/>
            </a:pPr>
            <a:r>
              <a:rPr lang="en-GB" sz="2800" b="1" dirty="0" smtClean="0"/>
              <a:t>A3 	Assess and give feedback to learners</a:t>
            </a:r>
          </a:p>
          <a:p>
            <a:pPr marL="533400" indent="-533400">
              <a:buNone/>
            </a:pPr>
            <a:r>
              <a:rPr lang="en-GB" sz="2800" b="1" dirty="0" smtClean="0"/>
              <a:t>A4 	Develop effective learning environments and approaches to student support and guidance</a:t>
            </a:r>
          </a:p>
          <a:p>
            <a:pPr marL="533400" indent="-533400">
              <a:buNone/>
            </a:pPr>
            <a:r>
              <a:rPr lang="en-GB" sz="2800" b="1" dirty="0" smtClean="0"/>
              <a:t>A5 	Engage in continuing professional development in subjects/disciplines and their pedagogy, incorporating research, scholarship and the evaluation of professional practices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sz="2800" dirty="0" smtClean="0">
                <a:solidFill>
                  <a:schemeClr val="tx1"/>
                </a:solidFill>
              </a:rPr>
              <a:t>Dimensions of the framework: </a:t>
            </a:r>
            <a:br>
              <a:rPr lang="en-GB" sz="2800" dirty="0" smtClean="0">
                <a:solidFill>
                  <a:schemeClr val="tx1"/>
                </a:solidFill>
              </a:rPr>
            </a:br>
            <a:r>
              <a:rPr lang="en-GB" sz="3600" dirty="0" smtClean="0">
                <a:solidFill>
                  <a:srgbClr val="00B050"/>
                </a:solidFill>
              </a:rPr>
              <a:t>Core Knowledge</a:t>
            </a:r>
            <a:endParaRPr lang="en-GB" sz="2800" dirty="0" smtClean="0">
              <a:solidFill>
                <a:srgbClr val="00B050"/>
              </a:solidFill>
            </a:endParaRPr>
          </a:p>
        </p:txBody>
      </p:sp>
      <p:sp>
        <p:nvSpPr>
          <p:cNvPr id="921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a:buNone/>
            </a:pPr>
            <a:r>
              <a:rPr lang="en-GB" sz="2400" b="1" dirty="0" smtClean="0"/>
              <a:t>K1 	The subject material;</a:t>
            </a:r>
          </a:p>
          <a:p>
            <a:pPr marL="533400" indent="-533400">
              <a:buNone/>
            </a:pPr>
            <a:r>
              <a:rPr lang="en-GB" sz="2400" b="1" dirty="0" smtClean="0"/>
              <a:t>K2 	Appropriate methods for teaching and learning in the subject area and at the level of the academic programme;</a:t>
            </a:r>
          </a:p>
          <a:p>
            <a:pPr marL="533400" indent="-533400">
              <a:buNone/>
            </a:pPr>
            <a:r>
              <a:rPr lang="en-GB" sz="2400" b="1" dirty="0" smtClean="0"/>
              <a:t>K3 	How students learn, both generally and within their subject/ disciplinary area(s);</a:t>
            </a:r>
          </a:p>
          <a:p>
            <a:pPr marL="533400" indent="-533400">
              <a:buNone/>
            </a:pPr>
            <a:r>
              <a:rPr lang="en-GB" sz="2400" b="1" dirty="0" smtClean="0"/>
              <a:t>K4 	The use and value of appropriate learning technologies;</a:t>
            </a:r>
          </a:p>
          <a:p>
            <a:pPr marL="533400" indent="-533400">
              <a:buNone/>
            </a:pPr>
            <a:r>
              <a:rPr lang="en-GB" sz="2400" b="1" dirty="0" smtClean="0"/>
              <a:t>K5 	Methods for evaluating the effectiveness of teaching;</a:t>
            </a:r>
          </a:p>
          <a:p>
            <a:pPr marL="533400" indent="-533400">
              <a:buNone/>
            </a:pPr>
            <a:r>
              <a:rPr lang="en-GB" sz="2400" b="1" dirty="0" smtClean="0"/>
              <a:t>K6 	The implications of quality assurance and quality enhancement for academic and professional practice with a particular focus on teaching.</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solidFill>
                  <a:schemeClr val="tx1"/>
                </a:solidFill>
              </a:rPr>
              <a:t>Dimensions of the framework: </a:t>
            </a:r>
            <a:br>
              <a:rPr lang="en-GB" sz="2800" dirty="0" smtClean="0">
                <a:solidFill>
                  <a:schemeClr val="tx1"/>
                </a:solidFill>
              </a:rPr>
            </a:br>
            <a:r>
              <a:rPr lang="en-GB" sz="4000" dirty="0" smtClean="0">
                <a:solidFill>
                  <a:schemeClr val="accent2">
                    <a:lumMod val="75000"/>
                  </a:schemeClr>
                </a:solidFill>
              </a:rPr>
              <a:t>Professional Values</a:t>
            </a:r>
            <a:endParaRPr lang="en-GB" sz="2800" dirty="0" smtClean="0">
              <a:solidFill>
                <a:schemeClr val="accent2">
                  <a:lumMod val="75000"/>
                </a:schemeClr>
              </a:solidFill>
            </a:endParaRPr>
          </a:p>
        </p:txBody>
      </p:sp>
      <p:sp>
        <p:nvSpPr>
          <p:cNvPr id="1024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a:buNone/>
            </a:pPr>
            <a:r>
              <a:rPr lang="en-GB" sz="2400" b="1" dirty="0" smtClean="0"/>
              <a:t>V1 	Respect individual learners and diverse learning communities;</a:t>
            </a:r>
          </a:p>
          <a:p>
            <a:pPr marL="533400" indent="-533400">
              <a:buNone/>
            </a:pPr>
            <a:r>
              <a:rPr lang="en-GB" sz="2400" b="1" dirty="0" smtClean="0"/>
              <a:t>V2 	Promote participation in higher education and equality of opportunity for learners;</a:t>
            </a:r>
          </a:p>
          <a:p>
            <a:pPr marL="533400" indent="-533400">
              <a:buNone/>
            </a:pPr>
            <a:r>
              <a:rPr lang="en-GB" sz="2400" b="1" dirty="0" smtClean="0"/>
              <a:t>V3 	Use evidence-informed approaches and the outcomes from research, scholarship and continuing professional development;</a:t>
            </a:r>
          </a:p>
          <a:p>
            <a:pPr marL="533400" indent="-533400">
              <a:buNone/>
            </a:pPr>
            <a:r>
              <a:rPr lang="en-GB" sz="2400" b="1" dirty="0" smtClean="0"/>
              <a:t>V4 	Acknowledge the wider context in which higher education operates recognising the implications for professional practice.</a:t>
            </a:r>
          </a:p>
          <a:p>
            <a:pPr marL="533400" indent="-533400">
              <a:buNone/>
            </a:pPr>
            <a:endParaRPr lang="en-GB" sz="2400" b="1" dirty="0" smtClean="0"/>
          </a:p>
          <a:p>
            <a:pPr marL="533400" indent="-533400">
              <a:buNone/>
            </a:pPr>
            <a:r>
              <a:rPr lang="en-GB" sz="2400" b="1" dirty="0" smtClean="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solidFill>
                  <a:schemeClr val="tx1"/>
                </a:solidFill>
              </a:rPr>
              <a:t>How can the framework be used?</a:t>
            </a:r>
          </a:p>
        </p:txBody>
      </p:sp>
      <p:sp>
        <p:nvSpPr>
          <p:cNvPr id="11267" name="Content Placeholder 2"/>
          <p:cNvSpPr>
            <a:spLocks noGrp="1"/>
          </p:cNvSpPr>
          <p:nvPr>
            <p:ph idx="1"/>
          </p:nvPr>
        </p:nvSpPr>
        <p:spPr>
          <a:xfrm>
            <a:off x="0" y="836712"/>
            <a:ext cx="9144000" cy="5365651"/>
          </a:xfrm>
        </p:spPr>
        <p:txBody>
          <a:bodyPr/>
          <a:lstStyle/>
          <a:p>
            <a:r>
              <a:rPr lang="en-GB" sz="2400" b="1" dirty="0" smtClean="0"/>
              <a:t>The framework has been designed to cover all aspects of teaching and learning support. If you have a substantive role in the education of students or staff, it will be relevant to your situation.</a:t>
            </a:r>
          </a:p>
          <a:p>
            <a:r>
              <a:rPr lang="en-GB" sz="2400" b="1" dirty="0" smtClean="0"/>
              <a:t>Depending on your specific role you can use it to become an Associate Fellow, Fellow, Senior Fellow or principal Fellow of the HEA</a:t>
            </a:r>
          </a:p>
          <a:p>
            <a:r>
              <a:rPr lang="en-GB" sz="2400" b="1" dirty="0" smtClean="0"/>
              <a:t>You can plan and guide your CPD in the area of teaching &amp; learning.</a:t>
            </a:r>
          </a:p>
          <a:p>
            <a:r>
              <a:rPr lang="en-GB" sz="2400" b="1" dirty="0" smtClean="0"/>
              <a:t>If you are involved in the training and development of teaching and/or learning support staff, you can use the framework to design and structure your development programmes.</a:t>
            </a:r>
          </a:p>
          <a:p>
            <a:r>
              <a:rPr lang="en-GB" sz="2400" b="1" dirty="0" smtClean="0"/>
              <a:t>You can also make use of the HEA accreditation service .</a:t>
            </a:r>
          </a:p>
          <a:p>
            <a:r>
              <a:rPr lang="en-GB" sz="2400" b="1" dirty="0" smtClean="0"/>
              <a:t>If you have a senior managerial role, you can use the framework to help you to enhance the quality and prominence of the teaching and learning activities within your remit.</a:t>
            </a:r>
          </a:p>
          <a:p>
            <a:endParaRPr lang="en-GB" sz="3200" dirty="0" smtClean="0"/>
          </a:p>
        </p:txBody>
      </p:sp>
      <p:sp>
        <p:nvSpPr>
          <p:cNvPr id="4" name="TextBox 3"/>
          <p:cNvSpPr txBox="1"/>
          <p:nvPr/>
        </p:nvSpPr>
        <p:spPr>
          <a:xfrm>
            <a:off x="7956376" y="6165304"/>
            <a:ext cx="648072" cy="569387"/>
          </a:xfrm>
          <a:prstGeom prst="rect">
            <a:avLst/>
          </a:prstGeom>
          <a:noFill/>
        </p:spPr>
        <p:txBody>
          <a:bodyPr wrap="square" rtlCol="0">
            <a:spAutoFit/>
          </a:bodyPr>
          <a:lstStyle/>
          <a:p>
            <a:fld id="{88CEDFB0-B370-4778-8A0A-A3ACAA5930AA}" type="slidenum">
              <a:rPr lang="en-GB" smtClean="0"/>
              <a:pPr/>
              <a:t>18</a:t>
            </a:fld>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14313" y="122238"/>
            <a:ext cx="7786687" cy="1074737"/>
          </a:xfrm>
        </p:spPr>
        <p:txBody>
          <a:bodyPr/>
          <a:lstStyle/>
          <a:p>
            <a:r>
              <a:rPr lang="en-GB" sz="2800" dirty="0" smtClean="0">
                <a:solidFill>
                  <a:schemeClr val="tx1"/>
                </a:solidFill>
              </a:rPr>
              <a:t>You can be professionally recognised by the Higher Education Academy by 2 routes:</a:t>
            </a:r>
          </a:p>
        </p:txBody>
      </p:sp>
      <p:sp>
        <p:nvSpPr>
          <p:cNvPr id="3" name="Content Placeholder 2"/>
          <p:cNvSpPr>
            <a:spLocks noGrp="1"/>
          </p:cNvSpPr>
          <p:nvPr>
            <p:ph idx="1"/>
          </p:nvPr>
        </p:nvSpPr>
        <p:spPr>
          <a:xfrm>
            <a:off x="428625" y="1357313"/>
            <a:ext cx="8555038" cy="4789487"/>
          </a:xfr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ClrTx/>
              <a:buSzPct val="100000"/>
              <a:buFont typeface="+mj-lt"/>
              <a:buAutoNum type="arabicPeriod"/>
              <a:defRPr/>
            </a:pPr>
            <a:r>
              <a:rPr lang="en-GB" sz="2800" b="1" dirty="0" smtClean="0"/>
              <a:t>Via accredited provision (Associates and Fellows): Individuals who have completed Academy-accredited provision are able to gain recognition of the HEA. Individuals who have completed HEA-accredited provision more than two years ago are eligible to apply via the same online form as those who have completed it within the last two years. </a:t>
            </a:r>
          </a:p>
          <a:p>
            <a:pPr marL="457200" indent="-457200">
              <a:buClrTx/>
              <a:buSzPct val="100000"/>
              <a:buFont typeface="+mj-lt"/>
              <a:buAutoNum type="arabicPeriod"/>
              <a:defRPr/>
            </a:pPr>
            <a:r>
              <a:rPr lang="en-GB" sz="2800" b="1" dirty="0" smtClean="0"/>
              <a:t>By completing an application to become an Associate, Fellow, Senior Fellow or Principal Fellow.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86482"/>
          </a:xfrm>
        </p:spPr>
        <p:txBody>
          <a:bodyPr/>
          <a:lstStyle/>
          <a:p>
            <a:r>
              <a:rPr lang="en-GB" dirty="0" smtClean="0"/>
              <a:t>Approximate Index to these slides</a:t>
            </a:r>
            <a:endParaRPr lang="en-GB" dirty="0"/>
          </a:p>
        </p:txBody>
      </p:sp>
      <p:sp>
        <p:nvSpPr>
          <p:cNvPr id="3" name="Content Placeholder 2"/>
          <p:cNvSpPr>
            <a:spLocks noGrp="1"/>
          </p:cNvSpPr>
          <p:nvPr>
            <p:ph idx="1"/>
          </p:nvPr>
        </p:nvSpPr>
        <p:spPr>
          <a:xfrm>
            <a:off x="467544" y="1052736"/>
            <a:ext cx="8229600" cy="4789488"/>
          </a:xfrm>
        </p:spPr>
        <p:txBody>
          <a:bodyPr/>
          <a:lstStyle/>
          <a:p>
            <a:pPr>
              <a:buNone/>
            </a:pPr>
            <a:r>
              <a:rPr lang="en-GB" b="1" dirty="0" smtClean="0"/>
              <a:t>								slides</a:t>
            </a:r>
          </a:p>
          <a:p>
            <a:pPr>
              <a:buNone/>
            </a:pPr>
            <a:r>
              <a:rPr lang="en-GB" b="1" dirty="0" smtClean="0"/>
              <a:t>General scheme					  3-22</a:t>
            </a:r>
          </a:p>
          <a:p>
            <a:pPr>
              <a:buNone/>
            </a:pPr>
            <a:r>
              <a:rPr lang="en-GB" b="1" dirty="0" smtClean="0">
                <a:solidFill>
                  <a:srgbClr val="0070C0"/>
                </a:solidFill>
              </a:rPr>
              <a:t>Associate Fellows 				23-26</a:t>
            </a:r>
          </a:p>
          <a:p>
            <a:pPr>
              <a:buNone/>
            </a:pPr>
            <a:r>
              <a:rPr lang="en-GB" b="1" dirty="0" smtClean="0">
                <a:solidFill>
                  <a:srgbClr val="00B050"/>
                </a:solidFill>
              </a:rPr>
              <a:t>Fellow						27-29</a:t>
            </a:r>
          </a:p>
          <a:p>
            <a:pPr>
              <a:buNone/>
            </a:pPr>
            <a:r>
              <a:rPr lang="en-GB" b="1" dirty="0" smtClean="0"/>
              <a:t>Senior Fellow					30-51 </a:t>
            </a:r>
          </a:p>
          <a:p>
            <a:pPr>
              <a:buNone/>
            </a:pPr>
            <a:r>
              <a:rPr lang="en-GB" b="1" dirty="0" smtClean="0"/>
              <a:t>(includes more general guidance)</a:t>
            </a:r>
          </a:p>
          <a:p>
            <a:pPr>
              <a:buNone/>
            </a:pPr>
            <a:r>
              <a:rPr lang="en-GB" b="1" dirty="0" smtClean="0">
                <a:solidFill>
                  <a:srgbClr val="FF0000"/>
                </a:solidFill>
              </a:rPr>
              <a:t>Principal Fellow					52-67 </a:t>
            </a:r>
          </a:p>
          <a:p>
            <a:pPr>
              <a:buNone/>
            </a:pPr>
            <a:r>
              <a:rPr lang="en-GB" b="1" dirty="0" smtClean="0"/>
              <a:t>(also includes more general guidance)</a:t>
            </a:r>
          </a:p>
          <a:p>
            <a:pPr>
              <a:buNone/>
            </a:pPr>
            <a:r>
              <a:rPr lang="en-GB" b="1" dirty="0" smtClean="0"/>
              <a:t>Further general comments			68-79</a:t>
            </a:r>
            <a:endParaRPr lang="en-GB"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solidFill>
                  <a:schemeClr val="tx1"/>
                </a:solidFill>
              </a:rPr>
              <a:t>Areas of activity</a:t>
            </a:r>
          </a:p>
        </p:txBody>
      </p:sp>
      <p:sp>
        <p:nvSpPr>
          <p:cNvPr id="3" name="Content Placeholder 2"/>
          <p:cNvSpPr>
            <a:spLocks noGrp="1"/>
          </p:cNvSpPr>
          <p:nvPr>
            <p:ph idx="1"/>
          </p:nvPr>
        </p:nvSpPr>
        <p:spPr>
          <a:xfrm>
            <a:off x="468313" y="980728"/>
            <a:ext cx="8229600" cy="5221635"/>
          </a:xfrm>
        </p:spPr>
        <p:txBody>
          <a:bodyPr/>
          <a:lstStyle/>
          <a:p>
            <a:pPr>
              <a:defRPr/>
            </a:pPr>
            <a:r>
              <a:rPr lang="en-US" sz="2800" b="1" dirty="0" smtClean="0"/>
              <a:t>Associate Fellows need to demonstrate </a:t>
            </a:r>
            <a:r>
              <a:rPr lang="en-GB" sz="2800" b="1" dirty="0" smtClean="0"/>
              <a:t>successful engagement with at least </a:t>
            </a:r>
            <a:r>
              <a:rPr lang="en-GB" sz="2800" b="1" dirty="0" smtClean="0">
                <a:solidFill>
                  <a:schemeClr val="tx2">
                    <a:lumMod val="60000"/>
                    <a:lumOff val="40000"/>
                  </a:schemeClr>
                </a:solidFill>
              </a:rPr>
              <a:t>2 of the 5 Areas of Activity</a:t>
            </a:r>
            <a:r>
              <a:rPr lang="en-GB" sz="2800" b="1" dirty="0" smtClean="0"/>
              <a:t>;</a:t>
            </a:r>
          </a:p>
          <a:p>
            <a:pPr>
              <a:defRPr/>
            </a:pPr>
            <a:r>
              <a:rPr lang="en-GB" sz="2800" b="1" dirty="0" smtClean="0"/>
              <a:t>Fellows and Senior Fellows need to demonstrate successful engagement across </a:t>
            </a:r>
            <a:r>
              <a:rPr lang="en-GB" sz="2800" b="1" dirty="0" smtClean="0">
                <a:solidFill>
                  <a:schemeClr val="tx2">
                    <a:lumMod val="60000"/>
                    <a:lumOff val="40000"/>
                  </a:schemeClr>
                </a:solidFill>
              </a:rPr>
              <a:t>all 5 Areas of Activity</a:t>
            </a:r>
            <a:r>
              <a:rPr lang="en-GB" sz="2800" b="1" dirty="0" smtClean="0"/>
              <a:t>;</a:t>
            </a:r>
          </a:p>
          <a:p>
            <a:pPr>
              <a:defRPr/>
            </a:pPr>
            <a:r>
              <a:rPr lang="en-GB" sz="2800" b="1" dirty="0" smtClean="0"/>
              <a:t>Principal Fellows need to demonstrate </a:t>
            </a:r>
            <a:r>
              <a:rPr lang="en-GB" sz="2800" b="1" dirty="0" smtClean="0">
                <a:solidFill>
                  <a:schemeClr val="tx2">
                    <a:lumMod val="60000"/>
                    <a:lumOff val="40000"/>
                  </a:schemeClr>
                </a:solidFill>
              </a:rPr>
              <a:t>active</a:t>
            </a:r>
            <a:r>
              <a:rPr lang="en-GB" sz="2800" b="1" dirty="0" smtClean="0"/>
              <a:t> </a:t>
            </a:r>
            <a:r>
              <a:rPr lang="en-GB" sz="2800" b="1" dirty="0" smtClean="0">
                <a:solidFill>
                  <a:schemeClr val="tx2">
                    <a:lumMod val="60000"/>
                    <a:lumOff val="40000"/>
                  </a:schemeClr>
                </a:solidFill>
              </a:rPr>
              <a:t>commitment to and championing of all dimensions of the Framework, through work with students and staff, and in institutional developments</a:t>
            </a:r>
            <a:r>
              <a:rPr lang="en-GB" sz="2800" b="1" dirty="0" smtClean="0"/>
              <a:t>.</a:t>
            </a:r>
            <a:endParaRPr lang="en-US" sz="2800" b="1"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solidFill>
                  <a:schemeClr val="tx1"/>
                </a:solidFill>
              </a:rPr>
              <a:t>Core knowledge</a:t>
            </a:r>
          </a:p>
        </p:txBody>
      </p:sp>
      <p:sp>
        <p:nvSpPr>
          <p:cNvPr id="3" name="Content Placeholder 2"/>
          <p:cNvSpPr>
            <a:spLocks noGrp="1"/>
          </p:cNvSpPr>
          <p:nvPr>
            <p:ph idx="1"/>
          </p:nvPr>
        </p:nvSpPr>
        <p:spPr/>
        <p:txBody>
          <a:bodyPr/>
          <a:lstStyle/>
          <a:p>
            <a:pPr>
              <a:defRPr/>
            </a:pPr>
            <a:r>
              <a:rPr lang="en-US" sz="2800" b="1" dirty="0" smtClean="0"/>
              <a:t>Associate Fellows need to demonstrate </a:t>
            </a:r>
            <a:r>
              <a:rPr lang="en-GB" sz="2800" b="1" dirty="0" smtClean="0"/>
              <a:t>appropriate Core Knowledge and understanding of </a:t>
            </a:r>
            <a:r>
              <a:rPr lang="en-GB" sz="2800" b="1" dirty="0" smtClean="0">
                <a:solidFill>
                  <a:schemeClr val="tx2">
                    <a:lumMod val="60000"/>
                    <a:lumOff val="40000"/>
                  </a:schemeClr>
                </a:solidFill>
              </a:rPr>
              <a:t>at least K1 and K2;</a:t>
            </a:r>
          </a:p>
          <a:p>
            <a:pPr>
              <a:defRPr/>
            </a:pPr>
            <a:r>
              <a:rPr lang="en-GB" sz="2800" b="1" dirty="0" smtClean="0"/>
              <a:t>Fellows and Senior Fellows need to demonstrate appropriate knowledge and understanding across </a:t>
            </a:r>
            <a:r>
              <a:rPr lang="en-GB" sz="2800" b="1" dirty="0" smtClean="0">
                <a:solidFill>
                  <a:schemeClr val="tx2">
                    <a:lumMod val="60000"/>
                    <a:lumOff val="40000"/>
                  </a:schemeClr>
                </a:solidFill>
              </a:rPr>
              <a:t>all aspects of Core Knowledge</a:t>
            </a:r>
            <a:r>
              <a:rPr lang="en-GB" sz="2800" b="1" dirty="0" smtClean="0"/>
              <a:t>;</a:t>
            </a:r>
          </a:p>
          <a:p>
            <a:pPr>
              <a:defRPr/>
            </a:pPr>
            <a:r>
              <a:rPr lang="en-GB" sz="2800" b="1" dirty="0" smtClean="0"/>
              <a:t>Principal Fellows need to demonstrate successful, strategic leadership to enhance student learning, with a particular, but not necessarily exclusive, focus on enhancing teaching quality in institutional, and/or (inter)national settings.</a:t>
            </a:r>
            <a:endParaRPr lang="en-GB" sz="2800"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sz="3600" dirty="0" smtClean="0">
                <a:solidFill>
                  <a:schemeClr val="tx1"/>
                </a:solidFill>
              </a:rPr>
              <a:t>Values</a:t>
            </a:r>
          </a:p>
        </p:txBody>
      </p:sp>
      <p:sp>
        <p:nvSpPr>
          <p:cNvPr id="3" name="Content Placeholder 2"/>
          <p:cNvSpPr>
            <a:spLocks noGrp="1"/>
          </p:cNvSpPr>
          <p:nvPr>
            <p:ph idx="1"/>
          </p:nvPr>
        </p:nvSpPr>
        <p:spPr/>
        <p:txBody>
          <a:bodyPr/>
          <a:lstStyle/>
          <a:p>
            <a:pPr>
              <a:defRPr/>
            </a:pPr>
            <a:r>
              <a:rPr lang="en-US" sz="2800" b="1" dirty="0" smtClean="0"/>
              <a:t>Associate Fellows need to demonstrate </a:t>
            </a:r>
            <a:r>
              <a:rPr lang="en-GB" sz="2800" b="1" dirty="0" smtClean="0"/>
              <a:t>a commitment to appropriate Professional Values in facilitating others’ learning;</a:t>
            </a:r>
          </a:p>
          <a:p>
            <a:pPr>
              <a:defRPr/>
            </a:pPr>
            <a:r>
              <a:rPr lang="en-GB" sz="2800" b="1" dirty="0" smtClean="0"/>
              <a:t>Fellows and Senior Fellows need to demonstrate a commitment to all the Professional Values;</a:t>
            </a:r>
          </a:p>
          <a:p>
            <a:pPr>
              <a:defRPr/>
            </a:pPr>
            <a:r>
              <a:rPr lang="en-GB" sz="2800" b="1" dirty="0" smtClean="0"/>
              <a:t>Principal Fellows need to demonstrate these and more (see later slides).</a:t>
            </a:r>
            <a:endParaRPr lang="en-GB" sz="2800"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sz="2800" dirty="0" smtClean="0">
                <a:solidFill>
                  <a:schemeClr val="tx1"/>
                </a:solidFill>
              </a:rPr>
              <a:t>By applying to become a Associate Fellow or Fellow you will have the opportunity to:</a:t>
            </a:r>
          </a:p>
        </p:txBody>
      </p:sp>
      <p:sp>
        <p:nvSpPr>
          <p:cNvPr id="16387" name="Content Placeholder 2"/>
          <p:cNvSpPr>
            <a:spLocks noGrp="1"/>
          </p:cNvSpPr>
          <p:nvPr>
            <p:ph idx="1"/>
          </p:nvPr>
        </p:nvSpPr>
        <p:spPr/>
        <p:txBody>
          <a:bodyPr/>
          <a:lstStyle/>
          <a:p>
            <a:r>
              <a:rPr lang="en-GB" sz="2800" b="1" dirty="0" smtClean="0"/>
              <a:t>Think deeply about and thereby enhance the quality and effectiveness of your work in the area of teaching and supporting learning in higher education;</a:t>
            </a:r>
          </a:p>
          <a:p>
            <a:r>
              <a:rPr lang="en-GB" sz="2800" b="1" dirty="0" smtClean="0"/>
              <a:t>Ensure your practice as a teacher and/or supporter of learning is aligned with a nationally recognised standard for higher education</a:t>
            </a:r>
          </a:p>
          <a:p>
            <a:r>
              <a:rPr lang="en-GB" sz="2800" b="1" dirty="0" smtClean="0"/>
              <a:t>Gain national recognition for your role as a teacher and/or supporter of learning within the higher education context.</a:t>
            </a:r>
          </a:p>
          <a:p>
            <a:endParaRPr lang="en-GB" sz="2800" b="1"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solidFill>
                  <a:schemeClr val="tx1"/>
                </a:solidFill>
              </a:rPr>
              <a:t>Become an Associate Fellow of the HEA</a:t>
            </a:r>
            <a:endParaRPr lang="en-GB" sz="3200" dirty="0">
              <a:solidFill>
                <a:schemeClr val="tx1"/>
              </a:solidFill>
            </a:endParaRPr>
          </a:p>
        </p:txBody>
      </p:sp>
      <p:sp>
        <p:nvSpPr>
          <p:cNvPr id="3" name="Content Placeholder 2"/>
          <p:cNvSpPr>
            <a:spLocks noGrp="1"/>
          </p:cNvSpPr>
          <p:nvPr>
            <p:ph idx="1"/>
          </p:nvPr>
        </p:nvSpPr>
        <p:spPr/>
        <p:txBody>
          <a:bodyPr/>
          <a:lstStyle/>
          <a:p>
            <a:pPr marL="0" indent="0">
              <a:buNone/>
            </a:pPr>
            <a:r>
              <a:rPr lang="en-GB" sz="2400" b="1" dirty="0" smtClean="0"/>
              <a:t>If you’re new to teaching or supporting student learning and want to formalise your experience and to progress, an HEA Associate Fellowship could add great value to your professional teaching experience.</a:t>
            </a:r>
          </a:p>
          <a:p>
            <a:pPr marL="0" indent="0">
              <a:buNone/>
            </a:pPr>
            <a:r>
              <a:rPr lang="en-GB" sz="2400" b="1" dirty="0" smtClean="0"/>
              <a:t>You’re likely to be one of the following:</a:t>
            </a:r>
          </a:p>
          <a:p>
            <a:r>
              <a:rPr lang="en-GB" sz="2400" b="1" dirty="0" smtClean="0"/>
              <a:t>an early-career researcher with some teaching responsibilities (e.g. PhD student, graduate training assistant, contract post-doc).</a:t>
            </a:r>
          </a:p>
          <a:p>
            <a:r>
              <a:rPr lang="en-GB" sz="2400" b="1" dirty="0" smtClean="0"/>
              <a:t>new to HE teaching, have a limited teaching portfolio or teach part-time.</a:t>
            </a:r>
          </a:p>
          <a:p>
            <a:r>
              <a:rPr lang="en-GB" sz="2400" b="1" dirty="0" smtClean="0"/>
              <a:t>in a demonstrator/technician role with some teaching responsibilities, or support teaching/learning (e.g. as a learning technologist or learning resource staff member).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solidFill>
                  <a:schemeClr val="tx1"/>
                </a:solidFill>
              </a:rPr>
              <a:t>Become an Associate Fellow of the HEA (2)</a:t>
            </a:r>
            <a:endParaRPr lang="en-GB" sz="3200" dirty="0">
              <a:solidFill>
                <a:schemeClr val="tx1"/>
              </a:solidFill>
            </a:endParaRPr>
          </a:p>
        </p:txBody>
      </p:sp>
      <p:sp>
        <p:nvSpPr>
          <p:cNvPr id="3" name="Content Placeholder 2"/>
          <p:cNvSpPr>
            <a:spLocks noGrp="1"/>
          </p:cNvSpPr>
          <p:nvPr>
            <p:ph idx="1"/>
          </p:nvPr>
        </p:nvSpPr>
        <p:spPr/>
        <p:txBody>
          <a:bodyPr/>
          <a:lstStyle/>
          <a:p>
            <a:pPr marL="0" indent="0">
              <a:buNone/>
            </a:pPr>
            <a:r>
              <a:rPr lang="en-GB" sz="2800" b="1" dirty="0" smtClean="0"/>
              <a:t>Applicants may apply online by logging into </a:t>
            </a:r>
            <a:r>
              <a:rPr lang="en-GB" sz="2800" b="1" dirty="0" err="1" smtClean="0">
                <a:hlinkClick r:id="rId2"/>
              </a:rPr>
              <a:t>MyAcademy</a:t>
            </a:r>
            <a:r>
              <a:rPr lang="en-GB" sz="2800" b="1" dirty="0" smtClean="0"/>
              <a:t>. The application process consists of an Account of Professional Practice (APP), two supporting statements from referees and payment of a fee where applicable. If you are from a subscribing institution the cost for Associate Fellow is £100. If you are from a non-subscribing institution or independent the cost is £200. The most prestigious awards of </a:t>
            </a:r>
            <a:r>
              <a:rPr lang="en-GB" sz="2800" b="1" dirty="0" smtClean="0">
                <a:hlinkClick r:id="rId3"/>
              </a:rPr>
              <a:t>SFHEA</a:t>
            </a:r>
            <a:r>
              <a:rPr lang="en-GB" sz="2800" b="1" dirty="0" smtClean="0"/>
              <a:t> and </a:t>
            </a:r>
            <a:r>
              <a:rPr lang="en-GB" sz="2800" b="1" dirty="0" smtClean="0">
                <a:hlinkClick r:id="rId4"/>
              </a:rPr>
              <a:t>PFHEA</a:t>
            </a:r>
            <a:r>
              <a:rPr lang="en-GB" sz="2800" b="1" dirty="0" smtClean="0"/>
              <a:t> carry additional application requirements</a:t>
            </a:r>
          </a:p>
          <a:p>
            <a:pPr>
              <a:buNone/>
            </a:pPr>
            <a:endParaRPr lang="en-GB"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2800" dirty="0" smtClean="0">
                <a:solidFill>
                  <a:schemeClr val="tx1"/>
                </a:solidFill>
              </a:rPr>
              <a:t>Associate Fellowship: There are two main parts to your application:</a:t>
            </a:r>
          </a:p>
        </p:txBody>
      </p:sp>
      <p:sp>
        <p:nvSpPr>
          <p:cNvPr id="3" name="Content Placeholder 2"/>
          <p:cNvSpPr>
            <a:spLocks noGrp="1"/>
          </p:cNvSpPr>
          <p:nvPr>
            <p:ph idx="1"/>
          </p:nvPr>
        </p:nvSpPr>
        <p:spPr>
          <a:xfrm>
            <a:off x="214313" y="1285875"/>
            <a:ext cx="8715375" cy="4916488"/>
          </a:xfrm>
        </p:spPr>
        <p:txBody>
          <a:bodyPr/>
          <a:lstStyle/>
          <a:p>
            <a:pPr marL="514350" indent="-514350">
              <a:buClrTx/>
              <a:buSzPct val="100000"/>
              <a:buFont typeface="+mj-lt"/>
              <a:buAutoNum type="arabicPeriod"/>
              <a:defRPr/>
            </a:pPr>
            <a:r>
              <a:rPr lang="en-GB" sz="2400" b="1" dirty="0" smtClean="0"/>
              <a:t>An Account of Professional Practice (APP). In this account you should explain how you meet the requirements outlined in Descriptor 1 of the UK Professional Standards Framework.</a:t>
            </a:r>
          </a:p>
          <a:p>
            <a:pPr marL="514350" indent="-514350">
              <a:buClrTx/>
              <a:buSzPct val="100000"/>
              <a:buFont typeface="+mj-lt"/>
              <a:buAutoNum type="arabicPeriod"/>
              <a:defRPr/>
            </a:pPr>
            <a:r>
              <a:rPr lang="en-GB" sz="2400" b="1" dirty="0" smtClean="0"/>
              <a:t>Supporting statements from two referees who should be colleagues who are in a position to comment, on your record of effectiveness in relation to teaching and the support of learning.</a:t>
            </a:r>
          </a:p>
          <a:p>
            <a:pPr marL="514350" indent="-514350">
              <a:buClrTx/>
              <a:buSzPct val="100000"/>
              <a:buNone/>
              <a:defRPr/>
            </a:pPr>
            <a:r>
              <a:rPr lang="en-GB" sz="2400" b="1" dirty="0" smtClean="0"/>
              <a:t>See guidance at </a:t>
            </a:r>
            <a:r>
              <a:rPr lang="en-GB" sz="2400" b="1" dirty="0" smtClean="0">
                <a:hlinkClick r:id="rId3"/>
              </a:rPr>
              <a:t>https://www.heacademy.ac.uk/download/referee-guidance-notes-associate-fellow</a:t>
            </a:r>
            <a:r>
              <a:rPr lang="en-GB" sz="2400" b="1" dirty="0" smtClean="0"/>
              <a:t> </a:t>
            </a:r>
          </a:p>
          <a:p>
            <a:pPr marL="514350" indent="-514350">
              <a:buFont typeface="Wingdings" pitchFamily="2" charset="2"/>
              <a:buNone/>
              <a:defRPr/>
            </a:pPr>
            <a:r>
              <a:rPr lang="en-GB" sz="2400" b="1" dirty="0" smtClean="0"/>
              <a:t>Your application also needs to be endorsed by a signatory who will confirm that your application has institutional approval.</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tx1"/>
                </a:solidFill>
              </a:rPr>
              <a:t>Become a Fellow of the HEA</a:t>
            </a:r>
            <a:endParaRPr lang="en-GB" sz="3600" dirty="0">
              <a:solidFill>
                <a:schemeClr val="tx1"/>
              </a:solidFill>
            </a:endParaRPr>
          </a:p>
        </p:txBody>
      </p:sp>
      <p:sp>
        <p:nvSpPr>
          <p:cNvPr id="3" name="Content Placeholder 2"/>
          <p:cNvSpPr>
            <a:spLocks noGrp="1"/>
          </p:cNvSpPr>
          <p:nvPr>
            <p:ph idx="1"/>
          </p:nvPr>
        </p:nvSpPr>
        <p:spPr/>
        <p:txBody>
          <a:bodyPr/>
          <a:lstStyle/>
          <a:p>
            <a:pPr>
              <a:buNone/>
            </a:pPr>
            <a:r>
              <a:rPr lang="en-GB" sz="2400" b="1" dirty="0" smtClean="0"/>
              <a:t>If you’ve a proven, sustained track record in HE teaching and you’re seeking recognition for your development, and to progress into a senior position, an HEA Fellowship could add great value to your professional teaching experience.</a:t>
            </a:r>
          </a:p>
          <a:p>
            <a:pPr>
              <a:buNone/>
            </a:pPr>
            <a:r>
              <a:rPr lang="en-GB" sz="2400" b="1" dirty="0" smtClean="0"/>
              <a:t>You’re likely to be one of the following:</a:t>
            </a:r>
          </a:p>
          <a:p>
            <a:r>
              <a:rPr lang="en-GB" sz="2400" b="1" dirty="0" smtClean="0"/>
              <a:t>an early-career academic.</a:t>
            </a:r>
          </a:p>
          <a:p>
            <a:r>
              <a:rPr lang="en-GB" sz="2400" b="1" dirty="0" smtClean="0"/>
              <a:t>in a subject-specific role with substantive teaching and learning responsibilities.</a:t>
            </a:r>
          </a:p>
          <a:p>
            <a:r>
              <a:rPr lang="en-GB" sz="2400" b="1" dirty="0" smtClean="0"/>
              <a:t>an experienced academic, relatively new to UK HE. You’ll be in a role with sometimes significant, teaching-only responsibilities; e.g. within work-based settings.</a:t>
            </a:r>
          </a:p>
          <a:p>
            <a:pPr>
              <a:buNone/>
            </a:pPr>
            <a:endParaRPr lang="en-GB" sz="2400"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tx1"/>
                </a:solidFill>
              </a:rPr>
              <a:t>Become a Fellow of the HEA (2)</a:t>
            </a:r>
            <a:endParaRPr lang="en-GB" sz="3600" dirty="0">
              <a:solidFill>
                <a:schemeClr val="tx1"/>
              </a:solidFill>
            </a:endParaRPr>
          </a:p>
        </p:txBody>
      </p:sp>
      <p:sp>
        <p:nvSpPr>
          <p:cNvPr id="3" name="Content Placeholder 2"/>
          <p:cNvSpPr>
            <a:spLocks noGrp="1"/>
          </p:cNvSpPr>
          <p:nvPr>
            <p:ph idx="1"/>
          </p:nvPr>
        </p:nvSpPr>
        <p:spPr/>
        <p:txBody>
          <a:bodyPr/>
          <a:lstStyle/>
          <a:p>
            <a:pPr>
              <a:buNone/>
            </a:pPr>
            <a:r>
              <a:rPr lang="en-GB" sz="2800" b="1" dirty="0" smtClean="0"/>
              <a:t>Applicants may apply online by logging into </a:t>
            </a:r>
            <a:r>
              <a:rPr lang="en-GB" sz="2800" b="1" dirty="0" err="1" smtClean="0">
                <a:hlinkClick r:id="rId2"/>
              </a:rPr>
              <a:t>MyAcademy</a:t>
            </a:r>
            <a:r>
              <a:rPr lang="en-GB" sz="2800" b="1" dirty="0" smtClean="0"/>
              <a:t>. The application process consists of an Account of Professional Practice (APP), two supporting statements from referees and payment of a fee where applicable. If you are from a subscribing institution the cost for Fellow is £200. If you are from a non-subscribing institution or independent the cost is £400. The most prestigious awards of </a:t>
            </a:r>
            <a:r>
              <a:rPr lang="en-GB" sz="2800" b="1" dirty="0" smtClean="0">
                <a:hlinkClick r:id="rId3"/>
              </a:rPr>
              <a:t>SFHEA</a:t>
            </a:r>
            <a:r>
              <a:rPr lang="en-GB" sz="2800" b="1" dirty="0" smtClean="0"/>
              <a:t> and </a:t>
            </a:r>
            <a:r>
              <a:rPr lang="en-GB" sz="2800" b="1" dirty="0" smtClean="0">
                <a:hlinkClick r:id="rId4"/>
              </a:rPr>
              <a:t>PFHEA</a:t>
            </a:r>
            <a:r>
              <a:rPr lang="en-GB" sz="2800" b="1" dirty="0" smtClean="0"/>
              <a:t> carry additional application requirements</a:t>
            </a:r>
            <a:endParaRPr lang="en-GB" sz="2800"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solidFill>
                  <a:schemeClr val="tx1"/>
                </a:solidFill>
              </a:rPr>
              <a:t>Fellowship: There are two main parts to your application:</a:t>
            </a:r>
          </a:p>
        </p:txBody>
      </p:sp>
      <p:sp>
        <p:nvSpPr>
          <p:cNvPr id="3" name="Content Placeholder 2"/>
          <p:cNvSpPr>
            <a:spLocks noGrp="1"/>
          </p:cNvSpPr>
          <p:nvPr>
            <p:ph idx="1"/>
          </p:nvPr>
        </p:nvSpPr>
        <p:spPr>
          <a:xfrm>
            <a:off x="468313" y="1196752"/>
            <a:ext cx="8229600" cy="5005611"/>
          </a:xfrm>
        </p:spPr>
        <p:txBody>
          <a:bodyPr/>
          <a:lstStyle/>
          <a:p>
            <a:pPr marL="514350" indent="-514350">
              <a:buClrTx/>
              <a:buSzPct val="100000"/>
              <a:buFont typeface="+mj-lt"/>
              <a:buAutoNum type="arabicPeriod"/>
              <a:defRPr/>
            </a:pPr>
            <a:r>
              <a:rPr lang="en-GB" sz="2400" b="1" dirty="0" smtClean="0"/>
              <a:t>An Account of Professional Practice (APP). In this account you should explain how you meet the requirements outlined in Descriptor 2 of the UK Professional Standards Framework.</a:t>
            </a:r>
          </a:p>
          <a:p>
            <a:pPr marL="514350" indent="-514350">
              <a:buClrTx/>
              <a:buSzPct val="100000"/>
              <a:buFont typeface="+mj-lt"/>
              <a:buAutoNum type="arabicPeriod"/>
              <a:defRPr/>
            </a:pPr>
            <a:r>
              <a:rPr lang="en-GB" sz="2400" b="1" dirty="0" smtClean="0"/>
              <a:t>Supporting statements from two referees who should be colleagues who are in a position to comment on your record of effectiveness in relation to teaching and the support of learning.</a:t>
            </a:r>
          </a:p>
          <a:p>
            <a:pPr marL="514350" indent="-514350">
              <a:buClrTx/>
              <a:buSzPct val="100000"/>
              <a:buNone/>
              <a:defRPr/>
            </a:pPr>
            <a:r>
              <a:rPr lang="en-GB" sz="2400" b="1" dirty="0" smtClean="0"/>
              <a:t>See guidance at: </a:t>
            </a:r>
            <a:r>
              <a:rPr lang="en-GB" sz="2800" dirty="0" smtClean="0">
                <a:hlinkClick r:id="rId3"/>
              </a:rPr>
              <a:t>https://www.heacademy.ac.uk/professional-recognition/hea-fellowships/become-fellow-hea</a:t>
            </a:r>
            <a:r>
              <a:rPr lang="en-GB" sz="2800" dirty="0" smtClean="0"/>
              <a:t> </a:t>
            </a:r>
            <a:endParaRPr lang="en-GB" sz="2400" b="1" dirty="0" smtClean="0"/>
          </a:p>
          <a:p>
            <a:pPr marL="514350" indent="-514350">
              <a:buClrTx/>
              <a:buSzPct val="100000"/>
              <a:buFont typeface="Wingdings" pitchFamily="2" charset="2"/>
              <a:buNone/>
              <a:defRPr/>
            </a:pPr>
            <a:r>
              <a:rPr lang="en-GB" sz="2400" b="1" dirty="0" smtClean="0"/>
              <a:t>Your application also needs to be endorsed by a signatory who will confirm that your application has institutional approval.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rgbClr val="7030A0"/>
                </a:solidFill>
              </a:rPr>
              <a:t>An evolving HEA system…</a:t>
            </a:r>
            <a:endParaRPr lang="en-GB" sz="3600" dirty="0">
              <a:solidFill>
                <a:srgbClr val="7030A0"/>
              </a:solidFill>
            </a:endParaRPr>
          </a:p>
        </p:txBody>
      </p:sp>
      <p:sp>
        <p:nvSpPr>
          <p:cNvPr id="3" name="Content Placeholder 2"/>
          <p:cNvSpPr>
            <a:spLocks noGrp="1"/>
          </p:cNvSpPr>
          <p:nvPr>
            <p:ph idx="1"/>
          </p:nvPr>
        </p:nvSpPr>
        <p:spPr/>
        <p:txBody>
          <a:bodyPr/>
          <a:lstStyle/>
          <a:p>
            <a:r>
              <a:rPr lang="en-GB" b="1" dirty="0" smtClean="0"/>
              <a:t>The HEA website has a lot of detail on applying for the various levels of Fellowship but it’s not always easy to find what you want;</a:t>
            </a:r>
          </a:p>
          <a:p>
            <a:r>
              <a:rPr lang="en-GB" b="1" dirty="0" smtClean="0"/>
              <a:t>Many of these slides are direct quotes from what’s on the HEA website;</a:t>
            </a:r>
          </a:p>
          <a:p>
            <a:r>
              <a:rPr lang="en-GB" b="1" dirty="0" smtClean="0"/>
              <a:t>Note that the typical job descriptors on the HEA website (and in these slides) have evolved from those in the 2011 UKPSF document.</a:t>
            </a:r>
          </a:p>
          <a:p>
            <a:r>
              <a:rPr lang="en-GB" b="1" dirty="0" smtClean="0"/>
              <a:t>Keep watching the website; the scheme continues to evolve.</a:t>
            </a:r>
          </a:p>
          <a:p>
            <a:pPr>
              <a:buNone/>
            </a:pPr>
            <a:endParaRPr lang="en-GB" dirty="0"/>
          </a:p>
        </p:txBody>
      </p:sp>
      <p:sp>
        <p:nvSpPr>
          <p:cNvPr id="4" name="TextBox 3"/>
          <p:cNvSpPr txBox="1"/>
          <p:nvPr/>
        </p:nvSpPr>
        <p:spPr>
          <a:xfrm>
            <a:off x="7956376" y="6165304"/>
            <a:ext cx="648072" cy="569387"/>
          </a:xfrm>
          <a:prstGeom prst="rect">
            <a:avLst/>
          </a:prstGeom>
          <a:noFill/>
        </p:spPr>
        <p:txBody>
          <a:bodyPr wrap="square" rtlCol="0">
            <a:spAutoFit/>
          </a:bodyPr>
          <a:lstStyle/>
          <a:p>
            <a:fld id="{F11AB2AA-75EE-419C-B997-128774BA405B}" type="slidenum">
              <a:rPr lang="en-GB" smtClean="0"/>
              <a:pPr/>
              <a:t>3</a:t>
            </a:fld>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14474"/>
          </a:xfrm>
        </p:spPr>
        <p:txBody>
          <a:bodyPr/>
          <a:lstStyle/>
          <a:p>
            <a:r>
              <a:rPr lang="en-GB" sz="3600" dirty="0" smtClean="0">
                <a:solidFill>
                  <a:schemeClr val="tx1"/>
                </a:solidFill>
              </a:rPr>
              <a:t>Become a Senior Fellow of the HEA</a:t>
            </a:r>
            <a:endParaRPr lang="en-GB" sz="3600" dirty="0">
              <a:solidFill>
                <a:schemeClr val="tx1"/>
              </a:solidFill>
            </a:endParaRPr>
          </a:p>
        </p:txBody>
      </p:sp>
      <p:sp>
        <p:nvSpPr>
          <p:cNvPr id="3" name="Content Placeholder 2"/>
          <p:cNvSpPr>
            <a:spLocks noGrp="1"/>
          </p:cNvSpPr>
          <p:nvPr>
            <p:ph idx="1"/>
          </p:nvPr>
        </p:nvSpPr>
        <p:spPr>
          <a:xfrm>
            <a:off x="0" y="836712"/>
            <a:ext cx="9144000" cy="5365651"/>
          </a:xfrm>
        </p:spPr>
        <p:txBody>
          <a:bodyPr/>
          <a:lstStyle/>
          <a:p>
            <a:pPr marL="0" indent="0">
              <a:buNone/>
            </a:pPr>
            <a:r>
              <a:rPr lang="en-GB" sz="2300" b="1" dirty="0" smtClean="0"/>
              <a:t>If you have a proven, sustained track record in HE teaching and management and are seeking to progress into a leadership position, an HEA Senior Fellowship could add great value to your professional teaching experience.</a:t>
            </a:r>
          </a:p>
          <a:p>
            <a:pPr marL="0" indent="0">
              <a:buNone/>
            </a:pPr>
            <a:r>
              <a:rPr lang="en-GB" sz="2300" b="1" dirty="0" smtClean="0"/>
              <a:t>You’ll have an established record relating to teaching and learning and management/leadership of specific aspects of teaching provision. You are likely to lead, or be a member of, established academic teams. You may be:</a:t>
            </a:r>
          </a:p>
          <a:p>
            <a:r>
              <a:rPr lang="en-GB" sz="2300" b="1" dirty="0" smtClean="0"/>
              <a:t>an experienced member of academic staff with significant responsibility for leading, managing or organising programmes for subjects/disciplines.</a:t>
            </a:r>
          </a:p>
          <a:p>
            <a:r>
              <a:rPr lang="en-GB" sz="2300" b="1" dirty="0" smtClean="0"/>
              <a:t>an experienced subject mentor or someone who supports those new to teaching.</a:t>
            </a:r>
          </a:p>
          <a:p>
            <a:r>
              <a:rPr lang="en-GB" sz="2300" b="1" dirty="0" smtClean="0"/>
              <a:t>an experienced member of staff with departmental or wider teaching/learning support advisory responsibilities within your institution.</a:t>
            </a:r>
          </a:p>
          <a:p>
            <a:pPr marL="0" indent="0">
              <a:buNone/>
            </a:pPr>
            <a:endParaRPr lang="en-GB" sz="2400"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tx1"/>
                </a:solidFill>
              </a:rPr>
              <a:t>Become a Senior Fellow of the HEA (2)</a:t>
            </a:r>
            <a:endParaRPr lang="en-GB" sz="3600" dirty="0">
              <a:solidFill>
                <a:schemeClr val="tx1"/>
              </a:solidFill>
            </a:endParaRPr>
          </a:p>
        </p:txBody>
      </p:sp>
      <p:sp>
        <p:nvSpPr>
          <p:cNvPr id="3" name="Content Placeholder 2"/>
          <p:cNvSpPr>
            <a:spLocks noGrp="1"/>
          </p:cNvSpPr>
          <p:nvPr>
            <p:ph idx="1"/>
          </p:nvPr>
        </p:nvSpPr>
        <p:spPr/>
        <p:txBody>
          <a:bodyPr/>
          <a:lstStyle/>
          <a:p>
            <a:pPr>
              <a:buNone/>
            </a:pPr>
            <a:r>
              <a:rPr lang="en-GB" sz="2800" b="1" dirty="0" smtClean="0"/>
              <a:t>Applicants may apply online by logging into </a:t>
            </a:r>
            <a:r>
              <a:rPr lang="en-GB" sz="2800" b="1" dirty="0" err="1" smtClean="0">
                <a:hlinkClick r:id="rId2"/>
              </a:rPr>
              <a:t>MyAcademy</a:t>
            </a:r>
            <a:r>
              <a:rPr lang="en-GB" sz="2800" b="1" dirty="0" smtClean="0"/>
              <a:t>. The application process consists of an Account of Professional Practice (APP), two supporting statements from referees and payment of a fee where applicable. If you are from a subscribing institution the cost for Senior Fellow is £300. If you are from a non-subscribing institution or independent the cost is £600.</a:t>
            </a:r>
            <a:endParaRPr lang="en-GB" sz="2800"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14313" y="122238"/>
            <a:ext cx="7786687"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solidFill>
                  <a:schemeClr val="tx1"/>
                </a:solidFill>
              </a:rPr>
              <a:t>By applying to become a Senior Fellow you will have the opportunity to:</a:t>
            </a:r>
          </a:p>
        </p:txBody>
      </p:sp>
      <p:sp>
        <p:nvSpPr>
          <p:cNvPr id="19459" name="Content Placeholder 2"/>
          <p:cNvSpPr>
            <a:spLocks noGrp="1"/>
          </p:cNvSpPr>
          <p:nvPr>
            <p:ph idx="1"/>
          </p:nvPr>
        </p:nvSpPr>
        <p:spPr/>
        <p:txBody>
          <a:bodyPr/>
          <a:lstStyle/>
          <a:p>
            <a:r>
              <a:rPr lang="en-GB" sz="2800" b="1" dirty="0" smtClean="0"/>
              <a:t>Think deeply about and thereby enhance the quality and effectiveness of your work in the area of teaching and supporting learning in HE;</a:t>
            </a:r>
          </a:p>
          <a:p>
            <a:r>
              <a:rPr lang="en-GB" sz="2800" b="1" dirty="0" smtClean="0"/>
              <a:t>Model good practice for other staff and be better able to encourage and support them to seek recognition for their own work in this area;</a:t>
            </a:r>
          </a:p>
          <a:p>
            <a:r>
              <a:rPr lang="en-GB" sz="2800" b="1" dirty="0" smtClean="0"/>
              <a:t>Gain national recognition for your contribution to teaching and the support of learning within the HE context.</a:t>
            </a:r>
          </a:p>
          <a:p>
            <a:endParaRPr lang="en-GB" sz="2800" b="1"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122239"/>
            <a:ext cx="7543800" cy="71447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solidFill>
                  <a:schemeClr val="tx1"/>
                </a:solidFill>
              </a:rPr>
              <a:t>Senior Fellowship: You need</a:t>
            </a:r>
          </a:p>
        </p:txBody>
      </p:sp>
      <p:sp>
        <p:nvSpPr>
          <p:cNvPr id="3" name="Content Placeholder 2"/>
          <p:cNvSpPr>
            <a:spLocks noGrp="1"/>
          </p:cNvSpPr>
          <p:nvPr>
            <p:ph idx="1"/>
          </p:nvPr>
        </p:nvSpPr>
        <p:spPr>
          <a:xfrm>
            <a:off x="142875" y="908720"/>
            <a:ext cx="8858250" cy="5293643"/>
          </a:xfrm>
        </p:spPr>
        <p:txBody>
          <a:bodyPr/>
          <a:lstStyle/>
          <a:p>
            <a:pPr marL="457200" indent="-457200">
              <a:buClrTx/>
              <a:buSzPct val="100000"/>
              <a:buFont typeface="+mj-lt"/>
              <a:buAutoNum type="arabicPeriod"/>
              <a:defRPr/>
            </a:pPr>
            <a:r>
              <a:rPr lang="en-GB" sz="2600" b="1" dirty="0" smtClean="0"/>
              <a:t>An Account of Professional Practice (APP), in which you should explain how you meet the requirements outlined in Descriptor 3 of the UK Professional Standards Framework and include a reflective commentary on your education roles and experience as well as 2 case-studies outlining contributions you have made to learning and teaching in HE.</a:t>
            </a:r>
          </a:p>
          <a:p>
            <a:pPr marL="457200" indent="-457200">
              <a:buClrTx/>
              <a:buSzPct val="100000"/>
              <a:buFont typeface="+mj-lt"/>
              <a:buAutoNum type="arabicPeriod"/>
              <a:defRPr/>
            </a:pPr>
            <a:r>
              <a:rPr lang="en-GB" sz="2600" b="1" dirty="0" smtClean="0"/>
              <a:t>Supporting statements from two referees who should be colleagues who are in a position to comment, on your record of effectiveness in relation to teaching and the support of learning.</a:t>
            </a:r>
          </a:p>
          <a:p>
            <a:pPr marL="514350" indent="-514350">
              <a:buClrTx/>
              <a:buSzPct val="100000"/>
              <a:buFont typeface="Wingdings" pitchFamily="2" charset="2"/>
              <a:buNone/>
              <a:defRPr/>
            </a:pPr>
            <a:r>
              <a:rPr lang="en-GB" sz="2600" b="1" dirty="0" smtClean="0"/>
              <a:t>It also needs to be endorsed by a signatory who will confirm that your application has institutional approval.</a:t>
            </a:r>
          </a:p>
          <a:p>
            <a:pPr>
              <a:buClrTx/>
              <a:buSzPct val="100000"/>
              <a:defRPr/>
            </a:pPr>
            <a:endParaRPr lang="en-GB" sz="28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solidFill>
                  <a:schemeClr val="tx1"/>
                </a:solidFill>
              </a:rPr>
              <a:t>Specific guidance for Senior Fellows</a:t>
            </a:r>
          </a:p>
        </p:txBody>
      </p:sp>
      <p:sp>
        <p:nvSpPr>
          <p:cNvPr id="22531" name="Content Placeholder 2"/>
          <p:cNvSpPr>
            <a:spLocks noGrp="1"/>
          </p:cNvSpPr>
          <p:nvPr>
            <p:ph idx="1"/>
          </p:nvPr>
        </p:nvSpPr>
        <p:spPr>
          <a:xfrm>
            <a:off x="251520" y="764704"/>
            <a:ext cx="8446393" cy="5437659"/>
          </a:xfrm>
        </p:spPr>
        <p:txBody>
          <a:bodyPr/>
          <a:lstStyle/>
          <a:p>
            <a:r>
              <a:rPr lang="en-GB" sz="2400" b="1" dirty="0" smtClean="0"/>
              <a:t>Whilst it is important that you address all of the dimensions of Framework, given the complex and integrative nature of professional practice at this level you should avoid a mechanistic approach to ensuring full coverage. </a:t>
            </a:r>
          </a:p>
          <a:p>
            <a:r>
              <a:rPr lang="en-GB" sz="2400" b="1" dirty="0" smtClean="0"/>
              <a:t>The HEA recognises that there will be considerable variation in applications, reflecting differences in individual’s experience, their job roles and institutional contexts. The quality of your reflection is far more important than quantity. A suggested word count for the combined case studies and reflective commentary is around 5000 – 6000 words with an upper limit of 7000 words (including references). </a:t>
            </a:r>
          </a:p>
          <a:p>
            <a:r>
              <a:rPr lang="en-GB" sz="2400" b="1" dirty="0" smtClean="0"/>
              <a:t>The APP is the heart of your application. It comprises a reflective commentary on professional practice as a teacher and/or supporter of learning. In it you should explain how you meet the requirements outlined in Descriptor 3 of the Framework. </a:t>
            </a:r>
          </a:p>
          <a:p>
            <a:endParaRPr lang="en-GB" sz="3200" dirty="0" smtClean="0"/>
          </a:p>
        </p:txBody>
      </p:sp>
      <p:sp>
        <p:nvSpPr>
          <p:cNvPr id="4" name="TextBox 3"/>
          <p:cNvSpPr txBox="1"/>
          <p:nvPr/>
        </p:nvSpPr>
        <p:spPr>
          <a:xfrm>
            <a:off x="7956376" y="6165304"/>
            <a:ext cx="648072" cy="569387"/>
          </a:xfrm>
          <a:prstGeom prst="rect">
            <a:avLst/>
          </a:prstGeom>
          <a:noFill/>
        </p:spPr>
        <p:txBody>
          <a:bodyPr wrap="square" rtlCol="0">
            <a:spAutoFit/>
          </a:bodyPr>
          <a:lstStyle/>
          <a:p>
            <a:fld id="{88CEDFB0-B370-4778-8A0A-A3ACAA5930AA}" type="slidenum">
              <a:rPr lang="en-GB" smtClean="0"/>
              <a:pPr/>
              <a:t>34</a:t>
            </a:fld>
            <a:endParaRPr 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solidFill>
                  <a:schemeClr val="tx1"/>
                </a:solidFill>
              </a:rPr>
              <a:t>Your Account of Professional Practice (APP): some general principles to consider: (1)</a:t>
            </a:r>
          </a:p>
        </p:txBody>
      </p:sp>
      <p:sp>
        <p:nvSpPr>
          <p:cNvPr id="23555" name="Content Placeholder 2"/>
          <p:cNvSpPr>
            <a:spLocks noGrp="1"/>
          </p:cNvSpPr>
          <p:nvPr>
            <p:ph idx="1"/>
          </p:nvPr>
        </p:nvSpPr>
        <p:spPr>
          <a:xfrm>
            <a:off x="468313" y="1412874"/>
            <a:ext cx="8229600" cy="5445125"/>
          </a:xfrm>
        </p:spPr>
        <p:txBody>
          <a:bodyPr/>
          <a:lstStyle/>
          <a:p>
            <a:r>
              <a:rPr lang="en-GB" sz="2200" b="1" dirty="0" smtClean="0"/>
              <a:t>Senior Fellowship is based on meeting Descriptor 3 (D3) of the UKPSF and your APP is the core of your application. Your reflective commentary and case studies should explain how you meet the requirements set out in Descriptor 3 of the UKPSF.</a:t>
            </a:r>
          </a:p>
          <a:p>
            <a:r>
              <a:rPr lang="en-GB" sz="2200" b="1" dirty="0" smtClean="0"/>
              <a:t>There will be considerable variation in applications, reflecting differences in individuals’ experience, their job roles and institutional contexts. The reflective commentary and two case studies enable such diversity to be appropriately represented.</a:t>
            </a:r>
          </a:p>
          <a:p>
            <a:r>
              <a:rPr lang="en-GB" sz="2200" b="1" dirty="0" smtClean="0"/>
              <a:t>Your application is a claim for Senior Fellowship and as such should include appropriate rationale for the choices made and any evidence of success, influence and impact in teaching and/or supporting learning. All your evidence will be based on real examples of practice that draw upon scholarly activity in learning and teaching.</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solidFill>
                  <a:schemeClr val="tx1"/>
                </a:solidFill>
              </a:rPr>
              <a:t>Your Account of Professional Practice (APP): some general principles to consider: (2)</a:t>
            </a:r>
            <a:endParaRPr lang="en-GB" dirty="0">
              <a:solidFill>
                <a:schemeClr val="tx1"/>
              </a:solidFill>
            </a:endParaRPr>
          </a:p>
        </p:txBody>
      </p:sp>
      <p:sp>
        <p:nvSpPr>
          <p:cNvPr id="3" name="Content Placeholder 2"/>
          <p:cNvSpPr>
            <a:spLocks noGrp="1"/>
          </p:cNvSpPr>
          <p:nvPr>
            <p:ph idx="1"/>
          </p:nvPr>
        </p:nvSpPr>
        <p:spPr/>
        <p:txBody>
          <a:bodyPr/>
          <a:lstStyle/>
          <a:p>
            <a:r>
              <a:rPr lang="en-GB" sz="2400" b="1" dirty="0" smtClean="0"/>
              <a:t>Provide selective examples of practice in your APP and ensure they have direct relevance to your claim for Senior Fellowship. The quality of your evidence is much more important than the quantity of examples you provide. Where you reflect on any historic professional practice as part of your evidence, ensure you then reflect on its current impact on your or others’ professional practice and on the wider learning and teaching context.</a:t>
            </a:r>
          </a:p>
          <a:p>
            <a:r>
              <a:rPr lang="en-GB" sz="2400" b="1" dirty="0" smtClean="0"/>
              <a:t>Your APP should make clear how you apply the Core Knowledge and Professional Values to the evidence in your APP. This alignment of your work to the UKPSF is essential. The evidence should be incorporated across your APP in both your reflective commentary and case studies.</a:t>
            </a:r>
            <a:endParaRPr lang="en-GB" sz="2400"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930498"/>
          </a:xfrm>
        </p:spPr>
        <p:txBody>
          <a:bodyPr/>
          <a:lstStyle/>
          <a:p>
            <a:r>
              <a:rPr lang="en-GB" sz="2800" dirty="0" smtClean="0">
                <a:solidFill>
                  <a:schemeClr val="tx1"/>
                </a:solidFill>
              </a:rPr>
              <a:t>Your Account of Professional Practice (APP): some general principles to consider: (3)</a:t>
            </a:r>
            <a:endParaRPr lang="en-GB" dirty="0">
              <a:solidFill>
                <a:schemeClr val="tx1"/>
              </a:solidFill>
            </a:endParaRPr>
          </a:p>
        </p:txBody>
      </p:sp>
      <p:sp>
        <p:nvSpPr>
          <p:cNvPr id="3" name="Content Placeholder 2"/>
          <p:cNvSpPr>
            <a:spLocks noGrp="1"/>
          </p:cNvSpPr>
          <p:nvPr>
            <p:ph idx="1"/>
          </p:nvPr>
        </p:nvSpPr>
        <p:spPr>
          <a:xfrm>
            <a:off x="0" y="1052736"/>
            <a:ext cx="9144000" cy="5149627"/>
          </a:xfrm>
        </p:spPr>
        <p:txBody>
          <a:bodyPr/>
          <a:lstStyle/>
          <a:p>
            <a:r>
              <a:rPr lang="en-GB" sz="2300" b="1" dirty="0" smtClean="0"/>
              <a:t>Your APP is a personal account and its focus throughout should be on your own professional practice and decision-making.</a:t>
            </a:r>
          </a:p>
          <a:p>
            <a:r>
              <a:rPr lang="en-GB" sz="2300" b="1" dirty="0" smtClean="0"/>
              <a:t>Your application is centred round a process of continuing professional development which demonstrates your thorough understanding of effective approaches to teaching and/or learning support.</a:t>
            </a:r>
          </a:p>
          <a:p>
            <a:r>
              <a:rPr lang="en-GB" sz="2300" b="1" dirty="0" smtClean="0"/>
              <a:t>It is important that you address all the Dimensions of the UKPSF. Given the complex and integrative nature of professional practice for Senior Fellow, avoid a mechanistic or tick-box mapping approach to ensure full coverage. Refer to our guidance notes on the Dimensions of the Framework to support your understanding of the Dimensions.</a:t>
            </a:r>
          </a:p>
          <a:p>
            <a:r>
              <a:rPr lang="en-GB" sz="2300" b="1" dirty="0" smtClean="0"/>
              <a:t>A critical characteristic of Senior Fellows is that they are able to demonstrate the successful coordination, support, supervision, management and/or mentoring of others (whether individuals or teams) in relation to learning and teaching. Ensure you sufficiently evidence this in your APP. </a:t>
            </a:r>
            <a:endParaRPr lang="en-GB" sz="2300" b="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solidFill>
                  <a:schemeClr val="tx1"/>
                </a:solidFill>
              </a:rPr>
              <a:t>Your Account of Professional Practice (APP): some general principles to consider: (4)</a:t>
            </a:r>
            <a:endParaRPr lang="en-GB" dirty="0">
              <a:solidFill>
                <a:schemeClr val="tx1"/>
              </a:solidFill>
            </a:endParaRPr>
          </a:p>
        </p:txBody>
      </p:sp>
      <p:sp>
        <p:nvSpPr>
          <p:cNvPr id="3" name="Content Placeholder 2"/>
          <p:cNvSpPr>
            <a:spLocks noGrp="1"/>
          </p:cNvSpPr>
          <p:nvPr>
            <p:ph idx="1"/>
          </p:nvPr>
        </p:nvSpPr>
        <p:spPr>
          <a:xfrm>
            <a:off x="0" y="1268760"/>
            <a:ext cx="9144000" cy="4933603"/>
          </a:xfrm>
        </p:spPr>
        <p:txBody>
          <a:bodyPr/>
          <a:lstStyle/>
          <a:p>
            <a:r>
              <a:rPr lang="en-GB" sz="2400" b="1" dirty="0" smtClean="0"/>
              <a:t>The overall word count for the APP is 6,000 words. This is your combined reflective commentary and two case studies. It is at your discretion how you wish to split your overall word count across the case studies and reflective commentary sections. Throughout your application, the quality of reflection on and of your professional practice should be the focus of your narrative, rather than description.</a:t>
            </a:r>
          </a:p>
          <a:p>
            <a:r>
              <a:rPr lang="en-GB" sz="2400" b="1" dirty="0" smtClean="0"/>
              <a:t>Any citations to publications, journals, books and websites you choose to include will be accommodated in addition to your APP. Include these after the relevant section of your APP.</a:t>
            </a:r>
          </a:p>
          <a:p>
            <a:r>
              <a:rPr lang="en-GB" sz="2400" b="1" dirty="0" smtClean="0"/>
              <a:t>If you wish, use the space provided in this guidance to draft your evidence for each section of your APP. Alternatively, you can directly draft and save your application as you go along in </a:t>
            </a:r>
            <a:r>
              <a:rPr lang="en-GB" sz="2400" b="1" dirty="0" err="1" smtClean="0"/>
              <a:t>MyAcademy</a:t>
            </a:r>
            <a:endParaRPr lang="en-GB" sz="2400" b="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solidFill>
                  <a:schemeClr val="tx1"/>
                </a:solidFill>
              </a:rPr>
              <a:t>Your Account of Professional Practice (APP): some general principles to consider: (5)</a:t>
            </a:r>
            <a:endParaRPr lang="en-GB" dirty="0">
              <a:solidFill>
                <a:schemeClr val="tx1"/>
              </a:solidFill>
            </a:endParaRPr>
          </a:p>
        </p:txBody>
      </p:sp>
      <p:sp>
        <p:nvSpPr>
          <p:cNvPr id="3" name="Content Placeholder 2"/>
          <p:cNvSpPr>
            <a:spLocks noGrp="1"/>
          </p:cNvSpPr>
          <p:nvPr>
            <p:ph idx="1"/>
          </p:nvPr>
        </p:nvSpPr>
        <p:spPr>
          <a:xfrm>
            <a:off x="0" y="1196752"/>
            <a:ext cx="9144000" cy="5005611"/>
          </a:xfrm>
        </p:spPr>
        <p:txBody>
          <a:bodyPr/>
          <a:lstStyle/>
          <a:p>
            <a:r>
              <a:rPr lang="en-GB" sz="2800" b="1" dirty="0" smtClean="0"/>
              <a:t>All the experience and evidence included in your application must relate to HE provision such as:</a:t>
            </a:r>
          </a:p>
          <a:p>
            <a:r>
              <a:rPr lang="en-GB" sz="2800" b="1" dirty="0" smtClean="0"/>
              <a:t>level 4 or above within the Framework for Higher Education Qualifications (FHEQ) in England, Wales and Northern Ireland;</a:t>
            </a:r>
          </a:p>
          <a:p>
            <a:r>
              <a:rPr lang="en-GB" sz="2800" b="1" dirty="0" smtClean="0"/>
              <a:t>level 7 or above within the Scottish Credit and Qualifications Framework (SCQF) in Scotland on the Framework for Qualifications of Higher Education Institutions (FQHEIS);</a:t>
            </a:r>
          </a:p>
          <a:p>
            <a:r>
              <a:rPr lang="en-GB" sz="2800" b="1" dirty="0" smtClean="0"/>
              <a:t>first cycle or above of the Qualifications Framework in the European Higher Education Area (QFEHEA);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rgbClr val="7030A0"/>
                </a:solidFill>
              </a:rPr>
              <a:t>The status of this presentation</a:t>
            </a:r>
            <a:endParaRPr lang="en-GB" sz="3600" dirty="0">
              <a:solidFill>
                <a:srgbClr val="7030A0"/>
              </a:solidFill>
            </a:endParaRPr>
          </a:p>
        </p:txBody>
      </p:sp>
      <p:sp>
        <p:nvSpPr>
          <p:cNvPr id="3" name="Content Placeholder 2"/>
          <p:cNvSpPr>
            <a:spLocks noGrp="1"/>
          </p:cNvSpPr>
          <p:nvPr>
            <p:ph idx="1"/>
          </p:nvPr>
        </p:nvSpPr>
        <p:spPr/>
        <p:txBody>
          <a:bodyPr/>
          <a:lstStyle/>
          <a:p>
            <a:r>
              <a:rPr lang="en-GB" sz="2800" b="1" dirty="0" smtClean="0"/>
              <a:t>The text in all the slides in this presentation with black headings is taken directly from the HEA website and other publicly available HEA presentations/resources.</a:t>
            </a:r>
          </a:p>
          <a:p>
            <a:r>
              <a:rPr lang="en-GB" sz="2800" b="1" dirty="0" smtClean="0"/>
              <a:t>Text in slides with </a:t>
            </a:r>
            <a:r>
              <a:rPr lang="en-GB" sz="2800" b="1" dirty="0" smtClean="0">
                <a:solidFill>
                  <a:srgbClr val="7030A0"/>
                </a:solidFill>
              </a:rPr>
              <a:t>purple </a:t>
            </a:r>
            <a:r>
              <a:rPr lang="en-GB" sz="2800" b="1" dirty="0" smtClean="0"/>
              <a:t>headings is our interpretation of guidance we have elicited informally, and our own thoughts on relevant matters.</a:t>
            </a:r>
          </a:p>
          <a:p>
            <a:r>
              <a:rPr lang="en-GB" sz="2800" b="1" dirty="0" smtClean="0"/>
              <a:t>This presentation is an open access resource, created by Phil Race and Sally Brown.</a:t>
            </a:r>
            <a:endParaRPr lang="en-GB" sz="2800" b="1"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solidFill>
                  <a:schemeClr val="tx1"/>
                </a:solidFill>
              </a:rPr>
              <a:t>Your Account of Professional Practice (APP): some general principles to consider: (5)</a:t>
            </a:r>
            <a:endParaRPr lang="en-GB" dirty="0">
              <a:solidFill>
                <a:schemeClr val="tx1"/>
              </a:solidFill>
            </a:endParaRPr>
          </a:p>
        </p:txBody>
      </p:sp>
      <p:sp>
        <p:nvSpPr>
          <p:cNvPr id="3" name="Content Placeholder 2"/>
          <p:cNvSpPr>
            <a:spLocks noGrp="1"/>
          </p:cNvSpPr>
          <p:nvPr>
            <p:ph idx="1"/>
          </p:nvPr>
        </p:nvSpPr>
        <p:spPr/>
        <p:txBody>
          <a:bodyPr/>
          <a:lstStyle/>
          <a:p>
            <a:r>
              <a:rPr lang="en-GB" sz="2400" b="1" dirty="0" smtClean="0"/>
              <a:t>level 6 or above of the Australian Qualifications Framework;</a:t>
            </a:r>
          </a:p>
          <a:p>
            <a:r>
              <a:rPr lang="en-GB" sz="2400" b="1" dirty="0" smtClean="0"/>
              <a:t>level 5 or above of the New Zealand Qualification Framework;</a:t>
            </a:r>
          </a:p>
          <a:p>
            <a:r>
              <a:rPr lang="en-GB" sz="2400" b="1" dirty="0" smtClean="0"/>
              <a:t>other equivalent higher education frameworks;</a:t>
            </a:r>
          </a:p>
          <a:p>
            <a:r>
              <a:rPr lang="en-GB" sz="2400" b="1" dirty="0" smtClean="0"/>
              <a:t>delivery of non-accredited continuing professional development for academic and learning support staff may also be considered as evidence equivalent to the higher education academic frameworks.</a:t>
            </a:r>
          </a:p>
          <a:p>
            <a:pPr>
              <a:buNone/>
            </a:pPr>
            <a:r>
              <a:rPr lang="en-GB" sz="2400" b="1" dirty="0" smtClean="0"/>
              <a:t>Further information can be found in “What counts as HE experience” and is covered in the Terms and Conditions. Clarification can also be sought from the HEA Recognition team.</a:t>
            </a:r>
          </a:p>
          <a:p>
            <a:endParaRPr lang="en-GB" sz="24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tx1"/>
                </a:solidFill>
              </a:rPr>
              <a:t>Reflective commentary</a:t>
            </a:r>
            <a:endParaRPr lang="en-GB" sz="3600" dirty="0">
              <a:solidFill>
                <a:schemeClr val="tx1"/>
              </a:solidFill>
            </a:endParaRPr>
          </a:p>
        </p:txBody>
      </p:sp>
      <p:sp>
        <p:nvSpPr>
          <p:cNvPr id="3" name="Content Placeholder 2"/>
          <p:cNvSpPr>
            <a:spLocks noGrp="1"/>
          </p:cNvSpPr>
          <p:nvPr>
            <p:ph idx="1"/>
          </p:nvPr>
        </p:nvSpPr>
        <p:spPr/>
        <p:txBody>
          <a:bodyPr/>
          <a:lstStyle/>
          <a:p>
            <a:pPr marL="361950" indent="-361950"/>
            <a:r>
              <a:rPr lang="en-GB" sz="2400" b="1" dirty="0" smtClean="0"/>
              <a:t>In preparing your reflective commentary, focus in particular on the education, training, employment, roles and experience which have contributed to your professional development as teacher, mentor, facilitator of learning and academic leader. </a:t>
            </a:r>
          </a:p>
          <a:p>
            <a:pPr marL="361950" indent="-361950"/>
            <a:r>
              <a:rPr lang="en-GB" sz="2400" b="1" dirty="0" smtClean="0"/>
              <a:t>You might include informal activities whether individual, collaborative or team-based, that you believe have had a significant impact on your academic practice and/or on the practice of others. </a:t>
            </a:r>
          </a:p>
          <a:p>
            <a:pPr marL="361950" indent="-361950"/>
            <a:r>
              <a:rPr lang="en-GB" sz="2400" b="1" dirty="0" smtClean="0"/>
              <a:t>Highlight the primary influences on your own development, focusing on the progressive attainment of your professional capabilities and how you and others have benefitted from the continuous learning and development process involved. </a:t>
            </a:r>
          </a:p>
          <a:p>
            <a:pPr marL="0" indent="0"/>
            <a:endParaRPr lang="en-GB" sz="2400" b="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86482"/>
          </a:xfrm>
        </p:spPr>
        <p:txBody>
          <a:bodyPr/>
          <a:lstStyle/>
          <a:p>
            <a:r>
              <a:rPr lang="en-GB" sz="3200" dirty="0" smtClean="0">
                <a:solidFill>
                  <a:schemeClr val="tx1"/>
                </a:solidFill>
              </a:rPr>
              <a:t>You may wish to reflect on: (a)</a:t>
            </a:r>
            <a:endParaRPr lang="en-GB" sz="3200" dirty="0">
              <a:solidFill>
                <a:schemeClr val="tx1"/>
              </a:solidFill>
            </a:endParaRPr>
          </a:p>
        </p:txBody>
      </p:sp>
      <p:sp>
        <p:nvSpPr>
          <p:cNvPr id="3" name="Content Placeholder 2"/>
          <p:cNvSpPr>
            <a:spLocks noGrp="1"/>
          </p:cNvSpPr>
          <p:nvPr>
            <p:ph idx="1"/>
          </p:nvPr>
        </p:nvSpPr>
        <p:spPr>
          <a:xfrm>
            <a:off x="0" y="980728"/>
            <a:ext cx="9144000" cy="5221635"/>
          </a:xfrm>
        </p:spPr>
        <p:txBody>
          <a:bodyPr/>
          <a:lstStyle/>
          <a:p>
            <a:r>
              <a:rPr lang="en-GB" sz="1900" b="1" dirty="0" smtClean="0"/>
              <a:t>Career milestones</a:t>
            </a:r>
          </a:p>
          <a:p>
            <a:pPr lvl="1"/>
            <a:r>
              <a:rPr lang="en-GB" sz="1900" b="1" dirty="0" smtClean="0"/>
              <a:t>roles and responsibilities related to teaching and supporting learning; </a:t>
            </a:r>
          </a:p>
          <a:p>
            <a:pPr lvl="1"/>
            <a:r>
              <a:rPr lang="en-GB" sz="1900" b="1" dirty="0" smtClean="0"/>
              <a:t>relevant qualifications obtained from formal professional development .</a:t>
            </a:r>
          </a:p>
          <a:p>
            <a:r>
              <a:rPr lang="en-GB" sz="1900" b="1" dirty="0" smtClean="0"/>
              <a:t>Areas of research, scholarship and/or professional practice</a:t>
            </a:r>
          </a:p>
          <a:p>
            <a:pPr lvl="1"/>
            <a:r>
              <a:rPr lang="en-GB" sz="1900" b="1" dirty="0" smtClean="0"/>
              <a:t>relevant publications and/or presentations;</a:t>
            </a:r>
          </a:p>
          <a:p>
            <a:pPr lvl="1"/>
            <a:r>
              <a:rPr lang="en-GB" sz="1900" b="1" dirty="0" smtClean="0"/>
              <a:t>incorporation of research, scholarship and/or professional practice into teaching and supporting learning;</a:t>
            </a:r>
          </a:p>
          <a:p>
            <a:pPr lvl="1"/>
            <a:r>
              <a:rPr lang="en-GB" sz="1900" b="1" dirty="0" smtClean="0"/>
              <a:t>links with professional bodies or wider communities.</a:t>
            </a:r>
          </a:p>
          <a:p>
            <a:r>
              <a:rPr lang="en-GB" sz="1900" b="1" dirty="0" smtClean="0"/>
              <a:t>Involvement in teaching and learning initiatives</a:t>
            </a:r>
          </a:p>
          <a:p>
            <a:pPr lvl="1"/>
            <a:r>
              <a:rPr lang="en-GB" sz="1900" b="1" dirty="0" smtClean="0"/>
              <a:t> institutional/nationally funded projects;</a:t>
            </a:r>
          </a:p>
          <a:p>
            <a:pPr lvl="1"/>
            <a:r>
              <a:rPr lang="en-GB" sz="1900" b="1" dirty="0" smtClean="0"/>
              <a:t>small-medium scale investigations or awards;</a:t>
            </a:r>
          </a:p>
          <a:p>
            <a:pPr lvl="1"/>
            <a:r>
              <a:rPr lang="en-GB" sz="1900" b="1" dirty="0" smtClean="0"/>
              <a:t>work with professional bodies;</a:t>
            </a:r>
          </a:p>
          <a:p>
            <a:pPr lvl="1"/>
            <a:r>
              <a:rPr lang="en-GB" sz="1900" b="1" dirty="0" smtClean="0"/>
              <a:t>development and/or adoption of learning and teaching themes, for example, internationalisation,</a:t>
            </a:r>
          </a:p>
          <a:p>
            <a:pPr lvl="1"/>
            <a:r>
              <a:rPr lang="en-GB" sz="1900" b="1" dirty="0" smtClean="0"/>
              <a:t>employability, assessment and feedback, retention, flexible learning, education for sustainability;</a:t>
            </a:r>
          </a:p>
          <a:p>
            <a:pPr lvl="1"/>
            <a:r>
              <a:rPr lang="en-GB" sz="1900" b="1" dirty="0" smtClean="0"/>
              <a:t>dissemination of teaching and learning related expertise. </a:t>
            </a:r>
            <a:endParaRPr lang="en-GB" sz="1900" b="1"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642466"/>
          </a:xfrm>
        </p:spPr>
        <p:txBody>
          <a:bodyPr/>
          <a:lstStyle/>
          <a:p>
            <a:r>
              <a:rPr lang="en-GB" sz="3200" dirty="0" smtClean="0">
                <a:solidFill>
                  <a:schemeClr val="tx1"/>
                </a:solidFill>
              </a:rPr>
              <a:t>You may wish to reflect on: (b)</a:t>
            </a:r>
            <a:endParaRPr lang="en-GB" dirty="0">
              <a:solidFill>
                <a:schemeClr val="tx1"/>
              </a:solidFill>
            </a:endParaRPr>
          </a:p>
        </p:txBody>
      </p:sp>
      <p:sp>
        <p:nvSpPr>
          <p:cNvPr id="3" name="Content Placeholder 2"/>
          <p:cNvSpPr>
            <a:spLocks noGrp="1"/>
          </p:cNvSpPr>
          <p:nvPr>
            <p:ph idx="1"/>
          </p:nvPr>
        </p:nvSpPr>
        <p:spPr>
          <a:xfrm>
            <a:off x="0" y="836712"/>
            <a:ext cx="9144000" cy="6021288"/>
          </a:xfrm>
        </p:spPr>
        <p:txBody>
          <a:bodyPr/>
          <a:lstStyle/>
          <a:p>
            <a:r>
              <a:rPr lang="en-GB" sz="1900" b="1" dirty="0" smtClean="0"/>
              <a:t>Recognition and reward</a:t>
            </a:r>
          </a:p>
          <a:p>
            <a:pPr lvl="1"/>
            <a:r>
              <a:rPr lang="en-GB" sz="1900" b="1" dirty="0" smtClean="0"/>
              <a:t>teaching prizes, fellowships, institutional awards for innovation;</a:t>
            </a:r>
          </a:p>
          <a:p>
            <a:pPr lvl="1"/>
            <a:r>
              <a:rPr lang="en-GB" sz="1900" b="1" dirty="0" smtClean="0"/>
              <a:t>professional body recognition.</a:t>
            </a:r>
          </a:p>
          <a:p>
            <a:r>
              <a:rPr lang="en-GB" sz="1900" b="1" dirty="0" smtClean="0"/>
              <a:t>Collaborating with others</a:t>
            </a:r>
          </a:p>
          <a:p>
            <a:pPr lvl="1"/>
            <a:r>
              <a:rPr lang="en-GB" sz="1900" b="1" dirty="0" smtClean="0"/>
              <a:t>advisory, support, co-ordination roles in teaching and supporting learning;</a:t>
            </a:r>
          </a:p>
          <a:p>
            <a:pPr lvl="1"/>
            <a:r>
              <a:rPr lang="en-GB" sz="1900" b="1" dirty="0" smtClean="0"/>
              <a:t>leadership and management roles.</a:t>
            </a:r>
          </a:p>
          <a:p>
            <a:r>
              <a:rPr lang="en-GB" sz="1900" b="1" dirty="0" smtClean="0"/>
              <a:t>Educational and staff development activity</a:t>
            </a:r>
          </a:p>
          <a:p>
            <a:pPr lvl="1"/>
            <a:r>
              <a:rPr lang="en-GB" sz="1900" b="1" dirty="0" smtClean="0"/>
              <a:t>mentor roles in professional development programmes for new and inexperienced staff;</a:t>
            </a:r>
          </a:p>
          <a:p>
            <a:pPr lvl="1"/>
            <a:r>
              <a:rPr lang="en-GB" sz="1900" b="1" dirty="0" smtClean="0"/>
              <a:t>learning and teaching workshops/seminars;</a:t>
            </a:r>
          </a:p>
          <a:p>
            <a:pPr lvl="1"/>
            <a:r>
              <a:rPr lang="en-GB" sz="1900" b="1" dirty="0" smtClean="0"/>
              <a:t>related publications/documents.</a:t>
            </a:r>
          </a:p>
          <a:p>
            <a:r>
              <a:rPr lang="en-GB" sz="1900" b="1" dirty="0" smtClean="0"/>
              <a:t>Leadership, management and organisational roles within an institutional or wider higher education context</a:t>
            </a:r>
          </a:p>
          <a:p>
            <a:pPr lvl="1"/>
            <a:r>
              <a:rPr lang="en-GB" sz="1900" b="1" dirty="0" smtClean="0"/>
              <a:t>learning and teaching/quality enhancement committees;</a:t>
            </a:r>
          </a:p>
          <a:p>
            <a:pPr lvl="1"/>
            <a:r>
              <a:rPr lang="en-GB" sz="1900" b="1" dirty="0" smtClean="0"/>
              <a:t>programme design, approval and review process;</a:t>
            </a:r>
          </a:p>
          <a:p>
            <a:pPr lvl="1"/>
            <a:r>
              <a:rPr lang="en-GB" sz="1900" b="1" dirty="0" smtClean="0"/>
              <a:t>quality assurance roles and responsibilities.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solidFill>
                  <a:schemeClr val="tx1"/>
                </a:solidFill>
              </a:rPr>
              <a:t>Your two case studies</a:t>
            </a:r>
          </a:p>
        </p:txBody>
      </p:sp>
      <p:sp>
        <p:nvSpPr>
          <p:cNvPr id="30723" name="Content Placeholder 2"/>
          <p:cNvSpPr>
            <a:spLocks noGrp="1"/>
          </p:cNvSpPr>
          <p:nvPr>
            <p:ph idx="1"/>
          </p:nvPr>
        </p:nvSpPr>
        <p:spPr>
          <a:xfrm>
            <a:off x="285750" y="1412875"/>
            <a:ext cx="8572500" cy="4789488"/>
          </a:xfrm>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US" sz="2800" b="1" dirty="0" smtClean="0"/>
              <a:t>In this section you should provide reflective accounts of two particular contributions or roles which:</a:t>
            </a:r>
            <a:endParaRPr lang="en-GB" sz="2800" b="1" dirty="0" smtClean="0"/>
          </a:p>
          <a:p>
            <a:r>
              <a:rPr lang="en-US" sz="2800" b="1" dirty="0" smtClean="0"/>
              <a:t>Have had a significant impact upon the co-ordination, support, supervision, management and/or mentoring of others (whether individuals and/or teams), in relation to teaching and learning</a:t>
            </a:r>
            <a:endParaRPr lang="en-GB" sz="2800" b="1" dirty="0" smtClean="0"/>
          </a:p>
          <a:p>
            <a:r>
              <a:rPr lang="en-US" sz="2800" b="1" dirty="0" smtClean="0"/>
              <a:t>Demonstrate your sustained effectiveness in relation to teaching and learning and that you meet the criteria for Senior Fellowship. </a:t>
            </a:r>
            <a:endParaRPr lang="en-GB" sz="2800" b="1" dirty="0" smtClean="0"/>
          </a:p>
          <a:p>
            <a:endParaRPr lang="en-GB" sz="2800" b="1"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122239"/>
            <a:ext cx="7543800" cy="786482"/>
          </a:xfrm>
        </p:spPr>
        <p:txBody>
          <a:bodyPr/>
          <a:lstStyle/>
          <a:p>
            <a:r>
              <a:rPr lang="en-GB" sz="3200" dirty="0" smtClean="0">
                <a:solidFill>
                  <a:schemeClr val="tx1"/>
                </a:solidFill>
              </a:rPr>
              <a:t>What do the case studies need to include?</a:t>
            </a:r>
          </a:p>
        </p:txBody>
      </p:sp>
      <p:sp>
        <p:nvSpPr>
          <p:cNvPr id="31747" name="Content Placeholder 2"/>
          <p:cNvSpPr>
            <a:spLocks noGrp="1"/>
          </p:cNvSpPr>
          <p:nvPr>
            <p:ph idx="1"/>
          </p:nvPr>
        </p:nvSpPr>
        <p:spPr>
          <a:xfrm>
            <a:off x="251520" y="980728"/>
            <a:ext cx="8892480" cy="5365552"/>
          </a:xfrm>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000" b="1" dirty="0" smtClean="0"/>
              <a:t>Use the two case studies to address different aspects of Descriptor 3, with a focus on your organisation, leadership and/or management of specific aspects of learning and teaching provision.</a:t>
            </a:r>
          </a:p>
          <a:p>
            <a:pPr marL="0" indent="0">
              <a:buNone/>
            </a:pPr>
            <a:endParaRPr lang="en-GB" sz="2000" b="1" dirty="0" smtClean="0"/>
          </a:p>
          <a:p>
            <a:pPr marL="0" indent="0">
              <a:buNone/>
            </a:pPr>
            <a:r>
              <a:rPr lang="en-GB" sz="2000" b="1" dirty="0" smtClean="0"/>
              <a:t>You might include informal activities, whether individual, collaborative or team-based, that have had a significant impact on your academic practice and/or on the practice of others. The emphasis should be on your effectiveness in relation to learning and teaching and should incorporate how you have led, organised or managed specific aspects of learning and teaching provision. At least one of your case studies should focus on a situation where you worked with others using your skills, knowledge and awareness in leading, managing or organising programmes, subjects and/or disciplinary areas.</a:t>
            </a:r>
          </a:p>
          <a:p>
            <a:pPr marL="0" indent="0">
              <a:buNone/>
            </a:pPr>
            <a:endParaRPr lang="en-GB" sz="2000" b="1" dirty="0" smtClean="0"/>
          </a:p>
          <a:p>
            <a:pPr marL="0" indent="0">
              <a:buNone/>
            </a:pPr>
            <a:r>
              <a:rPr lang="en-GB" sz="2000" b="1" dirty="0" smtClean="0"/>
              <a:t>You should clearly demonstrate an integrated and reflective approach to academic practice that incorporates research, scholarship and/or professional practice. </a:t>
            </a:r>
          </a:p>
        </p:txBody>
      </p:sp>
      <p:sp>
        <p:nvSpPr>
          <p:cNvPr id="4" name="TextBox 3"/>
          <p:cNvSpPr txBox="1"/>
          <p:nvPr/>
        </p:nvSpPr>
        <p:spPr>
          <a:xfrm>
            <a:off x="7956376" y="6165304"/>
            <a:ext cx="648072" cy="569387"/>
          </a:xfrm>
          <a:prstGeom prst="rect">
            <a:avLst/>
          </a:prstGeom>
          <a:noFill/>
        </p:spPr>
        <p:txBody>
          <a:bodyPr wrap="square" rtlCol="0">
            <a:spAutoFit/>
          </a:bodyPr>
          <a:lstStyle/>
          <a:p>
            <a:fld id="{88CEDFB0-B370-4778-8A0A-A3ACAA5930AA}" type="slidenum">
              <a:rPr lang="en-GB" smtClean="0"/>
              <a:pPr/>
              <a:t>45</a:t>
            </a:fld>
            <a:endParaRPr lang="en-GB"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2238"/>
            <a:ext cx="8001000" cy="1074737"/>
          </a:xfrm>
        </p:spPr>
        <p:txBody>
          <a:bodyPr/>
          <a:lstStyle/>
          <a:p>
            <a:r>
              <a:rPr lang="en-GB" sz="2800" dirty="0" smtClean="0">
                <a:solidFill>
                  <a:schemeClr val="tx1"/>
                </a:solidFill>
              </a:rPr>
              <a:t>Focus on particular aspects of your work such as: (1) </a:t>
            </a:r>
            <a:endParaRPr lang="en-GB" sz="2800" dirty="0">
              <a:solidFill>
                <a:schemeClr val="tx1"/>
              </a:solidFill>
            </a:endParaRPr>
          </a:p>
        </p:txBody>
      </p:sp>
      <p:sp>
        <p:nvSpPr>
          <p:cNvPr id="3" name="Content Placeholder 2"/>
          <p:cNvSpPr>
            <a:spLocks noGrp="1"/>
          </p:cNvSpPr>
          <p:nvPr>
            <p:ph idx="1"/>
          </p:nvPr>
        </p:nvSpPr>
        <p:spPr/>
        <p:txBody>
          <a:bodyPr/>
          <a:lstStyle/>
          <a:p>
            <a:pPr>
              <a:buNone/>
            </a:pPr>
            <a:r>
              <a:rPr lang="en-GB" sz="2800" b="1" dirty="0" smtClean="0"/>
              <a:t>Developing quality enhancement</a:t>
            </a:r>
          </a:p>
          <a:p>
            <a:pPr lvl="1"/>
            <a:r>
              <a:rPr lang="en-GB" sz="2400" b="1" dirty="0" smtClean="0"/>
              <a:t>ways you interact with others to ensure appropriate alignment of teaching, learning and assessment practices;</a:t>
            </a:r>
          </a:p>
          <a:p>
            <a:pPr lvl="1"/>
            <a:r>
              <a:rPr lang="en-GB" sz="2400" b="1" dirty="0" smtClean="0"/>
              <a:t>how you ensure that student learning within the context of your responsibilities is enriched by disciplinary and pedagogic research, scholarship and professional practice (your own and that of others);</a:t>
            </a:r>
          </a:p>
          <a:p>
            <a:pPr lvl="1"/>
            <a:r>
              <a:rPr lang="en-GB" sz="2400" b="1" dirty="0" smtClean="0"/>
              <a:t>ways you have fostered dynamic approaches to learning and teaching through creativity and innovation.</a:t>
            </a:r>
            <a:endParaRPr lang="en-GB" sz="2400" b="1"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2238"/>
            <a:ext cx="8001000" cy="1074737"/>
          </a:xfrm>
        </p:spPr>
        <p:txBody>
          <a:bodyPr/>
          <a:lstStyle/>
          <a:p>
            <a:r>
              <a:rPr lang="en-GB" sz="2800" dirty="0" smtClean="0">
                <a:solidFill>
                  <a:schemeClr val="tx1"/>
                </a:solidFill>
              </a:rPr>
              <a:t>Focus on particular aspects of your work such as: (2)</a:t>
            </a:r>
            <a:endParaRPr lang="en-GB" sz="2800" dirty="0">
              <a:solidFill>
                <a:schemeClr val="tx1"/>
              </a:solidFill>
            </a:endParaRPr>
          </a:p>
        </p:txBody>
      </p:sp>
      <p:sp>
        <p:nvSpPr>
          <p:cNvPr id="3" name="Content Placeholder 2"/>
          <p:cNvSpPr>
            <a:spLocks noGrp="1"/>
          </p:cNvSpPr>
          <p:nvPr>
            <p:ph idx="1"/>
          </p:nvPr>
        </p:nvSpPr>
        <p:spPr/>
        <p:txBody>
          <a:bodyPr/>
          <a:lstStyle/>
          <a:p>
            <a:pPr>
              <a:buNone/>
            </a:pPr>
            <a:r>
              <a:rPr lang="en-GB" sz="2800" b="1" dirty="0" smtClean="0"/>
              <a:t>Supporting other colleagues</a:t>
            </a:r>
          </a:p>
          <a:p>
            <a:pPr lvl="1"/>
            <a:r>
              <a:rPr lang="en-GB" sz="2400" b="1" dirty="0" smtClean="0"/>
              <a:t>how you have supported other colleagues to enhance their practices;</a:t>
            </a:r>
          </a:p>
          <a:p>
            <a:pPr lvl="1"/>
            <a:r>
              <a:rPr lang="en-GB" sz="2400" b="1" dirty="0" smtClean="0"/>
              <a:t>specific examples of how you have enhanced academic practice through co-ordinating/managing others; 7</a:t>
            </a:r>
          </a:p>
          <a:p>
            <a:pPr lvl="1"/>
            <a:r>
              <a:rPr lang="en-GB" sz="2400" b="1" dirty="0" smtClean="0"/>
              <a:t>your roles in learning and teaching projects and initiatives at departmental, institutional or in the wider HE context;</a:t>
            </a:r>
          </a:p>
          <a:p>
            <a:pPr lvl="1"/>
            <a:r>
              <a:rPr lang="en-GB" sz="2400" b="1" dirty="0" smtClean="0"/>
              <a:t>course and programme development, review and revalidation. </a:t>
            </a:r>
            <a:endParaRPr lang="en-GB" sz="2400" b="1"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GB" sz="2800" b="1" dirty="0" smtClean="0"/>
              <a:t>Sustained engagement with educational and staff development</a:t>
            </a:r>
          </a:p>
          <a:p>
            <a:pPr lvl="1"/>
            <a:r>
              <a:rPr lang="en-GB" sz="2400" b="1" dirty="0" smtClean="0"/>
              <a:t>staff development activities you have facilitated (informal and formal) that enhance your colleagues’ abilities to meet the dimensions of the UKPSF;</a:t>
            </a:r>
          </a:p>
          <a:p>
            <a:pPr lvl="1"/>
            <a:r>
              <a:rPr lang="en-GB" sz="2400" b="1" dirty="0" smtClean="0"/>
              <a:t>how your contributions have promoted the student learning experience through professional development of staff under your influence and guidance e.g. through informal or formal mentoring arrangements;</a:t>
            </a:r>
          </a:p>
          <a:p>
            <a:pPr lvl="1"/>
            <a:r>
              <a:rPr lang="en-GB" sz="2400" b="1" dirty="0" smtClean="0"/>
              <a:t>how you have disseminated your knowledge and skills in teaching and supporting learning to audiences both within and external to your institution. </a:t>
            </a:r>
          </a:p>
          <a:p>
            <a:endParaRPr lang="en-GB" sz="2800" b="1" dirty="0"/>
          </a:p>
        </p:txBody>
      </p:sp>
      <p:sp>
        <p:nvSpPr>
          <p:cNvPr id="4" name="Title 1"/>
          <p:cNvSpPr>
            <a:spLocks noGrp="1"/>
          </p:cNvSpPr>
          <p:nvPr>
            <p:ph type="title"/>
          </p:nvPr>
        </p:nvSpPr>
        <p:spPr>
          <a:xfrm>
            <a:off x="0" y="122238"/>
            <a:ext cx="8001000" cy="1074737"/>
          </a:xfrm>
        </p:spPr>
        <p:txBody>
          <a:bodyPr/>
          <a:lstStyle/>
          <a:p>
            <a:r>
              <a:rPr lang="en-GB" sz="2800" dirty="0" smtClean="0">
                <a:solidFill>
                  <a:schemeClr val="tx1"/>
                </a:solidFill>
              </a:rPr>
              <a:t>Focus on particular aspects of your work such as: (3)</a:t>
            </a:r>
            <a:endParaRPr lang="en-GB" sz="2800" dirty="0">
              <a:solidFill>
                <a:schemeClr val="tx1"/>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GB" sz="2800" b="1" dirty="0" smtClean="0"/>
              <a:t>Evaluation of academic practice</a:t>
            </a:r>
          </a:p>
          <a:p>
            <a:pPr lvl="1"/>
            <a:r>
              <a:rPr lang="en-GB" sz="2400" b="1" dirty="0" smtClean="0"/>
              <a:t>steps you have taken to develop your own practice and how you have used your own experience to enable others to reflect on and critique their own practice;</a:t>
            </a:r>
          </a:p>
          <a:p>
            <a:pPr lvl="1"/>
            <a:r>
              <a:rPr lang="en-GB" sz="2400" b="1" dirty="0" smtClean="0"/>
              <a:t>how you support, encourage and implement evaluation processes designed to enhance the student learning experience. </a:t>
            </a:r>
            <a:endParaRPr lang="en-GB" sz="2400" b="1" dirty="0"/>
          </a:p>
        </p:txBody>
      </p:sp>
      <p:sp>
        <p:nvSpPr>
          <p:cNvPr id="4" name="Title 1"/>
          <p:cNvSpPr>
            <a:spLocks noGrp="1"/>
          </p:cNvSpPr>
          <p:nvPr>
            <p:ph type="title"/>
          </p:nvPr>
        </p:nvSpPr>
        <p:spPr>
          <a:xfrm>
            <a:off x="0" y="122238"/>
            <a:ext cx="8001000" cy="1074737"/>
          </a:xfrm>
        </p:spPr>
        <p:txBody>
          <a:bodyPr/>
          <a:lstStyle/>
          <a:p>
            <a:r>
              <a:rPr lang="en-GB" sz="2800" dirty="0" smtClean="0">
                <a:solidFill>
                  <a:schemeClr val="tx1"/>
                </a:solidFill>
              </a:rPr>
              <a:t>Focus on particular aspects of your work such as: (4)</a:t>
            </a:r>
            <a:endParaRPr lang="en-GB" sz="2800"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sz="3200" dirty="0" smtClean="0">
                <a:solidFill>
                  <a:schemeClr val="tx1"/>
                </a:solidFill>
              </a:rPr>
              <a:t>Why might you want to become HEA-recognised? They say:</a:t>
            </a:r>
          </a:p>
        </p:txBody>
      </p:sp>
      <p:sp>
        <p:nvSpPr>
          <p:cNvPr id="5123" name="Content Placeholder 2"/>
          <p:cNvSpPr>
            <a:spLocks noGrp="1"/>
          </p:cNvSpPr>
          <p:nvPr>
            <p:ph idx="1"/>
          </p:nvPr>
        </p:nvSpPr>
        <p:spPr>
          <a:xfrm>
            <a:off x="0" y="1268760"/>
            <a:ext cx="9143999" cy="4933603"/>
          </a:xfrm>
        </p:spPr>
        <p:txBody>
          <a:bodyPr/>
          <a:lstStyle/>
          <a:p>
            <a:r>
              <a:rPr lang="en-GB" sz="2400" b="1" dirty="0" smtClean="0"/>
              <a:t>It provides national recognition of your commitment to professionalism in teaching and learning in higher education;</a:t>
            </a:r>
          </a:p>
          <a:p>
            <a:r>
              <a:rPr lang="en-GB" sz="2400" b="1" dirty="0" smtClean="0"/>
              <a:t>It demonstrates that your practice is aligned with the UK PSF;</a:t>
            </a:r>
          </a:p>
          <a:p>
            <a:r>
              <a:rPr lang="en-GB" sz="2400" b="1" dirty="0" smtClean="0"/>
              <a:t>It provides an indicator of professional identity for higher education practitioners, including the entitlement to use post-nominal letters</a:t>
            </a:r>
            <a:br>
              <a:rPr lang="en-GB" sz="2400" b="1" dirty="0" smtClean="0"/>
            </a:br>
            <a:r>
              <a:rPr lang="en-GB" sz="2400" b="1" dirty="0" smtClean="0"/>
              <a:t>AFHEA – Associate Fellow of the Higher Education Academy</a:t>
            </a:r>
            <a:br>
              <a:rPr lang="en-GB" sz="2400" b="1" dirty="0" smtClean="0"/>
            </a:br>
            <a:r>
              <a:rPr lang="en-GB" sz="2400" b="1" dirty="0" smtClean="0"/>
              <a:t>FHEA – Fellow of the Higher Education Academy</a:t>
            </a:r>
            <a:br>
              <a:rPr lang="en-GB" sz="2400" b="1" dirty="0" smtClean="0"/>
            </a:br>
            <a:r>
              <a:rPr lang="en-GB" sz="2400" b="1" dirty="0" smtClean="0"/>
              <a:t>SFHEA – Senior Fellow of the Higher Education Academy</a:t>
            </a:r>
            <a:br>
              <a:rPr lang="en-GB" sz="2400" b="1" dirty="0" smtClean="0"/>
            </a:br>
            <a:r>
              <a:rPr lang="en-GB" sz="2400" b="1" dirty="0" smtClean="0"/>
              <a:t>PFHEA – Principal Fellow of the Higher Education Academy</a:t>
            </a:r>
          </a:p>
          <a:p>
            <a:r>
              <a:rPr lang="en-GB" sz="2400" b="1" dirty="0" smtClean="0"/>
              <a:t>It is a portable asset, that has UK-wide relevance and which is increasingly recognised by higher and further education institutions;</a:t>
            </a:r>
          </a:p>
          <a:p>
            <a:r>
              <a:rPr lang="en-GB" sz="2400" b="1" dirty="0" smtClean="0"/>
              <a:t>An increasing number of nations are also exploring HEA professional recognition.</a:t>
            </a:r>
          </a:p>
          <a:p>
            <a:endParaRPr lang="en-GB" sz="2400" b="1"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22239"/>
            <a:ext cx="7543800" cy="57045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solidFill>
                  <a:schemeClr val="tx1"/>
                </a:solidFill>
              </a:rPr>
              <a:t>How will your application be reviewed?</a:t>
            </a:r>
          </a:p>
        </p:txBody>
      </p:sp>
      <p:sp>
        <p:nvSpPr>
          <p:cNvPr id="36867" name="Content Placeholder 2"/>
          <p:cNvSpPr>
            <a:spLocks noGrp="1"/>
          </p:cNvSpPr>
          <p:nvPr>
            <p:ph idx="1"/>
          </p:nvPr>
        </p:nvSpPr>
        <p:spPr>
          <a:xfrm>
            <a:off x="214313" y="620688"/>
            <a:ext cx="8929687" cy="5597550"/>
          </a:xfrm>
        </p:spPr>
        <p:txBody>
          <a:bodyPr/>
          <a:lstStyle/>
          <a:p>
            <a:pPr marL="0" indent="0">
              <a:buNone/>
            </a:pPr>
            <a:r>
              <a:rPr lang="en-GB" sz="2300" b="1" dirty="0" smtClean="0"/>
              <a:t>Your application will be reviewed by a panel of three independent accreditors as part of a peer review process. Accreditors are selected for their experience of external review, their understanding of the UKPSF, as well as for their knowledge and experience of teaching and learning in higher education. The </a:t>
            </a:r>
            <a:r>
              <a:rPr lang="en-GB" sz="2300" b="1" dirty="0" err="1" smtClean="0"/>
              <a:t>accreditor</a:t>
            </a:r>
            <a:r>
              <a:rPr lang="en-GB" sz="2300" b="1" dirty="0" smtClean="0"/>
              <a:t> pool includes education specialists and practitioners from a range of disciplines across the higher education sector. The accreditors will review your application and look for evidence that your approach to teaching/supporting and managing learning is grounded in an understanding of how learners develop knowledge and practice within your discipline or role. Your evidence should therefore be reflective, not just descriptive. Accreditors will also look for indications of how you evaluate your effectiveness and how you develop your approach in the light of your experience and continuing professional development. A holistic approach to reviewing your application will be adopted and accreditors will seek evidence from across your application. </a:t>
            </a:r>
          </a:p>
        </p:txBody>
      </p:sp>
      <p:sp>
        <p:nvSpPr>
          <p:cNvPr id="4" name="TextBox 3"/>
          <p:cNvSpPr txBox="1"/>
          <p:nvPr/>
        </p:nvSpPr>
        <p:spPr>
          <a:xfrm>
            <a:off x="7956376" y="6165304"/>
            <a:ext cx="648072" cy="569387"/>
          </a:xfrm>
          <a:prstGeom prst="rect">
            <a:avLst/>
          </a:prstGeom>
          <a:noFill/>
        </p:spPr>
        <p:txBody>
          <a:bodyPr wrap="square" rtlCol="0">
            <a:spAutoFit/>
          </a:bodyPr>
          <a:lstStyle/>
          <a:p>
            <a:fld id="{88CEDFB0-B370-4778-8A0A-A3ACAA5930AA}" type="slidenum">
              <a:rPr lang="en-GB" smtClean="0"/>
              <a:pPr/>
              <a:t>50</a:t>
            </a:fld>
            <a:endParaRPr lang="en-GB"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Title 1"/>
          <p:cNvSpPr>
            <a:spLocks noGrp="1"/>
          </p:cNvSpPr>
          <p:nvPr>
            <p:ph type="title"/>
          </p:nvPr>
        </p:nvSpPr>
        <p:spPr>
          <a:xfrm>
            <a:off x="0" y="122239"/>
            <a:ext cx="8001000" cy="42644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solidFill>
                  <a:schemeClr val="tx1"/>
                </a:solidFill>
              </a:rPr>
              <a:t>How will your application be reviewed? (continued)</a:t>
            </a:r>
          </a:p>
        </p:txBody>
      </p:sp>
      <p:sp>
        <p:nvSpPr>
          <p:cNvPr id="4" name="Content Placeholder 3"/>
          <p:cNvSpPr>
            <a:spLocks noGrp="1"/>
          </p:cNvSpPr>
          <p:nvPr>
            <p:ph idx="1"/>
          </p:nvPr>
        </p:nvSpPr>
        <p:spPr>
          <a:xfrm>
            <a:off x="0" y="548680"/>
            <a:ext cx="9144000" cy="5653683"/>
          </a:xfrm>
        </p:spPr>
        <p:txBody>
          <a:bodyPr/>
          <a:lstStyle/>
          <a:p>
            <a:r>
              <a:rPr lang="en-GB" sz="2200" b="1" dirty="0" smtClean="0"/>
              <a:t>Guidance notes and evaluation grids for our accreditors are provided, explaining how they are expected to make professional judgements on Senior Fellowship applications.</a:t>
            </a:r>
          </a:p>
          <a:p>
            <a:r>
              <a:rPr lang="en-GB" sz="2200" b="1" dirty="0" smtClean="0"/>
              <a:t>In rare cases HEA staff will act as arbitrators in cases for example where there is a discrepancy or conflict of interest.</a:t>
            </a:r>
          </a:p>
          <a:p>
            <a:r>
              <a:rPr lang="en-GB" sz="2200" b="1" dirty="0" smtClean="0"/>
              <a:t>Should your application be judged to provide insufficient evidence for meeting the criteria, it will be referred back to you with constructive advice to revise your application and evidence. In some instances it may be that you would be encouraged to reapply for a different category of Fellowship. You will be offered one opportunity to resubmit without further charge, after which if your application is unsuccessful, you have the option of reapplying at further cost.</a:t>
            </a:r>
          </a:p>
          <a:p>
            <a:r>
              <a:rPr lang="en-GB" sz="2200" b="1" dirty="0" smtClean="0"/>
              <a:t>You can check the status of your application by signing into “My Recognition” in </a:t>
            </a:r>
            <a:r>
              <a:rPr lang="en-GB" sz="2200" b="1" dirty="0" err="1" smtClean="0"/>
              <a:t>MyAcademy</a:t>
            </a:r>
            <a:r>
              <a:rPr lang="en-GB" sz="2200" b="1" dirty="0" smtClean="0"/>
              <a:t>.</a:t>
            </a:r>
          </a:p>
          <a:p>
            <a:r>
              <a:rPr lang="en-GB" sz="2200" b="1" dirty="0" smtClean="0"/>
              <a:t>The HEA’s review, judgement and feedback policy for recognition applications explains the terms and conditions and will be available in due course. </a:t>
            </a:r>
          </a:p>
          <a:p>
            <a:endParaRPr lang="en-GB" sz="2300" b="1" dirty="0"/>
          </a:p>
        </p:txBody>
      </p:sp>
      <p:sp>
        <p:nvSpPr>
          <p:cNvPr id="5" name="TextBox 4"/>
          <p:cNvSpPr txBox="1"/>
          <p:nvPr/>
        </p:nvSpPr>
        <p:spPr>
          <a:xfrm>
            <a:off x="7956376" y="6165304"/>
            <a:ext cx="648072" cy="569387"/>
          </a:xfrm>
          <a:prstGeom prst="rect">
            <a:avLst/>
          </a:prstGeom>
          <a:noFill/>
        </p:spPr>
        <p:txBody>
          <a:bodyPr wrap="square" rtlCol="0">
            <a:spAutoFit/>
          </a:bodyPr>
          <a:lstStyle/>
          <a:p>
            <a:fld id="{88CEDFB0-B370-4778-8A0A-A3ACAA5930AA}" type="slidenum">
              <a:rPr lang="en-GB" smtClean="0"/>
              <a:pPr/>
              <a:t>51</a:t>
            </a:fld>
            <a:endParaRPr lang="en-GB"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2238"/>
            <a:ext cx="8001000" cy="1074737"/>
          </a:xfrm>
        </p:spPr>
        <p:txBody>
          <a:bodyPr/>
          <a:lstStyle/>
          <a:p>
            <a:r>
              <a:rPr lang="en-US" sz="3600" dirty="0" smtClean="0">
                <a:solidFill>
                  <a:schemeClr val="tx1"/>
                </a:solidFill>
              </a:rPr>
              <a:t>Become a Principal Fellow of the HEA</a:t>
            </a:r>
            <a:endParaRPr lang="en-GB" sz="3600" dirty="0">
              <a:solidFill>
                <a:schemeClr val="tx1"/>
              </a:solidFill>
            </a:endParaRPr>
          </a:p>
        </p:txBody>
      </p:sp>
      <p:sp>
        <p:nvSpPr>
          <p:cNvPr id="3" name="Content Placeholder 2"/>
          <p:cNvSpPr>
            <a:spLocks noGrp="1"/>
          </p:cNvSpPr>
          <p:nvPr>
            <p:ph idx="1"/>
          </p:nvPr>
        </p:nvSpPr>
        <p:spPr/>
        <p:txBody>
          <a:bodyPr/>
          <a:lstStyle/>
          <a:p>
            <a:pPr marL="0" indent="0">
              <a:buNone/>
            </a:pPr>
            <a:r>
              <a:rPr lang="en-US" sz="2800" b="1" dirty="0" smtClean="0"/>
              <a:t>If you have an established academic career with substantial strategic responsibilities in HE and you’re seeking to exert influence within the sector, an HEA Principal Fellowship could add great value to your professional teaching experience.</a:t>
            </a:r>
          </a:p>
          <a:p>
            <a:pPr marL="0" indent="0">
              <a:buNone/>
            </a:pPr>
            <a:r>
              <a:rPr lang="en-US" sz="2800" b="1" dirty="0" smtClean="0"/>
              <a:t>You’ll have a sustained, effective record of strategic impact at institutional, national or international level and be committed to wider strategic leadership in teaching. You might also be one, or both, of the following:…</a:t>
            </a:r>
          </a:p>
          <a:p>
            <a:pPr>
              <a:buNone/>
            </a:pPr>
            <a:endParaRPr lang="en-GB" sz="2800" b="1"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7543800" cy="858490"/>
          </a:xfrm>
        </p:spPr>
        <p:txBody>
          <a:bodyPr/>
          <a:lstStyle/>
          <a:p>
            <a:r>
              <a:rPr lang="en-US" sz="2800" dirty="0" smtClean="0">
                <a:solidFill>
                  <a:schemeClr val="tx1"/>
                </a:solidFill>
              </a:rPr>
              <a:t>Become a Principal Fellow of the HEA (continued)</a:t>
            </a:r>
            <a:endParaRPr lang="en-GB" sz="2800" dirty="0">
              <a:solidFill>
                <a:schemeClr val="tx1"/>
              </a:solidFill>
            </a:endParaRPr>
          </a:p>
        </p:txBody>
      </p:sp>
      <p:sp>
        <p:nvSpPr>
          <p:cNvPr id="3" name="Content Placeholder 2"/>
          <p:cNvSpPr>
            <a:spLocks noGrp="1"/>
          </p:cNvSpPr>
          <p:nvPr>
            <p:ph idx="1"/>
          </p:nvPr>
        </p:nvSpPr>
        <p:spPr>
          <a:xfrm>
            <a:off x="468313" y="908720"/>
            <a:ext cx="8229600" cy="5293643"/>
          </a:xfrm>
        </p:spPr>
        <p:txBody>
          <a:bodyPr/>
          <a:lstStyle/>
          <a:p>
            <a:r>
              <a:rPr lang="en-US" sz="2400" b="1" dirty="0" smtClean="0"/>
              <a:t>A highly experienced member of senior staff with wide-ranging academic or strategic leadership responsibilities in connection with key aspects of teaching and supporting learning.</a:t>
            </a:r>
          </a:p>
          <a:p>
            <a:r>
              <a:rPr lang="en-US" sz="2400" b="1" dirty="0" smtClean="0"/>
              <a:t>Responsible for institutional strategic leadership and policymaking in the area of teaching and learning, possibly extending beyond your own institution.</a:t>
            </a:r>
          </a:p>
          <a:p>
            <a:r>
              <a:rPr lang="en-US" sz="2400" b="1" dirty="0" smtClean="0"/>
              <a:t>Applicants may apply online by logging into </a:t>
            </a:r>
            <a:r>
              <a:rPr lang="en-US" sz="2400" b="1" dirty="0" err="1" smtClean="0">
                <a:hlinkClick r:id="rId2"/>
              </a:rPr>
              <a:t>MyAcademy</a:t>
            </a:r>
            <a:r>
              <a:rPr lang="en-US" sz="2400" b="1" dirty="0" smtClean="0"/>
              <a:t>. The application process consists of an Account of Professional Practice (APP), three supporting statements from referees and payment of a fee where applicable. If you are from a subscribing institution the cost for Principal Fellow is £500. If you are from a non-subscribing institution or independent the cost is £1000</a:t>
            </a:r>
          </a:p>
          <a:p>
            <a:pPr>
              <a:buNone/>
            </a:pPr>
            <a:endParaRPr lang="en-GB" sz="2400" b="1"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tx1"/>
                </a:solidFill>
              </a:rPr>
              <a:t>When PFHEA may be appropriate?</a:t>
            </a:r>
            <a:endParaRPr lang="en-GB" sz="3600" dirty="0">
              <a:solidFill>
                <a:schemeClr val="tx1"/>
              </a:solidFill>
            </a:endParaRPr>
          </a:p>
        </p:txBody>
      </p:sp>
      <p:sp>
        <p:nvSpPr>
          <p:cNvPr id="3" name="Content Placeholder 2"/>
          <p:cNvSpPr>
            <a:spLocks noGrp="1"/>
          </p:cNvSpPr>
          <p:nvPr>
            <p:ph idx="1"/>
          </p:nvPr>
        </p:nvSpPr>
        <p:spPr/>
        <p:txBody>
          <a:bodyPr/>
          <a:lstStyle/>
          <a:p>
            <a:pPr marL="0" indent="0">
              <a:buNone/>
            </a:pPr>
            <a:r>
              <a:rPr lang="en-US" sz="2600" b="1" dirty="0" smtClean="0"/>
              <a:t>A PF is appropriate for those who can demonstrate strategic impact either 'vertically' (for example, as a Dean or PVC in an institution) but also 'horizontally' outside your university within your discipline or professional practice, for example if you have been responsible for writing the national curriculum for a particular discipline, sit on high-level strategic bodies making decisions about professional registration, use your subject research to define a new area of the curriculum adopted nationally/ internationally, or develop approaches for the teaching, learning and assessment of such an area. </a:t>
            </a:r>
            <a:endParaRPr lang="en-GB" sz="2600" b="1"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285750" y="122238"/>
            <a:ext cx="771525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solidFill>
                  <a:schemeClr val="tx1"/>
                </a:solidFill>
              </a:rPr>
              <a:t>Principal Fellowship: you need:</a:t>
            </a:r>
          </a:p>
        </p:txBody>
      </p:sp>
      <p:sp>
        <p:nvSpPr>
          <p:cNvPr id="3" name="Content Placeholder 2"/>
          <p:cNvSpPr>
            <a:spLocks noGrp="1"/>
          </p:cNvSpPr>
          <p:nvPr>
            <p:ph idx="1"/>
          </p:nvPr>
        </p:nvSpPr>
        <p:spPr>
          <a:xfrm>
            <a:off x="214313" y="1412875"/>
            <a:ext cx="8483600" cy="4789488"/>
          </a:xfrm>
        </p:spPr>
        <p:txBody>
          <a:bodyPr/>
          <a:lstStyle/>
          <a:p>
            <a:pPr marL="457200" indent="-457200">
              <a:buSzPct val="100000"/>
              <a:buFont typeface="+mj-lt"/>
              <a:buAutoNum type="arabicPeriod"/>
              <a:defRPr/>
            </a:pPr>
            <a:r>
              <a:rPr lang="en-GB" sz="2400" b="1" dirty="0" smtClean="0"/>
              <a:t>An Account of Professional Practice (APP), in which you should explain how you meet the requirements outlined in Descriptor 4 of the UK Professional Standards Framework and include a reflective commentary on your education roles and experience.</a:t>
            </a:r>
          </a:p>
          <a:p>
            <a:pPr marL="457200" indent="-457200">
              <a:buSzPct val="100000"/>
              <a:buFont typeface="+mj-lt"/>
              <a:buAutoNum type="arabicPeriod"/>
              <a:defRPr/>
            </a:pPr>
            <a:r>
              <a:rPr lang="en-GB" sz="2400" b="1" dirty="0" smtClean="0"/>
              <a:t>Supporting statements from three advocates, i.e. experienced staff familiar with the UKP standards who should be colleagues in a position to comment, from 1st-hand experience, on your record of effectiveness in relation to your strategic role in supporting academic development and practice. </a:t>
            </a:r>
          </a:p>
          <a:p>
            <a:pPr>
              <a:buSzPct val="100000"/>
              <a:buFont typeface="Wingdings" pitchFamily="2" charset="2"/>
              <a:buNone/>
              <a:defRPr/>
            </a:pPr>
            <a:r>
              <a:rPr lang="en-GB" sz="2400" b="1" dirty="0" smtClean="0"/>
              <a:t>It also needs to be endorsed by a signatory who will confirm that your application has institutional approval.</a:t>
            </a:r>
          </a:p>
          <a:p>
            <a:pPr>
              <a:buSzPct val="100000"/>
              <a:defRPr/>
            </a:pPr>
            <a:endParaRPr lang="en-GB" sz="2400" b="1" dirty="0" smtClean="0"/>
          </a:p>
          <a:p>
            <a:pPr>
              <a:buSzPct val="100000"/>
              <a:defRPr/>
            </a:pPr>
            <a:endParaRPr lang="en-GB" sz="2400"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solidFill>
                  <a:schemeClr val="tx1"/>
                </a:solidFill>
              </a:rPr>
              <a:t>The 5 Principal Fellow Descriptors</a:t>
            </a:r>
          </a:p>
        </p:txBody>
      </p:sp>
      <p:sp>
        <p:nvSpPr>
          <p:cNvPr id="43011" name="Content Placeholder 2"/>
          <p:cNvSpPr>
            <a:spLocks noGrp="1"/>
          </p:cNvSpPr>
          <p:nvPr>
            <p:ph idx="1"/>
          </p:nvPr>
        </p:nvSpPr>
        <p:spPr>
          <a:xfrm>
            <a:off x="214313" y="1412875"/>
            <a:ext cx="8786812" cy="4789488"/>
          </a:xfrm>
        </p:spPr>
        <p:txBody>
          <a:bodyPr/>
          <a:lstStyle/>
          <a:p>
            <a:r>
              <a:rPr lang="en-GB" sz="2400" b="1" dirty="0" smtClean="0"/>
              <a:t>D4.1 Championing the Framework;</a:t>
            </a:r>
          </a:p>
          <a:p>
            <a:r>
              <a:rPr lang="en-GB" sz="2400" b="1" dirty="0" smtClean="0"/>
              <a:t>D4.2 Strategic leadership to enhance student learning;</a:t>
            </a:r>
          </a:p>
          <a:p>
            <a:r>
              <a:rPr lang="en-GB" sz="2400" b="1" dirty="0" smtClean="0"/>
              <a:t>D4.3 Policies and strategies;</a:t>
            </a:r>
          </a:p>
          <a:p>
            <a:r>
              <a:rPr lang="en-GB" sz="2400" b="1" dirty="0" smtClean="0"/>
              <a:t>D4.4 Integrated academic practice;</a:t>
            </a:r>
          </a:p>
          <a:p>
            <a:r>
              <a:rPr lang="en-GB" sz="2400" b="1" dirty="0" smtClean="0"/>
              <a:t>D4.5 Continuing Professional Development.</a:t>
            </a:r>
          </a:p>
          <a:p>
            <a:pPr>
              <a:buFont typeface="Wingdings" pitchFamily="2" charset="2"/>
              <a:buNone/>
            </a:pPr>
            <a:r>
              <a:rPr lang="en-GB" sz="2400" b="1" dirty="0" smtClean="0"/>
              <a:t>The first element – ‘D4.1 Active commitment to and championing of all Dimensions of the Framework, through work with students and staff, and in institutional developments’ – functions as an overarching descriptor in that it should be demonstrated through the examples and reflections incorporated into the other four sections. Each of the four sections should be given a substantive treatment though they need not be of equal length.</a:t>
            </a:r>
          </a:p>
          <a:p>
            <a:pPr>
              <a:buFont typeface="Wingdings" pitchFamily="2" charset="2"/>
              <a:buNone/>
            </a:pPr>
            <a:endParaRPr lang="en-GB" sz="2400" dirty="0" smtClean="0"/>
          </a:p>
          <a:p>
            <a:endParaRPr lang="en-GB" dirty="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570458"/>
          </a:xfrm>
        </p:spPr>
        <p:txBody>
          <a:bodyPr/>
          <a:lstStyle/>
          <a:p>
            <a:r>
              <a:rPr lang="en-GB" sz="3600" dirty="0" smtClean="0">
                <a:solidFill>
                  <a:schemeClr val="tx1"/>
                </a:solidFill>
              </a:rPr>
              <a:t>Your Record of Educational Impact</a:t>
            </a:r>
            <a:endParaRPr lang="en-GB" sz="3600" dirty="0">
              <a:solidFill>
                <a:schemeClr val="tx1"/>
              </a:solidFill>
            </a:endParaRPr>
          </a:p>
        </p:txBody>
      </p:sp>
      <p:sp>
        <p:nvSpPr>
          <p:cNvPr id="3" name="Content Placeholder 2"/>
          <p:cNvSpPr>
            <a:spLocks noGrp="1"/>
          </p:cNvSpPr>
          <p:nvPr>
            <p:ph idx="1"/>
          </p:nvPr>
        </p:nvSpPr>
        <p:spPr>
          <a:xfrm>
            <a:off x="468313" y="764704"/>
            <a:ext cx="8229600" cy="5437659"/>
          </a:xfrm>
        </p:spPr>
        <p:txBody>
          <a:bodyPr/>
          <a:lstStyle/>
          <a:p>
            <a:r>
              <a:rPr lang="en-GB" sz="2800" b="1" dirty="0" smtClean="0"/>
              <a:t>Your REI prefaces your Account of Professional Practice, and summarises activities which you need to link to the As, Ks, and Vs in your APP.</a:t>
            </a:r>
          </a:p>
          <a:p>
            <a:pPr>
              <a:defRPr/>
            </a:pPr>
            <a:r>
              <a:rPr lang="en-GB" sz="2800" b="1" dirty="0" smtClean="0"/>
              <a:t>This is a </a:t>
            </a:r>
            <a:r>
              <a:rPr lang="en-GB" sz="2800" b="1" dirty="0" smtClean="0">
                <a:solidFill>
                  <a:schemeClr val="tx2">
                    <a:lumMod val="60000"/>
                    <a:lumOff val="40000"/>
                  </a:schemeClr>
                </a:solidFill>
              </a:rPr>
              <a:t>selective</a:t>
            </a:r>
            <a:r>
              <a:rPr lang="en-GB" sz="2800" b="1" dirty="0" smtClean="0"/>
              <a:t>, teaching and learning focussed timeline of your engagements with teaching and support of learning during your career, with a particular emphasis on the most recent five years. </a:t>
            </a:r>
          </a:p>
          <a:p>
            <a:pPr>
              <a:defRPr/>
            </a:pPr>
            <a:r>
              <a:rPr lang="en-GB" sz="2800" b="1" dirty="0" smtClean="0"/>
              <a:t>You should select examples which demonstrate the </a:t>
            </a:r>
            <a:r>
              <a:rPr lang="en-GB" sz="2800" b="1" dirty="0" smtClean="0">
                <a:solidFill>
                  <a:schemeClr val="tx2">
                    <a:lumMod val="60000"/>
                    <a:lumOff val="40000"/>
                  </a:schemeClr>
                </a:solidFill>
              </a:rPr>
              <a:t>breadth</a:t>
            </a:r>
            <a:r>
              <a:rPr lang="en-GB" sz="2800" b="1" dirty="0" smtClean="0"/>
              <a:t> and </a:t>
            </a:r>
            <a:r>
              <a:rPr lang="en-GB" sz="2800" b="1" dirty="0" smtClean="0">
                <a:solidFill>
                  <a:schemeClr val="tx2">
                    <a:lumMod val="60000"/>
                    <a:lumOff val="40000"/>
                  </a:schemeClr>
                </a:solidFill>
              </a:rPr>
              <a:t>depth</a:t>
            </a:r>
            <a:r>
              <a:rPr lang="en-GB" sz="2800" b="1" dirty="0" smtClean="0"/>
              <a:t> of your engagement and achievements commensurate with the elements of Descriptor 4. </a:t>
            </a:r>
          </a:p>
          <a:p>
            <a:pPr>
              <a:defRPr/>
            </a:pPr>
            <a:r>
              <a:rPr lang="en-GB" sz="2800" b="1" dirty="0" smtClean="0"/>
              <a:t>You should use the </a:t>
            </a:r>
            <a:r>
              <a:rPr lang="en-GB" sz="2800" b="1" dirty="0" smtClean="0">
                <a:solidFill>
                  <a:schemeClr val="tx2">
                    <a:lumMod val="60000"/>
                    <a:lumOff val="40000"/>
                  </a:schemeClr>
                </a:solidFill>
              </a:rPr>
              <a:t>template</a:t>
            </a:r>
            <a:r>
              <a:rPr lang="en-GB" sz="2800" b="1" dirty="0" smtClean="0"/>
              <a:t> provided.</a:t>
            </a:r>
            <a:br>
              <a:rPr lang="en-GB" sz="2800" b="1" dirty="0" smtClean="0"/>
            </a:br>
            <a:r>
              <a:rPr lang="en-GB" sz="2800" b="1" dirty="0" smtClean="0"/>
              <a:t/>
            </a:r>
            <a:br>
              <a:rPr lang="en-GB" sz="2800" b="1" dirty="0" smtClean="0"/>
            </a:br>
            <a:r>
              <a:rPr lang="en-GB" sz="2800" b="1" dirty="0" smtClean="0"/>
              <a:t/>
            </a:r>
            <a:br>
              <a:rPr lang="en-GB" sz="2800" b="1" dirty="0" smtClean="0"/>
            </a:br>
            <a:r>
              <a:rPr lang="en-GB" sz="2800" b="1" dirty="0" smtClean="0"/>
              <a:t/>
            </a:r>
            <a:br>
              <a:rPr lang="en-GB" sz="2800" b="1" dirty="0" smtClean="0"/>
            </a:br>
            <a:r>
              <a:rPr lang="en-GB" sz="2800" b="1" dirty="0" smtClean="0"/>
              <a:t/>
            </a:r>
            <a:br>
              <a:rPr lang="en-GB" sz="2800" b="1" dirty="0" smtClean="0"/>
            </a:br>
            <a:r>
              <a:rPr lang="en-GB" sz="2800" b="1" dirty="0" smtClean="0"/>
              <a:t/>
            </a:r>
            <a:br>
              <a:rPr lang="en-GB" sz="2800" b="1" dirty="0" smtClean="0"/>
            </a:br>
            <a:r>
              <a:rPr lang="en-GB" sz="2800" b="1" dirty="0" smtClean="0"/>
              <a:t/>
            </a:r>
            <a:br>
              <a:rPr lang="en-GB" sz="2800" b="1" dirty="0" smtClean="0"/>
            </a:br>
            <a:endParaRPr lang="en-GB" sz="2800" b="1"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14474"/>
          </a:xfrm>
        </p:spPr>
        <p:txBody>
          <a:bodyPr/>
          <a:lstStyle/>
          <a:p>
            <a:r>
              <a:rPr lang="en-GB" sz="2800" dirty="0" smtClean="0">
                <a:solidFill>
                  <a:schemeClr val="tx1"/>
                </a:solidFill>
              </a:rPr>
              <a:t>Your Record of Educational Impact (continued)</a:t>
            </a:r>
            <a:endParaRPr lang="en-GB" sz="2800" dirty="0">
              <a:solidFill>
                <a:schemeClr val="tx1"/>
              </a:solidFill>
            </a:endParaRPr>
          </a:p>
        </p:txBody>
      </p:sp>
      <p:sp>
        <p:nvSpPr>
          <p:cNvPr id="3" name="Content Placeholder 2"/>
          <p:cNvSpPr>
            <a:spLocks noGrp="1"/>
          </p:cNvSpPr>
          <p:nvPr>
            <p:ph idx="1"/>
          </p:nvPr>
        </p:nvSpPr>
        <p:spPr>
          <a:xfrm>
            <a:off x="468313" y="980728"/>
            <a:ext cx="8229600" cy="5221635"/>
          </a:xfrm>
        </p:spPr>
        <p:txBody>
          <a:bodyPr/>
          <a:lstStyle/>
          <a:p>
            <a:r>
              <a:rPr lang="en-US" sz="2600" b="1" dirty="0" smtClean="0"/>
              <a:t>This is a record of the applicant's career highlights and achievements;</a:t>
            </a:r>
          </a:p>
          <a:p>
            <a:r>
              <a:rPr lang="en-US" sz="2600" b="1" dirty="0" smtClean="0"/>
              <a:t>It shouldn't just be a list of jobs you've undertaken but should clearly m demonstrate your impact , for example, 'I led the successful CETL bid at x university' ;</a:t>
            </a:r>
          </a:p>
          <a:p>
            <a:r>
              <a:rPr lang="en-US" sz="2600" b="1" dirty="0" smtClean="0"/>
              <a:t>Everything in the REI should be clearly mapped against the UKPSF elements;</a:t>
            </a:r>
          </a:p>
          <a:p>
            <a:r>
              <a:rPr lang="en-US" sz="2600" b="1" dirty="0" smtClean="0"/>
              <a:t>You should refer back to these highlights and produce a fully developed account of them as evidence in the narrative sections;</a:t>
            </a:r>
          </a:p>
          <a:p>
            <a:r>
              <a:rPr lang="en-US" sz="2600" b="1" dirty="0" smtClean="0"/>
              <a:t>D4.1 on ‘championing the UK professional Standards Framework’ must be evidenced throughout your application, including mapping from the REI.</a:t>
            </a:r>
          </a:p>
          <a:p>
            <a:pPr>
              <a:buNone/>
            </a:pPr>
            <a:endParaRPr lang="en-GB" sz="2600" b="1"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solidFill>
                  <a:srgbClr val="7030A0"/>
                </a:solidFill>
              </a:rPr>
              <a:t>Going beyond your job title/description: for SFHEA and PFHEA: (1)</a:t>
            </a:r>
            <a:endParaRPr lang="en-GB" sz="3200" dirty="0">
              <a:solidFill>
                <a:srgbClr val="7030A0"/>
              </a:solidFill>
            </a:endParaRPr>
          </a:p>
        </p:txBody>
      </p:sp>
      <p:sp>
        <p:nvSpPr>
          <p:cNvPr id="3" name="Content Placeholder 2"/>
          <p:cNvSpPr>
            <a:spLocks noGrp="1"/>
          </p:cNvSpPr>
          <p:nvPr>
            <p:ph idx="1"/>
          </p:nvPr>
        </p:nvSpPr>
        <p:spPr/>
        <p:txBody>
          <a:bodyPr/>
          <a:lstStyle/>
          <a:p>
            <a:pPr>
              <a:buNone/>
            </a:pPr>
            <a:r>
              <a:rPr lang="en-US" sz="2800" b="1" dirty="0" smtClean="0"/>
              <a:t>Although your job description is likely to be a good starting point in preparing the basic details of your application, it is clear that Fellowships are not directly job related and you need to provide significant information and reflection rather than a bald account of what you do based on the language the HR team use to describe your post;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smtClean="0">
                <a:solidFill>
                  <a:schemeClr val="tx2">
                    <a:lumMod val="60000"/>
                    <a:lumOff val="40000"/>
                  </a:schemeClr>
                </a:solidFill>
              </a:rPr>
              <a:t>And also because:</a:t>
            </a:r>
          </a:p>
        </p:txBody>
      </p:sp>
      <p:sp>
        <p:nvSpPr>
          <p:cNvPr id="6147" name="Content Placeholder 2"/>
          <p:cNvSpPr>
            <a:spLocks noGrp="1"/>
          </p:cNvSpPr>
          <p:nvPr>
            <p:ph idx="1"/>
          </p:nvPr>
        </p:nvSpPr>
        <p:spPr>
          <a:xfrm>
            <a:off x="214313" y="1412875"/>
            <a:ext cx="8643937" cy="4789488"/>
          </a:xfrm>
          <a:noFill/>
          <a:ln w="9525">
            <a:noFill/>
            <a:miter lim="800000"/>
            <a:headEnd/>
            <a:tailEnd/>
          </a:ln>
        </p:spPr>
        <p:txBody>
          <a:bodyPr vert="horz" wrap="square" lIns="91440" tIns="45720" rIns="91440" bIns="45720" numCol="1" anchor="t" anchorCtr="0" compatLnSpc="1">
            <a:prstTxWarp prst="textNoShape">
              <a:avLst/>
            </a:prstTxWarp>
          </a:bodyPr>
          <a:lstStyle/>
          <a:p>
            <a:r>
              <a:rPr lang="en-US" sz="2400" b="1" dirty="0" smtClean="0"/>
              <a:t>It’s a chance to gain recognition for the work you do teaching and supporting students;</a:t>
            </a:r>
          </a:p>
          <a:p>
            <a:r>
              <a:rPr lang="en-US" sz="2400" b="1" dirty="0" smtClean="0"/>
              <a:t>Many advertised posts in UK HEIs now specify HEA recognition as among the criteria for appointment;</a:t>
            </a:r>
          </a:p>
          <a:p>
            <a:r>
              <a:rPr lang="en-US" sz="2400" b="1" dirty="0" smtClean="0"/>
              <a:t>Your institution gains benefits from being able to claim its staff are appropriately qualified and recognized and your achievement can be recoded as part of the institutional Key Information Set (KIS) data;</a:t>
            </a:r>
          </a:p>
          <a:p>
            <a:r>
              <a:rPr lang="en-US" sz="2400" b="1" dirty="0" smtClean="0"/>
              <a:t>Your students are likely to be pleased to be taught by a nationally-</a:t>
            </a:r>
            <a:r>
              <a:rPr lang="en-US" sz="2400" b="1" dirty="0" err="1" smtClean="0"/>
              <a:t>recognised</a:t>
            </a:r>
            <a:r>
              <a:rPr lang="en-US" sz="2400" b="1" dirty="0" smtClean="0"/>
              <a:t> teacher.</a:t>
            </a:r>
          </a:p>
          <a:p>
            <a:endParaRPr lang="en-US" sz="2400" b="1"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solidFill>
                  <a:srgbClr val="7030A0"/>
                </a:solidFill>
              </a:rPr>
              <a:t>Going beyond your job title/description: for SFHEA and PFHEA: (2)</a:t>
            </a:r>
            <a:endParaRPr lang="en-GB" dirty="0">
              <a:solidFill>
                <a:srgbClr val="7030A0"/>
              </a:solidFill>
            </a:endParaRPr>
          </a:p>
        </p:txBody>
      </p:sp>
      <p:sp>
        <p:nvSpPr>
          <p:cNvPr id="3" name="Content Placeholder 2"/>
          <p:cNvSpPr>
            <a:spLocks noGrp="1"/>
          </p:cNvSpPr>
          <p:nvPr>
            <p:ph idx="1"/>
          </p:nvPr>
        </p:nvSpPr>
        <p:spPr/>
        <p:txBody>
          <a:bodyPr/>
          <a:lstStyle/>
          <a:p>
            <a:pPr>
              <a:buNone/>
            </a:pPr>
            <a:r>
              <a:rPr lang="en-US" sz="2800" b="1" dirty="0" smtClean="0"/>
              <a:t>The level of risk involved in your portfolio of activities is likely to be an indicator of your level of responsibility. For example, someone who is a Course leader level who designs, runs and quality assures external </a:t>
            </a:r>
            <a:r>
              <a:rPr lang="en-US" sz="2800" b="1" dirty="0" err="1" smtClean="0"/>
              <a:t>programmes</a:t>
            </a:r>
            <a:r>
              <a:rPr lang="en-US" sz="2800" b="1" dirty="0" smtClean="0"/>
              <a:t> for the Regional Health Authority worth millions of pounds with significant strategic importance to the university is likely to be able to demonstrate high levels of strategic leadership and impact beyond their own institution.</a:t>
            </a:r>
          </a:p>
          <a:p>
            <a:endParaRPr lang="en-GB" sz="2800"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rgbClr val="7030A0"/>
                </a:solidFill>
              </a:rPr>
              <a:t>Something else?</a:t>
            </a:r>
            <a:endParaRPr lang="en-GB" sz="3600" dirty="0">
              <a:solidFill>
                <a:srgbClr val="7030A0"/>
              </a:solidFill>
            </a:endParaRPr>
          </a:p>
        </p:txBody>
      </p:sp>
      <p:sp>
        <p:nvSpPr>
          <p:cNvPr id="3" name="Content Placeholder 2"/>
          <p:cNvSpPr>
            <a:spLocks noGrp="1"/>
          </p:cNvSpPr>
          <p:nvPr>
            <p:ph idx="1"/>
          </p:nvPr>
        </p:nvSpPr>
        <p:spPr/>
        <p:txBody>
          <a:bodyPr/>
          <a:lstStyle/>
          <a:p>
            <a:pPr marL="0" indent="0">
              <a:buNone/>
            </a:pPr>
            <a:r>
              <a:rPr lang="en-GB" b="1" dirty="0" smtClean="0"/>
              <a:t>It is thought that going beyond the ‘job description’ is often what distinguishes good SFHEA and PFHEA applications, and that an ‘element of risk’ in the activities listed in applications can be a useful indicator. (An example of this is where a relatively lowly ‘post’ may design, run and evaluate external programmes for a professional body, highly valued by the institution, worth millions of pounds). </a:t>
            </a:r>
            <a:endParaRPr lang="en-GB" b="1"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solidFill>
                  <a:schemeClr val="tx1"/>
                </a:solidFill>
              </a:rPr>
              <a:t>Within your Record of Educational Impact you should:</a:t>
            </a:r>
          </a:p>
        </p:txBody>
      </p:sp>
      <p:sp>
        <p:nvSpPr>
          <p:cNvPr id="47107" name="Content Placeholder 2"/>
          <p:cNvSpPr>
            <a:spLocks noGrp="1"/>
          </p:cNvSpPr>
          <p:nvPr>
            <p:ph idx="1"/>
          </p:nvPr>
        </p:nvSpPr>
        <p:spPr/>
        <p:txBody>
          <a:bodyPr/>
          <a:lstStyle/>
          <a:p>
            <a:r>
              <a:rPr lang="en-GB" sz="2800" b="1" dirty="0" smtClean="0"/>
              <a:t>Give a title to indicate the nature of each activity and indicate where it has been used within your Reflective Account of Practice (RAP). </a:t>
            </a:r>
          </a:p>
          <a:p>
            <a:r>
              <a:rPr lang="en-GB" sz="2800" b="1" dirty="0" smtClean="0"/>
              <a:t>Elaborate on elements of this list in your APP. </a:t>
            </a:r>
          </a:p>
          <a:p>
            <a:r>
              <a:rPr lang="en-GB" sz="2800" b="1" dirty="0" smtClean="0"/>
              <a:t>Your subject research should only be included where it is focused on the pedagogy of your subject.</a:t>
            </a:r>
          </a:p>
          <a:p>
            <a:r>
              <a:rPr lang="en-GB" sz="2800" b="1" dirty="0" smtClean="0"/>
              <a:t>Similarly, general managerial roles will be relevant only where they are related strategically to teaching and supporting learning. </a:t>
            </a:r>
          </a:p>
          <a:p>
            <a:endParaRPr lang="en-GB" sz="2800" b="1" dirty="0" smtClean="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rgbClr val="7030A0"/>
                </a:solidFill>
              </a:rPr>
              <a:t>Writing your account for a Principal Fellowship</a:t>
            </a:r>
            <a:endParaRPr lang="en-GB" sz="3600" dirty="0">
              <a:solidFill>
                <a:srgbClr val="7030A0"/>
              </a:solidFill>
            </a:endParaRPr>
          </a:p>
        </p:txBody>
      </p:sp>
      <p:sp>
        <p:nvSpPr>
          <p:cNvPr id="3" name="Content Placeholder 2"/>
          <p:cNvSpPr>
            <a:spLocks noGrp="1"/>
          </p:cNvSpPr>
          <p:nvPr>
            <p:ph idx="1"/>
          </p:nvPr>
        </p:nvSpPr>
        <p:spPr>
          <a:xfrm>
            <a:off x="251520" y="1484784"/>
            <a:ext cx="8446393" cy="4717579"/>
          </a:xfrm>
        </p:spPr>
        <p:txBody>
          <a:bodyPr/>
          <a:lstStyle/>
          <a:p>
            <a:r>
              <a:rPr lang="en-US" sz="2700" b="1" dirty="0" smtClean="0"/>
              <a:t>Word length: 6000-7000 words (excluding REI).</a:t>
            </a:r>
          </a:p>
          <a:p>
            <a:r>
              <a:rPr lang="en-US" sz="2700" b="1" dirty="0" smtClean="0"/>
              <a:t>It's helpful to follow a </a:t>
            </a:r>
            <a:r>
              <a:rPr lang="en-US" sz="2700" b="1" dirty="0" smtClean="0">
                <a:solidFill>
                  <a:schemeClr val="tx2">
                    <a:lumMod val="60000"/>
                    <a:lumOff val="40000"/>
                  </a:schemeClr>
                </a:solidFill>
              </a:rPr>
              <a:t>'what, so what, then what' </a:t>
            </a:r>
            <a:r>
              <a:rPr lang="en-US" sz="2700" b="1" dirty="0" smtClean="0"/>
              <a:t>approach to writing up the narrative;</a:t>
            </a:r>
          </a:p>
          <a:p>
            <a:r>
              <a:rPr lang="en-US" sz="2700" b="1" dirty="0" smtClean="0"/>
              <a:t>You need to ensure that you demonstrate a strong understanding of the theoretical basis of your learning and teaching practice, using literature on higher education learning and teaching texts (e.g. </a:t>
            </a:r>
            <a:r>
              <a:rPr lang="en-US" sz="2700" b="1" dirty="0" err="1" smtClean="0"/>
              <a:t>Vygotsky</a:t>
            </a:r>
            <a:r>
              <a:rPr lang="en-US" sz="2700" b="1" dirty="0" smtClean="0"/>
              <a:t>, Wenger, Race </a:t>
            </a:r>
            <a:r>
              <a:rPr lang="en-US" sz="2700" b="1" i="1" dirty="0" smtClean="0"/>
              <a:t>et al</a:t>
            </a:r>
            <a:r>
              <a:rPr lang="en-US" sz="2700" b="1" dirty="0" smtClean="0"/>
              <a:t>) but you should also include insights from your own discipline theory if applicable, so you can demonstrate a </a:t>
            </a:r>
            <a:r>
              <a:rPr lang="en-US" sz="2700" b="1" dirty="0" err="1" smtClean="0"/>
              <a:t>theorised</a:t>
            </a:r>
            <a:r>
              <a:rPr lang="en-US" sz="2700" b="1" dirty="0" smtClean="0"/>
              <a:t> rationale for what you do.</a:t>
            </a:r>
          </a:p>
          <a:p>
            <a:endParaRPr lang="en-GB" sz="2700" b="1"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solidFill>
                  <a:schemeClr val="tx1"/>
                </a:solidFill>
              </a:rPr>
              <a:t>Your evidence should:</a:t>
            </a:r>
          </a:p>
        </p:txBody>
      </p:sp>
      <p:sp>
        <p:nvSpPr>
          <p:cNvPr id="41987" name="Content Placeholder 2"/>
          <p:cNvSpPr>
            <a:spLocks noGrp="1"/>
          </p:cNvSpPr>
          <p:nvPr>
            <p:ph idx="1"/>
          </p:nvPr>
        </p:nvSpPr>
        <p:spPr>
          <a:xfrm>
            <a:off x="395536" y="908720"/>
            <a:ext cx="8229600" cy="4789488"/>
          </a:xfrm>
        </p:spPr>
        <p:txBody>
          <a:bodyPr/>
          <a:lstStyle/>
          <a:p>
            <a:r>
              <a:rPr lang="en-GB" sz="2600" b="1" dirty="0" smtClean="0"/>
              <a:t>Be drawn from a broad range of experiences and activities;</a:t>
            </a:r>
          </a:p>
          <a:p>
            <a:r>
              <a:rPr lang="en-GB" sz="2600" b="1" dirty="0" smtClean="0"/>
              <a:t>Show clearly how you have met the requirements of each of the five Principal Fellow Descriptors;</a:t>
            </a:r>
          </a:p>
          <a:p>
            <a:r>
              <a:rPr lang="en-GB" sz="2600" b="1" dirty="0" smtClean="0"/>
              <a:t>Be underpinned by and make clear how you apply and/or champion the Core Knowledge and Professional Values in carrying out the Areas of Activity set out in the UKPSF;</a:t>
            </a:r>
          </a:p>
          <a:p>
            <a:r>
              <a:rPr lang="en-GB" sz="2600" b="1" dirty="0" smtClean="0"/>
              <a:t>Include examples of appropriate research and scholarly activity and of the leadership, management and administration of academic provision and support;</a:t>
            </a:r>
          </a:p>
          <a:p>
            <a:r>
              <a:rPr lang="en-GB" sz="2600" b="1" dirty="0" smtClean="0"/>
              <a:t>Cover activity within your institution or wider (inter)national settings.</a:t>
            </a:r>
          </a:p>
          <a:p>
            <a:endParaRPr lang="en-GB" sz="2600" b="1" dirty="0"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122239"/>
            <a:ext cx="7543800" cy="858490"/>
          </a:xfrm>
        </p:spPr>
        <p:txBody>
          <a:bodyPr/>
          <a:lstStyle/>
          <a:p>
            <a:r>
              <a:rPr lang="en-GB" sz="3600" dirty="0" smtClean="0">
                <a:solidFill>
                  <a:schemeClr val="tx1"/>
                </a:solidFill>
              </a:rPr>
              <a:t>Your evidence should also</a:t>
            </a:r>
          </a:p>
        </p:txBody>
      </p:sp>
      <p:sp>
        <p:nvSpPr>
          <p:cNvPr id="44035" name="Content Placeholder 2"/>
          <p:cNvSpPr>
            <a:spLocks noGrp="1"/>
          </p:cNvSpPr>
          <p:nvPr>
            <p:ph idx="1"/>
          </p:nvPr>
        </p:nvSpPr>
        <p:spPr>
          <a:xfrm>
            <a:off x="468313" y="980728"/>
            <a:ext cx="8229600" cy="522163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Draw on and reference to the examples from your Record of Educational Impact (REI);</a:t>
            </a:r>
          </a:p>
          <a:p>
            <a:r>
              <a:rPr lang="en-GB" sz="2600" b="1" dirty="0" smtClean="0"/>
              <a:t>Show how any direct teaching and supporting learning that you still do (for example in running training and development events for staff or providing one to one mentoring and support) is fully informed by the Dimensions of the UKPSF;</a:t>
            </a:r>
          </a:p>
          <a:p>
            <a:r>
              <a:rPr lang="en-GB" sz="2600" b="1" dirty="0" smtClean="0"/>
              <a:t>Be a personal account focussing throughout on your own professional practice and decision-making;</a:t>
            </a:r>
          </a:p>
          <a:p>
            <a:r>
              <a:rPr lang="en-GB" sz="2600" b="1" dirty="0" smtClean="0"/>
              <a:t>Where you are describing team or institution wide activities ensure that you make clear your own specific contribution.</a:t>
            </a:r>
          </a:p>
          <a:p>
            <a:endParaRPr lang="en-GB" sz="2600" b="1" dirty="0"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solidFill>
                  <a:schemeClr val="tx1"/>
                </a:solidFill>
              </a:rPr>
              <a:t>For example you might have:</a:t>
            </a:r>
          </a:p>
        </p:txBody>
      </p:sp>
      <p:sp>
        <p:nvSpPr>
          <p:cNvPr id="46083" name="Content Placeholder 2"/>
          <p:cNvSpPr>
            <a:spLocks noGrp="1"/>
          </p:cNvSpPr>
          <p:nvPr>
            <p:ph idx="1"/>
          </p:nvPr>
        </p:nvSpPr>
        <p:spPr>
          <a:xfrm>
            <a:off x="251520" y="908720"/>
            <a:ext cx="8712968" cy="5293643"/>
          </a:xfrm>
        </p:spPr>
        <p:txBody>
          <a:bodyPr/>
          <a:lstStyle/>
          <a:p>
            <a:r>
              <a:rPr lang="en-GB" sz="2200" b="1" dirty="0" smtClean="0"/>
              <a:t>Developed or substantially contributed to the development of a learning and teaching strategy underpinned by professional values;</a:t>
            </a:r>
          </a:p>
          <a:p>
            <a:r>
              <a:rPr lang="en-GB" sz="2200" b="1" dirty="0" smtClean="0"/>
              <a:t>Played a major role in conducting an institution-wide peer review of a teaching scheme incorporating the UKPSF which is then further recognised in promotion structures;</a:t>
            </a:r>
          </a:p>
          <a:p>
            <a:r>
              <a:rPr lang="en-GB" sz="2200" b="1" dirty="0" smtClean="0"/>
              <a:t>Developed and implemented innovative teaching and learning approaches within your organisation in response to the specific needs of the students;</a:t>
            </a:r>
          </a:p>
          <a:p>
            <a:r>
              <a:rPr lang="en-GB" sz="2200" b="1" dirty="0" smtClean="0"/>
              <a:t>Led institution-wide work on quality enhancement initiatives;</a:t>
            </a:r>
          </a:p>
          <a:p>
            <a:r>
              <a:rPr lang="en-GB" sz="2200" b="1" dirty="0" smtClean="0"/>
              <a:t>Provided mentoring and/or coaching;</a:t>
            </a:r>
          </a:p>
          <a:p>
            <a:r>
              <a:rPr lang="en-GB" sz="2200" b="1" dirty="0" smtClean="0"/>
              <a:t>Developed reward and recognition policies based on the key principles and values of the UKPSF</a:t>
            </a:r>
          </a:p>
          <a:p>
            <a:r>
              <a:rPr lang="en-GB" sz="2200" b="1" dirty="0" smtClean="0"/>
              <a:t>Developed an appraisal systems for teaching and the support of learning;</a:t>
            </a:r>
          </a:p>
          <a:p>
            <a:r>
              <a:rPr lang="en-GB" sz="2200" b="1" dirty="0" smtClean="0"/>
              <a:t>Conducted and/or disseminated national or international pedagogic innovation.</a:t>
            </a:r>
          </a:p>
          <a:p>
            <a:endParaRPr lang="en-GB" sz="2200" b="1" dirty="0" smtClean="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solidFill>
                  <a:schemeClr val="tx1"/>
                </a:solidFill>
              </a:rPr>
              <a:t>Principal Fellows:</a:t>
            </a:r>
            <a:br>
              <a:rPr lang="en-GB" sz="3200" dirty="0" smtClean="0">
                <a:solidFill>
                  <a:schemeClr val="tx1"/>
                </a:solidFill>
              </a:rPr>
            </a:br>
            <a:r>
              <a:rPr lang="en-GB" sz="3200" dirty="0" smtClean="0">
                <a:solidFill>
                  <a:schemeClr val="tx1"/>
                </a:solidFill>
              </a:rPr>
              <a:t>How will your application be assessed??</a:t>
            </a:r>
          </a:p>
        </p:txBody>
      </p:sp>
      <p:sp>
        <p:nvSpPr>
          <p:cNvPr id="48131" name="Content Placeholder 2"/>
          <p:cNvSpPr>
            <a:spLocks noGrp="1"/>
          </p:cNvSpPr>
          <p:nvPr>
            <p:ph idx="1"/>
          </p:nvPr>
        </p:nvSpPr>
        <p:spPr/>
        <p:txBody>
          <a:bodyPr/>
          <a:lstStyle/>
          <a:p>
            <a:r>
              <a:rPr lang="en-GB" sz="2800" b="1" dirty="0" smtClean="0"/>
              <a:t>Your application will be reviewed by a panel of at least three specialist peer assessors;</a:t>
            </a:r>
          </a:p>
          <a:p>
            <a:r>
              <a:rPr lang="en-GB" sz="2800" b="1" dirty="0" smtClean="0"/>
              <a:t>The evaluation form has three columns, (accept, refer, borderline) for each of the 5 areas in the UKPSF, </a:t>
            </a:r>
            <a:r>
              <a:rPr lang="en-US" sz="2800" b="1" dirty="0" smtClean="0"/>
              <a:t>with space for comments and summary remarks;</a:t>
            </a:r>
          </a:p>
          <a:p>
            <a:r>
              <a:rPr lang="en-US" sz="2800" b="1" dirty="0" smtClean="0"/>
              <a:t>The overall decision will be </a:t>
            </a:r>
            <a:r>
              <a:rPr lang="en-US" sz="2800" b="1" i="1" dirty="0" smtClean="0"/>
              <a:t>Accept or Refer </a:t>
            </a:r>
          </a:p>
          <a:p>
            <a:r>
              <a:rPr lang="en-GB" sz="2800" b="1" dirty="0" smtClean="0"/>
              <a:t>You can view the evaluation </a:t>
            </a:r>
            <a:r>
              <a:rPr lang="en-GB" sz="2800" b="1" dirty="0" err="1" smtClean="0"/>
              <a:t>proforma</a:t>
            </a:r>
            <a:r>
              <a:rPr lang="en-GB" sz="2800" b="1" dirty="0" smtClean="0"/>
              <a:t> on the HEA website.</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smtClean="0">
                <a:solidFill>
                  <a:srgbClr val="7030A0"/>
                </a:solidFill>
              </a:rPr>
              <a:t>Summary: Golden rules:</a:t>
            </a:r>
          </a:p>
        </p:txBody>
      </p:sp>
      <p:sp>
        <p:nvSpPr>
          <p:cNvPr id="49155" name="Content Placeholder 2"/>
          <p:cNvSpPr>
            <a:spLocks noGrp="1"/>
          </p:cNvSpPr>
          <p:nvPr>
            <p:ph idx="1"/>
          </p:nvPr>
        </p:nvSpPr>
        <p:spPr>
          <a:xfrm>
            <a:off x="214313" y="908720"/>
            <a:ext cx="8572500" cy="5309518"/>
          </a:xfrm>
        </p:spPr>
        <p:txBody>
          <a:bodyPr/>
          <a:lstStyle/>
          <a:p>
            <a:r>
              <a:rPr lang="en-GB" sz="2500" b="1" dirty="0" smtClean="0"/>
              <a:t>Follow the rubric to the letter, looking closely at what is required for each of the four levels;</a:t>
            </a:r>
          </a:p>
          <a:p>
            <a:r>
              <a:rPr lang="en-GB" sz="2500" b="1" dirty="0" smtClean="0"/>
              <a:t>Stick to the word count rigidly and make best use of each section;</a:t>
            </a:r>
          </a:p>
          <a:p>
            <a:r>
              <a:rPr lang="en-GB" sz="2500" b="1" dirty="0" smtClean="0"/>
              <a:t>Don’t use footnotes;</a:t>
            </a:r>
          </a:p>
          <a:p>
            <a:r>
              <a:rPr lang="en-GB" sz="2500" b="1" dirty="0" smtClean="0"/>
              <a:t>You must rely on the text you supply to make your case: don’t supply additional documents or over-rely on web-links;</a:t>
            </a:r>
          </a:p>
          <a:p>
            <a:r>
              <a:rPr lang="en-US" sz="2500" b="1" dirty="0" smtClean="0"/>
              <a:t>Your subject research should only be included where it is focused on the pedagogy of your subject. </a:t>
            </a:r>
            <a:endParaRPr lang="en-GB" sz="2500" b="1" dirty="0" smtClean="0"/>
          </a:p>
          <a:p>
            <a:r>
              <a:rPr lang="en-GB" sz="2500" b="1" dirty="0" smtClean="0"/>
              <a:t>For Principal Fellows, </a:t>
            </a:r>
            <a:r>
              <a:rPr lang="en-US" sz="2500" b="1" dirty="0" smtClean="0"/>
              <a:t>general managerial roles will be relevant only where they are related strategically to teaching and supporting learning.</a:t>
            </a:r>
            <a:endParaRPr lang="en-GB" sz="2500" b="1" dirty="0" smtClean="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solidFill>
                  <a:schemeClr val="tx1"/>
                </a:solidFill>
              </a:rPr>
              <a:t>Referees and advocates</a:t>
            </a:r>
          </a:p>
        </p:txBody>
      </p:sp>
      <p:sp>
        <p:nvSpPr>
          <p:cNvPr id="50179" name="Content Placeholder 2"/>
          <p:cNvSpPr>
            <a:spLocks noGrp="1"/>
          </p:cNvSpPr>
          <p:nvPr>
            <p:ph idx="1"/>
          </p:nvPr>
        </p:nvSpPr>
        <p:spPr>
          <a:xfrm>
            <a:off x="214313" y="1412875"/>
            <a:ext cx="8786812" cy="4789488"/>
          </a:xfrm>
        </p:spPr>
        <p:txBody>
          <a:bodyPr/>
          <a:lstStyle/>
          <a:p>
            <a:pPr>
              <a:buFont typeface="Wingdings" pitchFamily="2" charset="2"/>
              <a:buNone/>
            </a:pPr>
            <a:r>
              <a:rPr lang="en-GB" sz="2400" b="1" dirty="0" smtClean="0"/>
              <a:t>Associates, Fellows and Senior Fellows need supporting statements from two referees.</a:t>
            </a:r>
          </a:p>
          <a:p>
            <a:pPr>
              <a:buFont typeface="Wingdings" pitchFamily="2" charset="2"/>
              <a:buNone/>
            </a:pPr>
            <a:r>
              <a:rPr lang="en-GB" sz="2400" b="1" dirty="0" smtClean="0"/>
              <a:t>Principal Fellows need supporting statements from 3 advocates </a:t>
            </a:r>
          </a:p>
          <a:p>
            <a:pPr>
              <a:buFont typeface="Wingdings" pitchFamily="2" charset="2"/>
              <a:buNone/>
            </a:pPr>
            <a:r>
              <a:rPr lang="en-GB" sz="2400" b="1" dirty="0" smtClean="0"/>
              <a:t>See </a:t>
            </a:r>
            <a:r>
              <a:rPr lang="en-GB" sz="2400" b="1" dirty="0" smtClean="0">
                <a:hlinkClick r:id="rId3"/>
              </a:rPr>
              <a:t>https://www.heacademy.ac.uk/sites/default/files/downloads/PFHEA%20advocate%20guidance%20notes.pdf</a:t>
            </a:r>
            <a:r>
              <a:rPr lang="en-GB" sz="2400" b="1" dirty="0" smtClean="0"/>
              <a:t> </a:t>
            </a:r>
          </a:p>
          <a:p>
            <a:pPr>
              <a:buNone/>
            </a:pPr>
            <a:r>
              <a:rPr lang="en-GB" sz="2400" b="1" dirty="0" smtClean="0"/>
              <a:t>“Please provide an electronic copy of your recommendation to the applicant and ensure that it includes your name, job title (where applicable), institution (including department where applicable), email address (we may wish to contact you to clarify points in your recommendation) and the perspective from which you are providing your recommendation”.</a:t>
            </a:r>
          </a:p>
          <a:p>
            <a:endParaRPr lang="en-GB" sz="2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22239"/>
            <a:ext cx="7543800" cy="930498"/>
          </a:xfrm>
        </p:spPr>
        <p:txBody>
          <a:bodyPr/>
          <a:lstStyle/>
          <a:p>
            <a:r>
              <a:rPr lang="en-GB" sz="3200" dirty="0" smtClean="0">
                <a:solidFill>
                  <a:schemeClr val="tx1"/>
                </a:solidFill>
              </a:rPr>
              <a:t>The UK Professional Standards Framework:</a:t>
            </a:r>
            <a:endParaRPr lang="en-GB" sz="3200" dirty="0" smtClean="0"/>
          </a:p>
        </p:txBody>
      </p:sp>
      <p:sp>
        <p:nvSpPr>
          <p:cNvPr id="7171" name="Content Placeholder 2"/>
          <p:cNvSpPr>
            <a:spLocks noGrp="1"/>
          </p:cNvSpPr>
          <p:nvPr>
            <p:ph idx="1"/>
          </p:nvPr>
        </p:nvSpPr>
        <p:spPr>
          <a:xfrm>
            <a:off x="214313" y="1268760"/>
            <a:ext cx="8715375" cy="4933603"/>
          </a:xfr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ClrTx/>
              <a:buSzPct val="100000"/>
              <a:buFont typeface="+mj-lt"/>
              <a:buAutoNum type="arabicPeriod"/>
            </a:pPr>
            <a:r>
              <a:rPr lang="en-GB" sz="2300" b="1" dirty="0" smtClean="0"/>
              <a:t>Supports the initial and continuing professional development of staff engaged in teaching and supporting learning;</a:t>
            </a:r>
          </a:p>
          <a:p>
            <a:pPr marL="457200" indent="-457200">
              <a:buClrTx/>
              <a:buSzPct val="100000"/>
              <a:buFont typeface="+mj-lt"/>
              <a:buAutoNum type="arabicPeriod"/>
            </a:pPr>
            <a:r>
              <a:rPr lang="en-GB" sz="2300" b="1" dirty="0" smtClean="0"/>
              <a:t>Fosters dynamic approaches to teaching and learning through creativity, innovation and continuous development in diverse academic and/or professional settings;</a:t>
            </a:r>
          </a:p>
          <a:p>
            <a:pPr marL="457200" indent="-457200">
              <a:buClrTx/>
              <a:buSzPct val="100000"/>
              <a:buFont typeface="+mj-lt"/>
              <a:buAutoNum type="arabicPeriod"/>
            </a:pPr>
            <a:r>
              <a:rPr lang="en-GB" sz="2300" b="1" dirty="0" smtClean="0"/>
              <a:t>Demonstrates to students and other stakeholders the professionalism that staff and institutions bring to teaching and support for student learning;</a:t>
            </a:r>
          </a:p>
          <a:p>
            <a:pPr marL="457200" indent="-457200">
              <a:buClrTx/>
              <a:buSzPct val="100000"/>
              <a:buFont typeface="+mj-lt"/>
              <a:buAutoNum type="arabicPeriod"/>
            </a:pPr>
            <a:r>
              <a:rPr lang="en-GB" sz="2300" b="1" dirty="0" smtClean="0"/>
              <a:t>Acknowledges the variety and quality of teaching, learning and assessment practices that support and underpin student learning;</a:t>
            </a:r>
          </a:p>
          <a:p>
            <a:pPr marL="457200" indent="-457200">
              <a:buClrTx/>
              <a:buSzPct val="100000"/>
              <a:buFont typeface="+mj-lt"/>
              <a:buAutoNum type="arabicPeriod"/>
            </a:pPr>
            <a:r>
              <a:rPr lang="en-GB" sz="2300" b="1" dirty="0" smtClean="0"/>
              <a:t>Facilitates individuals and institutions in gaining formal recognition for quality enhanced approaches to teaching and supporting learning, often as part of wider responsibilities that may include research and/or management activities.</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p:spPr>
        <p:txBody>
          <a:bodyPr/>
          <a:lstStyle/>
          <a:p>
            <a:r>
              <a:rPr lang="en-GB" sz="3600" dirty="0" smtClean="0">
                <a:solidFill>
                  <a:schemeClr val="tx1"/>
                </a:solidFill>
              </a:rPr>
              <a:t>Principal fellow advocates</a:t>
            </a:r>
            <a:endParaRPr lang="en-GB" sz="3600" dirty="0">
              <a:solidFill>
                <a:schemeClr val="tx1"/>
              </a:solidFill>
            </a:endParaRPr>
          </a:p>
        </p:txBody>
      </p:sp>
      <p:sp>
        <p:nvSpPr>
          <p:cNvPr id="3" name="Content Placeholder 2"/>
          <p:cNvSpPr>
            <a:spLocks noGrp="1"/>
          </p:cNvSpPr>
          <p:nvPr>
            <p:ph idx="1"/>
          </p:nvPr>
        </p:nvSpPr>
        <p:spPr>
          <a:xfrm>
            <a:off x="468313" y="1124744"/>
            <a:ext cx="8229600" cy="5077619"/>
          </a:xfrm>
        </p:spPr>
        <p:txBody>
          <a:bodyPr/>
          <a:lstStyle/>
          <a:p>
            <a:pPr>
              <a:buNone/>
            </a:pPr>
            <a:r>
              <a:rPr lang="en-GB" sz="2400" b="1" dirty="0" smtClean="0"/>
              <a:t>Your role as an advocate, through knowledge and understanding of the applicant’s work is to support and recommend the applicant for Principal Fellow. You have been chosen by the applicant because you are able to comment from at least one of the following three perspectives:</a:t>
            </a:r>
          </a:p>
          <a:p>
            <a:r>
              <a:rPr lang="en-GB" sz="2400" b="1" dirty="0" smtClean="0"/>
              <a:t>You have close knowledge of the applicant’s work</a:t>
            </a:r>
          </a:p>
          <a:p>
            <a:r>
              <a:rPr lang="en-GB" sz="2400" b="1" dirty="0" smtClean="0"/>
              <a:t>You work in a different institution to the applicant and have knowledge of their work</a:t>
            </a:r>
          </a:p>
          <a:p>
            <a:r>
              <a:rPr lang="en-GB" sz="2400" b="1" dirty="0" smtClean="0"/>
              <a:t>You have been directly influenced by the practice of the applicant</a:t>
            </a:r>
          </a:p>
          <a:p>
            <a:pPr>
              <a:buNone/>
            </a:pPr>
            <a:r>
              <a:rPr lang="en-GB" sz="2400" b="1" dirty="0" smtClean="0"/>
              <a:t>There is no fixed word limit for your comments but we would suggest around 400 - 500 words as a typical length. </a:t>
            </a:r>
            <a:endParaRPr lang="en-GB" sz="2400" b="1"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rgbClr val="7030A0"/>
                </a:solidFill>
              </a:rPr>
              <a:t>Quality of references: you need to ensure that:</a:t>
            </a:r>
            <a:endParaRPr lang="en-GB" sz="3600" dirty="0">
              <a:solidFill>
                <a:srgbClr val="7030A0"/>
              </a:solidFill>
            </a:endParaRPr>
          </a:p>
        </p:txBody>
      </p:sp>
      <p:sp>
        <p:nvSpPr>
          <p:cNvPr id="3" name="Content Placeholder 2"/>
          <p:cNvSpPr>
            <a:spLocks noGrp="1"/>
          </p:cNvSpPr>
          <p:nvPr>
            <p:ph idx="1"/>
          </p:nvPr>
        </p:nvSpPr>
        <p:spPr>
          <a:xfrm>
            <a:off x="468313" y="1124744"/>
            <a:ext cx="8229600" cy="5077619"/>
          </a:xfrm>
        </p:spPr>
        <p:txBody>
          <a:bodyPr/>
          <a:lstStyle/>
          <a:p>
            <a:r>
              <a:rPr lang="en-US" sz="2400" b="1" dirty="0" smtClean="0"/>
              <a:t>Your referees provide verifiable referee information, e.g. name, job title, </a:t>
            </a:r>
            <a:r>
              <a:rPr lang="en-US" sz="2400" b="1" dirty="0" err="1" smtClean="0"/>
              <a:t>organisation</a:t>
            </a:r>
            <a:r>
              <a:rPr lang="en-US" sz="2400" b="1" dirty="0" smtClean="0"/>
              <a:t>/institution (including department where applicable), email address, telephone number and ideally a signature;</a:t>
            </a:r>
          </a:p>
          <a:p>
            <a:r>
              <a:rPr lang="en-US" sz="2400" b="1" dirty="0" smtClean="0"/>
              <a:t>They do not give you references produced using institution-wide templates using generic, non-</a:t>
            </a:r>
            <a:r>
              <a:rPr lang="en-US" sz="2400" b="1" dirty="0" err="1" smtClean="0"/>
              <a:t>personalised</a:t>
            </a:r>
            <a:r>
              <a:rPr lang="en-US" sz="2400" b="1" dirty="0" smtClean="0"/>
              <a:t> statements, but instead focus on you and your achievements and standing;</a:t>
            </a:r>
          </a:p>
          <a:p>
            <a:r>
              <a:rPr lang="en-US" sz="2400" b="1" dirty="0" smtClean="0"/>
              <a:t>They do not use references produced for a different purpose, e.g. job application or course completion rather than on the basis of knowledge and understanding of the professional practice of the applicant. Ensure that your referees are familiar with the HEA requirements by referring them to guidance at the appropriate level. </a:t>
            </a:r>
          </a:p>
          <a:p>
            <a:endParaRPr lang="en-GB" sz="2400" b="1"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rgbClr val="7030A0"/>
                </a:solidFill>
              </a:rPr>
              <a:t>And references shouldn’t be ‘routine’</a:t>
            </a:r>
            <a:endParaRPr lang="en-GB" sz="3600" dirty="0">
              <a:solidFill>
                <a:srgbClr val="7030A0"/>
              </a:solidFill>
            </a:endParaRPr>
          </a:p>
        </p:txBody>
      </p:sp>
      <p:sp>
        <p:nvSpPr>
          <p:cNvPr id="3" name="Content Placeholder 2"/>
          <p:cNvSpPr>
            <a:spLocks noGrp="1"/>
          </p:cNvSpPr>
          <p:nvPr>
            <p:ph idx="1"/>
          </p:nvPr>
        </p:nvSpPr>
        <p:spPr/>
        <p:txBody>
          <a:bodyPr/>
          <a:lstStyle/>
          <a:p>
            <a:r>
              <a:rPr lang="en-GB" sz="2800" b="1" dirty="0" smtClean="0"/>
              <a:t>It is believed that the HEA are unhappy about ‘unverifiable referee information’ (lacking phone numbers, signatures, email addresses).</a:t>
            </a:r>
          </a:p>
          <a:p>
            <a:r>
              <a:rPr lang="en-GB" sz="2800" b="1" dirty="0" smtClean="0"/>
              <a:t>Also ‘generic’ references on institutional templates don’t convince, similarly neither to references obviously produced for other purposes.</a:t>
            </a:r>
          </a:p>
          <a:p>
            <a:r>
              <a:rPr lang="en-GB" sz="2800" b="1" dirty="0" smtClean="0"/>
              <a:t>The ‘guidance notes’ for referees (SF) or advocates (PF) are downloadable from the HEA website, and show that references need to be carefully designed and personal to applicants.</a:t>
            </a:r>
            <a:endParaRPr lang="en-GB" sz="2800" b="1"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smtClean="0">
                <a:solidFill>
                  <a:srgbClr val="7030A0"/>
                </a:solidFill>
              </a:rPr>
              <a:t>Core knowledge</a:t>
            </a:r>
          </a:p>
        </p:txBody>
      </p:sp>
      <p:sp>
        <p:nvSpPr>
          <p:cNvPr id="51203" name="Content Placeholder 2"/>
          <p:cNvSpPr>
            <a:spLocks noGrp="1"/>
          </p:cNvSpPr>
          <p:nvPr>
            <p:ph idx="1"/>
          </p:nvPr>
        </p:nvSpPr>
        <p:spPr/>
        <p:txBody>
          <a:bodyPr/>
          <a:lstStyle/>
          <a:p>
            <a:r>
              <a:rPr lang="en-GB" sz="2800" b="1" dirty="0" smtClean="0"/>
              <a:t>It’s important to cite in your application some of the current literature in the field of assessment, learning and teaching in HE;</a:t>
            </a:r>
          </a:p>
          <a:p>
            <a:r>
              <a:rPr lang="en-GB" sz="2800" b="1" dirty="0" smtClean="0"/>
              <a:t>However, if you use as many references as you would in a journal article you might use up too many words in the limited allocation;</a:t>
            </a:r>
          </a:p>
          <a:p>
            <a:r>
              <a:rPr lang="en-GB" sz="2800" b="1" dirty="0" smtClean="0"/>
              <a:t>the key issue is the degree to which the applicant uses evidence (whether from the scholarly literature of from the grey literature or from peers/students etc.).</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smtClean="0">
                <a:solidFill>
                  <a:srgbClr val="7030A0"/>
                </a:solidFill>
              </a:rPr>
              <a:t>The professional values</a:t>
            </a:r>
          </a:p>
        </p:txBody>
      </p:sp>
      <p:sp>
        <p:nvSpPr>
          <p:cNvPr id="52227" name="Content Placeholder 2"/>
          <p:cNvSpPr>
            <a:spLocks noGrp="1"/>
          </p:cNvSpPr>
          <p:nvPr>
            <p:ph idx="1"/>
          </p:nvPr>
        </p:nvSpPr>
        <p:spPr/>
        <p:txBody>
          <a:bodyPr/>
          <a:lstStyle/>
          <a:p>
            <a:r>
              <a:rPr lang="en-GB" sz="2400" b="1" dirty="0" smtClean="0"/>
              <a:t>Look at your evidence of the various activities and see how you can cross reference these to the UK PSF values; </a:t>
            </a:r>
          </a:p>
          <a:p>
            <a:r>
              <a:rPr lang="en-GB" sz="2400" b="1" dirty="0" smtClean="0"/>
              <a:t>Annotate your evidence to show where the UK PSF values underpin your work. For example:</a:t>
            </a:r>
          </a:p>
          <a:p>
            <a:pPr>
              <a:buFont typeface="Wingdings" pitchFamily="2" charset="2"/>
              <a:buNone/>
            </a:pPr>
            <a:r>
              <a:rPr lang="en-GB" sz="2400" b="1" dirty="0" smtClean="0"/>
              <a:t> “In preparing my classes I aim to ensure that what I teach is fully aligned with my research/professional practice. I use data/thinking from my publications to illustrate my lectures (V3)”</a:t>
            </a:r>
          </a:p>
          <a:p>
            <a:pPr>
              <a:buFont typeface="Wingdings" pitchFamily="2" charset="2"/>
              <a:buNone/>
            </a:pPr>
            <a:r>
              <a:rPr lang="en-GB" sz="2400" b="1" dirty="0" smtClean="0"/>
              <a:t>“When soliciting questions from students in class, I always ask them to write some down first, then ask students who have been busily writing something to read theirs out so I don’t embarrass students from backgrounds where asking questions is culturally unusual (V1)”</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smtClean="0">
                <a:solidFill>
                  <a:srgbClr val="7030A0"/>
                </a:solidFill>
              </a:rPr>
              <a:t>Tricky issues</a:t>
            </a:r>
            <a:endParaRPr lang="en-GB" sz="3600" dirty="0">
              <a:solidFill>
                <a:srgbClr val="7030A0"/>
              </a:solidFill>
            </a:endParaRPr>
          </a:p>
        </p:txBody>
      </p:sp>
      <p:sp>
        <p:nvSpPr>
          <p:cNvPr id="53251" name="Content Placeholder 2"/>
          <p:cNvSpPr>
            <a:spLocks noGrp="1"/>
          </p:cNvSpPr>
          <p:nvPr>
            <p:ph idx="1"/>
          </p:nvPr>
        </p:nvSpPr>
        <p:spPr/>
        <p:txBody>
          <a:bodyPr/>
          <a:lstStyle/>
          <a:p>
            <a:r>
              <a:rPr lang="en-GB" sz="2800" b="1" dirty="0" smtClean="0"/>
              <a:t>How do I know which level to apply for?</a:t>
            </a:r>
          </a:p>
          <a:p>
            <a:r>
              <a:rPr lang="en-GB" sz="2800" b="1" dirty="0" smtClean="0"/>
              <a:t>How can I compress everything I want to say into the word count on the application form?</a:t>
            </a:r>
          </a:p>
          <a:p>
            <a:r>
              <a:rPr lang="en-GB" sz="2800" b="1" dirty="0" smtClean="0"/>
              <a:t>Who are the best people for me to use as referees/advocates?</a:t>
            </a:r>
          </a:p>
          <a:p>
            <a:r>
              <a:rPr lang="en-GB" sz="2800" b="1" dirty="0" smtClean="0"/>
              <a:t>How current must my activities be to count in this application?</a:t>
            </a: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rgbClr val="7030A0"/>
                </a:solidFill>
              </a:rPr>
              <a:t>Currency</a:t>
            </a:r>
            <a:endParaRPr lang="en-GB" sz="3600" dirty="0">
              <a:solidFill>
                <a:srgbClr val="7030A0"/>
              </a:solidFill>
            </a:endParaRPr>
          </a:p>
        </p:txBody>
      </p:sp>
      <p:sp>
        <p:nvSpPr>
          <p:cNvPr id="3" name="Content Placeholder 2"/>
          <p:cNvSpPr>
            <a:spLocks noGrp="1"/>
          </p:cNvSpPr>
          <p:nvPr>
            <p:ph idx="1"/>
          </p:nvPr>
        </p:nvSpPr>
        <p:spPr>
          <a:xfrm>
            <a:off x="142844" y="1357298"/>
            <a:ext cx="8786874" cy="4845065"/>
          </a:xfrm>
        </p:spPr>
        <p:txBody>
          <a:bodyPr/>
          <a:lstStyle/>
          <a:p>
            <a:r>
              <a:rPr lang="en-GB" sz="2800" b="1" dirty="0" smtClean="0"/>
              <a:t>There is no absolute rule about this because it depends so much on individual professional circumstances;</a:t>
            </a:r>
          </a:p>
          <a:p>
            <a:r>
              <a:rPr lang="en-GB" sz="2800" b="1" dirty="0" smtClean="0"/>
              <a:t>Broadly speaking it is of course sensible to use the most recent relevant examples available;</a:t>
            </a:r>
          </a:p>
          <a:p>
            <a:r>
              <a:rPr lang="en-GB" sz="2800" b="1" dirty="0" smtClean="0"/>
              <a:t>Examples of engagement from some time ago need to have their relevance to current practice explained;</a:t>
            </a:r>
          </a:p>
          <a:p>
            <a:r>
              <a:rPr lang="en-GB" sz="2800" b="1" dirty="0" smtClean="0"/>
              <a:t> For SF and especially for PF a much wider time period might be explored, with examples chosen from across a lengthy career but these would still need to be tied in to current practice.</a:t>
            </a:r>
            <a:endParaRPr lang="en-GB" sz="2800" b="1"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defRPr/>
            </a:pPr>
            <a:r>
              <a:rPr lang="en-GB" sz="3600" dirty="0" smtClean="0">
                <a:solidFill>
                  <a:srgbClr val="7030A0"/>
                </a:solidFill>
              </a:rPr>
              <a:t>What do you need to do next?</a:t>
            </a:r>
          </a:p>
        </p:txBody>
      </p:sp>
      <p:sp>
        <p:nvSpPr>
          <p:cNvPr id="54275" name="Content Placeholder 2"/>
          <p:cNvSpPr>
            <a:spLocks noGrp="1"/>
          </p:cNvSpPr>
          <p:nvPr>
            <p:ph idx="1"/>
          </p:nvPr>
        </p:nvSpPr>
        <p:spPr/>
        <p:txBody>
          <a:bodyPr/>
          <a:lstStyle/>
          <a:p>
            <a:r>
              <a:rPr lang="en-GB" sz="2800" b="1" dirty="0" smtClean="0"/>
              <a:t>Review the grid to see where you think you best fit in with the level descriptors;</a:t>
            </a:r>
          </a:p>
          <a:p>
            <a:r>
              <a:rPr lang="en-GB" sz="2800" b="1" dirty="0" smtClean="0"/>
              <a:t>Accumulate evidence of your achievement that you can cite in your submission (NB: you are not expected to submit a portfolio);</a:t>
            </a:r>
          </a:p>
          <a:p>
            <a:r>
              <a:rPr lang="en-GB" sz="2800" b="1" dirty="0" smtClean="0"/>
              <a:t>Think about how you can ensure your evidence is not just self-assertion;</a:t>
            </a:r>
          </a:p>
          <a:p>
            <a:r>
              <a:rPr lang="en-GB" sz="2800" b="1" dirty="0" smtClean="0"/>
              <a:t>Think ahead about who you will use as your Referees/Advocates, to avoid delay;</a:t>
            </a:r>
          </a:p>
          <a:p>
            <a:r>
              <a:rPr lang="en-GB" sz="2800" b="1" dirty="0" smtClean="0"/>
              <a:t>Download the forms from the HEA website and match your evidence to the descriptors.</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p:spPr>
        <p:txBody>
          <a:bodyPr/>
          <a:lstStyle/>
          <a:p>
            <a:pPr>
              <a:defRPr/>
            </a:pPr>
            <a:r>
              <a:rPr lang="en-GB" sz="3600" dirty="0" smtClean="0">
                <a:solidFill>
                  <a:srgbClr val="7030A0"/>
                </a:solidFill>
              </a:rPr>
              <a:t>Conclusions</a:t>
            </a:r>
            <a:endParaRPr lang="en-GB" sz="3600" dirty="0">
              <a:solidFill>
                <a:srgbClr val="7030A0"/>
              </a:solidFill>
            </a:endParaRPr>
          </a:p>
        </p:txBody>
      </p:sp>
      <p:sp>
        <p:nvSpPr>
          <p:cNvPr id="56323" name="Content Placeholder 2"/>
          <p:cNvSpPr>
            <a:spLocks noGrp="1"/>
          </p:cNvSpPr>
          <p:nvPr>
            <p:ph idx="1"/>
          </p:nvPr>
        </p:nvSpPr>
        <p:spPr>
          <a:xfrm>
            <a:off x="179512" y="1196752"/>
            <a:ext cx="8964488" cy="5005611"/>
          </a:xfrm>
        </p:spPr>
        <p:txBody>
          <a:bodyPr/>
          <a:lstStyle/>
          <a:p>
            <a:r>
              <a:rPr lang="en-GB" sz="2600" b="1" dirty="0" smtClean="0"/>
              <a:t>This is a substantial task which needs advance preparation and clear thinking;</a:t>
            </a:r>
          </a:p>
          <a:p>
            <a:r>
              <a:rPr lang="en-GB" sz="2600" b="1" dirty="0" smtClean="0"/>
              <a:t>Having said that, once that’s been done, it ought to be achievable to make much progress on a first draft in a day, but feedback and several drafts are normally needed for a rounded application;</a:t>
            </a:r>
          </a:p>
          <a:p>
            <a:r>
              <a:rPr lang="en-GB" sz="2600" b="1" dirty="0" smtClean="0"/>
              <a:t>It can be useful to start writing up your case studies (for Senior Fellows) ahead of the drafting day;</a:t>
            </a:r>
          </a:p>
          <a:p>
            <a:r>
              <a:rPr lang="en-GB" sz="2600" b="1" dirty="0" smtClean="0"/>
              <a:t>It’s a good idea to select and brief your referees / advocates early too, especially if they are not totally </a:t>
            </a:r>
            <a:r>
              <a:rPr lang="en-GB" sz="2600" b="1" i="1" dirty="0" smtClean="0"/>
              <a:t>au fait </a:t>
            </a:r>
            <a:r>
              <a:rPr lang="en-GB" sz="2600" b="1" dirty="0" smtClean="0"/>
              <a:t>with the UKPSF – they really need to get their heads around the ‘guidance notes’.</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p:spPr>
        <p:txBody>
          <a:bodyPr/>
          <a:lstStyle/>
          <a:p>
            <a:r>
              <a:rPr lang="en-GB" sz="3600" dirty="0" smtClean="0">
                <a:solidFill>
                  <a:srgbClr val="7030A0"/>
                </a:solidFill>
              </a:rPr>
              <a:t>What’s coming up?</a:t>
            </a:r>
            <a:endParaRPr lang="en-GB" sz="3600" dirty="0">
              <a:solidFill>
                <a:srgbClr val="7030A0"/>
              </a:solidFill>
            </a:endParaRPr>
          </a:p>
        </p:txBody>
      </p:sp>
      <p:sp>
        <p:nvSpPr>
          <p:cNvPr id="3" name="Content Placeholder 2"/>
          <p:cNvSpPr>
            <a:spLocks noGrp="1"/>
          </p:cNvSpPr>
          <p:nvPr>
            <p:ph idx="1"/>
          </p:nvPr>
        </p:nvSpPr>
        <p:spPr>
          <a:xfrm>
            <a:off x="323528" y="980728"/>
            <a:ext cx="8374385" cy="5221635"/>
          </a:xfrm>
        </p:spPr>
        <p:txBody>
          <a:bodyPr/>
          <a:lstStyle/>
          <a:p>
            <a:r>
              <a:rPr lang="en-GB" sz="2500" b="1" dirty="0" smtClean="0"/>
              <a:t>A route for National Teaching Fellows to apply, without going through the whole process from scratch, is under discussion.</a:t>
            </a:r>
          </a:p>
          <a:p>
            <a:r>
              <a:rPr lang="en-GB" sz="2500" b="1" dirty="0" smtClean="0"/>
              <a:t>A guidance note for Principal Fellows, like the one for Senior Fellows, is being developed.</a:t>
            </a:r>
          </a:p>
          <a:p>
            <a:r>
              <a:rPr lang="en-GB" sz="2500" b="1" dirty="0" smtClean="0"/>
              <a:t>Discussions are taking place to enable articulation with other bodies who offer professional recognition, e.g. NMC.</a:t>
            </a:r>
          </a:p>
          <a:p>
            <a:r>
              <a:rPr lang="en-GB" sz="2500" b="1" dirty="0" smtClean="0"/>
              <a:t>There is active encouragement for people with a range of job roles to gain Fellowship, for example librarians, learning support staff and student union officers with relevant roles.</a:t>
            </a:r>
          </a:p>
          <a:p>
            <a:r>
              <a:rPr lang="en-GB" sz="2500" b="1" dirty="0" smtClean="0"/>
              <a:t>International applications for Fellowships can currently be made, and some accredited routes exist outside the UK.</a:t>
            </a:r>
            <a:endParaRPr lang="en-GB" sz="25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tx1"/>
                </a:solidFill>
              </a:rPr>
              <a:t>The Three Linked Components</a:t>
            </a:r>
            <a:endParaRPr lang="en-GB" sz="3600" dirty="0">
              <a:solidFill>
                <a:schemeClr val="tx1"/>
              </a:solidFill>
            </a:endParaRPr>
          </a:p>
        </p:txBody>
      </p:sp>
      <p:pic>
        <p:nvPicPr>
          <p:cNvPr id="1026" name="Picture 2"/>
          <p:cNvPicPr>
            <a:picLocks noGrp="1" noChangeAspect="1" noChangeArrowheads="1"/>
          </p:cNvPicPr>
          <p:nvPr>
            <p:ph idx="1"/>
          </p:nvPr>
        </p:nvPicPr>
        <p:blipFill>
          <a:blip r:embed="rId3" cstate="print"/>
          <a:srcRect t="8541" b="11007"/>
          <a:stretch>
            <a:fillRect/>
          </a:stretch>
        </p:blipFill>
        <p:spPr bwMode="auto">
          <a:xfrm>
            <a:off x="0" y="1313384"/>
            <a:ext cx="7958883" cy="55446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solidFill>
                  <a:schemeClr val="tx1"/>
                </a:solidFill>
              </a:rPr>
              <a:t>The elements of the Framework</a:t>
            </a:r>
            <a:endParaRPr lang="en-GB" sz="3600" dirty="0">
              <a:solidFill>
                <a:schemeClr val="tx1"/>
              </a:solidFill>
            </a:endParaRPr>
          </a:p>
        </p:txBody>
      </p:sp>
      <p:sp>
        <p:nvSpPr>
          <p:cNvPr id="3" name="Content Placeholder 2"/>
          <p:cNvSpPr>
            <a:spLocks noGrp="1"/>
          </p:cNvSpPr>
          <p:nvPr>
            <p:ph idx="1"/>
          </p:nvPr>
        </p:nvSpPr>
        <p:spPr/>
        <p:txBody>
          <a:bodyPr/>
          <a:lstStyle/>
          <a:p>
            <a:pPr>
              <a:buNone/>
            </a:pPr>
            <a:r>
              <a:rPr lang="en-GB" b="1" dirty="0" smtClean="0"/>
              <a:t>Four Descriptors				D1-D4</a:t>
            </a:r>
          </a:p>
          <a:p>
            <a:pPr lvl="1">
              <a:buNone/>
            </a:pPr>
            <a:r>
              <a:rPr lang="en-GB" b="1" dirty="0" smtClean="0"/>
              <a:t>D1 Associate Fellow	AFHEA</a:t>
            </a:r>
          </a:p>
          <a:p>
            <a:pPr lvl="1">
              <a:buNone/>
            </a:pPr>
            <a:r>
              <a:rPr lang="en-GB" b="1" dirty="0" smtClean="0"/>
              <a:t>D2 Fellow			FHEA</a:t>
            </a:r>
          </a:p>
          <a:p>
            <a:pPr lvl="1">
              <a:buNone/>
            </a:pPr>
            <a:r>
              <a:rPr lang="en-GB" b="1" dirty="0" smtClean="0"/>
              <a:t>D3 Senior Fellow		SFHEA</a:t>
            </a:r>
          </a:p>
          <a:p>
            <a:pPr lvl="1">
              <a:buNone/>
            </a:pPr>
            <a:r>
              <a:rPr lang="en-GB" b="1" dirty="0" smtClean="0"/>
              <a:t>D4 Principal Fellow	PFHEA</a:t>
            </a:r>
          </a:p>
          <a:p>
            <a:pPr>
              <a:buNone/>
            </a:pPr>
            <a:endParaRPr lang="en-GB" b="1" dirty="0" smtClean="0"/>
          </a:p>
          <a:p>
            <a:pPr>
              <a:buNone/>
            </a:pPr>
            <a:r>
              <a:rPr lang="en-GB" b="1" dirty="0" smtClean="0"/>
              <a:t>Five Areas of Activity			A1-A5</a:t>
            </a:r>
          </a:p>
          <a:p>
            <a:pPr>
              <a:buNone/>
            </a:pPr>
            <a:r>
              <a:rPr lang="en-GB" b="1" dirty="0" smtClean="0"/>
              <a:t>Six Core Knowledge areas		K1-K6</a:t>
            </a:r>
          </a:p>
          <a:p>
            <a:pPr>
              <a:buNone/>
            </a:pPr>
            <a:r>
              <a:rPr lang="en-GB" b="1" dirty="0" smtClean="0"/>
              <a:t>Four Professional Values		V1-V4</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7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2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22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7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1699</TotalTime>
  <Words>7278</Words>
  <Application>Microsoft Office PowerPoint</Application>
  <PresentationFormat>On-screen Show (4:3)</PresentationFormat>
  <Paragraphs>533</Paragraphs>
  <Slides>79</Slides>
  <Notes>40</Notes>
  <HiddenSlides>0</HiddenSlides>
  <MMClips>0</MMClips>
  <ScaleCrop>false</ScaleCrop>
  <HeadingPairs>
    <vt:vector size="4" baseType="variant">
      <vt:variant>
        <vt:lpstr>Theme</vt:lpstr>
      </vt:variant>
      <vt:variant>
        <vt:i4>8</vt:i4>
      </vt:variant>
      <vt:variant>
        <vt:lpstr>Slide Titles</vt:lpstr>
      </vt:variant>
      <vt:variant>
        <vt:i4>79</vt:i4>
      </vt:variant>
    </vt:vector>
  </HeadingPairs>
  <TitlesOfParts>
    <vt:vector size="87" baseType="lpstr">
      <vt:lpstr>LeedsMet template</vt:lpstr>
      <vt:lpstr>7_Custom Design</vt:lpstr>
      <vt:lpstr>121_Custom Design</vt:lpstr>
      <vt:lpstr>122_Custom Design</vt:lpstr>
      <vt:lpstr>75_Custom Design</vt:lpstr>
      <vt:lpstr>44_Custom Design</vt:lpstr>
      <vt:lpstr>4_Custom Design</vt:lpstr>
      <vt:lpstr>1_LeedsMet template</vt:lpstr>
      <vt:lpstr>Recognition by the HEA through the experience route  to UK Professional Standards Framework  by direct application  see http://www.heacademy.ac.uk/professional-recognition </vt:lpstr>
      <vt:lpstr>Approximate Index to these slides</vt:lpstr>
      <vt:lpstr>An evolving HEA system…</vt:lpstr>
      <vt:lpstr>The status of this presentation</vt:lpstr>
      <vt:lpstr>Why might you want to become HEA-recognised? They say:</vt:lpstr>
      <vt:lpstr>And also because:</vt:lpstr>
      <vt:lpstr>The UK Professional Standards Framework:</vt:lpstr>
      <vt:lpstr>The Three Linked Components</vt:lpstr>
      <vt:lpstr>The elements of the Framework</vt:lpstr>
      <vt:lpstr>Dimensions of the Framework</vt:lpstr>
      <vt:lpstr>Descriptors</vt:lpstr>
      <vt:lpstr>Key principles for all applicants</vt:lpstr>
      <vt:lpstr>Here is an overview of the whole scheme</vt:lpstr>
      <vt:lpstr>Slide 14</vt:lpstr>
      <vt:lpstr>Dimensions of the framework:  Areas of Activity</vt:lpstr>
      <vt:lpstr>Dimensions of the framework:  Core Knowledge</vt:lpstr>
      <vt:lpstr>Dimensions of the framework:  Professional Values</vt:lpstr>
      <vt:lpstr>How can the framework be used?</vt:lpstr>
      <vt:lpstr>You can be professionally recognised by the Higher Education Academy by 2 routes:</vt:lpstr>
      <vt:lpstr>Areas of activity</vt:lpstr>
      <vt:lpstr>Core knowledge</vt:lpstr>
      <vt:lpstr>Values</vt:lpstr>
      <vt:lpstr>By applying to become a Associate Fellow or Fellow you will have the opportunity to:</vt:lpstr>
      <vt:lpstr>Become an Associate Fellow of the HEA</vt:lpstr>
      <vt:lpstr>Become an Associate Fellow of the HEA (2)</vt:lpstr>
      <vt:lpstr>Associate Fellowship: There are two main parts to your application:</vt:lpstr>
      <vt:lpstr>Become a Fellow of the HEA</vt:lpstr>
      <vt:lpstr>Become a Fellow of the HEA (2)</vt:lpstr>
      <vt:lpstr>Fellowship: There are two main parts to your application:</vt:lpstr>
      <vt:lpstr>Become a Senior Fellow of the HEA</vt:lpstr>
      <vt:lpstr>Become a Senior Fellow of the HEA (2)</vt:lpstr>
      <vt:lpstr>By applying to become a Senior Fellow you will have the opportunity to:</vt:lpstr>
      <vt:lpstr>Senior Fellowship: You need</vt:lpstr>
      <vt:lpstr>Specific guidance for Senior Fellows</vt:lpstr>
      <vt:lpstr>Your Account of Professional Practice (APP): some general principles to consider: (1)</vt:lpstr>
      <vt:lpstr>Your Account of Professional Practice (APP): some general principles to consider: (2)</vt:lpstr>
      <vt:lpstr>Your Account of Professional Practice (APP): some general principles to consider: (3)</vt:lpstr>
      <vt:lpstr>Your Account of Professional Practice (APP): some general principles to consider: (4)</vt:lpstr>
      <vt:lpstr>Your Account of Professional Practice (APP): some general principles to consider: (5)</vt:lpstr>
      <vt:lpstr>Your Account of Professional Practice (APP): some general principles to consider: (5)</vt:lpstr>
      <vt:lpstr>Reflective commentary</vt:lpstr>
      <vt:lpstr>You may wish to reflect on: (a)</vt:lpstr>
      <vt:lpstr>You may wish to reflect on: (b)</vt:lpstr>
      <vt:lpstr>Your two case studies</vt:lpstr>
      <vt:lpstr>What do the case studies need to include?</vt:lpstr>
      <vt:lpstr>Focus on particular aspects of your work such as: (1) </vt:lpstr>
      <vt:lpstr>Focus on particular aspects of your work such as: (2)</vt:lpstr>
      <vt:lpstr>Focus on particular aspects of your work such as: (3)</vt:lpstr>
      <vt:lpstr>Focus on particular aspects of your work such as: (4)</vt:lpstr>
      <vt:lpstr>How will your application be reviewed?</vt:lpstr>
      <vt:lpstr>How will your application be reviewed? (continued)</vt:lpstr>
      <vt:lpstr>Become a Principal Fellow of the HEA</vt:lpstr>
      <vt:lpstr>Become a Principal Fellow of the HEA (continued)</vt:lpstr>
      <vt:lpstr>When PFHEA may be appropriate?</vt:lpstr>
      <vt:lpstr>Principal Fellowship: you need:</vt:lpstr>
      <vt:lpstr>The 5 Principal Fellow Descriptors</vt:lpstr>
      <vt:lpstr>Your Record of Educational Impact</vt:lpstr>
      <vt:lpstr>Your Record of Educational Impact (continued)</vt:lpstr>
      <vt:lpstr>Going beyond your job title/description: for SFHEA and PFHEA: (1)</vt:lpstr>
      <vt:lpstr>Going beyond your job title/description: for SFHEA and PFHEA: (2)</vt:lpstr>
      <vt:lpstr>Something else?</vt:lpstr>
      <vt:lpstr>Within your Record of Educational Impact you should:</vt:lpstr>
      <vt:lpstr>Writing your account for a Principal Fellowship</vt:lpstr>
      <vt:lpstr>Your evidence should:</vt:lpstr>
      <vt:lpstr>Your evidence should also</vt:lpstr>
      <vt:lpstr>For example you might have:</vt:lpstr>
      <vt:lpstr>Principal Fellows: How will your application be assessed??</vt:lpstr>
      <vt:lpstr>Summary: Golden rules:</vt:lpstr>
      <vt:lpstr>Referees and advocates</vt:lpstr>
      <vt:lpstr>Principal fellow advocates</vt:lpstr>
      <vt:lpstr>Quality of references: you need to ensure that:</vt:lpstr>
      <vt:lpstr>And references shouldn’t be ‘routine’</vt:lpstr>
      <vt:lpstr>Core knowledge</vt:lpstr>
      <vt:lpstr>The professional values</vt:lpstr>
      <vt:lpstr>Tricky issues</vt:lpstr>
      <vt:lpstr>Currency</vt:lpstr>
      <vt:lpstr>What do you need to do next?</vt:lpstr>
      <vt:lpstr>Conclusions</vt:lpstr>
      <vt:lpstr>What’s coming up?</vt:lpstr>
    </vt:vector>
  </TitlesOfParts>
  <Company>Leeds Metropolitan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administrator</cp:lastModifiedBy>
  <cp:revision>186</cp:revision>
  <dcterms:created xsi:type="dcterms:W3CDTF">2007-03-06T12:05:28Z</dcterms:created>
  <dcterms:modified xsi:type="dcterms:W3CDTF">2016-01-17T15:39:29Z</dcterms:modified>
</cp:coreProperties>
</file>