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1"/>
  </p:notesMasterIdLst>
  <p:handoutMasterIdLst>
    <p:handoutMasterId r:id="rId32"/>
  </p:handoutMasterIdLst>
  <p:sldIdLst>
    <p:sldId id="420" r:id="rId3"/>
    <p:sldId id="529" r:id="rId4"/>
    <p:sldId id="530" r:id="rId5"/>
    <p:sldId id="500" r:id="rId6"/>
    <p:sldId id="441" r:id="rId7"/>
    <p:sldId id="501" r:id="rId8"/>
    <p:sldId id="511" r:id="rId9"/>
    <p:sldId id="512" r:id="rId10"/>
    <p:sldId id="509" r:id="rId11"/>
    <p:sldId id="510" r:id="rId12"/>
    <p:sldId id="505" r:id="rId13"/>
    <p:sldId id="506" r:id="rId14"/>
    <p:sldId id="507" r:id="rId15"/>
    <p:sldId id="508" r:id="rId16"/>
    <p:sldId id="447" r:id="rId17"/>
    <p:sldId id="513" r:id="rId18"/>
    <p:sldId id="514" r:id="rId19"/>
    <p:sldId id="515" r:id="rId20"/>
    <p:sldId id="528" r:id="rId21"/>
    <p:sldId id="517" r:id="rId22"/>
    <p:sldId id="504" r:id="rId23"/>
    <p:sldId id="531" r:id="rId24"/>
    <p:sldId id="443" r:id="rId25"/>
    <p:sldId id="382" r:id="rId26"/>
    <p:sldId id="270" r:id="rId27"/>
    <p:sldId id="271" r:id="rId28"/>
    <p:sldId id="272" r:id="rId29"/>
    <p:sldId id="317" r:id="rId3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302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22/05/2017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22/05/2017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22/05/2017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22/05/2017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22/05/2017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22/05/2017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22/05/2017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22/05/2017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22/05/2017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22/05/2017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22/05/2017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22/05/2017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60350"/>
            <a:ext cx="7272808" cy="2520950"/>
          </a:xfrm>
          <a:noFill/>
        </p:spPr>
        <p:txBody>
          <a:bodyPr anchor="ctr"/>
          <a:lstStyle/>
          <a:p>
            <a:pPr algn="ctr" eaLnBrk="1" hangingPunct="1"/>
            <a:r>
              <a:rPr lang="en-GB" sz="4400" dirty="0"/>
              <a:t>Making assessment and feedback more manageable &amp; effective with large cohorts</a:t>
            </a:r>
            <a:endParaRPr lang="en-GB" sz="4000" b="0" dirty="0"/>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solidFill>
                  <a:schemeClr val="tx2">
                    <a:lumMod val="60000"/>
                    <a:lumOff val="40000"/>
                  </a:schemeClr>
                </a:solidFill>
              </a:rPr>
              <a:t>Sheffield University</a:t>
            </a:r>
          </a:p>
          <a:p>
            <a:pPr algn="ctr" eaLnBrk="1" hangingPunct="1">
              <a:defRPr/>
            </a:pPr>
            <a:r>
              <a:rPr lang="en-GB" dirty="0">
                <a:solidFill>
                  <a:schemeClr val="tx2">
                    <a:lumMod val="60000"/>
                    <a:lumOff val="40000"/>
                  </a:schemeClr>
                </a:solidFill>
              </a:rPr>
              <a:t>Computer Science Teaching and Research retreat</a:t>
            </a:r>
          </a:p>
          <a:p>
            <a:pPr algn="ctr" eaLnBrk="1" hangingPunct="1">
              <a:defRPr/>
            </a:pPr>
            <a:r>
              <a:rPr lang="en-GB" sz="1600" dirty="0"/>
              <a:t>May</a:t>
            </a:r>
            <a:r>
              <a:rPr lang="en-GB" sz="1600" dirty="0">
                <a:solidFill>
                  <a:schemeClr val="tx2">
                    <a:lumMod val="60000"/>
                    <a:lumOff val="40000"/>
                  </a:schemeClr>
                </a:solidFill>
              </a:rPr>
              <a:t> </a:t>
            </a:r>
            <a:r>
              <a:rPr lang="en-GB" sz="1600" dirty="0"/>
              <a:t>2017</a:t>
            </a:r>
          </a:p>
          <a:p>
            <a:pPr algn="ctr" eaLnBrk="1" hangingPunct="1">
              <a:defRPr/>
            </a:pPr>
            <a:r>
              <a:rPr lang="en-GB" sz="1600" b="1" dirty="0"/>
              <a:t>Sally Brown</a:t>
            </a:r>
          </a:p>
          <a:p>
            <a:pPr algn="ctr" eaLnBrk="1" hangingPunct="1">
              <a:defRPr/>
            </a:pPr>
            <a:r>
              <a:rPr lang="en-GB" sz="1600" dirty="0"/>
              <a:t>#</a:t>
            </a:r>
            <a:r>
              <a:rPr lang="en-GB" sz="1600" dirty="0" err="1"/>
              <a:t>ProfSallyBrown</a:t>
            </a:r>
            <a:r>
              <a:rPr lang="en-GB" sz="1600"/>
              <a:t> 	http://sally-brown.net</a:t>
            </a:r>
            <a:endParaRPr lang="en-GB" sz="1600" b="1" dirty="0"/>
          </a:p>
          <a:p>
            <a:pPr algn="ctr" eaLnBrk="1" hangingPunct="1">
              <a:defRPr/>
            </a:pPr>
            <a:r>
              <a:rPr lang="en-GB" sz="1600" dirty="0"/>
              <a:t>PFHEA, SFSEDA, NTF</a:t>
            </a:r>
            <a:endParaRPr lang="en-GB" sz="1600" b="1" dirty="0"/>
          </a:p>
          <a:p>
            <a:pPr algn="ctr" eaLnBrk="1" hangingPunct="1">
              <a:defRPr/>
            </a:pPr>
            <a:r>
              <a:rPr lang="en-GB" sz="1600" dirty="0"/>
              <a:t>Emerita Professor, Leeds Beckett University</a:t>
            </a:r>
          </a:p>
          <a:p>
            <a:pPr algn="ctr" eaLnBrk="1" hangingPunct="1">
              <a:defRPr/>
            </a:pPr>
            <a:r>
              <a:rPr lang="en-GB" sz="16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preparing an assignment can draft a model answer;</a:t>
            </a:r>
          </a:p>
          <a:p>
            <a:r>
              <a:rPr lang="en-GB" sz="2600" dirty="0"/>
              <a:t>Student work (or extracts from several student’s answers) can be anonymised and (with permission) used as a model;</a:t>
            </a:r>
          </a:p>
          <a:p>
            <a:r>
              <a:rPr lang="en-GB" sz="2600" dirty="0"/>
              <a:t>Text can be placed on page with explanatory comments appended (‘exploded text’);</a:t>
            </a:r>
          </a:p>
          <a:p>
            <a:r>
              <a:rPr lang="en-GB" sz="2600" dirty="0"/>
              <a:t>However, caution should be exercised in order to avoid students thinking that only one approach is acceptable.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worthwhile for large cohorts and where content doesn’t alter fast.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Rationale</a:t>
            </a:r>
          </a:p>
        </p:txBody>
      </p:sp>
      <p:sp>
        <p:nvSpPr>
          <p:cNvPr id="3" name="Content Placeholder 2"/>
          <p:cNvSpPr>
            <a:spLocks noGrp="1"/>
          </p:cNvSpPr>
          <p:nvPr>
            <p:ph idx="1"/>
          </p:nvPr>
        </p:nvSpPr>
        <p:spPr/>
        <p:txBody>
          <a:bodyPr/>
          <a:lstStyle/>
          <a:p>
            <a:pPr>
              <a:buNone/>
            </a:pPr>
            <a:r>
              <a:rPr lang="en-GB" sz="2800" dirty="0"/>
              <a:t>	Assessment impacts highly on student learning, and good assessment and feedback are considered by many to be significant agents in fostering student learning. Student satisfaction data suggests that students are less happy with the assessment elements of programmes than any other area. However, giving prompt and plentiful developmental feedback as many students expect, can be time consuming for staff, and it can be disheartening when students don’t seem to make good use of the feedback given.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a:t>
            </a:r>
          </a:p>
          <a:p>
            <a:pPr marL="0" indent="0">
              <a:buNone/>
            </a:pPr>
            <a:r>
              <a:rPr lang="en-GB" dirty="0"/>
              <a:t>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just what it is easy to assess.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needs to be manageable for staff and students if it is going to engage students in learning activities;</a:t>
            </a:r>
          </a:p>
          <a:p>
            <a:pPr eaLnBrk="1" hangingPunct="1"/>
            <a:r>
              <a:rPr lang="en-US" dirty="0"/>
              <a:t>No single method of giving feedback is likely to be ubiquitously successful, so it’s worth ringing the changes;</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Font typeface="Wingdings" pitchFamily="2" charset="2"/>
              <a:buNone/>
              <a:defRPr/>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a:t>
            </a:r>
            <a:r>
              <a:rPr lang="en-GB" sz="2000" dirty="0" err="1"/>
              <a:t>Jossey</a:t>
            </a:r>
            <a:r>
              <a:rPr lang="en-GB" sz="2000" dirty="0"/>
              <a:t>-Bass.</a:t>
            </a:r>
          </a:p>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 </a:t>
            </a: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51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This session will focus on what kinds of feedback work best for students, enabling participants to:</a:t>
            </a:r>
          </a:p>
        </p:txBody>
      </p:sp>
      <p:sp>
        <p:nvSpPr>
          <p:cNvPr id="3" name="Content Placeholder 2"/>
          <p:cNvSpPr>
            <a:spLocks noGrp="1"/>
          </p:cNvSpPr>
          <p:nvPr>
            <p:ph idx="1"/>
          </p:nvPr>
        </p:nvSpPr>
        <p:spPr>
          <a:xfrm>
            <a:off x="468313" y="1268761"/>
            <a:ext cx="8229600" cy="4933602"/>
          </a:xfrm>
        </p:spPr>
        <p:txBody>
          <a:bodyPr/>
          <a:lstStyle/>
          <a:p>
            <a:pPr lvl="0"/>
            <a:r>
              <a:rPr lang="en-GB" sz="2600" dirty="0"/>
              <a:t>Reflect on the importance of assessment, and particularly feedback as integral to learning and in helping students take assessment seriously;</a:t>
            </a:r>
          </a:p>
          <a:p>
            <a:pPr lvl="0"/>
            <a:r>
              <a:rPr lang="en-GB" sz="2600" dirty="0"/>
              <a:t>Consider a range of methods to give students feedback effectively and efficiently which are time efficient for staff and useful to students;</a:t>
            </a:r>
          </a:p>
          <a:p>
            <a:pPr lvl="0"/>
            <a:r>
              <a:rPr lang="en-GB" sz="2600" dirty="0"/>
              <a:t>Explore approaches that maximise the chances of students actually reading and using the feedback they are given;</a:t>
            </a:r>
          </a:p>
          <a:p>
            <a:pPr lvl="0"/>
            <a:r>
              <a:rPr lang="en-GB" sz="2600" dirty="0"/>
              <a:t>Plan a series of enhancements at a local level to improve assessment and feedback in the Faculty.</a:t>
            </a:r>
          </a:p>
          <a:p>
            <a:endParaRPr lang="en-GB"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2461</Words>
  <Application>Microsoft Office PowerPoint</Application>
  <PresentationFormat>On-screen Show (4:3)</PresentationFormat>
  <Paragraphs>202</Paragraphs>
  <Slides>28</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Making assessment and feedback more manageable &amp; effective with large cohorts</vt:lpstr>
      <vt:lpstr>Rationale</vt:lpstr>
      <vt:lpstr>This session will focus on what kinds of feedback work best for students, enabling participants to:</vt:lpstr>
      <vt:lpstr>Streamlining assessment: why would we wish to do it?</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2017-05-22T09:29:31Z</dcterms:modified>
</cp:coreProperties>
</file>