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1"/>
  </p:notesMasterIdLst>
  <p:handoutMasterIdLst>
    <p:handoutMasterId r:id="rId32"/>
  </p:handoutMasterIdLst>
  <p:sldIdLst>
    <p:sldId id="420" r:id="rId3"/>
    <p:sldId id="529" r:id="rId4"/>
    <p:sldId id="530" r:id="rId5"/>
    <p:sldId id="500" r:id="rId6"/>
    <p:sldId id="441" r:id="rId7"/>
    <p:sldId id="501" r:id="rId8"/>
    <p:sldId id="511" r:id="rId9"/>
    <p:sldId id="512" r:id="rId10"/>
    <p:sldId id="509" r:id="rId11"/>
    <p:sldId id="510" r:id="rId12"/>
    <p:sldId id="505" r:id="rId13"/>
    <p:sldId id="506" r:id="rId14"/>
    <p:sldId id="507" r:id="rId15"/>
    <p:sldId id="508" r:id="rId16"/>
    <p:sldId id="447" r:id="rId17"/>
    <p:sldId id="513" r:id="rId18"/>
    <p:sldId id="514" r:id="rId19"/>
    <p:sldId id="515" r:id="rId20"/>
    <p:sldId id="528" r:id="rId21"/>
    <p:sldId id="517" r:id="rId22"/>
    <p:sldId id="504" r:id="rId23"/>
    <p:sldId id="531" r:id="rId24"/>
    <p:sldId id="443" r:id="rId25"/>
    <p:sldId id="382" r:id="rId26"/>
    <p:sldId id="270" r:id="rId27"/>
    <p:sldId id="271" r:id="rId28"/>
    <p:sldId id="272" r:id="rId29"/>
    <p:sldId id="317" r:id="rId30"/>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7458" autoAdjust="0"/>
  </p:normalViewPr>
  <p:slideViewPr>
    <p:cSldViewPr>
      <p:cViewPr varScale="1">
        <p:scale>
          <a:sx n="70" d="100"/>
          <a:sy n="70" d="100"/>
        </p:scale>
        <p:origin x="1296" y="66"/>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p:scale>
        <a:sx n="140" d="100"/>
        <a:sy n="140" d="100"/>
      </p:scale>
      <p:origin x="0" y="3024"/>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15</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612FB99C-F638-443F-A635-6DA97A7256E7}" type="slidenum">
              <a:rPr lang="en-US" smtClean="0"/>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23</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22/05/2017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22/05/2017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22/05/2017</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22/05/2017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22/05/2017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22/05/2017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22/05/2017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22/05/2017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22/05/2017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22/05/2017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22/05/2017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22/05/2017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7504" y="260350"/>
            <a:ext cx="7272808" cy="2520950"/>
          </a:xfrm>
          <a:noFill/>
        </p:spPr>
        <p:txBody>
          <a:bodyPr anchor="ctr"/>
          <a:lstStyle/>
          <a:p>
            <a:pPr algn="ctr" eaLnBrk="1" hangingPunct="1"/>
            <a:r>
              <a:rPr lang="en-GB" sz="4400" dirty="0"/>
              <a:t>Making assessment and feedback more manageable &amp; effective with large cohorts</a:t>
            </a:r>
            <a:endParaRPr lang="en-GB" sz="4000" b="0" dirty="0"/>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dirty="0">
                <a:solidFill>
                  <a:schemeClr val="tx2">
                    <a:lumMod val="60000"/>
                    <a:lumOff val="40000"/>
                  </a:schemeClr>
                </a:solidFill>
              </a:rPr>
              <a:t>Sheffield University</a:t>
            </a:r>
          </a:p>
          <a:p>
            <a:pPr algn="ctr" eaLnBrk="1" hangingPunct="1">
              <a:defRPr/>
            </a:pPr>
            <a:r>
              <a:rPr lang="en-GB" dirty="0">
                <a:solidFill>
                  <a:schemeClr val="tx2">
                    <a:lumMod val="60000"/>
                    <a:lumOff val="40000"/>
                  </a:schemeClr>
                </a:solidFill>
              </a:rPr>
              <a:t>Computer Science Teaching and Research retreat</a:t>
            </a:r>
          </a:p>
          <a:p>
            <a:pPr algn="ctr" eaLnBrk="1" hangingPunct="1">
              <a:defRPr/>
            </a:pPr>
            <a:r>
              <a:rPr lang="en-GB" sz="1600" dirty="0"/>
              <a:t>May</a:t>
            </a:r>
            <a:r>
              <a:rPr lang="en-GB" sz="1600" dirty="0">
                <a:solidFill>
                  <a:schemeClr val="tx2">
                    <a:lumMod val="60000"/>
                    <a:lumOff val="40000"/>
                  </a:schemeClr>
                </a:solidFill>
              </a:rPr>
              <a:t> </a:t>
            </a:r>
            <a:r>
              <a:rPr lang="en-GB" sz="1600" dirty="0"/>
              <a:t>2017</a:t>
            </a:r>
          </a:p>
          <a:p>
            <a:pPr algn="ctr" eaLnBrk="1" hangingPunct="1">
              <a:defRPr/>
            </a:pPr>
            <a:r>
              <a:rPr lang="en-GB" sz="1600" b="1" dirty="0"/>
              <a:t>Sally Brown</a:t>
            </a:r>
          </a:p>
          <a:p>
            <a:pPr algn="ctr" eaLnBrk="1" hangingPunct="1">
              <a:defRPr/>
            </a:pPr>
            <a:r>
              <a:rPr lang="en-GB" sz="1600" dirty="0"/>
              <a:t>#</a:t>
            </a:r>
            <a:r>
              <a:rPr lang="en-GB" sz="1600" dirty="0" err="1"/>
              <a:t>ProfSallyBrown</a:t>
            </a:r>
            <a:r>
              <a:rPr lang="en-GB" sz="1600"/>
              <a:t> 	http://sally-brown.net</a:t>
            </a:r>
            <a:endParaRPr lang="en-GB" sz="1600" b="1" dirty="0"/>
          </a:p>
          <a:p>
            <a:pPr algn="ctr" eaLnBrk="1" hangingPunct="1">
              <a:defRPr/>
            </a:pPr>
            <a:r>
              <a:rPr lang="en-GB" sz="1600" dirty="0"/>
              <a:t>PFHEA, SFSEDA, NTF</a:t>
            </a:r>
            <a:endParaRPr lang="en-GB" sz="1600" b="1" dirty="0"/>
          </a:p>
          <a:p>
            <a:pPr algn="ctr" eaLnBrk="1" hangingPunct="1">
              <a:defRPr/>
            </a:pPr>
            <a:r>
              <a:rPr lang="en-GB" sz="1600" dirty="0"/>
              <a:t>Emerita Professor, Leeds Beckett University</a:t>
            </a:r>
          </a:p>
          <a:p>
            <a:pPr algn="ctr" eaLnBrk="1" hangingPunct="1">
              <a:defRPr/>
            </a:pPr>
            <a:r>
              <a:rPr lang="en-GB" sz="1600" dirty="0"/>
              <a:t>Visiting Professor: University of Plymouth, Liverpool John Moores University and University of South Wales.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preparing an assignment can draft a model answer;</a:t>
            </a:r>
          </a:p>
          <a:p>
            <a:r>
              <a:rPr lang="en-GB" sz="2600" dirty="0"/>
              <a:t>Student work (or extracts from several student’s answers) can be anonymised and (with permission) used as a model;</a:t>
            </a:r>
          </a:p>
          <a:p>
            <a:r>
              <a:rPr lang="en-GB" sz="2600" dirty="0"/>
              <a:t>Text can be placed on page with explanatory comments appended (‘exploded text’);</a:t>
            </a:r>
          </a:p>
          <a:p>
            <a:r>
              <a:rPr lang="en-GB" sz="2600" dirty="0"/>
              <a:t>However, caution should be exercised in order to avoid students thinking that only one approach is acceptable.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Assignment return sheets: why?</a:t>
            </a:r>
          </a:p>
        </p:txBody>
      </p:sp>
      <p:sp>
        <p:nvSpPr>
          <p:cNvPr id="21507" name="Rectangle 3"/>
          <p:cNvSpPr>
            <a:spLocks noGrp="1" noChangeArrowheads="1"/>
          </p:cNvSpPr>
          <p:nvPr>
            <p:ph type="body" idx="1"/>
          </p:nvPr>
        </p:nvSpPr>
        <p:spPr>
          <a:xfrm>
            <a:off x="250825" y="1268761"/>
            <a:ext cx="8281615"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846710">
                  <a:extLst>
                    <a:ext uri="{9D8B030D-6E8A-4147-A177-3AD203B41FA5}">
                      <a16:colId xmlns:a16="http://schemas.microsoft.com/office/drawing/2014/main" val="20002"/>
                    </a:ext>
                  </a:extLst>
                </a:gridCol>
                <a:gridCol w="3518936">
                  <a:extLst>
                    <a:ext uri="{9D8B030D-6E8A-4147-A177-3AD203B41FA5}">
                      <a16:colId xmlns:a16="http://schemas.microsoft.com/office/drawing/2014/main" val="20003"/>
                    </a:ext>
                  </a:extLst>
                </a:gridCol>
                <a:gridCol w="1539874">
                  <a:extLst>
                    <a:ext uri="{9D8B030D-6E8A-4147-A177-3AD203B41FA5}">
                      <a16:colId xmlns:a16="http://schemas.microsoft.com/office/drawing/2014/main" val="20004"/>
                    </a:ext>
                  </a:extLst>
                </a:gridCol>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Mark</a:t>
                      </a:r>
                    </a:p>
                    <a:p>
                      <a:pPr algn="ctr">
                        <a:lnSpc>
                          <a:spcPct val="115000"/>
                        </a:lnSpc>
                        <a:spcAft>
                          <a:spcPts val="0"/>
                        </a:spcAft>
                      </a:pPr>
                      <a:r>
                        <a:rPr lang="en-GB" sz="1400" b="1" dirty="0">
                          <a:latin typeface="+mn-lt"/>
                          <a:ea typeface="Calibri"/>
                          <a:cs typeface="Times New Roman"/>
                        </a:rPr>
                        <a:t> (0-5</a:t>
                      </a:r>
                      <a:r>
                        <a:rPr lang="en-GB" sz="1400" b="1" baseline="0" dirty="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Tutor</a:t>
                      </a:r>
                      <a:r>
                        <a:rPr lang="en-GB" sz="1400" b="1" baseline="0" dirty="0">
                          <a:latin typeface="+mn-lt"/>
                          <a:ea typeface="Calibri"/>
                          <a:cs typeface="Times New Roman"/>
                        </a:rPr>
                        <a:t> c</a:t>
                      </a:r>
                      <a:r>
                        <a:rPr lang="en-GB" sz="1400" b="1" dirty="0">
                          <a:latin typeface="+mn-lt"/>
                          <a:ea typeface="Calibri"/>
                          <a:cs typeface="Times New Roman"/>
                        </a:rPr>
                        <a:t>omments and suggestions for further work</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Student response</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present information clearly logically, accurately and fluently</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This work is written reasonably fluently</a:t>
                      </a:r>
                      <a:r>
                        <a:rPr lang="en-GB" sz="1400" b="1" baseline="0" dirty="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choose</a:t>
                      </a:r>
                      <a:r>
                        <a:rPr lang="en-GB" sz="1400" b="1" baseline="0" dirty="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5</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Made excellent choices and used it well to suit the context of the problem being addressed</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95382">
                <a:tc>
                  <a:txBody>
                    <a:bodyPr/>
                    <a:lstStyle/>
                    <a:p>
                      <a:pPr algn="ctr">
                        <a:lnSpc>
                          <a:spcPct val="115000"/>
                        </a:lnSpc>
                        <a:spcAft>
                          <a:spcPts val="0"/>
                        </a:spcAft>
                      </a:pPr>
                      <a:r>
                        <a:rPr lang="en-GB" sz="1400" b="1" dirty="0">
                          <a:latin typeface="+mn-lt"/>
                          <a:ea typeface="Calibri"/>
                          <a:cs typeface="Times New Roman"/>
                        </a:rPr>
                        <a:t>3</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use a range of reference materials and cite them appropriately </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Cited only one reference and did</a:t>
                      </a:r>
                      <a:r>
                        <a:rPr lang="en-GB" sz="1400" b="1" baseline="0" dirty="0">
                          <a:latin typeface="+mn-lt"/>
                          <a:ea typeface="Calibri"/>
                          <a:cs typeface="Times New Roman"/>
                        </a:rPr>
                        <a:t> so inaccurately</a:t>
                      </a:r>
                    </a:p>
                    <a:p>
                      <a:pPr>
                        <a:lnSpc>
                          <a:spcPct val="115000"/>
                        </a:lnSpc>
                        <a:spcAft>
                          <a:spcPts val="0"/>
                        </a:spcAft>
                      </a:pPr>
                      <a:r>
                        <a:rPr lang="en-GB" sz="1400" b="1" baseline="0" dirty="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a:latin typeface="Blackadder ITC" pitchFamily="82" charset="0"/>
                          <a:ea typeface="Batang" pitchFamily="18" charset="-127"/>
                          <a:cs typeface="Times New Roman"/>
                        </a:rPr>
                        <a:t>I've checked it out and see where I was going wrong</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Sample assignment return proforma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worthwhile for large cohorts and where content doesn’t alter fast.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93049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Designing them should not be a cottage industry!</a:t>
            </a:r>
          </a:p>
          <a:p>
            <a:r>
              <a:rPr lang="en-GB" sz="2600" dirty="0"/>
              <a:t>Training and support both in designing questions and applying the relevant technology are essential;</a:t>
            </a:r>
          </a:p>
          <a:p>
            <a:r>
              <a:rPr lang="en-GB" sz="2600" dirty="0"/>
              <a:t>Testing and piloting of CAA items is also imperative;</a:t>
            </a:r>
          </a:p>
          <a:p>
            <a:r>
              <a:rPr lang="en-GB" sz="2600" dirty="0"/>
              <a:t>We can make use of existing test packages (e.g. from publishers), colleagues with expertise and advice from software companies (e.g. Moodle, </a:t>
            </a:r>
            <a:r>
              <a:rPr lang="en-GB" sz="2600" dirty="0" err="1"/>
              <a:t>Turnitin</a:t>
            </a:r>
            <a:r>
              <a:rPr lang="en-GB" sz="2600" dirty="0"/>
              <a:t>, </a:t>
            </a:r>
            <a:r>
              <a:rPr lang="en-GB" sz="2600" dirty="0" err="1"/>
              <a:t>QuestionMark</a:t>
            </a:r>
            <a:r>
              <a:rPr lang="en-GB" sz="2600" dirty="0"/>
              <a:t>). </a:t>
            </a:r>
          </a:p>
          <a:p>
            <a:endParaRPr lang="en-GB"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Rationale</a:t>
            </a:r>
          </a:p>
        </p:txBody>
      </p:sp>
      <p:sp>
        <p:nvSpPr>
          <p:cNvPr id="3" name="Content Placeholder 2"/>
          <p:cNvSpPr>
            <a:spLocks noGrp="1"/>
          </p:cNvSpPr>
          <p:nvPr>
            <p:ph idx="1"/>
          </p:nvPr>
        </p:nvSpPr>
        <p:spPr/>
        <p:txBody>
          <a:bodyPr/>
          <a:lstStyle/>
          <a:p>
            <a:pPr>
              <a:buNone/>
            </a:pPr>
            <a:r>
              <a:rPr lang="en-GB" sz="2800" dirty="0"/>
              <a:t>	Assessment impacts highly on student learning, and good assessment and feedback are considered by many to be significant agents in fostering student learning. Student satisfaction data suggests that students are less happy with the assessment elements of programmes than any other area. However, giving prompt and plentiful developmental feedback as many students expect, can be time consuming for staff, and it can be disheartening when students don’t seem to make good use of the feedback given.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200" dirty="0"/>
              <a:t>Use CAA </a:t>
            </a:r>
            <a:r>
              <a:rPr lang="en-GB" sz="3200" i="1" dirty="0"/>
              <a:t>for</a:t>
            </a:r>
            <a:r>
              <a:rPr lang="en-GB" sz="3200" dirty="0"/>
              <a:t> rather than </a:t>
            </a:r>
            <a:r>
              <a:rPr lang="en-GB" sz="3200" i="1" dirty="0"/>
              <a:t>of</a:t>
            </a:r>
            <a:r>
              <a:rPr lang="en-GB" sz="3200" dirty="0"/>
              <a:t> learning</a:t>
            </a:r>
          </a:p>
        </p:txBody>
      </p:sp>
      <p:sp>
        <p:nvSpPr>
          <p:cNvPr id="3174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We can employ computer-assisted formative assessment with responses to student work automatically generated by email; </a:t>
            </a:r>
          </a:p>
          <a:p>
            <a:r>
              <a:rPr lang="en-GB" dirty="0"/>
              <a:t>Students seem to really like having the chance to find out how they are doing, and attempt tests several times in an environment where no one else is watching how they do; </a:t>
            </a:r>
          </a:p>
          <a:p>
            <a:r>
              <a:rPr lang="en-GB" dirty="0"/>
              <a:t>We can monitor what is going on across a cohort, so we can concentrate our energies either on students who are repeatedly doing badly or those who are not engaging at all in the activity;</a:t>
            </a:r>
          </a:p>
          <a:p>
            <a:pPr marL="0" indent="0">
              <a:buNone/>
            </a:pPr>
            <a:r>
              <a:rPr lang="en-GB" dirty="0"/>
              <a:t>Note that Computer-supported assessment can include use of audio feedback via digital sound files, video commentaries and other means of using course Virtual Learning Environments.</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Making assessment work well</a:t>
            </a:r>
          </a:p>
        </p:txBody>
      </p:sp>
      <p:sp>
        <p:nvSpPr>
          <p:cNvPr id="43011" name="Rectangle 3"/>
          <p:cNvSpPr>
            <a:spLocks noGrp="1" noChangeArrowheads="1"/>
          </p:cNvSpPr>
          <p:nvPr>
            <p:ph type="body" idx="1"/>
          </p:nvPr>
        </p:nvSpPr>
        <p:spPr>
          <a:xfrm>
            <a:off x="228600" y="1340768"/>
            <a:ext cx="8686800" cy="478539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Intra-tutor and Inter-tutor reliability need to be assured;</a:t>
            </a:r>
          </a:p>
          <a:p>
            <a:r>
              <a:rPr lang="en-GB" sz="2600" dirty="0"/>
              <a:t>Practices and processes need to be transparently fair to all students;</a:t>
            </a:r>
          </a:p>
          <a:p>
            <a:r>
              <a:rPr lang="en-GB" sz="2600" dirty="0"/>
              <a:t>Cheat and plagiarisers need to be deterred/punished;</a:t>
            </a:r>
          </a:p>
          <a:p>
            <a:r>
              <a:rPr lang="en-GB" sz="2600" dirty="0"/>
              <a:t>Assessment needs to be manageable for both staff and students;</a:t>
            </a:r>
          </a:p>
          <a:p>
            <a:r>
              <a:rPr lang="en-GB" sz="2600" dirty="0"/>
              <a:t>Assignments should assess what has been taught/learned, not just what it is easy to assess.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062154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Conclusions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dirty="0"/>
              <a:t>Assessment needs to be manageable for staff and students if it is going to engage students in learning activities;</a:t>
            </a:r>
          </a:p>
          <a:p>
            <a:pPr eaLnBrk="1" hangingPunct="1"/>
            <a:r>
              <a:rPr lang="en-US" dirty="0"/>
              <a:t>No single method of giving feedback is likely to be ubiquitously successful, so it’s worth ringing the changes;</a:t>
            </a:r>
          </a:p>
          <a:p>
            <a:pPr eaLnBrk="1" hangingPunct="1"/>
            <a:r>
              <a:rPr lang="en-US" dirty="0"/>
              <a:t>Students in the early stages of their learning journey are likely to need more support and positive feedback than later, when they are more robust and confident;</a:t>
            </a:r>
          </a:p>
          <a:p>
            <a:pPr eaLnBrk="1" hangingPunct="1"/>
            <a:r>
              <a:rPr lang="en-US" dirty="0"/>
              <a:t>The first six weeks of the first semester are crucial in helping students understand how assessment works;</a:t>
            </a:r>
          </a:p>
          <a:p>
            <a:pPr eaLnBrk="1" hangingPunct="1"/>
            <a:r>
              <a:rPr lang="en-US" dirty="0"/>
              <a:t>Where new routes are taken, it helps to provide a rationale via an assessment strategy or other course documentation, for example explaining that you give extensive generic formative feedback early and idiosyncratic feedback later.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a:t>These and other slides will be available on my website at </a:t>
            </a:r>
            <a:r>
              <a:rPr lang="en-GB" sz="2800" dirty="0">
                <a:hlinkClick r:id="rId3"/>
              </a:rPr>
              <a:t>http://sally-brown.net</a:t>
            </a:r>
            <a:r>
              <a:rPr lang="en-GB" sz="2800" dirty="0"/>
              <a:t> </a:t>
            </a:r>
          </a:p>
        </p:txBody>
      </p:sp>
      <p:pic>
        <p:nvPicPr>
          <p:cNvPr id="3" name="Picture 2" descr="sally new photo.jpg"/>
          <p:cNvPicPr>
            <a:picLocks noChangeAspect="1"/>
          </p:cNvPicPr>
          <p:nvPr/>
        </p:nvPicPr>
        <p:blipFill>
          <a:blip r:embed="rId4" cstate="email"/>
          <a:stretch>
            <a:fillRect/>
          </a:stretch>
        </p:blipFill>
        <p:spPr>
          <a:xfrm>
            <a:off x="2627784" y="1268760"/>
            <a:ext cx="3723878" cy="4965171"/>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a:t>Assessment Reform Group (1999) </a:t>
            </a:r>
            <a:r>
              <a:rPr lang="en-GB" sz="2000" i="1" dirty="0"/>
              <a:t>Assessment for Learning : Beyond the black box, </a:t>
            </a:r>
            <a:r>
              <a:rPr lang="en-GB" sz="2000" dirty="0"/>
              <a:t>Cambridge UK, University of Cambridge School of Education.</a:t>
            </a:r>
            <a:r>
              <a:rPr lang="en-GB" sz="2000" dirty="0">
                <a:cs typeface="Times New Roman" pitchFamily="18" charset="0"/>
              </a:rPr>
              <a:t> </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a:cs typeface="Times New Roman" pitchFamily="18" charset="0"/>
              </a:rPr>
              <a:t>Brown, S. Rust, C. &amp; Gibbs, G. (1994) </a:t>
            </a:r>
            <a:r>
              <a:rPr lang="en-GB" sz="2000" i="1" dirty="0">
                <a:cs typeface="Times New Roman" pitchFamily="18" charset="0"/>
              </a:rPr>
              <a:t>Strategies for Diversifying Assessment,</a:t>
            </a:r>
            <a:r>
              <a:rPr lang="en-GB" sz="2000" dirty="0">
                <a:cs typeface="Times New Roman" pitchFamily="18" charset="0"/>
              </a:rPr>
              <a:t> Oxford: Oxford Centre for Staff Development. </a:t>
            </a:r>
          </a:p>
          <a:p>
            <a:pPr marL="609600" indent="-609600" eaLnBrk="1" hangingPunct="1">
              <a:buFont typeface="Wingdings" pitchFamily="2" charset="2"/>
              <a:buNone/>
              <a:defRPr/>
            </a:pPr>
            <a:r>
              <a:rPr lang="en-GB" sz="2000" dirty="0"/>
              <a:t>Boud, D. (1995) </a:t>
            </a:r>
            <a:r>
              <a:rPr lang="en-GB" sz="2000" i="1" dirty="0"/>
              <a:t>Enhancing learning through self-assessment,</a:t>
            </a:r>
            <a:r>
              <a:rPr lang="en-GB" sz="2000" dirty="0"/>
              <a:t> London: Routledge.</a:t>
            </a:r>
          </a:p>
          <a:p>
            <a:pPr marL="609600" indent="-609600" eaLnBrk="1" hangingPunct="1">
              <a:buNone/>
              <a:defRPr/>
            </a:pPr>
            <a:r>
              <a:rPr lang="en-GB" sz="2000" dirty="0"/>
              <a:t>Brown, S. (2015) </a:t>
            </a:r>
            <a:r>
              <a:rPr lang="en-GB" sz="2000" i="1" dirty="0"/>
              <a:t>Learning, teaching and assessment in higher education: global perspectives, </a:t>
            </a:r>
            <a:r>
              <a:rPr lang="en-GB" sz="2000" dirty="0"/>
              <a:t>London: Palgrave-MacMillan.</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Font typeface="Wingdings" pitchFamily="2" charset="2"/>
              <a:buNone/>
              <a:defRPr/>
            </a:pPr>
            <a:r>
              <a:rPr lang="en-GB" sz="2000" dirty="0"/>
              <a:t>Brown, S. and Knight, P. (1994) </a:t>
            </a:r>
            <a:r>
              <a:rPr lang="en-GB" sz="2000" i="1" dirty="0"/>
              <a:t>Assessing Learners in Higher Education</a:t>
            </a:r>
            <a:r>
              <a:rPr lang="en-GB" sz="2000" dirty="0"/>
              <a:t>, London: Kogan Page.</a:t>
            </a:r>
            <a:endParaRPr lang="en-US"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GB" sz="2000" dirty="0"/>
              <a:t>Brown, S. and Race, P. (2012) </a:t>
            </a:r>
            <a:r>
              <a:rPr lang="en-GB" sz="2000" i="1" dirty="0"/>
              <a:t>Using effective assessment to promote learning,</a:t>
            </a:r>
            <a:r>
              <a:rPr lang="en-GB" sz="2000" dirty="0"/>
              <a:t> in Hunt, L and Chalmers, D. </a:t>
            </a:r>
            <a:r>
              <a:rPr lang="en-GB" sz="2000" i="1" dirty="0"/>
              <a:t>University Teaching in Focus: a learning-centred approach</a:t>
            </a:r>
            <a:r>
              <a:rPr lang="en-GB" sz="2000" dirty="0"/>
              <a:t>, Victoria, Australia, Acer Press, and Abingdon: Routledge.</a:t>
            </a:r>
          </a:p>
          <a:p>
            <a:pPr eaLnBrk="1" hangingPunct="1">
              <a:buFont typeface="Wingdings" pitchFamily="2" charset="2"/>
              <a:buNone/>
              <a:defRPr/>
            </a:pPr>
            <a:r>
              <a:rPr lang="en-US" sz="2000" dirty="0"/>
              <a:t>Carless, D., Joughin,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1"/>
            <a:ext cx="7543800" cy="50435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3</a:t>
            </a:r>
          </a:p>
        </p:txBody>
      </p:sp>
      <p:sp>
        <p:nvSpPr>
          <p:cNvPr id="43011" name="Rectangle 3"/>
          <p:cNvSpPr>
            <a:spLocks noGrp="1" noChangeArrowheads="1"/>
          </p:cNvSpPr>
          <p:nvPr>
            <p:ph type="body" idx="1"/>
          </p:nvPr>
        </p:nvSpPr>
        <p:spPr>
          <a:xfrm>
            <a:off x="142844" y="764704"/>
            <a:ext cx="8750331" cy="5617047"/>
          </a:xfrm>
        </p:spPr>
        <p:txBody>
          <a:bodyPr/>
          <a:lstStyle/>
          <a:p>
            <a:pPr marL="609600" indent="-609600" eaLnBrk="1" hangingPunct="1">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None/>
              <a:defRPr/>
            </a:pPr>
            <a:r>
              <a:rPr lang="en-GB" sz="2000" dirty="0"/>
              <a:t>Higher Education Academy (2012) </a:t>
            </a:r>
            <a:r>
              <a:rPr lang="en-GB" sz="2000" i="1" dirty="0"/>
              <a:t>A marked improvement; transforming assessment in higher education</a:t>
            </a:r>
            <a:r>
              <a:rPr lang="en-GB" sz="2000" dirty="0"/>
              <a:t>, York: HEA.</a:t>
            </a:r>
          </a:p>
          <a:p>
            <a:pPr marL="609600" indent="-609600" eaLnBrk="1" hangingPunct="1">
              <a:buFont typeface="Wingdings" pitchFamily="2" charset="2"/>
              <a:buNone/>
              <a:defRPr/>
            </a:pPr>
            <a:r>
              <a:rPr lang="en-GB" sz="2000" dirty="0"/>
              <a:t>Knight, P. and </a:t>
            </a:r>
            <a:r>
              <a:rPr lang="en-GB" sz="2000" dirty="0" err="1"/>
              <a:t>Yorke</a:t>
            </a:r>
            <a:r>
              <a:rPr lang="en-GB" sz="2000" dirty="0"/>
              <a:t>, M. (2003) </a:t>
            </a:r>
            <a:r>
              <a:rPr lang="en-GB" sz="2000" i="1" dirty="0"/>
              <a:t>Assessment, learning and employability</a:t>
            </a:r>
            <a:r>
              <a:rPr lang="en-GB" sz="2000" dirty="0"/>
              <a:t> Maidenhead, UK: SRHE/Open University Press.</a:t>
            </a:r>
          </a:p>
          <a:p>
            <a:pPr eaLnBrk="1" hangingPunct="1">
              <a:buFont typeface="Wingdings" pitchFamily="2" charset="2"/>
              <a:buNone/>
              <a:defRPr/>
            </a:pPr>
            <a:r>
              <a:rPr lang="en-GB" sz="2000" dirty="0" err="1"/>
              <a:t>Mentkowski</a:t>
            </a:r>
            <a:r>
              <a:rPr lang="en-GB" sz="2000" dirty="0"/>
              <a:t>, M. and associates (2000) p.82 </a:t>
            </a:r>
            <a:r>
              <a:rPr lang="en-GB" sz="2000" i="1" dirty="0"/>
              <a:t>Learning that lasts: integrating learning development and performance in college and beyond,</a:t>
            </a:r>
            <a:r>
              <a:rPr lang="en-GB" sz="2000" dirty="0"/>
              <a:t> San Francisco: </a:t>
            </a:r>
            <a:r>
              <a:rPr lang="en-GB" sz="2000" dirty="0" err="1"/>
              <a:t>Jossey</a:t>
            </a:r>
            <a:r>
              <a:rPr lang="en-GB" sz="2000" dirty="0"/>
              <a:t>-Bass.</a:t>
            </a:r>
          </a:p>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498449"/>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Useful references 4</a:t>
            </a:r>
          </a:p>
        </p:txBody>
      </p:sp>
      <p:sp>
        <p:nvSpPr>
          <p:cNvPr id="48131" name="Content Placeholder 2"/>
          <p:cNvSpPr>
            <a:spLocks noGrp="1"/>
          </p:cNvSpPr>
          <p:nvPr>
            <p:ph idx="1"/>
          </p:nvPr>
        </p:nvSpPr>
        <p:spPr>
          <a:xfrm>
            <a:off x="468313" y="692696"/>
            <a:ext cx="8229600" cy="5509667"/>
          </a:xfrm>
        </p:spPr>
        <p:txBody>
          <a:bodyPr/>
          <a:lstStyle/>
          <a:p>
            <a:pPr eaLnBrk="1" hangingPunct="1">
              <a:buNone/>
            </a:pPr>
            <a:r>
              <a:rPr lang="en-GB" sz="2000" dirty="0"/>
              <a:t>Pickford, R. and Brown, S. (2006) </a:t>
            </a:r>
            <a:r>
              <a:rPr lang="en-GB" sz="2000" i="1" dirty="0"/>
              <a:t>Assessing skills and practice,</a:t>
            </a:r>
            <a:r>
              <a:rPr lang="en-GB" sz="2000" dirty="0"/>
              <a:t> London: Routledge. </a:t>
            </a:r>
          </a:p>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 </a:t>
            </a: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7858156" cy="1074514"/>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This session will focus on what kinds of feedback work best for students, enabling participants to:</a:t>
            </a:r>
          </a:p>
        </p:txBody>
      </p:sp>
      <p:sp>
        <p:nvSpPr>
          <p:cNvPr id="3" name="Content Placeholder 2"/>
          <p:cNvSpPr>
            <a:spLocks noGrp="1"/>
          </p:cNvSpPr>
          <p:nvPr>
            <p:ph idx="1"/>
          </p:nvPr>
        </p:nvSpPr>
        <p:spPr>
          <a:xfrm>
            <a:off x="468313" y="1268761"/>
            <a:ext cx="8229600" cy="4933602"/>
          </a:xfrm>
        </p:spPr>
        <p:txBody>
          <a:bodyPr/>
          <a:lstStyle/>
          <a:p>
            <a:pPr lvl="0"/>
            <a:r>
              <a:rPr lang="en-GB" sz="2600" dirty="0"/>
              <a:t>Reflect on the importance of assessment, and particularly feedback as integral to learning and in helping students take assessment seriously;</a:t>
            </a:r>
          </a:p>
          <a:p>
            <a:pPr lvl="0"/>
            <a:r>
              <a:rPr lang="en-GB" sz="2600" dirty="0"/>
              <a:t>Consider a range of methods to give students feedback effectively and efficiently which are time efficient for staff and useful to students;</a:t>
            </a:r>
          </a:p>
          <a:p>
            <a:pPr lvl="0"/>
            <a:r>
              <a:rPr lang="en-GB" sz="2600" dirty="0"/>
              <a:t>Explore approaches that maximise the chances of students actually reading and using the feedback they are given;</a:t>
            </a:r>
          </a:p>
          <a:p>
            <a:pPr lvl="0"/>
            <a:r>
              <a:rPr lang="en-GB" sz="2600" dirty="0"/>
              <a:t>Plan a series of enhancements at a local level to improve assessment and feedback in the Faculty.</a:t>
            </a:r>
          </a:p>
          <a:p>
            <a:endParaRPr lang="en-GB"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Streamlining assessment:</a:t>
            </a:r>
            <a:br>
              <a:rPr lang="en-GB" sz="3200" dirty="0"/>
            </a:br>
            <a:r>
              <a:rPr lang="en-GB" sz="3200" dirty="0"/>
              <a:t>why would we wish to do it?</a:t>
            </a:r>
          </a:p>
        </p:txBody>
      </p:sp>
      <p:sp>
        <p:nvSpPr>
          <p:cNvPr id="1433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Huge pressure on resources in higher education;</a:t>
            </a:r>
          </a:p>
          <a:p>
            <a:r>
              <a:rPr lang="en-GB" sz="2600" dirty="0"/>
              <a:t>Larger numbers of students in cohorts;</a:t>
            </a:r>
          </a:p>
          <a:p>
            <a:r>
              <a:rPr lang="en-GB" sz="2600" dirty="0"/>
              <a:t>Ever-increasing demands on staff time;</a:t>
            </a:r>
          </a:p>
          <a:p>
            <a:r>
              <a:rPr lang="en-GB" sz="2600" dirty="0"/>
              <a:t>Staff indicate they spend a disproportionate time on assessment drudgery;</a:t>
            </a:r>
          </a:p>
          <a:p>
            <a:r>
              <a:rPr lang="en-GB" sz="2600" dirty="0"/>
              <a:t>The means exist nowadays to undertake some aspects of assessment more effectively and efficiently.</a:t>
            </a:r>
          </a:p>
          <a:p>
            <a:endParaRPr lang="en-GB"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Efficient assessment: we need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Stop marking, start assessing! </a:t>
            </a:r>
          </a:p>
          <a:p>
            <a:r>
              <a:rPr lang="en-GB" sz="2600" dirty="0"/>
              <a:t>Explore ways to maximise student ‘time on task’ (Gibbs) and minimise staff drudgery;</a:t>
            </a:r>
          </a:p>
          <a:p>
            <a:r>
              <a:rPr lang="en-GB" sz="2600" dirty="0"/>
              <a:t>Remember that feedback is crucial to student learning but the most time-consuming aspect of assessment: we need to explore ways of giving feedback effectively and efficiently.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To give feedback more effectively </a:t>
            </a:r>
            <a:br>
              <a:rPr lang="en-GB" sz="3200"/>
            </a:br>
            <a:r>
              <a:rPr lang="en-GB" sz="320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Use assignment return sheets;</a:t>
            </a:r>
          </a:p>
          <a:p>
            <a:r>
              <a:rPr lang="en-GB" sz="2600" dirty="0"/>
              <a:t>Use statement banks;</a:t>
            </a:r>
          </a:p>
          <a:p>
            <a:r>
              <a:rPr lang="en-GB" sz="2600"/>
              <a:t>Use </a:t>
            </a:r>
            <a:r>
              <a:rPr lang="en-GB" sz="2600" dirty="0"/>
              <a:t>technologies for delivering and managing assessment.</a:t>
            </a:r>
          </a:p>
          <a:p>
            <a:endParaRPr lang="en-GB"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Face-to-face feedback uses tone of voice, emphasis, body language;</a:t>
            </a:r>
          </a:p>
          <a:p>
            <a:r>
              <a:rPr lang="en-GB" sz="2600"/>
              <a:t>Students learn from feedback to each others’ work;</a:t>
            </a:r>
          </a:p>
          <a:p>
            <a:r>
              <a:rPr lang="en-GB" sz="2600"/>
              <a:t>Students can ask questions;</a:t>
            </a:r>
          </a:p>
          <a:p>
            <a:r>
              <a:rPr lang="en-GB" sz="2600"/>
              <a:t>Makes feedback a shared experience.</a:t>
            </a:r>
          </a:p>
          <a:p>
            <a:endParaRPr lang="en-GB" sz="2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remediates errors, clarifies misunderstandings, and praises good practice;</a:t>
            </a:r>
          </a:p>
          <a:p>
            <a:r>
              <a:rPr lang="en-GB" sz="2600" dirty="0"/>
              <a:t>Students have a chance to ask and answer questions;</a:t>
            </a:r>
          </a:p>
          <a:p>
            <a:r>
              <a:rPr lang="en-GB" sz="2600" dirty="0"/>
              <a:t>An audio file can be made available on the VLE.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2461</Words>
  <Application>Microsoft Office PowerPoint</Application>
  <PresentationFormat>On-screen Show (4:3)</PresentationFormat>
  <Paragraphs>202</Paragraphs>
  <Slides>28</Slides>
  <Notes>25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28</vt:i4>
      </vt:variant>
    </vt:vector>
  </HeadingPairs>
  <TitlesOfParts>
    <vt:vector size="38" baseType="lpstr">
      <vt:lpstr>Arial</vt:lpstr>
      <vt:lpstr>Arial Rounded MT Bold</vt:lpstr>
      <vt:lpstr>Batang</vt:lpstr>
      <vt:lpstr>Blackadder ITC</vt:lpstr>
      <vt:lpstr>Calibri</vt:lpstr>
      <vt:lpstr>Comic Sans MS</vt:lpstr>
      <vt:lpstr>Times New Roman</vt:lpstr>
      <vt:lpstr>Wingdings</vt:lpstr>
      <vt:lpstr>LeedsMet template</vt:lpstr>
      <vt:lpstr>101_Custom Design</vt:lpstr>
      <vt:lpstr>Making assessment and feedback more manageable &amp; effective with large cohorts</vt:lpstr>
      <vt:lpstr>Rationale</vt:lpstr>
      <vt:lpstr>This session will focus on what kinds of feedback work best for students, enabling participants to:</vt:lpstr>
      <vt:lpstr>Streamlining assessment: why would we wish to do it?</vt:lpstr>
      <vt:lpstr>Efficient assessment: we need to:</vt:lpstr>
      <vt:lpstr>To give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Computer-assisted assignments: how?</vt:lpstr>
      <vt:lpstr>Use CAA for rather than of learning</vt:lpstr>
      <vt:lpstr>Making assessment work well</vt:lpstr>
      <vt:lpstr>Encouraging students to use the feedback we provide for them</vt:lpstr>
      <vt:lpstr>Conclusions</vt:lpstr>
      <vt:lpstr>These and other slides will be available on my website at http://sally-brown.net </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2017-05-22T09:29:31Z</dcterms:modified>
</cp:coreProperties>
</file>