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 id="2147483809" r:id="rId4"/>
  </p:sldMasterIdLst>
  <p:notesMasterIdLst>
    <p:notesMasterId r:id="rId32"/>
  </p:notesMasterIdLst>
  <p:handoutMasterIdLst>
    <p:handoutMasterId r:id="rId33"/>
  </p:handoutMasterIdLst>
  <p:sldIdLst>
    <p:sldId id="420" r:id="rId5"/>
    <p:sldId id="679" r:id="rId6"/>
    <p:sldId id="670" r:id="rId7"/>
    <p:sldId id="640" r:id="rId8"/>
    <p:sldId id="665" r:id="rId9"/>
    <p:sldId id="671" r:id="rId10"/>
    <p:sldId id="672" r:id="rId11"/>
    <p:sldId id="673" r:id="rId12"/>
    <p:sldId id="674" r:id="rId13"/>
    <p:sldId id="662" r:id="rId14"/>
    <p:sldId id="675" r:id="rId15"/>
    <p:sldId id="682" r:id="rId16"/>
    <p:sldId id="678" r:id="rId17"/>
    <p:sldId id="677" r:id="rId18"/>
    <p:sldId id="663" r:id="rId19"/>
    <p:sldId id="658" r:id="rId20"/>
    <p:sldId id="668" r:id="rId21"/>
    <p:sldId id="669" r:id="rId22"/>
    <p:sldId id="653" r:id="rId23"/>
    <p:sldId id="549" r:id="rId24"/>
    <p:sldId id="637" r:id="rId25"/>
    <p:sldId id="656" r:id="rId26"/>
    <p:sldId id="382" r:id="rId27"/>
    <p:sldId id="270" r:id="rId28"/>
    <p:sldId id="271" r:id="rId29"/>
    <p:sldId id="272" r:id="rId30"/>
    <p:sldId id="317" r:id="rId31"/>
  </p:sldIdLst>
  <p:sldSz cx="9144000" cy="6858000" type="screen4x3"/>
  <p:notesSz cx="7010400" cy="92964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11" autoAdjust="0"/>
    <p:restoredTop sz="94533" autoAdjust="0"/>
  </p:normalViewPr>
  <p:slideViewPr>
    <p:cSldViewPr>
      <p:cViewPr>
        <p:scale>
          <a:sx n="75" d="100"/>
          <a:sy n="75" d="100"/>
        </p:scale>
        <p:origin x="1326" y="30"/>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0" d="100"/>
          <a:sy n="80" d="100"/>
        </p:scale>
        <p:origin x="-2022"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a:p>
        </p:txBody>
      </p:sp>
    </p:spTree>
    <p:extLst>
      <p:ext uri="{BB962C8B-B14F-4D97-AF65-F5344CB8AC3E}">
        <p14:creationId xmlns:p14="http://schemas.microsoft.com/office/powerpoint/2010/main" val="24492398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a:p>
        </p:txBody>
      </p:sp>
    </p:spTree>
    <p:extLst>
      <p:ext uri="{BB962C8B-B14F-4D97-AF65-F5344CB8AC3E}">
        <p14:creationId xmlns:p14="http://schemas.microsoft.com/office/powerpoint/2010/main" val="41747787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a:p>
        </p:txBody>
      </p:sp>
    </p:spTree>
    <p:extLst>
      <p:ext uri="{BB962C8B-B14F-4D97-AF65-F5344CB8AC3E}">
        <p14:creationId xmlns:p14="http://schemas.microsoft.com/office/powerpoint/2010/main" val="15690490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27</a:t>
            </a:fld>
            <a:endParaRPr lang="en-US"/>
          </a:p>
        </p:txBody>
      </p:sp>
    </p:spTree>
    <p:extLst>
      <p:ext uri="{BB962C8B-B14F-4D97-AF65-F5344CB8AC3E}">
        <p14:creationId xmlns:p14="http://schemas.microsoft.com/office/powerpoint/2010/main" val="1181606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4</a:t>
            </a:fld>
            <a:endParaRPr lang="en-GB"/>
          </a:p>
        </p:txBody>
      </p:sp>
    </p:spTree>
    <p:extLst>
      <p:ext uri="{BB962C8B-B14F-4D97-AF65-F5344CB8AC3E}">
        <p14:creationId xmlns:p14="http://schemas.microsoft.com/office/powerpoint/2010/main" val="34412919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5</a:t>
            </a:fld>
            <a:endParaRPr lang="en-GB" dirty="0"/>
          </a:p>
        </p:txBody>
      </p:sp>
    </p:spTree>
    <p:extLst>
      <p:ext uri="{BB962C8B-B14F-4D97-AF65-F5344CB8AC3E}">
        <p14:creationId xmlns:p14="http://schemas.microsoft.com/office/powerpoint/2010/main" val="31484422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15</a:t>
            </a:fld>
            <a:endParaRPr lang="en-US" dirty="0"/>
          </a:p>
        </p:txBody>
      </p:sp>
    </p:spTree>
    <p:extLst>
      <p:ext uri="{BB962C8B-B14F-4D97-AF65-F5344CB8AC3E}">
        <p14:creationId xmlns:p14="http://schemas.microsoft.com/office/powerpoint/2010/main" val="3215969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17</a:t>
            </a:fld>
            <a:endParaRPr lang="en-US"/>
          </a:p>
        </p:txBody>
      </p:sp>
    </p:spTree>
    <p:extLst>
      <p:ext uri="{BB962C8B-B14F-4D97-AF65-F5344CB8AC3E}">
        <p14:creationId xmlns:p14="http://schemas.microsoft.com/office/powerpoint/2010/main" val="3858587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18</a:t>
            </a:fld>
            <a:endParaRPr lang="en-US"/>
          </a:p>
        </p:txBody>
      </p:sp>
    </p:spTree>
    <p:extLst>
      <p:ext uri="{BB962C8B-B14F-4D97-AF65-F5344CB8AC3E}">
        <p14:creationId xmlns:p14="http://schemas.microsoft.com/office/powerpoint/2010/main" val="2751404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20</a:t>
            </a:fld>
            <a:endParaRPr lang="en-GB"/>
          </a:p>
        </p:txBody>
      </p:sp>
    </p:spTree>
    <p:extLst>
      <p:ext uri="{BB962C8B-B14F-4D97-AF65-F5344CB8AC3E}">
        <p14:creationId xmlns:p14="http://schemas.microsoft.com/office/powerpoint/2010/main" val="22703315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22</a:t>
            </a:fld>
            <a:endParaRPr lang="en-US" dirty="0"/>
          </a:p>
        </p:txBody>
      </p:sp>
    </p:spTree>
    <p:extLst>
      <p:ext uri="{BB962C8B-B14F-4D97-AF65-F5344CB8AC3E}">
        <p14:creationId xmlns:p14="http://schemas.microsoft.com/office/powerpoint/2010/main" val="24374724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23</a:t>
            </a:fld>
            <a:endParaRPr lang="en-US" dirty="0"/>
          </a:p>
        </p:txBody>
      </p:sp>
    </p:spTree>
    <p:extLst>
      <p:ext uri="{BB962C8B-B14F-4D97-AF65-F5344CB8AC3E}">
        <p14:creationId xmlns:p14="http://schemas.microsoft.com/office/powerpoint/2010/main" val="36587952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22/05/2017</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22/05/2017</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22/05/2017</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55326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22/05/2017</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22/05/2017</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22/05/2017</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22/05/2017</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22/05/2017</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22/05/2017</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22/05/2017</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22/05/2017</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22/05/2017</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22/05/2017</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fontAlgn="auto">
              <a:spcBef>
                <a:spcPts val="0"/>
              </a:spcBef>
              <a:spcAft>
                <a:spcPts val="0"/>
              </a:spcAft>
            </a:pPr>
            <a:fld id="{57BD1ECA-B9A4-47A1-87EC-BA9C958C3693}" type="datetimeFigureOut">
              <a:rPr lang="en-GB" smtClean="0">
                <a:solidFill>
                  <a:prstClr val="black">
                    <a:tint val="75000"/>
                  </a:prstClr>
                </a:solidFill>
                <a:latin typeface="Calibri"/>
              </a:rPr>
              <a:pPr defTabSz="457200" fontAlgn="auto">
                <a:spcBef>
                  <a:spcPts val="0"/>
                </a:spcBef>
                <a:spcAft>
                  <a:spcPts val="0"/>
                </a:spcAft>
              </a:pPr>
              <a:t>22/05/2017</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fontAlgn="auto">
              <a:spcBef>
                <a:spcPts val="0"/>
              </a:spcBef>
              <a:spcAft>
                <a:spcPts val="0"/>
              </a:spcAft>
            </a:pPr>
            <a:fld id="{E97E8D60-9F9C-4B4B-A8FC-65DF457B9F4F}" type="slidenum">
              <a:rPr lang="en-GB" smtClean="0">
                <a:solidFill>
                  <a:prstClr val="black">
                    <a:tint val="75000"/>
                  </a:prstClr>
                </a:solidFill>
                <a:latin typeface="Calibri"/>
              </a:rPr>
              <a:pPr defTabSz="457200" fontAlgn="auto">
                <a:spcBef>
                  <a:spcPts val="0"/>
                </a:spcBef>
                <a:spcAft>
                  <a:spcPts val="0"/>
                </a:spcAft>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722261338"/>
      </p:ext>
    </p:extLst>
  </p:cSld>
  <p:clrMap bg1="lt1" tx1="dk1" bg2="lt2" tx2="dk2" accent1="accent1" accent2="accent2" accent3="accent3" accent4="accent4" accent5="accent5" accent6="accent6" hlink="hlink" folHlink="folHlink"/>
  <p:sldLayoutIdLst>
    <p:sldLayoutId id="214748381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pass.brad.ac.uk/short-guide.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jisc.ac.uk/whatwedo/programmes/usersandinnovation/soundsgood.aspx" TargetMode="External"/><Relationship Id="rId4" Type="http://schemas.openxmlformats.org/officeDocument/2006/relationships/hyperlink" Target="http://www.pass.brad.ac.uk/"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400" dirty="0"/>
              <a:t>Designing and managing authentic assignments</a:t>
            </a:r>
          </a:p>
        </p:txBody>
      </p:sp>
      <p:sp>
        <p:nvSpPr>
          <p:cNvPr id="3075" name="Rectangle 3"/>
          <p:cNvSpPr>
            <a:spLocks noGrp="1" noChangeArrowheads="1"/>
          </p:cNvSpPr>
          <p:nvPr>
            <p:ph type="subTitle" idx="1"/>
          </p:nvPr>
        </p:nvSpPr>
        <p:spPr>
          <a:xfrm>
            <a:off x="323528" y="2928934"/>
            <a:ext cx="6912768" cy="3429004"/>
          </a:xfrm>
        </p:spPr>
        <p:txBody>
          <a:bodyPr/>
          <a:lstStyle/>
          <a:p>
            <a:pPr algn="ctr" eaLnBrk="1" hangingPunct="1">
              <a:defRPr/>
            </a:pPr>
            <a:r>
              <a:rPr lang="en-GB" sz="2400" dirty="0">
                <a:solidFill>
                  <a:schemeClr val="tx2">
                    <a:lumMod val="60000"/>
                    <a:lumOff val="40000"/>
                  </a:schemeClr>
                </a:solidFill>
              </a:rPr>
              <a:t>Sheffield University</a:t>
            </a:r>
          </a:p>
          <a:p>
            <a:pPr algn="ctr" eaLnBrk="1" hangingPunct="1">
              <a:defRPr/>
            </a:pPr>
            <a:r>
              <a:rPr lang="en-GB" sz="2400" dirty="0">
                <a:solidFill>
                  <a:schemeClr val="tx2">
                    <a:lumMod val="60000"/>
                    <a:lumOff val="40000"/>
                  </a:schemeClr>
                </a:solidFill>
              </a:rPr>
              <a:t>Computer Science Teaching and Research retreat</a:t>
            </a:r>
          </a:p>
          <a:p>
            <a:pPr algn="ctr" eaLnBrk="1" hangingPunct="1">
              <a:defRPr/>
            </a:pPr>
            <a:r>
              <a:rPr lang="en-GB" sz="1800" dirty="0"/>
              <a:t>May</a:t>
            </a:r>
            <a:r>
              <a:rPr lang="en-GB" sz="1800" dirty="0">
                <a:solidFill>
                  <a:schemeClr val="tx2">
                    <a:lumMod val="60000"/>
                    <a:lumOff val="40000"/>
                  </a:schemeClr>
                </a:solidFill>
              </a:rPr>
              <a:t> </a:t>
            </a:r>
            <a:r>
              <a:rPr lang="en-GB" sz="1800" dirty="0"/>
              <a:t>2017</a:t>
            </a:r>
          </a:p>
          <a:p>
            <a:pPr algn="ctr" eaLnBrk="1" hangingPunct="1">
              <a:defRPr/>
            </a:pPr>
            <a:r>
              <a:rPr lang="en-GB" sz="1800" dirty="0"/>
              <a:t>Sally Brown</a:t>
            </a:r>
          </a:p>
          <a:p>
            <a:pPr algn="ctr" eaLnBrk="1" hangingPunct="1">
              <a:defRPr/>
            </a:pPr>
            <a:r>
              <a:rPr lang="en-GB" sz="1800" dirty="0"/>
              <a:t>#</a:t>
            </a:r>
            <a:r>
              <a:rPr lang="en-GB" sz="1800" dirty="0" err="1"/>
              <a:t>ProfSallyBrown</a:t>
            </a:r>
            <a:r>
              <a:rPr lang="en-GB" sz="1800" dirty="0"/>
              <a:t>  http://sally-brown.net</a:t>
            </a:r>
          </a:p>
          <a:p>
            <a:pPr algn="ctr" eaLnBrk="1" hangingPunct="1">
              <a:defRPr/>
            </a:pPr>
            <a:r>
              <a:rPr lang="en-GB" sz="1800" dirty="0"/>
              <a:t>PFHEA, SFSEDA, NTF</a:t>
            </a:r>
          </a:p>
          <a:p>
            <a:pPr algn="ctr" eaLnBrk="1" hangingPunct="1">
              <a:defRPr/>
            </a:pPr>
            <a:r>
              <a:rPr lang="en-GB" sz="1800" dirty="0"/>
              <a:t>Emerita Professor, Leeds Beckett University</a:t>
            </a:r>
          </a:p>
          <a:p>
            <a:pPr algn="ctr" eaLnBrk="1" hangingPunct="1">
              <a:defRPr/>
            </a:pPr>
            <a:r>
              <a:rPr lang="en-GB" sz="1800" dirty="0"/>
              <a:t>Visiting Professor: University of Plymouth, Liverpool John Moores University and University of South Wales.</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Questions employers might ask at interview that might help us frame some of our assignments</a:t>
            </a:r>
          </a:p>
        </p:txBody>
      </p:sp>
      <p:sp>
        <p:nvSpPr>
          <p:cNvPr id="5" name="Content Placeholder 4"/>
          <p:cNvSpPr>
            <a:spLocks noGrp="1"/>
          </p:cNvSpPr>
          <p:nvPr>
            <p:ph idx="1"/>
          </p:nvPr>
        </p:nvSpPr>
        <p:spPr>
          <a:xfrm>
            <a:off x="107504" y="1124744"/>
            <a:ext cx="8640960" cy="5077619"/>
          </a:xfrm>
        </p:spPr>
        <p:txBody>
          <a:bodyPr/>
          <a:lstStyle/>
          <a:p>
            <a:pPr marL="0" indent="0">
              <a:buNone/>
            </a:pPr>
            <a:r>
              <a:rPr lang="en-GB" b="0" dirty="0"/>
              <a:t> </a:t>
            </a:r>
            <a:r>
              <a:rPr lang="en-GB" dirty="0"/>
              <a:t>Can you tell us about an occasion when:</a:t>
            </a:r>
          </a:p>
          <a:p>
            <a:r>
              <a:rPr lang="en-GB" dirty="0"/>
              <a:t>you worked together with colleagues in a group to produce a collective outcome;</a:t>
            </a:r>
          </a:p>
          <a:p>
            <a:r>
              <a:rPr lang="en-GB" dirty="0"/>
              <a:t>you had to work autonomously with incomplete information and self-derived data sources;</a:t>
            </a:r>
          </a:p>
          <a:p>
            <a:r>
              <a:rPr lang="en-GB" dirty="0"/>
              <a:t>you developed strategies to solve real life problems and tested them out;</a:t>
            </a:r>
          </a:p>
          <a:p>
            <a:r>
              <a:rPr lang="en-GB" dirty="0"/>
              <a:t>you had a leadership role in a team, and could you tell us your strategies to influence and persuade your colleagues to achieve a collective task;</a:t>
            </a:r>
          </a:p>
          <a:p>
            <a:r>
              <a:rPr lang="en-GB" dirty="0"/>
              <a:t>you had to communicate outcomes from your project work orally, in writing, through social media and/or through a visual medium?</a:t>
            </a:r>
            <a:br>
              <a:rPr lang="en-GB" dirty="0"/>
            </a:br>
            <a:endParaRPr lang="en-GB" dirty="0"/>
          </a:p>
          <a:p>
            <a:endParaRPr lang="en-GB" dirty="0"/>
          </a:p>
          <a:p>
            <a:endParaRPr lang="en-GB" dirty="0"/>
          </a:p>
        </p:txBody>
      </p:sp>
    </p:spTree>
    <p:extLst>
      <p:ext uri="{BB962C8B-B14F-4D97-AF65-F5344CB8AC3E}">
        <p14:creationId xmlns:p14="http://schemas.microsoft.com/office/powerpoint/2010/main" val="393067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Review practice: what can we do to build authenticity in to our assessment?</a:t>
            </a:r>
          </a:p>
        </p:txBody>
      </p:sp>
      <p:sp>
        <p:nvSpPr>
          <p:cNvPr id="3" name="Content Placeholder 2"/>
          <p:cNvSpPr>
            <a:spLocks noGrp="1"/>
          </p:cNvSpPr>
          <p:nvPr>
            <p:ph idx="1"/>
          </p:nvPr>
        </p:nvSpPr>
        <p:spPr>
          <a:xfrm>
            <a:off x="323528" y="1412875"/>
            <a:ext cx="8374385" cy="4789488"/>
          </a:xfrm>
        </p:spPr>
        <p:txBody>
          <a:bodyPr/>
          <a:lstStyle/>
          <a:p>
            <a:pPr marL="0" indent="0">
              <a:buNone/>
            </a:pPr>
            <a:r>
              <a:rPr lang="en-GB" sz="2000" dirty="0"/>
              <a:t>We need to design assignments that stretch students beyond mechanistic tasks and make assessment fully integral to the learning experience (Sambell et al, 2012). Such authentic assignments and activities could include:</a:t>
            </a:r>
          </a:p>
          <a:p>
            <a:pPr lvl="0"/>
            <a:r>
              <a:rPr lang="en-GB" sz="2000" dirty="0"/>
              <a:t>Action-orientated tasks, that are underpinned by relevant evidence-based scholarship and where students are learning by doing (Race, 2014);</a:t>
            </a:r>
          </a:p>
          <a:p>
            <a:pPr lvl="0"/>
            <a:r>
              <a:rPr lang="en-GB" sz="2000" dirty="0"/>
              <a:t>Ones that are truly representative of student effort, maximising time-on-task, with marks reflecting the achievement of learning outcomes specified in the programme outlines and which are coherent, constructively aligned (Biggs and Tang, 2007) and challenging;</a:t>
            </a:r>
          </a:p>
          <a:p>
            <a:pPr lvl="0"/>
            <a:r>
              <a:rPr lang="en-GB" sz="2000" dirty="0"/>
              <a:t>Processes that are nuanced, clearly articulated and transparent in demonstrating the way that decisions are reached on assessment grades (QAA, 2014);</a:t>
            </a:r>
          </a:p>
          <a:p>
            <a:r>
              <a:rPr lang="en-GB" sz="2000" dirty="0"/>
              <a:t>Assessment strategies that work at a programme rather than a module level (McDowell, 2012).</a:t>
            </a:r>
          </a:p>
        </p:txBody>
      </p:sp>
    </p:spTree>
    <p:extLst>
      <p:ext uri="{BB962C8B-B14F-4D97-AF65-F5344CB8AC3E}">
        <p14:creationId xmlns:p14="http://schemas.microsoft.com/office/powerpoint/2010/main" val="920332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8579296" cy="764704"/>
          </a:xfrm>
          <a:noFill/>
          <a:ln w="9525">
            <a:noFill/>
            <a:miter lim="800000"/>
            <a:headEnd/>
            <a:tailEnd/>
          </a:ln>
        </p:spPr>
        <p:txBody>
          <a:bodyPr vert="horz" wrap="square" lIns="91440" tIns="45720" rIns="91440" bIns="45720" numCol="1" anchor="b" anchorCtr="0" compatLnSpc="1">
            <a:prstTxWarp prst="textNoShape">
              <a:avLst/>
            </a:prstTxWarp>
            <a:normAutofit/>
          </a:bodyPr>
          <a:lstStyle/>
          <a:p>
            <a:pPr eaLnBrk="0" fontAlgn="base" hangingPunct="0">
              <a:spcAft>
                <a:spcPct val="0"/>
              </a:spcAft>
            </a:pPr>
            <a:r>
              <a:rPr lang="en-GB" sz="2800" b="1" dirty="0">
                <a:solidFill>
                  <a:srgbClr val="002060"/>
                </a:solidFill>
                <a:latin typeface="+mn-lt"/>
              </a:rPr>
              <a:t>Assessment must engage students in active tasks, e.g.</a:t>
            </a:r>
          </a:p>
        </p:txBody>
      </p:sp>
      <p:sp>
        <p:nvSpPr>
          <p:cNvPr id="4" name="Content Placeholder 3"/>
          <p:cNvSpPr>
            <a:spLocks noGrp="1"/>
          </p:cNvSpPr>
          <p:nvPr>
            <p:ph sz="half" idx="1"/>
          </p:nvPr>
        </p:nvSpPr>
        <p:spPr>
          <a:xfrm>
            <a:off x="228600" y="620688"/>
            <a:ext cx="4267200" cy="6237312"/>
          </a:xfrm>
        </p:spPr>
        <p:txBody>
          <a:bodyPr>
            <a:noAutofit/>
          </a:bodyPr>
          <a:lstStyle/>
          <a:p>
            <a:pPr marL="0" indent="0">
              <a:buNone/>
            </a:pPr>
            <a:r>
              <a:rPr lang="en-GB" sz="1700" b="1" dirty="0"/>
              <a:t>Studio critiques</a:t>
            </a:r>
          </a:p>
          <a:p>
            <a:pPr marL="0" indent="0">
              <a:buNone/>
            </a:pPr>
            <a:r>
              <a:rPr lang="en-GB" sz="1700" b="1" dirty="0"/>
              <a:t>Simulations		</a:t>
            </a:r>
          </a:p>
          <a:p>
            <a:pPr marL="0" indent="0">
              <a:buNone/>
            </a:pPr>
            <a:r>
              <a:rPr lang="en-GB" sz="1700" b="1" dirty="0"/>
              <a:t>Multiple choice questions in class</a:t>
            </a:r>
          </a:p>
          <a:p>
            <a:pPr marL="0" indent="0">
              <a:buNone/>
            </a:pPr>
            <a:r>
              <a:rPr lang="en-GB" sz="1700" b="1" dirty="0"/>
              <a:t>Oral report (individual or group)</a:t>
            </a:r>
          </a:p>
          <a:p>
            <a:pPr marL="0" indent="0">
              <a:buNone/>
            </a:pPr>
            <a:r>
              <a:rPr lang="en-GB" sz="1700" b="1" dirty="0"/>
              <a:t>Business/Elevator pitches</a:t>
            </a:r>
          </a:p>
          <a:p>
            <a:pPr marL="0" indent="0">
              <a:buNone/>
            </a:pPr>
            <a:r>
              <a:rPr lang="en-GB" sz="1700" b="1" dirty="0"/>
              <a:t>Case studies</a:t>
            </a:r>
          </a:p>
          <a:p>
            <a:pPr marL="0" indent="0">
              <a:buNone/>
            </a:pPr>
            <a:r>
              <a:rPr lang="en-GB" sz="1700" b="1" dirty="0"/>
              <a:t>Annotated bibliographies</a:t>
            </a:r>
          </a:p>
          <a:p>
            <a:pPr marL="0" indent="0">
              <a:buNone/>
            </a:pPr>
            <a:r>
              <a:rPr lang="en-GB" sz="1700" b="1" dirty="0"/>
              <a:t>Executive summaries</a:t>
            </a:r>
          </a:p>
          <a:p>
            <a:pPr marL="0" indent="0">
              <a:buNone/>
            </a:pPr>
            <a:r>
              <a:rPr lang="en-GB" sz="1700" b="1" dirty="0"/>
              <a:t>Performances</a:t>
            </a:r>
          </a:p>
          <a:p>
            <a:pPr marL="0" indent="0">
              <a:buNone/>
            </a:pPr>
            <a:r>
              <a:rPr lang="en-GB" sz="1700" b="1" dirty="0"/>
              <a:t>Artefacts e.g. Paintings, sculptures, engineering drawings</a:t>
            </a:r>
          </a:p>
          <a:p>
            <a:pPr marL="0" indent="0">
              <a:buNone/>
            </a:pPr>
            <a:r>
              <a:rPr lang="en-GB" sz="1700" b="1" dirty="0"/>
              <a:t>Objective structured clinical exams (OSCEs) </a:t>
            </a:r>
          </a:p>
          <a:p>
            <a:pPr marL="0" indent="0">
              <a:buNone/>
            </a:pPr>
            <a:r>
              <a:rPr lang="en-GB" sz="1700" b="1" dirty="0"/>
              <a:t>Conference presentations</a:t>
            </a:r>
          </a:p>
          <a:p>
            <a:pPr marL="0" indent="0">
              <a:buNone/>
            </a:pPr>
            <a:r>
              <a:rPr lang="en-GB" sz="1700" b="1" dirty="0"/>
              <a:t>student-led and managed conferences </a:t>
            </a:r>
          </a:p>
          <a:p>
            <a:pPr marL="0" indent="0">
              <a:buNone/>
            </a:pPr>
            <a:r>
              <a:rPr lang="en-GB" sz="1700" b="1" dirty="0"/>
              <a:t>Action plans		</a:t>
            </a:r>
          </a:p>
          <a:p>
            <a:pPr marL="0" indent="0">
              <a:buNone/>
            </a:pPr>
            <a:r>
              <a:rPr lang="en-GB" sz="1700" b="1" dirty="0"/>
              <a:t>Reports		</a:t>
            </a:r>
          </a:p>
          <a:p>
            <a:pPr marL="0" indent="0">
              <a:buNone/>
            </a:pPr>
            <a:r>
              <a:rPr lang="en-GB" sz="1700" b="1" dirty="0"/>
              <a:t>Portfolios</a:t>
            </a:r>
          </a:p>
          <a:p>
            <a:pPr marL="0" indent="0">
              <a:buNone/>
            </a:pPr>
            <a:r>
              <a:rPr lang="en-GB" sz="1700" b="1" dirty="0"/>
              <a:t>Live projects </a:t>
            </a:r>
            <a:br>
              <a:rPr lang="en-GB" sz="1700" dirty="0"/>
            </a:br>
            <a:endParaRPr lang="en-GB" sz="1700" dirty="0"/>
          </a:p>
        </p:txBody>
      </p:sp>
      <p:sp>
        <p:nvSpPr>
          <p:cNvPr id="5" name="Content Placeholder 4"/>
          <p:cNvSpPr>
            <a:spLocks noGrp="1"/>
          </p:cNvSpPr>
          <p:nvPr>
            <p:ph sz="half" idx="2"/>
          </p:nvPr>
        </p:nvSpPr>
        <p:spPr>
          <a:xfrm>
            <a:off x="4648200" y="764704"/>
            <a:ext cx="4495800" cy="5864696"/>
          </a:xfrm>
        </p:spPr>
        <p:txBody>
          <a:bodyPr>
            <a:noAutofit/>
          </a:bodyPr>
          <a:lstStyle/>
          <a:p>
            <a:pPr marL="0" indent="0">
              <a:buNone/>
            </a:pPr>
            <a:r>
              <a:rPr lang="en-GB" sz="1700" b="1" dirty="0"/>
              <a:t>Final shows		</a:t>
            </a:r>
          </a:p>
          <a:p>
            <a:pPr marL="0" indent="0">
              <a:buNone/>
            </a:pPr>
            <a:r>
              <a:rPr lang="en-GB" sz="1700" b="1" dirty="0"/>
              <a:t>In-tray exercises </a:t>
            </a:r>
          </a:p>
          <a:p>
            <a:pPr marL="0" indent="0">
              <a:buNone/>
            </a:pPr>
            <a:r>
              <a:rPr lang="en-GB" sz="1700" b="1" dirty="0"/>
              <a:t>Assessed placements	</a:t>
            </a:r>
          </a:p>
          <a:p>
            <a:pPr marL="0" indent="0">
              <a:buNone/>
            </a:pPr>
            <a:r>
              <a:rPr lang="en-GB" sz="1700" b="1" dirty="0"/>
              <a:t>Field work notebooks</a:t>
            </a:r>
          </a:p>
          <a:p>
            <a:pPr marL="0" indent="0">
              <a:buNone/>
            </a:pPr>
            <a:r>
              <a:rPr lang="en-GB" sz="1700" b="1" dirty="0"/>
              <a:t>Lab books produced in real time</a:t>
            </a:r>
          </a:p>
          <a:p>
            <a:pPr marL="0" indent="0">
              <a:buNone/>
            </a:pPr>
            <a:r>
              <a:rPr lang="en-GB" sz="1700" b="1" dirty="0"/>
              <a:t>Short-answer questions</a:t>
            </a:r>
          </a:p>
          <a:p>
            <a:pPr marL="0" indent="0">
              <a:buNone/>
            </a:pPr>
            <a:r>
              <a:rPr lang="en-GB" sz="1700" b="1" dirty="0"/>
              <a:t>Reflective diaries</a:t>
            </a:r>
          </a:p>
          <a:p>
            <a:pPr marL="0" indent="0">
              <a:buNone/>
            </a:pPr>
            <a:r>
              <a:rPr lang="en-GB" sz="1700" b="1" dirty="0"/>
              <a:t>Logs	</a:t>
            </a:r>
          </a:p>
          <a:p>
            <a:pPr marL="0" indent="0">
              <a:buNone/>
            </a:pPr>
            <a:r>
              <a:rPr lang="en-GB" sz="1700" b="1" dirty="0"/>
              <a:t>Vivas (live oral tests)</a:t>
            </a:r>
          </a:p>
          <a:p>
            <a:pPr marL="0" indent="0">
              <a:buNone/>
            </a:pPr>
            <a:r>
              <a:rPr lang="en-GB" sz="1700" b="1" dirty="0"/>
              <a:t>Storyboards</a:t>
            </a:r>
            <a:br>
              <a:rPr lang="en-GB" sz="1700" b="1" dirty="0"/>
            </a:br>
            <a:r>
              <a:rPr lang="en-GB" sz="1700" b="1" dirty="0"/>
              <a:t>Critical incident accounts</a:t>
            </a:r>
          </a:p>
          <a:p>
            <a:pPr marL="0" indent="0">
              <a:buNone/>
            </a:pPr>
            <a:r>
              <a:rPr lang="en-GB" sz="1700" b="1" dirty="0"/>
              <a:t>Teaching packs 		</a:t>
            </a:r>
          </a:p>
          <a:p>
            <a:pPr marL="0" indent="0">
              <a:buNone/>
            </a:pPr>
            <a:r>
              <a:rPr lang="en-GB" sz="1700" b="1" dirty="0"/>
              <a:t>Group process tasks		</a:t>
            </a:r>
          </a:p>
          <a:p>
            <a:pPr marL="0" indent="0">
              <a:buNone/>
            </a:pPr>
            <a:r>
              <a:rPr lang="en-GB" sz="1700" b="1" dirty="0"/>
              <a:t>Procedure manuals		</a:t>
            </a:r>
          </a:p>
          <a:p>
            <a:pPr marL="0" indent="0">
              <a:buNone/>
            </a:pPr>
            <a:r>
              <a:rPr lang="en-GB" sz="1700" b="1" dirty="0"/>
              <a:t>Software designs</a:t>
            </a:r>
          </a:p>
          <a:p>
            <a:pPr marL="0" indent="0">
              <a:buNone/>
            </a:pPr>
            <a:r>
              <a:rPr lang="en-GB" sz="1700" b="1" dirty="0"/>
              <a:t>Presentations (individual or group)</a:t>
            </a:r>
          </a:p>
          <a:p>
            <a:pPr marL="0" indent="0">
              <a:buNone/>
            </a:pPr>
            <a:r>
              <a:rPr lang="en-GB" sz="1700" b="1" dirty="0"/>
              <a:t>Posters</a:t>
            </a:r>
            <a:br>
              <a:rPr lang="en-GB" sz="1700" b="1" dirty="0"/>
            </a:br>
            <a:endParaRPr lang="en-GB" sz="1700" b="1" dirty="0"/>
          </a:p>
          <a:p>
            <a:endParaRPr lang="en-GB" sz="1700" dirty="0"/>
          </a:p>
        </p:txBody>
      </p:sp>
    </p:spTree>
    <p:extLst>
      <p:ext uri="{BB962C8B-B14F-4D97-AF65-F5344CB8AC3E}">
        <p14:creationId xmlns:p14="http://schemas.microsoft.com/office/powerpoint/2010/main" val="2220864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Making authentic choices: how can we build in authentic assessment? We can use:</a:t>
            </a:r>
          </a:p>
        </p:txBody>
      </p:sp>
      <p:sp>
        <p:nvSpPr>
          <p:cNvPr id="3" name="Content Placeholder 2"/>
          <p:cNvSpPr>
            <a:spLocks noGrp="1"/>
          </p:cNvSpPr>
          <p:nvPr>
            <p:ph idx="1"/>
          </p:nvPr>
        </p:nvSpPr>
        <p:spPr/>
        <p:txBody>
          <a:bodyPr/>
          <a:lstStyle/>
          <a:p>
            <a:pPr lvl="0"/>
            <a:r>
              <a:rPr lang="en-GB" dirty="0"/>
              <a:t>Team assignments where students work together and independently in a productive, effective and professional way to meet a team goal or achieve a shared objective;</a:t>
            </a:r>
          </a:p>
          <a:p>
            <a:pPr lvl="0"/>
            <a:r>
              <a:rPr lang="en-GB" dirty="0"/>
              <a:t>Live projects which require students to gain, develop and demonstrate an understanding of the importance of leadership skills;</a:t>
            </a:r>
          </a:p>
          <a:p>
            <a:pPr lvl="0"/>
            <a:r>
              <a:rPr lang="en-GB" dirty="0"/>
              <a:t>Information acquisition and management tasks where they actively access alternative or additional resources from a variety of sources in a wide -range of media;</a:t>
            </a:r>
          </a:p>
          <a:p>
            <a:r>
              <a:rPr lang="en-GB" dirty="0"/>
              <a:t>Multi-element composite tasks such as ePortfolios, (Stefani et al, 2007) which enable students to demonstrate not just final outcomes but also the processes by which these have been achieved.</a:t>
            </a:r>
          </a:p>
        </p:txBody>
      </p:sp>
    </p:spTree>
    <p:extLst>
      <p:ext uri="{BB962C8B-B14F-4D97-AF65-F5344CB8AC3E}">
        <p14:creationId xmlns:p14="http://schemas.microsoft.com/office/powerpoint/2010/main" val="17469533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Some further examples of authentic assessment tasks</a:t>
            </a:r>
          </a:p>
        </p:txBody>
      </p:sp>
      <p:sp>
        <p:nvSpPr>
          <p:cNvPr id="3" name="Content Placeholder 2"/>
          <p:cNvSpPr>
            <a:spLocks noGrp="1"/>
          </p:cNvSpPr>
          <p:nvPr>
            <p:ph idx="1"/>
          </p:nvPr>
        </p:nvSpPr>
        <p:spPr/>
        <p:txBody>
          <a:bodyPr/>
          <a:lstStyle/>
          <a:p>
            <a:pPr lvl="0"/>
            <a:r>
              <a:rPr lang="en-GB" dirty="0"/>
              <a:t>Research projects, working alongside their lecturers on genuine data collection tasks which result in advances in knowledge and practice relevant to work-based contexts;</a:t>
            </a:r>
          </a:p>
          <a:p>
            <a:pPr lvl="0"/>
            <a:r>
              <a:rPr lang="en-GB" dirty="0"/>
              <a:t>Activities that involve students assessing their peers and themselves both as a means of better understanding what is required in terms of standards of performance (</a:t>
            </a:r>
            <a:r>
              <a:rPr lang="en-GB" dirty="0" err="1"/>
              <a:t>Falchikov</a:t>
            </a:r>
            <a:r>
              <a:rPr lang="en-GB" dirty="0"/>
              <a:t>, 2004) and as processes that involve the development of assessment literacy (Price et al, 2012);</a:t>
            </a:r>
          </a:p>
          <a:p>
            <a:r>
              <a:rPr lang="en-GB" dirty="0"/>
              <a:t>Tasks where the means of presentation of the outcomes form key parts of the assignment, involving them in developing a range of means of communication, e.g. audio/video packs, teaching packs, social media.</a:t>
            </a:r>
          </a:p>
        </p:txBody>
      </p:sp>
    </p:spTree>
    <p:extLst>
      <p:ext uri="{BB962C8B-B14F-4D97-AF65-F5344CB8AC3E}">
        <p14:creationId xmlns:p14="http://schemas.microsoft.com/office/powerpoint/2010/main" val="38580950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1520" y="260648"/>
            <a:ext cx="7749480" cy="7920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Ensuring assessment focuses efforts and promotes engagement means including reference to:</a:t>
            </a:r>
          </a:p>
        </p:txBody>
      </p:sp>
      <p:sp>
        <p:nvSpPr>
          <p:cNvPr id="4" name="Content Placeholder 3"/>
          <p:cNvSpPr>
            <a:spLocks noGrp="1"/>
          </p:cNvSpPr>
          <p:nvPr>
            <p:ph idx="1"/>
          </p:nvPr>
        </p:nvSpPr>
        <p:spPr>
          <a:xfrm>
            <a:off x="1" y="1124744"/>
            <a:ext cx="8892480" cy="5077619"/>
          </a:xfrm>
        </p:spPr>
        <p:txBody>
          <a:bodyPr/>
          <a:lstStyle/>
          <a:p>
            <a:pPr lvl="0"/>
            <a:r>
              <a:rPr lang="en-US" sz="2200" dirty="0"/>
              <a:t>methodologies: which methods and approaches are most appropriate and efficient for the arts and design context?</a:t>
            </a:r>
            <a:endParaRPr lang="en-GB" sz="2200" dirty="0"/>
          </a:p>
          <a:p>
            <a:pPr lvl="0"/>
            <a:r>
              <a:rPr lang="en-US" sz="2200" dirty="0"/>
              <a:t>agency: who should be undertaking assessment? Tutors, peers, students themselves, employers and clients can all participate in student assessment to good effect, but which is right for particular assessment activities?</a:t>
            </a:r>
            <a:endParaRPr lang="en-GB" sz="2200" dirty="0"/>
          </a:p>
          <a:p>
            <a:pPr lvl="0"/>
            <a:r>
              <a:rPr lang="en-US" sz="2200" dirty="0"/>
              <a:t>timing: end point and continuous assessment can both be valuable, when should we assess students to maximise impact on student learning? </a:t>
            </a:r>
            <a:endParaRPr lang="en-GB" sz="2200" dirty="0"/>
          </a:p>
          <a:p>
            <a:pPr lvl="0"/>
            <a:r>
              <a:rPr lang="en-US" sz="2200" dirty="0"/>
              <a:t>orientation: to what extent in each task would we wish to focus particularly on process or outcomes, or both?</a:t>
            </a:r>
            <a:endParaRPr lang="en-GB" sz="2200" dirty="0"/>
          </a:p>
          <a:p>
            <a:pPr lvl="0"/>
            <a:r>
              <a:rPr lang="en-US" sz="2200" dirty="0"/>
              <a:t>inclusivity: how can we enable all students to achieve their highest personal potential?</a:t>
            </a:r>
            <a:endParaRPr lang="en-GB" sz="2200" dirty="0"/>
          </a:p>
          <a:p>
            <a:r>
              <a:rPr lang="en-US" sz="2200" dirty="0"/>
              <a:t>efficiency: what can we do to make assessment fully embedded in learning for students?</a:t>
            </a:r>
            <a:endParaRPr lang="en-GB" sz="2200" dirty="0"/>
          </a:p>
        </p:txBody>
      </p:sp>
    </p:spTree>
    <p:extLst>
      <p:ext uri="{BB962C8B-B14F-4D97-AF65-F5344CB8AC3E}">
        <p14:creationId xmlns:p14="http://schemas.microsoft.com/office/powerpoint/2010/main" val="3004801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The importance of dialogic feedback (Sadler)</a:t>
            </a:r>
          </a:p>
        </p:txBody>
      </p:sp>
      <p:sp>
        <p:nvSpPr>
          <p:cNvPr id="3" name="Content Placeholder 2"/>
          <p:cNvSpPr>
            <a:spLocks noGrp="1"/>
          </p:cNvSpPr>
          <p:nvPr>
            <p:ph idx="1"/>
          </p:nvPr>
        </p:nvSpPr>
        <p:spPr/>
        <p:txBody>
          <a:bodyPr/>
          <a:lstStyle/>
          <a:p>
            <a:pPr marL="0" indent="0">
              <a:buNone/>
            </a:pPr>
            <a:r>
              <a:rPr lang="en-GB" sz="2600" dirty="0"/>
              <a:t>Students need to be exposed to, and gain experience in making judgements about, </a:t>
            </a:r>
            <a:r>
              <a:rPr lang="en-GB" sz="2600" dirty="0">
                <a:solidFill>
                  <a:srgbClr val="7030A0"/>
                </a:solidFill>
              </a:rPr>
              <a:t>a variety of works of different quality</a:t>
            </a:r>
            <a:r>
              <a:rPr lang="en-GB" sz="2600" dirty="0"/>
              <a:t>... They need planned rather than random exposure to exemplars, and experience in </a:t>
            </a:r>
            <a:r>
              <a:rPr lang="en-GB" sz="2600" dirty="0">
                <a:solidFill>
                  <a:srgbClr val="7030A0"/>
                </a:solidFill>
              </a:rPr>
              <a:t>making judgements </a:t>
            </a:r>
            <a:r>
              <a:rPr lang="en-GB" sz="2600" dirty="0"/>
              <a:t>about quality. They need to create </a:t>
            </a:r>
            <a:r>
              <a:rPr lang="en-GB" sz="2600" dirty="0">
                <a:solidFill>
                  <a:srgbClr val="7030A0"/>
                </a:solidFill>
              </a:rPr>
              <a:t>verbalised </a:t>
            </a:r>
            <a:r>
              <a:rPr lang="en-GB" sz="2600" dirty="0"/>
              <a:t>rationales and accounts of how various works could have been done better. Finally, they need to engage in evaluative </a:t>
            </a:r>
            <a:r>
              <a:rPr lang="en-GB" sz="2600" dirty="0">
                <a:solidFill>
                  <a:srgbClr val="7030A0"/>
                </a:solidFill>
              </a:rPr>
              <a:t>conversations</a:t>
            </a:r>
            <a:r>
              <a:rPr lang="en-GB" sz="2600" dirty="0"/>
              <a:t> with teachers and other students. </a:t>
            </a:r>
          </a:p>
          <a:p>
            <a:pPr marL="0" indent="0">
              <a:buNone/>
            </a:pPr>
            <a:endParaRPr lang="en-GB" sz="2600" dirty="0"/>
          </a:p>
        </p:txBody>
      </p:sp>
    </p:spTree>
    <p:extLst>
      <p:ext uri="{BB962C8B-B14F-4D97-AF65-F5344CB8AC3E}">
        <p14:creationId xmlns:p14="http://schemas.microsoft.com/office/powerpoint/2010/main" val="21325821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7543800" cy="59211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Checklist: to what extent does your assessment strategy: </a:t>
            </a:r>
          </a:p>
        </p:txBody>
      </p:sp>
      <p:sp>
        <p:nvSpPr>
          <p:cNvPr id="3" name="Content Placeholder 2"/>
          <p:cNvSpPr>
            <a:spLocks noGrp="1"/>
          </p:cNvSpPr>
          <p:nvPr>
            <p:ph idx="1"/>
          </p:nvPr>
        </p:nvSpPr>
        <p:spPr>
          <a:xfrm>
            <a:off x="468312" y="1214422"/>
            <a:ext cx="8318529" cy="4987941"/>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Work at a programme level, rather than having assessment occur in module-shaped silos?</a:t>
            </a:r>
          </a:p>
          <a:p>
            <a:r>
              <a:rPr lang="en-GB" sz="2600" dirty="0"/>
              <a:t>Maximise fast, formative feedback opportunities without driving your markers into the ground?</a:t>
            </a:r>
          </a:p>
          <a:p>
            <a:r>
              <a:rPr lang="en-GB" sz="2600" dirty="0"/>
              <a:t>Support student transition and retention by making assessment integral to learning? </a:t>
            </a:r>
          </a:p>
          <a:p>
            <a:r>
              <a:rPr lang="en-GB" sz="2600" dirty="0"/>
              <a:t>Enable the development of digital literacy by providing tasks that use social and digital media?</a:t>
            </a:r>
          </a:p>
          <a:p>
            <a:r>
              <a:rPr lang="en-GB" sz="2600" dirty="0"/>
              <a:t>Make the process of assessing and being assessed enjoyable for staff and students?</a:t>
            </a:r>
          </a:p>
          <a:p>
            <a:r>
              <a:rPr lang="en-GB" sz="2600" dirty="0"/>
              <a:t>Assure the standards of assessment against national and PSRB benchmarks?</a:t>
            </a:r>
          </a:p>
        </p:txBody>
      </p:sp>
    </p:spTree>
    <p:extLst>
      <p:ext uri="{BB962C8B-B14F-4D97-AF65-F5344CB8AC3E}">
        <p14:creationId xmlns:p14="http://schemas.microsoft.com/office/powerpoint/2010/main" val="21949040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And…</a:t>
            </a:r>
          </a:p>
        </p:txBody>
      </p:sp>
      <p:sp>
        <p:nvSpPr>
          <p:cNvPr id="3" name="Content Placeholder 2"/>
          <p:cNvSpPr>
            <a:spLocks noGrp="1"/>
          </p:cNvSpPr>
          <p:nvPr>
            <p:ph idx="1"/>
          </p:nvPr>
        </p:nvSpPr>
        <p:spPr/>
        <p:txBody>
          <a:bodyPr/>
          <a:lstStyle/>
          <a:p>
            <a:r>
              <a:rPr lang="en-GB" sz="2600" dirty="0"/>
              <a:t>Provide incremental assessment opportunities?</a:t>
            </a:r>
          </a:p>
          <a:p>
            <a:r>
              <a:rPr lang="en-GB" sz="2600" dirty="0"/>
              <a:t>Use assessment activities that can engage students and be integral to learning?</a:t>
            </a:r>
          </a:p>
          <a:p>
            <a:r>
              <a:rPr lang="en-GB" sz="2600" dirty="0"/>
              <a:t>Constructively align (Biggs 2003) assignments with planned learning outcomes and the curriculum taught?</a:t>
            </a:r>
          </a:p>
          <a:p>
            <a:r>
              <a:rPr lang="en-GB" sz="2600" dirty="0"/>
              <a:t>Provide realistic tasks: students are likely to put more energy into assignments they see as authentic and worth bothering with?</a:t>
            </a:r>
          </a:p>
          <a:p>
            <a:r>
              <a:rPr lang="en-GB" sz="2600" dirty="0"/>
              <a:t>Maximise the dialogic opportunities of student feedback?</a:t>
            </a:r>
          </a:p>
          <a:p>
            <a:endParaRPr lang="en-GB" sz="2600" dirty="0"/>
          </a:p>
        </p:txBody>
      </p:sp>
    </p:spTree>
    <p:extLst>
      <p:ext uri="{BB962C8B-B14F-4D97-AF65-F5344CB8AC3E}">
        <p14:creationId xmlns:p14="http://schemas.microsoft.com/office/powerpoint/2010/main" val="16356766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Encouraging students to recognise and use the feedback we provide for them</a:t>
            </a:r>
          </a:p>
        </p:txBody>
      </p:sp>
      <p:sp>
        <p:nvSpPr>
          <p:cNvPr id="3" name="Content Placeholder 2"/>
          <p:cNvSpPr>
            <a:spLocks noGrp="1"/>
          </p:cNvSpPr>
          <p:nvPr>
            <p:ph idx="1"/>
          </p:nvPr>
        </p:nvSpPr>
        <p:spPr>
          <a:xfrm>
            <a:off x="468313" y="1268760"/>
            <a:ext cx="8229600" cy="4933603"/>
          </a:xfrm>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Delivery of feedback should not be left to chance, so its best to avoid asking students to pick up marked hard copy assignments from departmental offices;</a:t>
            </a:r>
          </a:p>
          <a:p>
            <a:r>
              <a:rPr lang="en-GB" dirty="0"/>
              <a:t>Electronic submission of assignments has benefits and disadvantages but on balance the former outweigh the latter;</a:t>
            </a:r>
          </a:p>
          <a:p>
            <a:r>
              <a:rPr lang="en-GB" dirty="0"/>
              <a:t>Perhaps require students to guestimate expected marks having read your feedback early in their programmes;</a:t>
            </a:r>
          </a:p>
          <a:p>
            <a:r>
              <a:rPr lang="en-GB" dirty="0"/>
              <a:t>‘Assignment handler’ can deliver feedback electronically and only release marks once students have responded;</a:t>
            </a:r>
          </a:p>
          <a:p>
            <a:r>
              <a:rPr lang="en-GB" dirty="0"/>
              <a:t>Audio files of audio feedback can be highly successful in enabling students to capture ‘live’ oral feedback, and can replace written feedback (e.g. JISC project ‘Sounds good’).</a:t>
            </a:r>
          </a:p>
          <a:p>
            <a:endParaRPr lang="en-GB" dirty="0"/>
          </a:p>
        </p:txBody>
      </p:sp>
    </p:spTree>
    <p:extLst>
      <p:ext uri="{BB962C8B-B14F-4D97-AF65-F5344CB8AC3E}">
        <p14:creationId xmlns:p14="http://schemas.microsoft.com/office/powerpoint/2010/main" val="588930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This workshop is designed to help experienced tertiary teachers think about how you can:</a:t>
            </a:r>
          </a:p>
        </p:txBody>
      </p:sp>
      <p:sp>
        <p:nvSpPr>
          <p:cNvPr id="3" name="Content Placeholder 2"/>
          <p:cNvSpPr>
            <a:spLocks noGrp="1"/>
          </p:cNvSpPr>
          <p:nvPr>
            <p:ph idx="1"/>
          </p:nvPr>
        </p:nvSpPr>
        <p:spPr/>
        <p:txBody>
          <a:bodyPr/>
          <a:lstStyle/>
          <a:p>
            <a:r>
              <a:rPr lang="en-GB" dirty="0"/>
              <a:t>Consider the extent to which the kinds of assignments you currently use are authentic, and add value to learning;</a:t>
            </a:r>
          </a:p>
          <a:p>
            <a:r>
              <a:rPr lang="en-GB" dirty="0"/>
              <a:t>Explore a broad range of assessment methodologies that might enhance your curriculum;</a:t>
            </a:r>
          </a:p>
          <a:p>
            <a:r>
              <a:rPr lang="en-GB" dirty="0"/>
              <a:t>Redesign some of your assignments to make them more meaningful and challenging for your students in a context where cohort sizes are rising.</a:t>
            </a:r>
          </a:p>
          <a:p>
            <a:endParaRPr lang="en-GB" dirty="0"/>
          </a:p>
        </p:txBody>
      </p:sp>
    </p:spTree>
    <p:extLst>
      <p:ext uri="{BB962C8B-B14F-4D97-AF65-F5344CB8AC3E}">
        <p14:creationId xmlns:p14="http://schemas.microsoft.com/office/powerpoint/2010/main" val="32627474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lgn="l" eaLnBrk="0" fontAlgn="base" hangingPunct="0">
              <a:spcAft>
                <a:spcPct val="0"/>
              </a:spcAft>
            </a:pPr>
            <a:r>
              <a:rPr lang="en-GB" sz="2800" b="1" dirty="0">
                <a:solidFill>
                  <a:srgbClr val="002060"/>
                </a:solidFill>
              </a:rPr>
              <a:t>Do your international students understand diverse assessment approaches?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800" b="1" dirty="0"/>
              <a:t>Have you clarified the ground rules on issues like pass marks, criterion-referenced assessment and grading systems?</a:t>
            </a:r>
          </a:p>
          <a:p>
            <a:pPr fontAlgn="base">
              <a:spcBef>
                <a:spcPts val="600"/>
              </a:spcBef>
              <a:spcAft>
                <a:spcPct val="0"/>
              </a:spcAft>
              <a:buClr>
                <a:schemeClr val="tx2"/>
              </a:buClr>
              <a:buSzPct val="70000"/>
              <a:buFont typeface="Wingdings" pitchFamily="2" charset="2"/>
              <a:buChar char="l"/>
            </a:pPr>
            <a:r>
              <a:rPr lang="en-GB" sz="2800" b="1" dirty="0"/>
              <a:t>Have you explained how extensions, condonements, and university assessment regulations work?</a:t>
            </a:r>
          </a:p>
          <a:p>
            <a:pPr fontAlgn="base">
              <a:spcBef>
                <a:spcPts val="600"/>
              </a:spcBef>
              <a:spcAft>
                <a:spcPct val="0"/>
              </a:spcAft>
              <a:buClr>
                <a:schemeClr val="tx2"/>
              </a:buClr>
              <a:buSzPct val="70000"/>
              <a:buFont typeface="Wingdings" pitchFamily="2" charset="2"/>
              <a:buChar char="l"/>
            </a:pPr>
            <a:r>
              <a:rPr lang="en-GB" sz="2800" b="1" dirty="0"/>
              <a:t>Are the assignments built around a curriculum international in scope and content? Are tasks and case studies globally orientated?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Peter Hartley’s NTFS Bradford-led project on Programme Level Assessment</a:t>
            </a:r>
          </a:p>
        </p:txBody>
      </p:sp>
      <p:sp>
        <p:nvSpPr>
          <p:cNvPr id="3" name="Content Placeholder 2"/>
          <p:cNvSpPr>
            <a:spLocks noGrp="1"/>
          </p:cNvSpPr>
          <p:nvPr>
            <p:ph idx="1"/>
          </p:nvPr>
        </p:nvSpPr>
        <p:spPr>
          <a:xfrm>
            <a:off x="468313" y="1196752"/>
            <a:ext cx="8229600" cy="5661248"/>
          </a:xfrm>
        </p:spPr>
        <p:txBody>
          <a:bodyPr/>
          <a:lstStyle/>
          <a:p>
            <a:pPr>
              <a:buNone/>
            </a:pPr>
            <a:r>
              <a:rPr lang="en-GB" sz="2600" dirty="0"/>
              <a:t>It set out to focus on redressing problems including:</a:t>
            </a:r>
          </a:p>
          <a:p>
            <a:r>
              <a:rPr lang="en-GB" sz="2600" dirty="0"/>
              <a:t> not </a:t>
            </a:r>
            <a:r>
              <a:rPr lang="en-US" sz="2600" dirty="0"/>
              <a:t>assessing learning outcomes holistically at a programme level;</a:t>
            </a:r>
          </a:p>
          <a:p>
            <a:r>
              <a:rPr lang="en-US" sz="2600" dirty="0"/>
              <a:t>the </a:t>
            </a:r>
            <a:r>
              <a:rPr lang="en-US" sz="2600" dirty="0" err="1"/>
              <a:t>atomisation</a:t>
            </a:r>
            <a:r>
              <a:rPr lang="en-US" sz="2600" dirty="0"/>
              <a:t> of assessment, often resulting in too much summative and not enough formative feedback and over-standardisation in regulations.</a:t>
            </a:r>
          </a:p>
          <a:p>
            <a:pPr>
              <a:buNone/>
            </a:pPr>
            <a:r>
              <a:rPr lang="en-US" sz="2600" dirty="0"/>
              <a:t>This results in students and staff failing to see the links between disparate elements of the programme, over-assessment and multiple assignments using repetitive formats. </a:t>
            </a:r>
          </a:p>
          <a:p>
            <a:pPr>
              <a:buNone/>
            </a:pPr>
            <a:r>
              <a:rPr lang="en-US" sz="2600" dirty="0"/>
              <a:t>Modules were often too short for complex learning and this tended to lead to surface learning and </a:t>
            </a:r>
            <a:r>
              <a:rPr lang="en-GB" sz="2600" dirty="0"/>
              <a:t>‘</a:t>
            </a:r>
            <a:r>
              <a:rPr lang="en-US" sz="2600" dirty="0"/>
              <a:t>tick-box mentality.</a:t>
            </a:r>
            <a:endParaRPr lang="en-GB" sz="2600" dirty="0"/>
          </a:p>
          <a:p>
            <a:endParaRPr lang="en-GB" sz="2600" dirty="0"/>
          </a:p>
        </p:txBody>
      </p:sp>
    </p:spTree>
    <p:extLst>
      <p:ext uri="{BB962C8B-B14F-4D97-AF65-F5344CB8AC3E}">
        <p14:creationId xmlns:p14="http://schemas.microsoft.com/office/powerpoint/2010/main" val="41439348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Conclusions</a:t>
            </a:r>
          </a:p>
        </p:txBody>
      </p:sp>
      <p:sp>
        <p:nvSpPr>
          <p:cNvPr id="43011" name="Rectangle 3"/>
          <p:cNvSpPr>
            <a:spLocks noGrp="1" noChangeArrowheads="1"/>
          </p:cNvSpPr>
          <p:nvPr>
            <p:ph type="body" idx="1"/>
          </p:nvPr>
        </p:nvSpPr>
        <p:spPr>
          <a:xfrm>
            <a:off x="285720" y="764704"/>
            <a:ext cx="8629680" cy="5361459"/>
          </a:xfrm>
        </p:spPr>
        <p:txBody>
          <a:bodyPr/>
          <a:lstStyle/>
          <a:p>
            <a:pPr eaLnBrk="1" hangingPunct="1"/>
            <a:r>
              <a:rPr lang="en-US" sz="2800" dirty="0"/>
              <a:t>Authentic assessment can be a powerful means of focusing student effort and enhancing achievement if it is well designed and constructively aligned (Biggs and Tang, 2007);</a:t>
            </a:r>
          </a:p>
          <a:p>
            <a:pPr eaLnBrk="1" hangingPunct="1"/>
            <a:r>
              <a:rPr lang="en-US" sz="2800" dirty="0"/>
              <a:t>Students in the early stages of their learning journey are likely to need more support and positive feedback than later, when they are more robust and confident;</a:t>
            </a:r>
          </a:p>
          <a:p>
            <a:pPr eaLnBrk="1" hangingPunct="1"/>
            <a:r>
              <a:rPr lang="en-US" sz="2800"/>
              <a:t>No </a:t>
            </a:r>
            <a:r>
              <a:rPr lang="en-US" sz="2800" dirty="0"/>
              <a:t>single method of assessment or giving feedback is likely to be ubiquitously successful, so it’s worth using a variety of approaches which mirror lifelike contexts.</a:t>
            </a:r>
          </a:p>
        </p:txBody>
      </p:sp>
    </p:spTree>
    <p:extLst>
      <p:ext uri="{BB962C8B-B14F-4D97-AF65-F5344CB8AC3E}">
        <p14:creationId xmlns:p14="http://schemas.microsoft.com/office/powerpoint/2010/main" val="30545097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kern="1200" dirty="0">
                <a:solidFill>
                  <a:srgbClr val="002060"/>
                </a:solidFill>
              </a:rPr>
              <a:t>These and other slides will be available on my website at http://sally-brown.net</a:t>
            </a:r>
          </a:p>
        </p:txBody>
      </p:sp>
      <p:pic>
        <p:nvPicPr>
          <p:cNvPr id="3" name="Picture 2" descr="sally new photo.jpg"/>
          <p:cNvPicPr>
            <a:picLocks noChangeAspect="1"/>
          </p:cNvPicPr>
          <p:nvPr/>
        </p:nvPicPr>
        <p:blipFill rotWithShape="1">
          <a:blip r:embed="rId3" cstate="email"/>
          <a:srcRect l="9669" t="4351" r="7183" b="17335"/>
          <a:stretch/>
        </p:blipFill>
        <p:spPr>
          <a:xfrm>
            <a:off x="3059832" y="1484784"/>
            <a:ext cx="3456384" cy="4340575"/>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57045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and further reading (1)</a:t>
            </a:r>
          </a:p>
        </p:txBody>
      </p:sp>
      <p:sp>
        <p:nvSpPr>
          <p:cNvPr id="207875" name="Rectangle 3"/>
          <p:cNvSpPr>
            <a:spLocks noGrp="1" noChangeArrowheads="1"/>
          </p:cNvSpPr>
          <p:nvPr>
            <p:ph type="body" idx="1"/>
          </p:nvPr>
        </p:nvSpPr>
        <p:spPr>
          <a:xfrm>
            <a:off x="466829" y="922338"/>
            <a:ext cx="8425651" cy="5615905"/>
          </a:xfrm>
        </p:spPr>
        <p:txBody>
          <a:bodyPr/>
          <a:lstStyle/>
          <a:p>
            <a:pPr marL="609600" indent="-609600" eaLnBrk="1" hangingPunct="1">
              <a:buNone/>
              <a:defRPr/>
            </a:pPr>
            <a:r>
              <a:rPr lang="en-GB" sz="2000" dirty="0"/>
              <a:t>Bain, K. (2004) </a:t>
            </a:r>
            <a:r>
              <a:rPr lang="en-GB" sz="2000" i="1" dirty="0"/>
              <a:t>What the best College Teachers do</a:t>
            </a:r>
            <a:r>
              <a:rPr lang="en-GB" sz="2000" dirty="0"/>
              <a:t>, Cambridge: Harvard University Press.</a:t>
            </a:r>
          </a:p>
          <a:p>
            <a:pPr marL="609600" indent="-609600" eaLnBrk="1" hangingPunct="1">
              <a:buFont typeface="Wingdings" pitchFamily="2" charset="2"/>
              <a:buNone/>
              <a:defRPr/>
            </a:pPr>
            <a:r>
              <a:rPr lang="en-GB" sz="2000" dirty="0">
                <a:cs typeface="Times New Roman" pitchFamily="18" charset="0"/>
              </a:rPr>
              <a:t>Biggs, J. and Tang, C. (2007) </a:t>
            </a:r>
            <a:r>
              <a:rPr lang="en-GB" sz="2000" i="1" dirty="0">
                <a:cs typeface="Times New Roman" pitchFamily="18" charset="0"/>
              </a:rPr>
              <a:t>Teaching for Quality Learning at University, </a:t>
            </a:r>
            <a:r>
              <a:rPr lang="en-GB" sz="2000" dirty="0">
                <a:cs typeface="Times New Roman" pitchFamily="18" charset="0"/>
              </a:rPr>
              <a:t>Maidenhead: Open University Press.</a:t>
            </a:r>
          </a:p>
          <a:p>
            <a:pPr marL="609600" indent="-609600" eaLnBrk="1" hangingPunct="1">
              <a:buFont typeface="Wingdings" pitchFamily="2" charset="2"/>
              <a:buNone/>
              <a:defRPr/>
            </a:pPr>
            <a:r>
              <a:rPr lang="en-GB" sz="2000" dirty="0">
                <a:cs typeface="Times New Roman" pitchFamily="18" charset="0"/>
              </a:rPr>
              <a:t>Bloxham, S. and Boyd, P. (2007) </a:t>
            </a:r>
            <a:r>
              <a:rPr lang="en-GB" sz="2000" i="1" dirty="0">
                <a:cs typeface="Times New Roman" pitchFamily="18" charset="0"/>
              </a:rPr>
              <a:t>Developing effective assessment in higher education: a practical guide</a:t>
            </a:r>
            <a:r>
              <a:rPr lang="en-GB" sz="2000" dirty="0">
                <a:cs typeface="Times New Roman" pitchFamily="18" charset="0"/>
              </a:rPr>
              <a:t>, Maidenhead, Open University Press.</a:t>
            </a:r>
          </a:p>
          <a:p>
            <a:pPr marL="609600" indent="-609600" eaLnBrk="1" hangingPunct="1">
              <a:buFont typeface="Wingdings" pitchFamily="2" charset="2"/>
              <a:buNone/>
              <a:defRPr/>
            </a:pPr>
            <a:r>
              <a:rPr lang="en-GB" sz="2000" dirty="0" err="1"/>
              <a:t>Boud</a:t>
            </a:r>
            <a:r>
              <a:rPr lang="en-GB" sz="2000" dirty="0"/>
              <a:t>, D. (1995) </a:t>
            </a:r>
            <a:r>
              <a:rPr lang="en-GB" sz="2000" i="1" dirty="0"/>
              <a:t>Enhancing learning through self-assessment,</a:t>
            </a:r>
            <a:r>
              <a:rPr lang="en-GB" sz="2000" dirty="0"/>
              <a:t> London: Routledge.</a:t>
            </a:r>
          </a:p>
          <a:p>
            <a:pPr marL="609600" indent="-609600" eaLnBrk="1" hangingPunct="1">
              <a:buFont typeface="Wingdings" pitchFamily="2" charset="2"/>
              <a:buNone/>
              <a:defRPr/>
            </a:pPr>
            <a:r>
              <a:rPr lang="en-GB" sz="2000" dirty="0"/>
              <a:t>Brown, S. and </a:t>
            </a:r>
            <a:r>
              <a:rPr lang="en-GB" sz="2000" dirty="0" err="1"/>
              <a:t>Glasner</a:t>
            </a:r>
            <a:r>
              <a:rPr lang="en-GB" sz="2000" dirty="0"/>
              <a:t>, A. (eds.) (1999) </a:t>
            </a:r>
            <a:r>
              <a:rPr lang="en-GB" sz="2000" i="1" dirty="0"/>
              <a:t>Assessment Matters in Higher Education, Choosing and Using Diverse Approaches</a:t>
            </a:r>
            <a:r>
              <a:rPr lang="en-GB" sz="2000" dirty="0"/>
              <a:t>, Maidenhead: Open University Press.</a:t>
            </a:r>
          </a:p>
          <a:p>
            <a:pPr marL="609600" indent="-609600" eaLnBrk="1" hangingPunct="1">
              <a:buNone/>
              <a:defRPr/>
            </a:pPr>
            <a:r>
              <a:rPr lang="en-US" sz="2000" dirty="0"/>
              <a:t>Brown, S. and Race, P. (2012) </a:t>
            </a:r>
            <a:r>
              <a:rPr lang="en-GB" sz="2000" i="1" dirty="0"/>
              <a:t>Using effective assessment to promote learning </a:t>
            </a:r>
            <a:r>
              <a:rPr lang="en-GB" sz="2000" dirty="0"/>
              <a:t>in Hunt, L. and Chambers, D. (2012) </a:t>
            </a:r>
            <a:r>
              <a:rPr lang="en-GB" sz="2000" i="1" dirty="0"/>
              <a:t>University Teaching in Focus, Victoria, Australia, Acer Press. P74-91.</a:t>
            </a:r>
          </a:p>
          <a:p>
            <a:pPr marL="609600" indent="-609600" eaLnBrk="1" hangingPunct="1">
              <a:buNone/>
              <a:defRPr/>
            </a:pPr>
            <a:r>
              <a:rPr lang="en-GB" sz="2000" dirty="0"/>
              <a:t>Brown, S. (2015) </a:t>
            </a:r>
            <a:r>
              <a:rPr lang="en-GB" sz="2000" i="1" dirty="0"/>
              <a:t>Learning , Teaching and Assessment in Higher Education: Global perspectives, </a:t>
            </a:r>
            <a:r>
              <a:rPr lang="en-GB" sz="2000" dirty="0"/>
              <a:t>London, Palgrave.</a:t>
            </a:r>
          </a:p>
          <a:p>
            <a:pPr marL="609600" indent="-609600" eaLnBrk="1" hangingPunct="1">
              <a:defRPr/>
            </a:pPr>
            <a:endParaRPr lang="en-GB" sz="2000" dirty="0"/>
          </a:p>
          <a:p>
            <a:pPr eaLnBrk="1" hangingPunct="1">
              <a:lnSpc>
                <a:spcPct val="90000"/>
              </a:lnSpc>
              <a:buNone/>
              <a:defRPr/>
            </a:pPr>
            <a:endParaRPr lang="en-GB"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and further reading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a:t>Carless, D., </a:t>
            </a:r>
            <a:r>
              <a:rPr lang="en-US" sz="2000" dirty="0" err="1"/>
              <a:t>Joughin</a:t>
            </a:r>
            <a:r>
              <a:rPr lang="en-US" sz="2000" dirty="0"/>
              <a:t>, G., </a:t>
            </a:r>
            <a:r>
              <a:rPr lang="en-US" sz="2000" dirty="0" err="1"/>
              <a:t>Ngar</a:t>
            </a:r>
            <a:r>
              <a:rPr lang="en-US" sz="2000" dirty="0"/>
              <a:t>-Fun Liu </a:t>
            </a:r>
            <a:r>
              <a:rPr lang="en-US" sz="2000" i="1" dirty="0"/>
              <a:t>et al</a:t>
            </a:r>
            <a:r>
              <a:rPr lang="en-US" sz="2000" dirty="0"/>
              <a:t> (2006) </a:t>
            </a:r>
            <a:r>
              <a:rPr lang="en-US" sz="2000" i="1" dirty="0"/>
              <a:t>How Assessment supports learning: Learning orientated assessment in action </a:t>
            </a:r>
            <a:r>
              <a:rPr lang="en-US" sz="2000" dirty="0"/>
              <a:t>Hong Kong: Hong Kong University Press.</a:t>
            </a:r>
          </a:p>
          <a:p>
            <a:pPr eaLnBrk="1" hangingPunct="1">
              <a:buFont typeface="Wingdings" pitchFamily="2" charset="2"/>
              <a:buNone/>
              <a:defRPr/>
            </a:pPr>
            <a:r>
              <a:rPr lang="en-GB" sz="2000" dirty="0"/>
              <a:t>Carroll, J. and Ryan, J. (2005) </a:t>
            </a:r>
            <a:r>
              <a:rPr lang="en-GB" sz="2000" i="1" dirty="0"/>
              <a:t>Teaching International students: improving learning for all. </a:t>
            </a:r>
            <a:r>
              <a:rPr lang="en-GB" sz="2000" dirty="0"/>
              <a:t>London: Routledge SEDA series.</a:t>
            </a:r>
          </a:p>
          <a:p>
            <a:pPr eaLnBrk="1" hangingPunct="1">
              <a:buNone/>
              <a:defRPr/>
            </a:pPr>
            <a:r>
              <a:rPr lang="en-GB" sz="2000" dirty="0" err="1"/>
              <a:t>Crosling</a:t>
            </a:r>
            <a:r>
              <a:rPr lang="en-GB" sz="2000" dirty="0"/>
              <a:t>, G., Thomas, L. and </a:t>
            </a:r>
            <a:r>
              <a:rPr lang="en-GB" sz="2000" dirty="0" err="1"/>
              <a:t>Heagney</a:t>
            </a:r>
            <a:r>
              <a:rPr lang="en-GB" sz="2000" dirty="0"/>
              <a:t>, M. (2008) </a:t>
            </a:r>
            <a:r>
              <a:rPr lang="en-GB" sz="2000" i="1" dirty="0"/>
              <a:t>Improving student retention in Higher Education,</a:t>
            </a:r>
            <a:r>
              <a:rPr lang="en-GB" sz="2000" dirty="0"/>
              <a:t> London and New York: Routledge </a:t>
            </a:r>
          </a:p>
          <a:p>
            <a:pPr marL="609600" indent="-609600" eaLnBrk="1" hangingPunct="1">
              <a:buFont typeface="Wingdings" pitchFamily="2" charset="2"/>
              <a:buNone/>
              <a:defRPr/>
            </a:pPr>
            <a:r>
              <a:rPr lang="en-GB" sz="2000" dirty="0"/>
              <a:t>Crooks, T. (1988) </a:t>
            </a:r>
            <a:r>
              <a:rPr lang="en-GB" sz="2000" i="1" dirty="0"/>
              <a:t>Assessing student performance, </a:t>
            </a:r>
            <a:r>
              <a:rPr lang="en-GB" sz="2000" dirty="0"/>
              <a:t>HERDSA Green Guide No 8 HERDSA (reprinted 1994).</a:t>
            </a:r>
          </a:p>
          <a:p>
            <a:pPr marL="609600" indent="-609600" eaLnBrk="1" hangingPunct="1">
              <a:buFont typeface="Wingdings" pitchFamily="2" charset="2"/>
              <a:buNone/>
              <a:defRPr/>
            </a:pPr>
            <a:r>
              <a:rPr lang="en-GB" sz="2000" dirty="0" err="1"/>
              <a:t>Falchikov</a:t>
            </a:r>
            <a:r>
              <a:rPr lang="en-GB" sz="2000" dirty="0"/>
              <a:t>, N. (2004) </a:t>
            </a:r>
            <a:r>
              <a:rPr lang="en-GB" sz="2000" i="1" dirty="0"/>
              <a:t>Improving Assessment through Student Involvement: Practical Solutions for Aiding Learning in Higher and Further Education,</a:t>
            </a:r>
            <a:r>
              <a:rPr lang="en-GB" sz="2000" dirty="0"/>
              <a:t> London: Routledge.</a:t>
            </a:r>
          </a:p>
          <a:p>
            <a:pPr marL="609600" indent="-609600" eaLnBrk="1" hangingPunct="1">
              <a:buFont typeface="Wingdings" pitchFamily="2" charset="2"/>
              <a:buNone/>
              <a:defRPr/>
            </a:pPr>
            <a:r>
              <a:rPr lang="en-GB" sz="2000" dirty="0"/>
              <a:t>Gibbs, G. (1999) </a:t>
            </a:r>
            <a:r>
              <a:rPr lang="en-GB" sz="2000" i="1" dirty="0"/>
              <a:t>Using assessment strategically to change the way students learn</a:t>
            </a:r>
            <a:r>
              <a:rPr lang="en-GB" sz="2000" dirty="0"/>
              <a:t>, in Brown S. &amp; </a:t>
            </a:r>
            <a:r>
              <a:rPr lang="en-GB" sz="2000" dirty="0" err="1"/>
              <a:t>Glasner</a:t>
            </a:r>
            <a:r>
              <a:rPr lang="en-GB" sz="2000" dirty="0"/>
              <a:t>, A. (eds.), </a:t>
            </a:r>
            <a:r>
              <a:rPr lang="en-GB" sz="2000" i="1" dirty="0"/>
              <a:t>Assessment Matters in Higher Education: Choosing and Using Diverse Approaches, </a:t>
            </a:r>
            <a:r>
              <a:rPr lang="en-GB" sz="2000" dirty="0"/>
              <a:t>Maidenhead: SRHE/Open University Press.</a:t>
            </a:r>
          </a:p>
          <a:p>
            <a:pPr marL="609600" indent="-609600" eaLnBrk="1" hangingPunct="1">
              <a:buFont typeface="Wingdings" pitchFamily="2" charset="2"/>
              <a:buNone/>
              <a:defRPr/>
            </a:pPr>
            <a:r>
              <a:rPr lang="en-GB" sz="2000" dirty="0"/>
              <a:t>Higher Education Academy (2012) </a:t>
            </a:r>
            <a:r>
              <a:rPr lang="en-GB" sz="2000" i="1" dirty="0"/>
              <a:t>A marked improvement; transforming assessment in higher education</a:t>
            </a:r>
            <a:r>
              <a:rPr lang="en-GB" sz="2000" dirty="0"/>
              <a:t>, York: HEA.</a:t>
            </a:r>
          </a:p>
          <a:p>
            <a:pPr eaLnBrk="1" hangingPunct="1">
              <a:defRPr/>
            </a:pPr>
            <a:endParaRPr lang="en-GB" sz="2000" dirty="0"/>
          </a:p>
          <a:p>
            <a:pPr eaLnBrk="1" hangingPunct="1">
              <a:defRPr/>
            </a:pPr>
            <a:endParaRPr lang="en-GB" sz="2000" dirty="0"/>
          </a:p>
          <a:p>
            <a:pPr eaLnBrk="1" hangingPunct="1">
              <a:defRPr/>
            </a:pPr>
            <a:endParaRPr lang="en-GB" sz="2000" dirty="0"/>
          </a:p>
          <a:p>
            <a:pPr eaLnBrk="1" hangingPunct="1">
              <a:defRPr/>
            </a:pPr>
            <a:endParaRPr lang="en-GB"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1"/>
            <a:ext cx="7543800" cy="50435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and further reading (3)</a:t>
            </a:r>
          </a:p>
        </p:txBody>
      </p:sp>
      <p:sp>
        <p:nvSpPr>
          <p:cNvPr id="43011" name="Rectangle 3"/>
          <p:cNvSpPr>
            <a:spLocks noGrp="1" noChangeArrowheads="1"/>
          </p:cNvSpPr>
          <p:nvPr>
            <p:ph type="body" idx="1"/>
          </p:nvPr>
        </p:nvSpPr>
        <p:spPr>
          <a:xfrm>
            <a:off x="142844" y="836712"/>
            <a:ext cx="8750331" cy="5545039"/>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GB" sz="2000" dirty="0"/>
              <a:t>McDowell, L. and Brown, S. (1998) Assessing students: cheating and plagiarism, Newcastle: Red Guide 10/11 University of Northumbria.</a:t>
            </a:r>
          </a:p>
          <a:p>
            <a:pPr marL="0" indent="0" eaLnBrk="1" hangingPunct="1">
              <a:buFont typeface="Wingdings" pitchFamily="2" charset="2"/>
              <a:buNone/>
              <a:defRPr/>
            </a:pPr>
            <a:r>
              <a:rPr lang="en-GB" sz="2000" dirty="0"/>
              <a:t>McDowell, L. (2012) Programme focussed assessment Bradford: Bradford University </a:t>
            </a:r>
            <a:r>
              <a:rPr lang="en-GB" sz="2000" dirty="0">
                <a:hlinkClick r:id="rId3"/>
              </a:rPr>
              <a:t>http://www.pass.brad.ac.uk/short-guide.pdf</a:t>
            </a:r>
            <a:endParaRPr lang="en-US" sz="2000" dirty="0"/>
          </a:p>
          <a:p>
            <a:pPr eaLnBrk="1" hangingPunct="1">
              <a:buFont typeface="Wingdings" pitchFamily="2" charset="2"/>
              <a:buNone/>
              <a:defRPr/>
            </a:pPr>
            <a:r>
              <a:rPr lang="en-GB" sz="2000" dirty="0"/>
              <a:t>Meyer, J.H.F. and Land, R. (2003) ‘Threshold Concepts and Troublesome Knowledge 1 – Linkages to Ways of Thinking and Practising within the Disciplines’ in C. Rust (ed.) Improving Student Learning – Ten years on. Oxford: OCSLD.</a:t>
            </a:r>
          </a:p>
          <a:p>
            <a:pPr eaLnBrk="1" hangingPunct="1">
              <a:buFont typeface="Wingdings" pitchFamily="2" charset="2"/>
              <a:buNone/>
              <a:defRPr/>
            </a:pPr>
            <a:r>
              <a:rPr lang="en-GB" sz="2000" dirty="0" err="1"/>
              <a:t>Nicol</a:t>
            </a:r>
            <a:r>
              <a:rPr lang="en-GB" sz="2000" dirty="0"/>
              <a:t>, D. J. and Macfarlane-Dick, D. (2006) Formative assessment and self-regulated learning: A model and seven principles of good feedback practice, Studies in Higher Education </a:t>
            </a:r>
            <a:r>
              <a:rPr lang="en-GB" sz="2000" dirty="0" err="1"/>
              <a:t>Vol</a:t>
            </a:r>
            <a:r>
              <a:rPr lang="en-GB" sz="2000" dirty="0"/>
              <a:t> 31(2), 199-218.</a:t>
            </a:r>
          </a:p>
          <a:p>
            <a:pPr eaLnBrk="1" hangingPunct="1">
              <a:buFont typeface="Wingdings" pitchFamily="2" charset="2"/>
              <a:buNone/>
              <a:defRPr/>
            </a:pPr>
            <a:r>
              <a:rPr lang="en-GB" sz="2000" dirty="0"/>
              <a:t>PASS project Bradford </a:t>
            </a:r>
            <a:r>
              <a:rPr lang="en-GB" sz="2000" dirty="0">
                <a:hlinkClick r:id="rId4"/>
              </a:rPr>
              <a:t>http://www.pass.brad.ac.uk/</a:t>
            </a:r>
            <a:r>
              <a:rPr lang="en-GB" sz="2000" dirty="0"/>
              <a:t> Accessed November 2013.</a:t>
            </a:r>
          </a:p>
          <a:p>
            <a:pPr eaLnBrk="1" hangingPunct="1">
              <a:buFont typeface="Wingdings" pitchFamily="2" charset="2"/>
              <a:buNone/>
              <a:defRPr/>
            </a:pPr>
            <a:r>
              <a:rPr lang="en-GB" sz="2000" dirty="0"/>
              <a:t>Pickford, R. and Brown, S. (2006) Assessing skills and practice, London: Routledge. </a:t>
            </a:r>
          </a:p>
          <a:p>
            <a:pPr eaLnBrk="1" hangingPunct="1">
              <a:buFont typeface="Wingdings" pitchFamily="2" charset="2"/>
              <a:buNone/>
              <a:defRPr/>
            </a:pPr>
            <a:r>
              <a:rPr lang="en-GB" sz="2000" dirty="0" err="1"/>
              <a:t>Rotheram</a:t>
            </a:r>
            <a:r>
              <a:rPr lang="en-GB" sz="2000" dirty="0"/>
              <a:t>, B. (2009) Sounds Good, JISC project </a:t>
            </a:r>
            <a:r>
              <a:rPr lang="en-GB" sz="2000" dirty="0">
                <a:hlinkClick r:id="rId5"/>
              </a:rPr>
              <a:t>http://www.jisc.ac.uk/whatwedo/programmes/usersandinnovation/soundsgood.aspx</a:t>
            </a:r>
            <a:r>
              <a:rPr lang="en-GB" sz="2000" dirty="0"/>
              <a:t> </a:t>
            </a:r>
          </a:p>
          <a:p>
            <a:pPr eaLnBrk="1" hangingPunct="1">
              <a:buFont typeface="Wingdings" pitchFamily="2" charset="2"/>
              <a:buNone/>
              <a:defRPr/>
            </a:pPr>
            <a:endParaRPr lang="en-GB" sz="2000" dirty="0"/>
          </a:p>
          <a:p>
            <a:pPr eaLnBrk="1" hangingPunct="1">
              <a:lnSpc>
                <a:spcPct val="90000"/>
              </a:lnSpc>
              <a:buFont typeface="Wingdings" pitchFamily="2" charset="2"/>
              <a:buNone/>
              <a:defRPr/>
            </a:pPr>
            <a:endParaRPr lang="en-GB"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498449"/>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and further reading (4)</a:t>
            </a:r>
          </a:p>
        </p:txBody>
      </p:sp>
      <p:sp>
        <p:nvSpPr>
          <p:cNvPr id="48131" name="Content Placeholder 2"/>
          <p:cNvSpPr>
            <a:spLocks noGrp="1"/>
          </p:cNvSpPr>
          <p:nvPr>
            <p:ph idx="1"/>
          </p:nvPr>
        </p:nvSpPr>
        <p:spPr>
          <a:xfrm>
            <a:off x="468313" y="692696"/>
            <a:ext cx="8229600" cy="5509667"/>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GB" sz="2000" dirty="0"/>
              <a:t>Race P. (2015) The lecturer’s toolkit (4th edition), London: Routledge.</a:t>
            </a:r>
          </a:p>
          <a:p>
            <a:pPr eaLnBrk="1" hangingPunct="1">
              <a:buFont typeface="Wingdings" pitchFamily="2" charset="2"/>
              <a:buNone/>
              <a:defRPr/>
            </a:pPr>
            <a:r>
              <a:rPr lang="en-GB" sz="2000" dirty="0"/>
              <a:t>Rust, C., Price, M. and O’Donovan, B. (2003) Improving students’ learning by developing their understanding of assessment criteria and processes, Assessment and Evaluation in Higher Education. 28 (2), 147-164.</a:t>
            </a:r>
          </a:p>
          <a:p>
            <a:pPr eaLnBrk="1" hangingPunct="1">
              <a:buFont typeface="Wingdings" pitchFamily="2" charset="2"/>
              <a:buNone/>
              <a:defRPr/>
            </a:pPr>
            <a:r>
              <a:rPr lang="en-GB" sz="2000" dirty="0"/>
              <a:t>Ryan, J. (2000) A Guide to Teaching International Students, Oxford Centre for Staff and Learning Development.</a:t>
            </a:r>
          </a:p>
          <a:p>
            <a:pPr eaLnBrk="1" hangingPunct="1">
              <a:buFont typeface="Wingdings" pitchFamily="2" charset="2"/>
              <a:buNone/>
              <a:defRPr/>
            </a:pPr>
            <a:r>
              <a:rPr lang="en-GB" sz="2000" dirty="0"/>
              <a:t>Sadler, D. Royce (2010) Beyond feedback: developing student capability in complex appraisal,</a:t>
            </a:r>
            <a:br>
              <a:rPr lang="en-GB" sz="2000" dirty="0"/>
            </a:br>
            <a:r>
              <a:rPr lang="en-GB" sz="2000" dirty="0"/>
              <a:t>Assessment &amp; Evaluation in Higher Education, 35: 5, 535-550.</a:t>
            </a:r>
          </a:p>
          <a:p>
            <a:pPr eaLnBrk="1" hangingPunct="1">
              <a:buFont typeface="Wingdings" pitchFamily="2" charset="2"/>
              <a:buNone/>
              <a:defRPr/>
            </a:pPr>
            <a:r>
              <a:rPr lang="en-GB" sz="2000" dirty="0"/>
              <a:t>Sadler, D.R., 2005. Interpretations of criteria‐based assessment and grading in higher education. Assessment &amp; Evaluation in Higher Education, 30(2), pp.175-194</a:t>
            </a:r>
          </a:p>
          <a:p>
            <a:pPr eaLnBrk="1" hangingPunct="1">
              <a:buFont typeface="Wingdings" pitchFamily="2" charset="2"/>
              <a:buNone/>
              <a:defRPr/>
            </a:pPr>
            <a:r>
              <a:rPr lang="en-GB" sz="2000" dirty="0"/>
              <a:t>Sambell, K, Brown, S. and Graham, L. (2017) Professionalism in practice: key directions in higher education learning, teaching and assessment, London: Palgrave-MacMillan.</a:t>
            </a:r>
          </a:p>
          <a:p>
            <a:pPr eaLnBrk="1" hangingPunct="1">
              <a:buFont typeface="Wingdings" pitchFamily="2" charset="2"/>
              <a:buNone/>
              <a:defRPr/>
            </a:pPr>
            <a:r>
              <a:rPr lang="en-GB" sz="2000" dirty="0"/>
              <a:t>Wiggins, G. (1990) The Case for Authentic Assessment. ERIC Digest.</a:t>
            </a:r>
          </a:p>
          <a:p>
            <a:pPr eaLnBrk="1" hangingPunct="1">
              <a:buFont typeface="Wingdings" pitchFamily="2" charset="2"/>
              <a:buNone/>
              <a:defRPr/>
            </a:pPr>
            <a:r>
              <a:rPr lang="en-GB" sz="2000" dirty="0"/>
              <a:t>Yorke, M. (1999) Leaving Early: Undergraduate Non-completion in Higher Education, London: Routledge.</a:t>
            </a:r>
          </a:p>
          <a:p>
            <a:pPr eaLnBrk="1" hangingPunct="1">
              <a:buFont typeface="Wingdings" pitchFamily="2" charset="2"/>
              <a:buNone/>
              <a:defRPr/>
            </a:pPr>
            <a:endParaRPr lang="en-GB" sz="2000" dirty="0"/>
          </a:p>
          <a:p>
            <a:pPr eaLnBrk="1" hangingPunct="1">
              <a:defRPr/>
            </a:pPr>
            <a:endParaRPr lang="en-GB"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What is authentic assessment?</a:t>
            </a:r>
          </a:p>
        </p:txBody>
      </p:sp>
      <p:sp>
        <p:nvSpPr>
          <p:cNvPr id="3" name="Content Placeholder 2"/>
          <p:cNvSpPr>
            <a:spLocks noGrp="1"/>
          </p:cNvSpPr>
          <p:nvPr>
            <p:ph idx="1"/>
          </p:nvPr>
        </p:nvSpPr>
        <p:spPr/>
        <p:txBody>
          <a:bodyPr/>
          <a:lstStyle/>
          <a:p>
            <a:r>
              <a:rPr lang="en-GB" sz="2800" dirty="0"/>
              <a:t>Authentic assessment sends signals to students which direct them towards the kinds of learning goals and processes that are representative of meaningful learning in their subject area. </a:t>
            </a:r>
          </a:p>
          <a:p>
            <a:r>
              <a:rPr lang="en-GB" sz="2800" dirty="0"/>
              <a:t>It uses a range of methods and approaches that get students working hard on activities relevant to their life and career plans on graduation; </a:t>
            </a:r>
          </a:p>
          <a:p>
            <a:r>
              <a:rPr lang="en-GB" sz="2800" dirty="0"/>
              <a:t>Authentic summative assessment tasks are designed to ensure that students learn what they need to learn in recognisably appropriate ways.</a:t>
            </a:r>
          </a:p>
          <a:p>
            <a:endParaRPr lang="en-GB" sz="2800" dirty="0"/>
          </a:p>
        </p:txBody>
      </p:sp>
    </p:spTree>
    <p:extLst>
      <p:ext uri="{BB962C8B-B14F-4D97-AF65-F5344CB8AC3E}">
        <p14:creationId xmlns:p14="http://schemas.microsoft.com/office/powerpoint/2010/main" val="1554630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Authentic assessment implies using assessment </a:t>
            </a:r>
            <a:r>
              <a:rPr lang="en-GB" i="1" dirty="0"/>
              <a:t>for</a:t>
            </a:r>
            <a:r>
              <a:rPr lang="en-GB" dirty="0"/>
              <a:t> learning (Sambell et al, 2012)</a:t>
            </a:r>
          </a:p>
        </p:txBody>
      </p:sp>
      <p:sp>
        <p:nvSpPr>
          <p:cNvPr id="22531" name="Content Placeholder 2"/>
          <p:cNvSpPr>
            <a:spLocks noGrp="1"/>
          </p:cNvSpPr>
          <p:nvPr>
            <p:ph idx="1"/>
          </p:nvPr>
        </p:nvSpPr>
        <p:spPr/>
        <p:txBody>
          <a:bodyPr/>
          <a:lstStyle/>
          <a:p>
            <a:pPr eaLnBrk="1" hangingPunct="1"/>
            <a:r>
              <a:rPr lang="en-US" sz="2800" b="1" dirty="0"/>
              <a:t>Assessment that is meaningful to students can provide them with a framework for activity;</a:t>
            </a:r>
          </a:p>
          <a:p>
            <a:pPr eaLnBrk="1" hangingPunct="1"/>
            <a:r>
              <a:rPr lang="en-US" sz="2800" b="1" dirty="0"/>
              <a:t>“Students can escape bad teaching but they can’t escape bad assessment” (</a:t>
            </a:r>
            <a:r>
              <a:rPr lang="en-US" sz="2800" b="1" dirty="0" err="1"/>
              <a:t>Boud</a:t>
            </a:r>
            <a:r>
              <a:rPr lang="en-US" sz="2800" b="1" dirty="0"/>
              <a:t>, 1995);</a:t>
            </a:r>
          </a:p>
          <a:p>
            <a:pPr eaLnBrk="1" hangingPunct="1"/>
            <a:r>
              <a:rPr lang="en-US" sz="2800" b="1" dirty="0"/>
              <a:t>Where assessment is fully part of the learning process and integrated within it, the act of being assessed can help students make sense of their learning;</a:t>
            </a:r>
          </a:p>
          <a:p>
            <a:pPr eaLnBrk="1" hangingPunct="1"/>
            <a:r>
              <a:rPr lang="en-GB" sz="2800" b="1" dirty="0"/>
              <a:t>Assessment should be formative, informative, developmental and remediable.</a:t>
            </a:r>
          </a:p>
          <a:p>
            <a:pPr eaLnBrk="1" hangingPunct="1"/>
            <a:endParaRPr lang="en-US" sz="2800" dirty="0"/>
          </a:p>
        </p:txBody>
      </p:sp>
    </p:spTree>
    <p:extLst>
      <p:ext uri="{BB962C8B-B14F-4D97-AF65-F5344CB8AC3E}">
        <p14:creationId xmlns:p14="http://schemas.microsoft.com/office/powerpoint/2010/main" val="864936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extLst>
      <p:ext uri="{BB962C8B-B14F-4D97-AF65-F5344CB8AC3E}">
        <p14:creationId xmlns:p14="http://schemas.microsoft.com/office/powerpoint/2010/main" val="3991669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The benefits of authentic assessment can be significant for all stakeholders</a:t>
            </a:r>
          </a:p>
        </p:txBody>
      </p:sp>
      <p:sp>
        <p:nvSpPr>
          <p:cNvPr id="3" name="Content Placeholder 2"/>
          <p:cNvSpPr>
            <a:spLocks noGrp="1"/>
          </p:cNvSpPr>
          <p:nvPr>
            <p:ph idx="1"/>
          </p:nvPr>
        </p:nvSpPr>
        <p:spPr/>
        <p:txBody>
          <a:bodyPr/>
          <a:lstStyle/>
          <a:p>
            <a:r>
              <a:rPr lang="en-GB" sz="2600" dirty="0"/>
              <a:t>Students undertaking authentic assessments tend to be more fully engaged in learning and hence tend to achieve more highly because they see the sense of what they are doing (Sadler, 2005). </a:t>
            </a:r>
          </a:p>
          <a:p>
            <a:r>
              <a:rPr lang="en-GB" sz="2600" dirty="0"/>
              <a:t>University teachers adopting authentic approaches can use realistic and live contexts within which to frame assessment tasks, which help to make theoretical elements of the course come to life. </a:t>
            </a:r>
          </a:p>
          <a:p>
            <a:r>
              <a:rPr lang="en-GB" sz="2600" dirty="0"/>
              <a:t>Employers value students who can quickly engage in real-life tasks immediately on employment, having practised and developed relevant skills and competences through their assignments. </a:t>
            </a:r>
          </a:p>
        </p:txBody>
      </p:sp>
    </p:spTree>
    <p:extLst>
      <p:ext uri="{BB962C8B-B14F-4D97-AF65-F5344CB8AC3E}">
        <p14:creationId xmlns:p14="http://schemas.microsoft.com/office/powerpoint/2010/main" val="3796261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754380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Wiggins (1990) says assessment can be regarded as authentic if we can draw valid inferences about quality from the work students produce</a:t>
            </a:r>
          </a:p>
        </p:txBody>
      </p:sp>
      <p:sp>
        <p:nvSpPr>
          <p:cNvPr id="3" name="Content Placeholder 2"/>
          <p:cNvSpPr>
            <a:spLocks noGrp="1"/>
          </p:cNvSpPr>
          <p:nvPr>
            <p:ph idx="1"/>
          </p:nvPr>
        </p:nvSpPr>
        <p:spPr>
          <a:xfrm>
            <a:off x="468313" y="1772815"/>
            <a:ext cx="8229600" cy="4429547"/>
          </a:xfrm>
        </p:spPr>
        <p:txBody>
          <a:bodyPr/>
          <a:lstStyle/>
          <a:p>
            <a:r>
              <a:rPr lang="en-GB" sz="2600" dirty="0"/>
              <a:t>He proposes that we should aim to offer students assignments that present the student with the full array of tasks that mirror the priorities and challenges found in the best [teaching] activities and that attend to whether the student can craft polished, thorough and justifiable answers, performances or products.</a:t>
            </a:r>
          </a:p>
          <a:p>
            <a:r>
              <a:rPr lang="en-GB" sz="2600" dirty="0"/>
              <a:t>He says they must involve students being able to cope with potentially ill-structured challenges and roles, with incomplete information, that help them rehearse for the complex ambiguities of adult and professional life.</a:t>
            </a:r>
          </a:p>
          <a:p>
            <a:endParaRPr lang="en-GB" sz="2600" dirty="0"/>
          </a:p>
        </p:txBody>
      </p:sp>
    </p:spTree>
    <p:extLst>
      <p:ext uri="{BB962C8B-B14F-4D97-AF65-F5344CB8AC3E}">
        <p14:creationId xmlns:p14="http://schemas.microsoft.com/office/powerpoint/2010/main" val="2299573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22238"/>
            <a:ext cx="7893496"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We often assess what is easy to assess, or proxies of what’s been learned, rather than the learning itself</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A valid assessment is one that has close relevance to the criteria, which are in turn constructively aligned to the stated learning outcomes of a programme. </a:t>
            </a:r>
          </a:p>
          <a:p>
            <a:r>
              <a:rPr lang="en-GB" sz="2600" dirty="0"/>
              <a:t>Effective assessment is highly relevant to ensuring that graduates can demonstrate the knowledge, behaviours, qualities and attributes that were described in the course outline or programme specification. </a:t>
            </a:r>
          </a:p>
          <a:p>
            <a:r>
              <a:rPr lang="en-GB" sz="2600" dirty="0"/>
              <a:t>Assignments that require students to write about something, rather than be or do something, may not always be fit-for-purpose. </a:t>
            </a:r>
          </a:p>
          <a:p>
            <a:endParaRPr lang="en-GB" sz="2600" dirty="0"/>
          </a:p>
        </p:txBody>
      </p:sp>
    </p:spTree>
    <p:extLst>
      <p:ext uri="{BB962C8B-B14F-4D97-AF65-F5344CB8AC3E}">
        <p14:creationId xmlns:p14="http://schemas.microsoft.com/office/powerpoint/2010/main" val="2635968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How can authentic assessment engage students?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Using types of assessment that are much more like the ‘real things’ that academics or professionals do in their chosen fields can engage students in much more meaningful ways.</a:t>
            </a:r>
          </a:p>
          <a:p>
            <a:r>
              <a:rPr lang="en-GB" sz="2600" dirty="0"/>
              <a:t>A useful way to help you ascertain how authentic your assessment is could be to ask yourself where in the programme you help students answer questions in job interviews (Sambell, Brown and Graham, 2017).</a:t>
            </a:r>
          </a:p>
          <a:p>
            <a:endParaRPr lang="en-GB" sz="2600" dirty="0"/>
          </a:p>
        </p:txBody>
      </p:sp>
    </p:spTree>
    <p:extLst>
      <p:ext uri="{BB962C8B-B14F-4D97-AF65-F5344CB8AC3E}">
        <p14:creationId xmlns:p14="http://schemas.microsoft.com/office/powerpoint/2010/main" val="404386465"/>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2664</Words>
  <Application>Microsoft Office PowerPoint</Application>
  <PresentationFormat>On-screen Show (4:3)</PresentationFormat>
  <Paragraphs>183</Paragraphs>
  <Slides>27</Slides>
  <Notes>13</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27</vt:i4>
      </vt:variant>
    </vt:vector>
  </HeadingPairs>
  <TitlesOfParts>
    <vt:vector size="38" baseType="lpstr">
      <vt:lpstr>Arial</vt:lpstr>
      <vt:lpstr>Arial Rounded MT Bold</vt:lpstr>
      <vt:lpstr>Calibri</vt:lpstr>
      <vt:lpstr>Calibri Light</vt:lpstr>
      <vt:lpstr>Comic Sans MS</vt:lpstr>
      <vt:lpstr>Times New Roman</vt:lpstr>
      <vt:lpstr>Wingdings</vt:lpstr>
      <vt:lpstr>LeedsMet template</vt:lpstr>
      <vt:lpstr>101_Custom Design</vt:lpstr>
      <vt:lpstr>Office Theme</vt:lpstr>
      <vt:lpstr>1_Office Theme</vt:lpstr>
      <vt:lpstr>Designing and managing authentic assignments</vt:lpstr>
      <vt:lpstr>This workshop is designed to help experienced tertiary teachers think about how you can:</vt:lpstr>
      <vt:lpstr>What is authentic assessment?</vt:lpstr>
      <vt:lpstr>Authentic assessment implies using assessment for learning (Sambell et al, 2012)</vt:lpstr>
      <vt:lpstr>PowerPoint Presentation</vt:lpstr>
      <vt:lpstr>The benefits of authentic assessment can be significant for all stakeholders</vt:lpstr>
      <vt:lpstr>Wiggins (1990) says assessment can be regarded as authentic if we can draw valid inferences about quality from the work students produce</vt:lpstr>
      <vt:lpstr>We often assess what is easy to assess, or proxies of what’s been learned, rather than the learning itself</vt:lpstr>
      <vt:lpstr>How can authentic assessment engage students?</vt:lpstr>
      <vt:lpstr>Questions employers might ask at interview that might help us frame some of our assignments</vt:lpstr>
      <vt:lpstr>Review practice: what can we do to build authenticity in to our assessment?</vt:lpstr>
      <vt:lpstr>Assessment must engage students in active tasks, e.g.</vt:lpstr>
      <vt:lpstr>Making authentic choices: how can we build in authentic assessment? We can use:</vt:lpstr>
      <vt:lpstr>Some further examples of authentic assessment tasks</vt:lpstr>
      <vt:lpstr>Ensuring assessment focuses efforts and promotes engagement means including reference to:</vt:lpstr>
      <vt:lpstr>The importance of dialogic feedback (Sadler)</vt:lpstr>
      <vt:lpstr>Checklist: to what extent does your assessment strategy: </vt:lpstr>
      <vt:lpstr>And…</vt:lpstr>
      <vt:lpstr>Encouraging students to recognise and use the feedback we provide for them</vt:lpstr>
      <vt:lpstr>Do your international students understand diverse assessment approaches?</vt:lpstr>
      <vt:lpstr>Peter Hartley’s NTFS Bradford-led project on Programme Level Assessment</vt:lpstr>
      <vt:lpstr>Conclusions</vt:lpstr>
      <vt:lpstr>These and other slides will be available on my website at http://sally-brown.net</vt:lpstr>
      <vt:lpstr>Useful references and further reading (1)</vt:lpstr>
      <vt:lpstr>Useful references and further reading (2)</vt:lpstr>
      <vt:lpstr>Useful references and further reading (3)</vt:lpstr>
      <vt:lpstr>Useful references and further reading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2017-05-22T09:47:16Z</dcterms:modified>
</cp:coreProperties>
</file>