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28"/>
  </p:notesMasterIdLst>
  <p:handoutMasterIdLst>
    <p:handoutMasterId r:id="rId29"/>
  </p:handoutMasterIdLst>
  <p:sldIdLst>
    <p:sldId id="420" r:id="rId3"/>
    <p:sldId id="482" r:id="rId4"/>
    <p:sldId id="467" r:id="rId5"/>
    <p:sldId id="453" r:id="rId6"/>
    <p:sldId id="452" r:id="rId7"/>
    <p:sldId id="446" r:id="rId8"/>
    <p:sldId id="447" r:id="rId9"/>
    <p:sldId id="448" r:id="rId10"/>
    <p:sldId id="495" r:id="rId11"/>
    <p:sldId id="484" r:id="rId12"/>
    <p:sldId id="485" r:id="rId13"/>
    <p:sldId id="486" r:id="rId14"/>
    <p:sldId id="487" r:id="rId15"/>
    <p:sldId id="506" r:id="rId16"/>
    <p:sldId id="489" r:id="rId17"/>
    <p:sldId id="505" r:id="rId18"/>
    <p:sldId id="475" r:id="rId19"/>
    <p:sldId id="503" r:id="rId20"/>
    <p:sldId id="490" r:id="rId21"/>
    <p:sldId id="460" r:id="rId22"/>
    <p:sldId id="462" r:id="rId23"/>
    <p:sldId id="463" r:id="rId24"/>
    <p:sldId id="464" r:id="rId25"/>
    <p:sldId id="465" r:id="rId26"/>
    <p:sldId id="466" r:id="rId27"/>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00" autoAdjust="0"/>
    <p:restoredTop sz="97458" autoAdjust="0"/>
  </p:normalViewPr>
  <p:slideViewPr>
    <p:cSldViewPr>
      <p:cViewPr>
        <p:scale>
          <a:sx n="80" d="100"/>
          <a:sy n="80" d="100"/>
        </p:scale>
        <p:origin x="1038" y="-204"/>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varScale="1">
      <p:scale>
        <a:sx n="1" d="1"/>
        <a:sy n="1" d="1"/>
      </p:scale>
      <p:origin x="0" y="-12192"/>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12</a:t>
            </a:fld>
            <a:endParaRPr lang="en-US"/>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a:p>
        </p:txBody>
      </p:sp>
      <p:sp>
        <p:nvSpPr>
          <p:cNvPr id="62469"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03CF8BA1-76B0-487E-A3A6-A7B182AFCF50}" type="slidenum">
              <a:rPr lang="en-US" sz="1200"/>
              <a:pPr algn="r"/>
              <a:t>12</a:t>
            </a:fld>
            <a:endParaRPr lang="en-US" sz="1200"/>
          </a:p>
        </p:txBody>
      </p:sp>
    </p:spTree>
    <p:extLst>
      <p:ext uri="{BB962C8B-B14F-4D97-AF65-F5344CB8AC3E}">
        <p14:creationId xmlns:p14="http://schemas.microsoft.com/office/powerpoint/2010/main" val="1209727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13</a:t>
            </a:fld>
            <a:endParaRPr lang="en-US"/>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a:p>
        </p:txBody>
      </p:sp>
      <p:sp>
        <p:nvSpPr>
          <p:cNvPr id="63493"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EEDFF0F2-B7BB-4F03-8B33-97F5FCE13D2E}" type="slidenum">
              <a:rPr lang="en-US" sz="1200"/>
              <a:pPr algn="r"/>
              <a:t>13</a:t>
            </a:fld>
            <a:endParaRPr lang="en-US" sz="1200"/>
          </a:p>
        </p:txBody>
      </p:sp>
    </p:spTree>
    <p:extLst>
      <p:ext uri="{BB962C8B-B14F-4D97-AF65-F5344CB8AC3E}">
        <p14:creationId xmlns:p14="http://schemas.microsoft.com/office/powerpoint/2010/main" val="41968275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15</a:t>
            </a:fld>
            <a:endParaRPr lang="en-US"/>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a:p>
        </p:txBody>
      </p:sp>
      <p:sp>
        <p:nvSpPr>
          <p:cNvPr id="67589"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1BE139A3-407D-43F0-AF6C-8CD56A617952}" type="slidenum">
              <a:rPr lang="en-US" sz="1200"/>
              <a:pPr algn="r"/>
              <a:t>15</a:t>
            </a:fld>
            <a:endParaRPr lang="en-US" sz="1200"/>
          </a:p>
        </p:txBody>
      </p:sp>
    </p:spTree>
    <p:extLst>
      <p:ext uri="{BB962C8B-B14F-4D97-AF65-F5344CB8AC3E}">
        <p14:creationId xmlns:p14="http://schemas.microsoft.com/office/powerpoint/2010/main" val="15518357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18</a:t>
            </a:fld>
            <a:endParaRPr lang="en-GB"/>
          </a:p>
        </p:txBody>
      </p:sp>
    </p:spTree>
    <p:extLst>
      <p:ext uri="{BB962C8B-B14F-4D97-AF65-F5344CB8AC3E}">
        <p14:creationId xmlns:p14="http://schemas.microsoft.com/office/powerpoint/2010/main" val="26702568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dirty="0"/>
          </a:p>
        </p:txBody>
      </p:sp>
    </p:spTree>
    <p:extLst>
      <p:ext uri="{BB962C8B-B14F-4D97-AF65-F5344CB8AC3E}">
        <p14:creationId xmlns:p14="http://schemas.microsoft.com/office/powerpoint/2010/main" val="28937318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20</a:t>
            </a:fld>
            <a:endParaRPr lang="en-US" dirty="0"/>
          </a:p>
        </p:txBody>
      </p:sp>
    </p:spTree>
    <p:extLst>
      <p:ext uri="{BB962C8B-B14F-4D97-AF65-F5344CB8AC3E}">
        <p14:creationId xmlns:p14="http://schemas.microsoft.com/office/powerpoint/2010/main" val="2759489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dirty="0"/>
          </a:p>
        </p:txBody>
      </p:sp>
    </p:spTree>
    <p:extLst>
      <p:ext uri="{BB962C8B-B14F-4D97-AF65-F5344CB8AC3E}">
        <p14:creationId xmlns:p14="http://schemas.microsoft.com/office/powerpoint/2010/main" val="33928607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a:p>
        </p:txBody>
      </p:sp>
    </p:spTree>
    <p:extLst>
      <p:ext uri="{BB962C8B-B14F-4D97-AF65-F5344CB8AC3E}">
        <p14:creationId xmlns:p14="http://schemas.microsoft.com/office/powerpoint/2010/main" val="8502541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extLst>
      <p:ext uri="{BB962C8B-B14F-4D97-AF65-F5344CB8AC3E}">
        <p14:creationId xmlns:p14="http://schemas.microsoft.com/office/powerpoint/2010/main" val="14540505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extLst>
      <p:ext uri="{BB962C8B-B14F-4D97-AF65-F5344CB8AC3E}">
        <p14:creationId xmlns:p14="http://schemas.microsoft.com/office/powerpoint/2010/main" val="2959739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a:t>
            </a:fld>
            <a:endParaRPr lang="en-US" dirty="0"/>
          </a:p>
        </p:txBody>
      </p:sp>
    </p:spTree>
    <p:extLst>
      <p:ext uri="{BB962C8B-B14F-4D97-AF65-F5344CB8AC3E}">
        <p14:creationId xmlns:p14="http://schemas.microsoft.com/office/powerpoint/2010/main" val="6916163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p14="http://schemas.microsoft.com/office/powerpoint/2010/main" val="1003719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5</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3360408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dirty="0"/>
          </a:p>
        </p:txBody>
      </p:sp>
    </p:spTree>
    <p:extLst>
      <p:ext uri="{BB962C8B-B14F-4D97-AF65-F5344CB8AC3E}">
        <p14:creationId xmlns:p14="http://schemas.microsoft.com/office/powerpoint/2010/main" val="257632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7</a:t>
            </a:fld>
            <a:endParaRPr lang="en-US" dirty="0"/>
          </a:p>
        </p:txBody>
      </p:sp>
    </p:spTree>
    <p:extLst>
      <p:ext uri="{BB962C8B-B14F-4D97-AF65-F5344CB8AC3E}">
        <p14:creationId xmlns:p14="http://schemas.microsoft.com/office/powerpoint/2010/main" val="1463992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8</a:t>
            </a:fld>
            <a:endParaRPr lang="en-US" dirty="0"/>
          </a:p>
        </p:txBody>
      </p:sp>
    </p:spTree>
    <p:extLst>
      <p:ext uri="{BB962C8B-B14F-4D97-AF65-F5344CB8AC3E}">
        <p14:creationId xmlns:p14="http://schemas.microsoft.com/office/powerpoint/2010/main" val="567428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dirty="0"/>
          </a:p>
        </p:txBody>
      </p:sp>
    </p:spTree>
    <p:extLst>
      <p:ext uri="{BB962C8B-B14F-4D97-AF65-F5344CB8AC3E}">
        <p14:creationId xmlns:p14="http://schemas.microsoft.com/office/powerpoint/2010/main" val="2121093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10</a:t>
            </a:fld>
            <a:endParaRPr lang="en-US"/>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a:p>
        </p:txBody>
      </p:sp>
      <p:sp>
        <p:nvSpPr>
          <p:cNvPr id="60421"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797A5476-295C-4F37-9D9E-889D798F1D04}" type="slidenum">
              <a:rPr lang="en-US" sz="1200"/>
              <a:pPr algn="r"/>
              <a:t>10</a:t>
            </a:fld>
            <a:endParaRPr lang="en-US" sz="1200"/>
          </a:p>
        </p:txBody>
      </p:sp>
    </p:spTree>
    <p:extLst>
      <p:ext uri="{BB962C8B-B14F-4D97-AF65-F5344CB8AC3E}">
        <p14:creationId xmlns:p14="http://schemas.microsoft.com/office/powerpoint/2010/main" val="27065142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11</a:t>
            </a:fld>
            <a:endParaRPr lang="en-US"/>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a:p>
        </p:txBody>
      </p:sp>
      <p:sp>
        <p:nvSpPr>
          <p:cNvPr id="61445"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1D84E925-665F-4C66-B196-6E0239591013}" type="slidenum">
              <a:rPr lang="en-US" sz="1200"/>
              <a:pPr algn="r"/>
              <a:t>11</a:t>
            </a:fld>
            <a:endParaRPr lang="en-US" sz="1200"/>
          </a:p>
        </p:txBody>
      </p:sp>
    </p:spTree>
    <p:extLst>
      <p:ext uri="{BB962C8B-B14F-4D97-AF65-F5344CB8AC3E}">
        <p14:creationId xmlns:p14="http://schemas.microsoft.com/office/powerpoint/2010/main" val="2283203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22/04/2017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22/04/2017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22/04/2017</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22/04/2017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22/04/2017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22/04/2017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22/04/2017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22/04/2017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22/04/2017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22/04/2017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22/04/2017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22/04/2017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a:t>Assessment to support student retention and engagement</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York St John University</a:t>
            </a:r>
          </a:p>
          <a:p>
            <a:pPr algn="ctr" eaLnBrk="1" hangingPunct="1">
              <a:defRPr/>
            </a:pPr>
            <a:r>
              <a:rPr lang="en-GB" sz="2000" dirty="0">
                <a:solidFill>
                  <a:schemeClr val="tx2">
                    <a:lumMod val="60000"/>
                    <a:lumOff val="40000"/>
                  </a:schemeClr>
                </a:solidFill>
              </a:rPr>
              <a:t>April 2017</a:t>
            </a:r>
            <a:endParaRPr lang="en-GB" sz="2000" dirty="0"/>
          </a:p>
          <a:p>
            <a:pPr algn="ctr" eaLnBrk="1" hangingPunct="1">
              <a:defRPr/>
            </a:pPr>
            <a:r>
              <a:rPr lang="en-GB" sz="2800" b="1" dirty="0"/>
              <a:t>Sally Brown</a:t>
            </a:r>
          </a:p>
          <a:p>
            <a:pPr algn="ctr" eaLnBrk="1" hangingPunct="1">
              <a:defRPr/>
            </a:pPr>
            <a:r>
              <a:rPr lang="en-GB" sz="2400" dirty="0"/>
              <a:t>PFHEA, SFSEDA, NTF</a:t>
            </a:r>
            <a:endParaRPr lang="en-GB" sz="2400" b="1" dirty="0"/>
          </a:p>
          <a:p>
            <a:pPr algn="ctr" eaLnBrk="1" hangingPunct="1">
              <a:defRPr/>
            </a:pPr>
            <a:r>
              <a:rPr lang="en-GB" sz="2000" dirty="0"/>
              <a:t>Emerita Professor, Leeds Beckett University</a:t>
            </a:r>
          </a:p>
          <a:p>
            <a:pPr algn="ctr" eaLnBrk="1" hangingPunct="1">
              <a:defRPr/>
            </a:pPr>
            <a:r>
              <a:rPr lang="en-GB" sz="2000" dirty="0"/>
              <a:t>Visiting Professor: University of Plymouth, Liverpool John Moores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a:t>Why are we assessing?</a:t>
            </a:r>
          </a:p>
          <a:p>
            <a:r>
              <a:rPr lang="en-US" dirty="0"/>
              <a:t>What is it we are actually assessing?</a:t>
            </a:r>
          </a:p>
          <a:p>
            <a:r>
              <a:rPr lang="en-US" dirty="0"/>
              <a:t>How are we assessing?</a:t>
            </a:r>
          </a:p>
          <a:p>
            <a:r>
              <a:rPr lang="en-US" dirty="0"/>
              <a:t>Who is best placed to assess?</a:t>
            </a:r>
          </a:p>
          <a:p>
            <a:r>
              <a:rPr lang="en-US" dirty="0"/>
              <a:t>When should we assess?</a:t>
            </a:r>
          </a:p>
        </p:txBody>
      </p:sp>
    </p:spTree>
    <p:extLst>
      <p:ext uri="{BB962C8B-B14F-4D97-AF65-F5344CB8AC3E}">
        <p14:creationId xmlns:p14="http://schemas.microsoft.com/office/powerpoint/2010/main" val="3023771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Purposes: the reasons for assessment: </a:t>
            </a:r>
            <a:br>
              <a:rPr lang="en-US" dirty="0"/>
            </a:br>
            <a:r>
              <a:rPr lang="en-US" dirty="0"/>
              <a:t>may include:</a:t>
            </a: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a:t>Enabling students to get the measure of their achievement; </a:t>
            </a:r>
          </a:p>
          <a:p>
            <a:pPr eaLnBrk="1" hangingPunct="1"/>
            <a:r>
              <a:rPr lang="en-US" sz="2600" dirty="0"/>
              <a:t>Helping them consolidate their learning;</a:t>
            </a:r>
          </a:p>
          <a:p>
            <a:pPr eaLnBrk="1" hangingPunct="1"/>
            <a:r>
              <a:rPr lang="en-US" sz="2600" dirty="0"/>
              <a:t>Providing feedback so they can improve and remedy any deficiencies;</a:t>
            </a:r>
          </a:p>
          <a:p>
            <a:pPr eaLnBrk="1" hangingPunct="1"/>
            <a:r>
              <a:rPr lang="en-US" sz="2600" dirty="0"/>
              <a:t>motivating students to engage in their learning;</a:t>
            </a:r>
          </a:p>
          <a:p>
            <a:pPr eaLnBrk="1" hangingPunct="1"/>
            <a:r>
              <a:rPr lang="en-US" sz="2600" dirty="0"/>
              <a:t>providing them with opportunities to relate theory and practice.</a:t>
            </a:r>
          </a:p>
        </p:txBody>
      </p:sp>
    </p:spTree>
    <p:extLst>
      <p:ext uri="{BB962C8B-B14F-4D97-AF65-F5344CB8AC3E}">
        <p14:creationId xmlns:p14="http://schemas.microsoft.com/office/powerpoint/2010/main" val="3309055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a:t>Helping students make sensible choices about option alternatives and directions for further study;</a:t>
            </a:r>
          </a:p>
          <a:p>
            <a:pPr eaLnBrk="1" hangingPunct="1"/>
            <a:r>
              <a:rPr lang="en-US" sz="2600" dirty="0"/>
              <a:t>demonstrating student employability;</a:t>
            </a:r>
          </a:p>
          <a:p>
            <a:pPr eaLnBrk="1" hangingPunct="1"/>
            <a:r>
              <a:rPr lang="en-US" sz="2600" dirty="0"/>
              <a:t>providing assurance of fitness to practice;</a:t>
            </a:r>
          </a:p>
          <a:p>
            <a:pPr eaLnBrk="1" hangingPunct="1"/>
            <a:r>
              <a:rPr lang="en-US" sz="2600" dirty="0"/>
              <a:t>giving feedback to teachers on effectiveness;</a:t>
            </a:r>
          </a:p>
          <a:p>
            <a:pPr eaLnBrk="1" hangingPunct="1"/>
            <a:r>
              <a:rPr lang="en-US" sz="2600" dirty="0"/>
              <a:t>providing statistics for internal and external agencies.</a:t>
            </a:r>
          </a:p>
          <a:p>
            <a:pPr eaLnBrk="1" hangingPunct="1"/>
            <a:endParaRPr lang="en-US" sz="2600" dirty="0"/>
          </a:p>
        </p:txBody>
      </p:sp>
    </p:spTree>
    <p:extLst>
      <p:ext uri="{BB962C8B-B14F-4D97-AF65-F5344CB8AC3E}">
        <p14:creationId xmlns:p14="http://schemas.microsoft.com/office/powerpoint/2010/main" val="2562326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normAutofit/>
          </a:bodyPr>
          <a:lstStyle/>
          <a:p>
            <a:pPr eaLnBrk="1" hangingPunct="1"/>
            <a:r>
              <a:rPr lang="en-US" dirty="0"/>
              <a:t>Orientation: choosing what we assess</a:t>
            </a:r>
          </a:p>
        </p:txBody>
      </p:sp>
      <p:sp>
        <p:nvSpPr>
          <p:cNvPr id="22531" name="Rectangle 3"/>
          <p:cNvSpPr>
            <a:spLocks noGrp="1" noChangeArrowheads="1"/>
          </p:cNvSpPr>
          <p:nvPr>
            <p:ph type="body" idx="4294967295"/>
          </p:nvPr>
        </p:nvSpPr>
        <p:spPr/>
        <p:txBody>
          <a:bodyPr/>
          <a:lstStyle/>
          <a:p>
            <a:pPr eaLnBrk="1" hangingPunct="1"/>
            <a:r>
              <a:rPr lang="en-US" dirty="0"/>
              <a:t>product or process?</a:t>
            </a:r>
          </a:p>
          <a:p>
            <a:pPr eaLnBrk="1" hangingPunct="1"/>
            <a:r>
              <a:rPr lang="en-US" dirty="0"/>
              <a:t>theory or practice?</a:t>
            </a:r>
          </a:p>
          <a:p>
            <a:pPr eaLnBrk="1" hangingPunct="1"/>
            <a:r>
              <a:rPr lang="en-US" dirty="0"/>
              <a:t>knowledge, skills and attitude (all sectors)?</a:t>
            </a:r>
          </a:p>
          <a:p>
            <a:pPr eaLnBrk="1" hangingPunct="1"/>
            <a:r>
              <a:rPr lang="en-US" dirty="0"/>
              <a:t>subject knowledge or application?</a:t>
            </a:r>
          </a:p>
          <a:p>
            <a:pPr eaLnBrk="1" hangingPunct="1"/>
            <a:r>
              <a:rPr lang="en-US" dirty="0"/>
              <a:t>what we’ve always assessed?</a:t>
            </a:r>
          </a:p>
          <a:p>
            <a:pPr eaLnBrk="1" hangingPunct="1"/>
            <a:r>
              <a:rPr lang="en-US" dirty="0"/>
              <a:t>what it’s easy to assess?</a:t>
            </a:r>
          </a:p>
        </p:txBody>
      </p:sp>
    </p:spTree>
    <p:extLst>
      <p:ext uri="{BB962C8B-B14F-4D97-AF65-F5344CB8AC3E}">
        <p14:creationId xmlns:p14="http://schemas.microsoft.com/office/powerpoint/2010/main" val="2571219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How: methods and approaches of assessment</a:t>
            </a:r>
          </a:p>
        </p:txBody>
      </p:sp>
      <p:sp>
        <p:nvSpPr>
          <p:cNvPr id="3" name="Content Placeholder 2"/>
          <p:cNvSpPr>
            <a:spLocks noGrp="1"/>
          </p:cNvSpPr>
          <p:nvPr>
            <p:ph idx="1"/>
          </p:nvPr>
        </p:nvSpPr>
        <p:spPr/>
        <p:txBody>
          <a:bodyPr/>
          <a:lstStyle/>
          <a:p>
            <a:r>
              <a:rPr lang="en-GB" dirty="0"/>
              <a:t>We need to choose authentic and appropriate means of assessing;</a:t>
            </a:r>
          </a:p>
          <a:p>
            <a:r>
              <a:rPr lang="en-GB" dirty="0"/>
              <a:t>Unseen exams, reports and essays are overused and there are many more methods in use in different universities in the UK and internationally which may be more fit-for-purpose;</a:t>
            </a:r>
          </a:p>
          <a:p>
            <a:r>
              <a:rPr lang="en-GB" dirty="0"/>
              <a:t>These include in-seminar assessments, posters, assessed blogs, portfolios, case studies, </a:t>
            </a:r>
            <a:r>
              <a:rPr lang="en-GB" dirty="0" err="1"/>
              <a:t>vivas</a:t>
            </a:r>
            <a:r>
              <a:rPr lang="en-GB" dirty="0"/>
              <a:t>, short answer tests, multiple choice and other CAA tests, reflective accounts, logs, projects, presentations, learning packages, annotated bibliographies, in-tray exercises, live briefs, and many more.</a:t>
            </a:r>
          </a:p>
        </p:txBody>
      </p:sp>
    </p:spTree>
    <p:extLst>
      <p:ext uri="{BB962C8B-B14F-4D97-AF65-F5344CB8AC3E}">
        <p14:creationId xmlns:p14="http://schemas.microsoft.com/office/powerpoint/2010/main" val="616638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normAutofit/>
          </a:bodyPr>
          <a:lstStyle/>
          <a:p>
            <a:pPr eaLnBrk="1" hangingPunct="1"/>
            <a:r>
              <a:rPr lang="en-US" dirty="0"/>
              <a:t>Agency: 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a:t>tutor assessment</a:t>
            </a:r>
          </a:p>
          <a:p>
            <a:pPr eaLnBrk="1" hangingPunct="1"/>
            <a:r>
              <a:rPr lang="en-US"/>
              <a:t>self-assessment</a:t>
            </a:r>
          </a:p>
          <a:p>
            <a:pPr eaLnBrk="1" hangingPunct="1"/>
            <a:r>
              <a:rPr lang="en-US"/>
              <a:t>peer assessment, (either inter or intra peer)</a:t>
            </a:r>
          </a:p>
          <a:p>
            <a:pPr eaLnBrk="1" hangingPunct="1"/>
            <a:r>
              <a:rPr lang="en-US"/>
              <a:t>employers, practice tutors and line managers</a:t>
            </a:r>
          </a:p>
          <a:p>
            <a:pPr eaLnBrk="1" hangingPunct="1"/>
            <a:r>
              <a:rPr lang="en-US"/>
              <a:t>client assessment</a:t>
            </a:r>
          </a:p>
        </p:txBody>
      </p:sp>
    </p:spTree>
    <p:extLst>
      <p:ext uri="{BB962C8B-B14F-4D97-AF65-F5344CB8AC3E}">
        <p14:creationId xmlns:p14="http://schemas.microsoft.com/office/powerpoint/2010/main" val="3794930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When: timing is crucial</a:t>
            </a:r>
          </a:p>
        </p:txBody>
      </p:sp>
      <p:sp>
        <p:nvSpPr>
          <p:cNvPr id="3" name="Content Placeholder 2"/>
          <p:cNvSpPr>
            <a:spLocks noGrp="1"/>
          </p:cNvSpPr>
          <p:nvPr>
            <p:ph idx="1"/>
          </p:nvPr>
        </p:nvSpPr>
        <p:spPr/>
        <p:txBody>
          <a:bodyPr/>
          <a:lstStyle/>
          <a:p>
            <a:r>
              <a:rPr lang="en-GB" dirty="0"/>
              <a:t>If all assessment is left to the end of the programme or the end of module, there is a high risk of failure and under-performance;</a:t>
            </a:r>
          </a:p>
          <a:p>
            <a:r>
              <a:rPr lang="en-GB" dirty="0"/>
              <a:t>Incremental activities leading to a </a:t>
            </a:r>
            <a:r>
              <a:rPr lang="en-GB" dirty="0" err="1"/>
              <a:t>culminative</a:t>
            </a:r>
            <a:r>
              <a:rPr lang="en-GB" dirty="0"/>
              <a:t>/ capstone assignment or multiple small assignments can help to avoid ‘sudden death’;</a:t>
            </a:r>
          </a:p>
          <a:p>
            <a:r>
              <a:rPr lang="en-GB" dirty="0"/>
              <a:t>We should aim to avoid assessing students only when it fits our systems and instead strive to assess students as they become ready.</a:t>
            </a:r>
          </a:p>
        </p:txBody>
      </p:sp>
    </p:spTree>
    <p:extLst>
      <p:ext uri="{BB962C8B-B14F-4D97-AF65-F5344CB8AC3E}">
        <p14:creationId xmlns:p14="http://schemas.microsoft.com/office/powerpoint/2010/main" val="2826462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7427168" cy="106047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Designing fit for purpose assessment methods &amp; approaches: 10 questions </a:t>
            </a:r>
          </a:p>
        </p:txBody>
      </p:sp>
      <p:sp>
        <p:nvSpPr>
          <p:cNvPr id="3" name="Content Placeholder 2"/>
          <p:cNvSpPr>
            <a:spLocks noGrp="1"/>
          </p:cNvSpPr>
          <p:nvPr>
            <p:ph idx="1"/>
          </p:nvPr>
        </p:nvSpPr>
        <p:spPr/>
        <p:txBody>
          <a:bodyPr>
            <a:normAutofit/>
          </a:bodyPr>
          <a:lstStyle/>
          <a:p>
            <a:pPr marL="457200" indent="-457200">
              <a:buClr>
                <a:schemeClr val="tx2">
                  <a:lumMod val="75000"/>
                </a:schemeClr>
              </a:buClr>
              <a:buSzPct val="100000"/>
              <a:buFont typeface="+mj-lt"/>
              <a:buAutoNum type="arabicPeriod"/>
            </a:pPr>
            <a:r>
              <a:rPr lang="en-GB" sz="2400" b="1" dirty="0"/>
              <a:t>Are your assignments fully and constructively aligned with your learning outcomes?</a:t>
            </a:r>
          </a:p>
          <a:p>
            <a:pPr marL="457200" indent="-457200">
              <a:buClr>
                <a:schemeClr val="tx2">
                  <a:lumMod val="75000"/>
                </a:schemeClr>
              </a:buClr>
              <a:buSzPct val="100000"/>
              <a:buFont typeface="+mj-lt"/>
              <a:buAutoNum type="arabicPeriod"/>
            </a:pPr>
            <a:r>
              <a:rPr lang="en-GB" sz="2400" b="1" dirty="0"/>
              <a:t>Do they comply with York St John requirements in terms of number, word limits etc?</a:t>
            </a:r>
          </a:p>
          <a:p>
            <a:pPr marL="457200" indent="-457200">
              <a:buClr>
                <a:schemeClr val="tx2">
                  <a:lumMod val="75000"/>
                </a:schemeClr>
              </a:buClr>
              <a:buSzPct val="100000"/>
              <a:buFont typeface="+mj-lt"/>
              <a:buAutoNum type="arabicPeriod"/>
            </a:pPr>
            <a:r>
              <a:rPr lang="en-GB" sz="2400" b="1" dirty="0"/>
              <a:t>Are summative assessments undertaken throughout the course, or is everything ‘sudden death’ end-point? </a:t>
            </a:r>
          </a:p>
          <a:p>
            <a:pPr marL="457200" indent="-457200">
              <a:buClr>
                <a:schemeClr val="tx2">
                  <a:lumMod val="75000"/>
                </a:schemeClr>
              </a:buClr>
              <a:buSzPct val="100000"/>
              <a:buFont typeface="+mj-lt"/>
              <a:buAutoNum type="arabicPeriod"/>
            </a:pPr>
            <a:r>
              <a:rPr lang="en-GB" sz="2400" b="1" dirty="0"/>
              <a:t>Is there excessive bunching of assignments in different modules that is highly stressful for students and unmanageable for staff?</a:t>
            </a:r>
          </a:p>
          <a:p>
            <a:pPr marL="457200" indent="-457200">
              <a:buClr>
                <a:schemeClr val="tx2">
                  <a:lumMod val="75000"/>
                </a:schemeClr>
              </a:buClr>
              <a:buSzPct val="100000"/>
              <a:buFont typeface="+mj-lt"/>
              <a:buAutoNum type="arabicPeriod"/>
            </a:pPr>
            <a:r>
              <a:rPr lang="en-GB" sz="2400" b="1" dirty="0"/>
              <a:t>Are there plenty of opportunities for formative assessment, especially early on?</a:t>
            </a:r>
          </a:p>
        </p:txBody>
      </p:sp>
    </p:spTree>
    <p:extLst>
      <p:ext uri="{BB962C8B-B14F-4D97-AF65-F5344CB8AC3E}">
        <p14:creationId xmlns:p14="http://schemas.microsoft.com/office/powerpoint/2010/main" val="18106606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100000"/>
              <a:buFont typeface="+mj-lt"/>
              <a:buAutoNum type="arabicPeriod" startAt="6"/>
            </a:pPr>
            <a:r>
              <a:rPr lang="en-GB" sz="2400" b="1" dirty="0"/>
              <a:t>Are students over-assessed? </a:t>
            </a:r>
          </a:p>
          <a:p>
            <a:pPr marL="457200" indent="-457200" fontAlgn="base">
              <a:spcBef>
                <a:spcPts val="600"/>
              </a:spcBef>
              <a:spcAft>
                <a:spcPct val="0"/>
              </a:spcAft>
              <a:buClr>
                <a:schemeClr val="tx2"/>
              </a:buClr>
              <a:buSzPct val="100000"/>
              <a:buFont typeface="+mj-lt"/>
              <a:buAutoNum type="arabicPeriod" startAt="6"/>
            </a:pPr>
            <a:r>
              <a:rPr lang="en-GB" sz="2400" b="1" dirty="0"/>
              <a:t>Do staff have time to mark the assessments in time for exam boards etc?</a:t>
            </a:r>
          </a:p>
          <a:p>
            <a:pPr marL="457200" indent="-457200" fontAlgn="base">
              <a:spcBef>
                <a:spcPts val="600"/>
              </a:spcBef>
              <a:spcAft>
                <a:spcPct val="0"/>
              </a:spcAft>
              <a:buClr>
                <a:schemeClr val="tx2"/>
              </a:buClr>
              <a:buSzPct val="100000"/>
              <a:buFont typeface="+mj-lt"/>
              <a:buAutoNum type="arabicPeriod" startAt="6"/>
            </a:pPr>
            <a:r>
              <a:rPr lang="en-GB" sz="2400" b="1" dirty="0"/>
              <a:t>When 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100000"/>
              <a:buFont typeface="+mj-lt"/>
              <a:buAutoNum type="arabicPeriod" startAt="6"/>
            </a:pPr>
            <a:r>
              <a:rPr lang="en-GB" sz="2400" b="1" dirty="0"/>
              <a:t>Are students encouraged to make good use of the feedback they receive?</a:t>
            </a:r>
          </a:p>
          <a:p>
            <a:pPr marL="457200" indent="-457200" fontAlgn="base">
              <a:spcBef>
                <a:spcPts val="600"/>
              </a:spcBef>
              <a:spcAft>
                <a:spcPct val="0"/>
              </a:spcAft>
              <a:buClr>
                <a:schemeClr val="tx2"/>
              </a:buClr>
              <a:buSzPct val="100000"/>
              <a:buFont typeface="+mj-lt"/>
              <a:buAutoNum type="arabicPeriod" startAt="6"/>
            </a:pPr>
            <a:r>
              <a:rPr lang="en-GB" sz="2400" b="1" dirty="0"/>
              <a:t>Do the students perceive your assessment diet to be fair and providing meaningful recognition of their achievements?</a:t>
            </a:r>
          </a:p>
        </p:txBody>
      </p:sp>
    </p:spTree>
    <p:extLst>
      <p:ext uri="{BB962C8B-B14F-4D97-AF65-F5344CB8AC3E}">
        <p14:creationId xmlns:p14="http://schemas.microsoft.com/office/powerpoint/2010/main" val="3373183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7742094"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normAutofit lnSpcReduction="10000"/>
          </a:bodyPr>
          <a:lstStyle/>
          <a:p>
            <a:r>
              <a:rPr lang="en-GB" sz="2600" b="1" dirty="0"/>
              <a:t>Make sense of key terms such as criteria, weightings, and level;</a:t>
            </a:r>
          </a:p>
          <a:p>
            <a:r>
              <a:rPr lang="en-GB" sz="2600" b="1" dirty="0"/>
              <a:t>Encounter a variety of assessment methods (e.g. presentations, portfolios, posters, assessed web participation, practicals, vivas etc) and get practice in using them;</a:t>
            </a:r>
          </a:p>
          <a:p>
            <a:r>
              <a:rPr lang="en-GB" sz="2600" b="1" dirty="0"/>
              <a:t>Be strategic in their behaviours, putting more work into aspects of an assignment with high weightings, interrogating criteria to find out what is really required and so on;</a:t>
            </a:r>
          </a:p>
          <a:p>
            <a:r>
              <a:rPr lang="en-GB" sz="2600" b="1"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746572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Rationale</a:t>
            </a:r>
          </a:p>
        </p:txBody>
      </p:sp>
      <p:sp>
        <p:nvSpPr>
          <p:cNvPr id="3" name="Content Placeholder 2"/>
          <p:cNvSpPr>
            <a:spLocks noGrp="1"/>
          </p:cNvSpPr>
          <p:nvPr>
            <p:ph idx="1"/>
          </p:nvPr>
        </p:nvSpPr>
        <p:spPr/>
        <p:txBody>
          <a:bodyPr/>
          <a:lstStyle/>
          <a:p>
            <a:pPr marL="0" indent="0">
              <a:buNone/>
            </a:pPr>
            <a:r>
              <a:rPr lang="en-GB" sz="2200" dirty="0"/>
              <a:t>In this workshop, we will explore the five key factors that need to be taken into account when designing effective assessment which fosters student engagement and learning: purpose (why?), focus (what?) methodologies &amp; approaches (how?), agency (who?) and timing (when?). </a:t>
            </a:r>
          </a:p>
          <a:p>
            <a:pPr marL="0" indent="0">
              <a:buNone/>
            </a:pPr>
            <a:r>
              <a:rPr lang="en-GB" sz="2200" dirty="0"/>
              <a:t>By the end of the workshop, participants will have had opportunities to:</a:t>
            </a:r>
          </a:p>
          <a:p>
            <a:r>
              <a:rPr lang="en-GB" sz="2200" dirty="0"/>
              <a:t>consider how a concerted and holistic approach to assessment can help it to constructively align to learning outcomes and programme delivery;</a:t>
            </a:r>
          </a:p>
          <a:p>
            <a:r>
              <a:rPr lang="en-GB" sz="2200" dirty="0"/>
              <a:t>Ensure that students value the process rather than just focusing on the resultant marks;</a:t>
            </a:r>
          </a:p>
          <a:p>
            <a:r>
              <a:rPr lang="en-GB" sz="2200" dirty="0"/>
              <a:t>identify some actions that could be taken to enhance assessment practice.</a:t>
            </a:r>
          </a:p>
        </p:txBody>
      </p:sp>
    </p:spTree>
    <p:extLst>
      <p:ext uri="{BB962C8B-B14F-4D97-AF65-F5344CB8AC3E}">
        <p14:creationId xmlns:p14="http://schemas.microsoft.com/office/powerpoint/2010/main" val="3172561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a:p>
          <a:p>
            <a:pPr marL="360000">
              <a:lnSpc>
                <a:spcPct val="100000"/>
              </a:lnSpc>
              <a:spcBef>
                <a:spcPts val="600"/>
              </a:spcBef>
            </a:pPr>
            <a:r>
              <a:rPr lang="en-GB" sz="2600" dirty="0"/>
              <a:t>design a purposeful and rationalised assessment strategy that involves a diverse range of methods of assessment, that makes best use of a range of assessors and is timely in its execution;</a:t>
            </a:r>
          </a:p>
          <a:p>
            <a:pPr marL="360000">
              <a:lnSpc>
                <a:spcPct val="100000"/>
              </a:lnSpc>
              <a:spcBef>
                <a:spcPts val="600"/>
              </a:spcBef>
            </a:pPr>
            <a:r>
              <a:rPr lang="en-GB" sz="2600" dirty="0"/>
              <a:t>consider when designing assessment tasks how any students might be disadvantaged;</a:t>
            </a:r>
          </a:p>
          <a:p>
            <a:pPr marL="360000">
              <a:lnSpc>
                <a:spcPct val="100000"/>
              </a:lnSpc>
              <a:spcBef>
                <a:spcPts val="600"/>
              </a:spcBef>
            </a:pPr>
            <a:r>
              <a:rPr lang="en-GB" sz="2600" dirty="0"/>
              <a:t>maximise the opportunities for each student to achieve at the highest possible level;</a:t>
            </a:r>
          </a:p>
          <a:p>
            <a:pPr marL="360000">
              <a:lnSpc>
                <a:spcPct val="100000"/>
              </a:lnSpc>
              <a:spcBef>
                <a:spcPts val="600"/>
              </a:spcBef>
            </a:pPr>
            <a:r>
              <a:rPr lang="en-GB" sz="2600" dirty="0"/>
              <a:t>ensure the assurance of appropriate standards for all students.</a:t>
            </a:r>
            <a:br>
              <a:rPr lang="en-GB" sz="2600" dirty="0"/>
            </a:br>
            <a:endParaRPr lang="en-GB" sz="2600" dirty="0"/>
          </a:p>
        </p:txBody>
      </p:sp>
    </p:spTree>
    <p:extLst>
      <p:ext uri="{BB962C8B-B14F-4D97-AF65-F5344CB8AC3E}">
        <p14:creationId xmlns:p14="http://schemas.microsoft.com/office/powerpoint/2010/main" val="4833263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extLst>
      <p:ext uri="{BB962C8B-B14F-4D97-AF65-F5344CB8AC3E}">
        <p14:creationId xmlns:p14="http://schemas.microsoft.com/office/powerpoint/2010/main" val="20587713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a:t>Assessment Reform Group (1999) </a:t>
            </a:r>
            <a:r>
              <a:rPr lang="en-GB" sz="1800" i="1" dirty="0"/>
              <a:t>Assessment for Learning : Beyond the black box, </a:t>
            </a:r>
            <a:r>
              <a:rPr lang="en-GB" sz="1800" dirty="0"/>
              <a:t>Cambridge UK, University of Cambridge School of Education.</a:t>
            </a:r>
            <a:r>
              <a:rPr lang="en-GB" sz="1800" dirty="0">
                <a:cs typeface="Times New Roman" pitchFamily="18" charset="0"/>
              </a:rPr>
              <a:t> </a:t>
            </a:r>
          </a:p>
          <a:p>
            <a:pPr marL="609600" indent="-609600" eaLnBrk="1" hangingPunct="1">
              <a:buFont typeface="Wingdings" pitchFamily="2" charset="2"/>
              <a:buNone/>
              <a:defRPr/>
            </a:pPr>
            <a:r>
              <a:rPr lang="en-GB" sz="1800" dirty="0">
                <a:cs typeface="Times New Roman" pitchFamily="18" charset="0"/>
              </a:rPr>
              <a:t>Biggs, J. and Tang, C. (2007) </a:t>
            </a:r>
            <a:r>
              <a:rPr lang="en-GB" sz="1800" i="1" dirty="0">
                <a:cs typeface="Times New Roman" pitchFamily="18" charset="0"/>
              </a:rPr>
              <a:t>Teaching for Quality Learning at University, </a:t>
            </a:r>
            <a:r>
              <a:rPr lang="en-GB" sz="1800" dirty="0">
                <a:cs typeface="Times New Roman" pitchFamily="18" charset="0"/>
              </a:rPr>
              <a:t>Maidenhead: Open University Press.</a:t>
            </a:r>
          </a:p>
          <a:p>
            <a:pPr marL="609600" indent="-609600" eaLnBrk="1" hangingPunct="1">
              <a:buFont typeface="Wingdings" pitchFamily="2" charset="2"/>
              <a:buNone/>
              <a:defRPr/>
            </a:pPr>
            <a:r>
              <a:rPr lang="en-GB" sz="1800" dirty="0">
                <a:cs typeface="Times New Roman" pitchFamily="18" charset="0"/>
              </a:rPr>
              <a:t>Bloxham,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Font typeface="Wingdings" pitchFamily="2" charset="2"/>
              <a:buNone/>
              <a:defRPr/>
            </a:pPr>
            <a:r>
              <a:rPr lang="en-GB" sz="1800" dirty="0">
                <a:cs typeface="Times New Roman" pitchFamily="18" charset="0"/>
              </a:rPr>
              <a:t>Brown, S. Rust, C. &amp; Gibbs, G. (1994) </a:t>
            </a:r>
            <a:r>
              <a:rPr lang="en-GB" sz="1800" i="1" dirty="0">
                <a:cs typeface="Times New Roman" pitchFamily="18" charset="0"/>
              </a:rPr>
              <a:t>Strategies for Diversifying Assessment,</a:t>
            </a:r>
            <a:r>
              <a:rPr lang="en-GB" sz="1800" dirty="0">
                <a:cs typeface="Times New Roman" pitchFamily="18" charset="0"/>
              </a:rPr>
              <a:t> Oxford: Oxford Centre for Staff Development. </a:t>
            </a:r>
          </a:p>
          <a:p>
            <a:pPr marL="609600" indent="-609600" eaLnBrk="1" hangingPunct="1">
              <a:buFont typeface="Wingdings" pitchFamily="2" charset="2"/>
              <a:buNone/>
              <a:defRPr/>
            </a:pPr>
            <a:r>
              <a:rPr lang="en-GB" sz="1800" dirty="0"/>
              <a:t>Boud, D. (1995) </a:t>
            </a:r>
            <a:r>
              <a:rPr lang="en-GB" sz="1800" i="1" dirty="0"/>
              <a:t>Enhancing learning through self-assessment,</a:t>
            </a:r>
            <a:r>
              <a:rPr lang="en-GB" sz="1800" dirty="0"/>
              <a:t> London: Routledge.</a:t>
            </a:r>
          </a:p>
          <a:p>
            <a:pPr marL="609600" indent="-609600" eaLnBrk="1" hangingPunct="1">
              <a:buFont typeface="Wingdings" pitchFamily="2" charset="2"/>
              <a:buNone/>
              <a:defRPr/>
            </a:pPr>
            <a:r>
              <a:rPr lang="en-GB" sz="1800" dirty="0"/>
              <a:t>Brown, S. (2015) </a:t>
            </a:r>
            <a:r>
              <a:rPr lang="en-GB" sz="1800" i="1" dirty="0"/>
              <a:t>Learning, teaching in higher education: global perspectives, </a:t>
            </a:r>
            <a:r>
              <a:rPr lang="en-GB" sz="1800" dirty="0"/>
              <a:t>London: Palgrave Macmillan.</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Font typeface="Wingdings" pitchFamily="2" charset="2"/>
              <a:buNone/>
              <a:defRPr/>
            </a:pPr>
            <a:r>
              <a:rPr lang="en-GB" sz="1800" dirty="0"/>
              <a:t>Brown, S. and Knight, P. (1994) </a:t>
            </a:r>
            <a:r>
              <a:rPr lang="en-GB" sz="1800" i="1" dirty="0"/>
              <a:t>Assessing Learners in Higher Education</a:t>
            </a:r>
            <a:r>
              <a:rPr lang="en-GB" sz="1800" dirty="0"/>
              <a:t>, London: Kogan Page.</a:t>
            </a:r>
            <a:endParaRPr lang="en-US" sz="1800" dirty="0"/>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endParaRPr lang="en-GB" sz="1800" dirty="0"/>
          </a:p>
          <a:p>
            <a:pPr marL="609600" indent="-609600" eaLnBrk="1" hangingPunct="1">
              <a:defRPr/>
            </a:pPr>
            <a:endParaRPr lang="en-GB" sz="1800" dirty="0"/>
          </a:p>
          <a:p>
            <a:pPr eaLnBrk="1" hangingPunct="1">
              <a:lnSpc>
                <a:spcPct val="90000"/>
              </a:lnSpc>
              <a:buNone/>
              <a:defRPr/>
            </a:pPr>
            <a:endParaRPr lang="en-GB" sz="1800" dirty="0"/>
          </a:p>
        </p:txBody>
      </p:sp>
    </p:spTree>
    <p:extLst>
      <p:ext uri="{BB962C8B-B14F-4D97-AF65-F5344CB8AC3E}">
        <p14:creationId xmlns:p14="http://schemas.microsoft.com/office/powerpoint/2010/main" val="7748276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extLst>
      <p:ext uri="{BB962C8B-B14F-4D97-AF65-F5344CB8AC3E}">
        <p14:creationId xmlns:p14="http://schemas.microsoft.com/office/powerpoint/2010/main" val="37577334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a:t>Knight, P. and </a:t>
            </a:r>
            <a:r>
              <a:rPr lang="en-GB" sz="1800" dirty="0" err="1"/>
              <a:t>Yorke</a:t>
            </a:r>
            <a:r>
              <a:rPr lang="en-GB" sz="1800" dirty="0"/>
              <a:t>, M. (2003) </a:t>
            </a:r>
            <a:r>
              <a:rPr lang="en-GB" sz="1800" i="1" dirty="0"/>
              <a:t>Assessment, learning and employability</a:t>
            </a:r>
            <a:r>
              <a:rPr lang="en-GB" sz="1800" dirty="0"/>
              <a:t> Maidenhead, UK: SRHE/Open University Press.</a:t>
            </a:r>
          </a:p>
          <a:p>
            <a:pPr eaLnBrk="1" hangingPunct="1">
              <a:buFont typeface="Wingdings" pitchFamily="2" charset="2"/>
              <a:buNone/>
              <a:defRPr/>
            </a:pPr>
            <a:r>
              <a:rPr lang="en-GB" sz="1800" dirty="0" err="1"/>
              <a:t>Mentkowski</a:t>
            </a:r>
            <a:r>
              <a:rPr lang="en-GB" sz="1800" dirty="0"/>
              <a:t>, M. and associates (2000) p.82 </a:t>
            </a:r>
            <a:r>
              <a:rPr lang="en-GB" sz="1800" i="1" dirty="0"/>
              <a:t>Learning that lasts: integrating learning development and performance in college and beyond,</a:t>
            </a:r>
            <a:r>
              <a:rPr lang="en-GB" sz="1800" dirty="0"/>
              <a:t> San Francisco: </a:t>
            </a:r>
            <a:r>
              <a:rPr lang="en-GB" sz="1800" dirty="0" err="1"/>
              <a:t>Jossey</a:t>
            </a:r>
            <a:r>
              <a:rPr lang="en-GB" sz="1800" dirty="0"/>
              <a:t>-Bass.</a:t>
            </a:r>
          </a:p>
          <a:p>
            <a:pPr eaLnBrk="1" hangingPunct="1">
              <a:buFont typeface="Wingdings" pitchFamily="2" charset="2"/>
              <a:buNone/>
              <a:defRPr/>
            </a:pPr>
            <a:r>
              <a:rPr lang="en-GB" sz="1800" dirty="0"/>
              <a:t>McDowell, L. and Brown, S. (1998) </a:t>
            </a:r>
            <a:r>
              <a:rPr lang="en-GB" sz="1800" i="1" dirty="0"/>
              <a:t>Assessing students: cheating and plagiarism</a:t>
            </a:r>
            <a:r>
              <a:rPr lang="en-GB" sz="1800" dirty="0"/>
              <a:t>, Newcastle: Red Guide 10/11 University of Northumbria.</a:t>
            </a:r>
            <a:endParaRPr lang="en-US" sz="1800" dirty="0"/>
          </a:p>
          <a:p>
            <a:pPr eaLnBrk="1" hangingPunct="1">
              <a:buFont typeface="Wingdings" pitchFamily="2" charset="2"/>
              <a:buNone/>
              <a:defRPr/>
            </a:pPr>
            <a:r>
              <a:rPr lang="en-GB" sz="1800" dirty="0" err="1"/>
              <a:t>Nicol</a:t>
            </a:r>
            <a:r>
              <a:rPr lang="en-GB" sz="1800" dirty="0"/>
              <a:t>,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None/>
              <a:defRPr/>
            </a:pPr>
            <a:r>
              <a:rPr lang="en-GB" sz="1800" dirty="0"/>
              <a:t>PASS project Bradford </a:t>
            </a:r>
            <a:r>
              <a:rPr lang="en-GB" sz="1800" dirty="0">
                <a:hlinkClick r:id="rId3"/>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pPr>
            <a:r>
              <a:rPr lang="en-GB" sz="1800" dirty="0"/>
              <a:t>Race, P. (2001) </a:t>
            </a:r>
            <a:r>
              <a:rPr lang="en-GB" sz="1800" i="1" dirty="0"/>
              <a:t>A Briefing on Self, Peer &amp; Group Assessment,</a:t>
            </a:r>
            <a:r>
              <a:rPr lang="en-GB" sz="1800" dirty="0"/>
              <a:t> in LTSN Generic Centre Assessment Series No 9, LTSN York.</a:t>
            </a:r>
          </a:p>
          <a:p>
            <a:pPr eaLnBrk="1" hangingPunct="1">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eaLnBrk="1" hangingPunct="1">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None/>
              <a:defRPr/>
            </a:pPr>
            <a:endParaRPr lang="en-GB" sz="1800" dirty="0"/>
          </a:p>
          <a:p>
            <a:pPr eaLnBrk="1" hangingPunct="1">
              <a:buNone/>
              <a:defRPr/>
            </a:pPr>
            <a:endParaRPr lang="en-GB" sz="1800" dirty="0"/>
          </a:p>
          <a:p>
            <a:pPr eaLnBrk="1" hangingPunct="1">
              <a:lnSpc>
                <a:spcPct val="90000"/>
              </a:lnSpc>
              <a:buFont typeface="Wingdings" pitchFamily="2" charset="2"/>
              <a:buNone/>
              <a:defRPr/>
            </a:pPr>
            <a:endParaRPr lang="en-GB" sz="1800" dirty="0"/>
          </a:p>
        </p:txBody>
      </p:sp>
    </p:spTree>
    <p:extLst>
      <p:ext uri="{BB962C8B-B14F-4D97-AF65-F5344CB8AC3E}">
        <p14:creationId xmlns:p14="http://schemas.microsoft.com/office/powerpoint/2010/main" val="985896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Sadler, D. Royce (2010) Beyond feedback: developing student capability in complex appraisal, </a:t>
            </a:r>
            <a:r>
              <a:rPr lang="en-GB" sz="1800" i="1" dirty="0"/>
              <a:t>Assessment &amp; Evaluation in Higher Education, 35: 5, 535-550</a:t>
            </a:r>
          </a:p>
          <a:p>
            <a:pPr eaLnBrk="1" hangingPunct="1">
              <a:buNone/>
            </a:pPr>
            <a:r>
              <a:rPr lang="en-GB" sz="1800" dirty="0"/>
              <a:t>Yorke, M. (1999) </a:t>
            </a:r>
            <a:r>
              <a:rPr lang="en-GB" sz="1800" i="1" dirty="0"/>
              <a:t>Leaving Early: Undergraduate Non-completion in Higher Education,</a:t>
            </a:r>
            <a:r>
              <a:rPr lang="en-GB" sz="1800" dirty="0"/>
              <a:t> London: Routledge.</a:t>
            </a:r>
          </a:p>
          <a:p>
            <a:pPr eaLnBrk="1" hangingPunct="1">
              <a:buFont typeface="Wingdings" pitchFamily="2" charset="2"/>
              <a:buNone/>
            </a:pPr>
            <a:endParaRPr lang="en-GB" sz="1800" dirty="0"/>
          </a:p>
          <a:p>
            <a:endParaRPr lang="en-GB" sz="1800" dirty="0"/>
          </a:p>
        </p:txBody>
      </p:sp>
    </p:spTree>
    <p:extLst>
      <p:ext uri="{BB962C8B-B14F-4D97-AF65-F5344CB8AC3E}">
        <p14:creationId xmlns:p14="http://schemas.microsoft.com/office/powerpoint/2010/main" val="3958402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learning;</a:t>
            </a:r>
          </a:p>
          <a:p>
            <a:r>
              <a:rPr lang="en-GB" sz="2600" dirty="0"/>
              <a:t>NSS and other student satisfaction surveys frequently highlight significant dissatisfaction around these issues (and this will impact on TEF);</a:t>
            </a:r>
          </a:p>
          <a:p>
            <a:r>
              <a:rPr lang="en-GB" sz="2600" dirty="0"/>
              <a:t>In tough times, staff often find the pressure of achieving fast and formative feedback a heavy chore, especially when cohorts are large;</a:t>
            </a:r>
          </a:p>
          <a:p>
            <a:r>
              <a:rPr lang="en-GB" sz="2600" dirty="0"/>
              <a:t>A key locus for engagement is assessment, since assignments give students cues about what we value, and they tend to regard marks like money.</a:t>
            </a:r>
          </a:p>
        </p:txBody>
      </p:sp>
    </p:spTree>
    <p:extLst>
      <p:ext uri="{BB962C8B-B14F-4D97-AF65-F5344CB8AC3E}">
        <p14:creationId xmlns:p14="http://schemas.microsoft.com/office/powerpoint/2010/main" val="67971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What really impacts on learning?</a:t>
            </a:r>
            <a:endParaRPr lang="en-US" sz="3200" dirty="0"/>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a:t>Concentrating on giving students detailed and developmental formative feedback is the single most useful thing we can do for our students, particularly those from disadvantaged backgrounds. </a:t>
            </a:r>
          </a:p>
          <a:p>
            <a:r>
              <a:rPr lang="en-GB" sz="2600" dirty="0"/>
              <a:t>Summative assessment may have to be rethought to make it fit for purpose.</a:t>
            </a:r>
          </a:p>
          <a:p>
            <a:r>
              <a:rPr lang="en-GB" sz="2600" dirty="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a:p>
        </p:txBody>
      </p:sp>
    </p:spTree>
    <p:extLst>
      <p:ext uri="{BB962C8B-B14F-4D97-AF65-F5344CB8AC3E}">
        <p14:creationId xmlns:p14="http://schemas.microsoft.com/office/powerpoint/2010/main" val="511911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77464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1077218"/>
          </a:xfrm>
          <a:prstGeom prst="rect">
            <a:avLst/>
          </a:prstGeom>
          <a:noFill/>
          <a:ln w="9525">
            <a:noFill/>
            <a:miter lim="800000"/>
            <a:headEnd/>
            <a:tailEnd/>
          </a:ln>
          <a:extLst/>
        </p:spPr>
        <p:txBody>
          <a:bodyPr vert="horz" wrap="square" lIns="91440" tIns="45720" rIns="91440" bIns="45720" numCol="1" anchor="b" anchorCtr="0" compatLnSpc="1">
            <a:prstTxWarp prst="textNoShape">
              <a:avLst/>
            </a:prstTxWarp>
          </a:bodyPr>
          <a:lstStyle>
            <a:lvl1pPr eaLnBrk="1" hangingPunct="1">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Assessment for Learning</a:t>
            </a:r>
          </a:p>
        </p:txBody>
      </p:sp>
    </p:spTree>
    <p:extLst>
      <p:ext uri="{BB962C8B-B14F-4D97-AF65-F5344CB8AC3E}">
        <p14:creationId xmlns:p14="http://schemas.microsoft.com/office/powerpoint/2010/main" val="177701780"/>
      </p:ext>
    </p:extLst>
  </p:cSld>
  <p:clrMapOvr>
    <a:masterClrMapping/>
  </p:clrMapOvr>
  <p:transition spd="slow" advTm="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Assessment </a:t>
            </a:r>
            <a:r>
              <a:rPr lang="en-GB" sz="3200" i="1" dirty="0"/>
              <a:t>for</a:t>
            </a:r>
            <a:r>
              <a:rPr lang="en-GB" sz="3200"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200" dirty="0"/>
              <a:t>1. 	Tasks should be </a:t>
            </a:r>
            <a:r>
              <a:rPr lang="en-GB" sz="2200" dirty="0">
                <a:solidFill>
                  <a:schemeClr val="tx2">
                    <a:lumMod val="40000"/>
                    <a:lumOff val="60000"/>
                  </a:schemeClr>
                </a:solidFill>
              </a:rPr>
              <a:t>challenging</a:t>
            </a:r>
            <a:r>
              <a:rPr lang="en-GB" sz="2200" dirty="0"/>
              <a:t>, demanding higher order learning and integration of knowledge learned in both the university and other contexts;</a:t>
            </a:r>
          </a:p>
          <a:p>
            <a:pPr marL="438150" indent="-438150" eaLnBrk="1" hangingPunct="1">
              <a:buFont typeface="Wingdings" pitchFamily="2" charset="2"/>
              <a:buNone/>
              <a:defRPr/>
            </a:pPr>
            <a:r>
              <a:rPr lang="en-GB" sz="2200" dirty="0"/>
              <a:t>2. 	Learning and assessment should be </a:t>
            </a:r>
            <a:r>
              <a:rPr lang="en-GB" sz="2200" dirty="0">
                <a:solidFill>
                  <a:srgbClr val="AD5CFF"/>
                </a:solidFill>
              </a:rPr>
              <a:t>integrated</a:t>
            </a:r>
            <a:r>
              <a:rPr lang="en-GB" sz="2200" dirty="0"/>
              <a:t>, assessment should not come at the end of learning but should be part of the learning process;</a:t>
            </a:r>
          </a:p>
          <a:p>
            <a:pPr marL="438150" indent="-438150" eaLnBrk="1" hangingPunct="1">
              <a:buFont typeface="Wingdings" pitchFamily="2" charset="2"/>
              <a:buNone/>
              <a:defRPr/>
            </a:pPr>
            <a:r>
              <a:rPr lang="en-GB" sz="2200" dirty="0"/>
              <a:t>3. 	Students are involved in self assessment and reflection on their learning, they are involved in </a:t>
            </a:r>
            <a:r>
              <a:rPr lang="en-GB" sz="2200" dirty="0">
                <a:solidFill>
                  <a:srgbClr val="AD5CFF"/>
                </a:solidFill>
              </a:rPr>
              <a:t>judging performance</a:t>
            </a:r>
            <a:r>
              <a:rPr lang="en-GB" sz="2200" dirty="0"/>
              <a:t>;</a:t>
            </a:r>
          </a:p>
          <a:p>
            <a:pPr marL="438150" indent="-438150" eaLnBrk="1" hangingPunct="1">
              <a:buFont typeface="Wingdings" pitchFamily="2" charset="2"/>
              <a:buNone/>
              <a:defRPr/>
            </a:pPr>
            <a:r>
              <a:rPr lang="en-GB" sz="2200" dirty="0"/>
              <a:t>4. 	Assessment should encourage </a:t>
            </a:r>
            <a:r>
              <a:rPr lang="en-GB" sz="2200" dirty="0">
                <a:solidFill>
                  <a:srgbClr val="AD5CFF"/>
                </a:solidFill>
              </a:rPr>
              <a:t>metacognition</a:t>
            </a:r>
            <a:r>
              <a:rPr lang="en-GB" sz="2200" dirty="0"/>
              <a:t>, promoting thinking about the learning process not just the learning outcomes;</a:t>
            </a:r>
          </a:p>
          <a:p>
            <a:pPr marL="438150" indent="-438150" eaLnBrk="1" hangingPunct="1">
              <a:buFont typeface="Wingdings" pitchFamily="2" charset="2"/>
              <a:buNone/>
              <a:defRPr/>
            </a:pPr>
            <a:r>
              <a:rPr lang="en-GB" sz="2200" dirty="0"/>
              <a:t>5. 	Assessment should have a </a:t>
            </a:r>
            <a:r>
              <a:rPr lang="en-GB" sz="2200" dirty="0">
                <a:solidFill>
                  <a:srgbClr val="AD5CFF"/>
                </a:solidFill>
              </a:rPr>
              <a:t>formative </a:t>
            </a:r>
            <a:r>
              <a:rPr lang="en-GB" sz="22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2958686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sz="3200" dirty="0"/>
              <a:t>Assessment </a:t>
            </a:r>
            <a:r>
              <a:rPr lang="en-GB" sz="3200" i="1" dirty="0"/>
              <a:t>for</a:t>
            </a:r>
            <a:r>
              <a:rPr lang="en-GB" sz="3200" dirty="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200" dirty="0"/>
              <a:t>6. 	Assessment expectations should be made </a:t>
            </a:r>
            <a:r>
              <a:rPr lang="en-GB" sz="2200" dirty="0">
                <a:solidFill>
                  <a:schemeClr val="tx2">
                    <a:lumMod val="40000"/>
                    <a:lumOff val="60000"/>
                  </a:schemeClr>
                </a:solidFill>
              </a:rPr>
              <a:t>visible</a:t>
            </a:r>
            <a:r>
              <a:rPr lang="en-GB" sz="2200" dirty="0">
                <a:solidFill>
                  <a:srgbClr val="7030A0"/>
                </a:solidFill>
              </a:rPr>
              <a:t> </a:t>
            </a:r>
            <a:r>
              <a:rPr lang="en-GB" sz="2200" dirty="0"/>
              <a:t>to students as far as possible;</a:t>
            </a:r>
          </a:p>
          <a:p>
            <a:pPr marL="538163" indent="-538163" eaLnBrk="1" hangingPunct="1">
              <a:buFont typeface="Wingdings" pitchFamily="2" charset="2"/>
              <a:buNone/>
              <a:defRPr/>
            </a:pPr>
            <a:r>
              <a:rPr lang="en-GB" sz="2200" dirty="0"/>
              <a:t>7. 	Tasks should involve the </a:t>
            </a:r>
            <a:r>
              <a:rPr lang="en-GB" sz="2200" dirty="0">
                <a:solidFill>
                  <a:schemeClr val="tx2">
                    <a:lumMod val="40000"/>
                    <a:lumOff val="60000"/>
                  </a:schemeClr>
                </a:solidFill>
              </a:rPr>
              <a:t>active engagement </a:t>
            </a:r>
            <a:r>
              <a:rPr lang="en-GB" sz="2200" dirty="0"/>
              <a:t>of students developing the capacity to find things out for themselves and learn independently;</a:t>
            </a:r>
          </a:p>
          <a:p>
            <a:pPr marL="538163" indent="-538163" eaLnBrk="1" hangingPunct="1">
              <a:buFont typeface="Wingdings" pitchFamily="2" charset="2"/>
              <a:buNone/>
              <a:defRPr/>
            </a:pPr>
            <a:r>
              <a:rPr lang="en-GB" sz="2200" dirty="0"/>
              <a:t>8. 	Tasks should be </a:t>
            </a:r>
            <a:r>
              <a:rPr lang="en-GB" sz="2200" dirty="0">
                <a:solidFill>
                  <a:schemeClr val="tx2">
                    <a:lumMod val="40000"/>
                    <a:lumOff val="60000"/>
                  </a:schemeClr>
                </a:solidFill>
              </a:rPr>
              <a:t>authentic</a:t>
            </a:r>
            <a:r>
              <a:rPr lang="en-GB" sz="2200" dirty="0"/>
              <a:t>; worthwhile, relevant and offering students some level of control over their work;</a:t>
            </a:r>
          </a:p>
          <a:p>
            <a:pPr marL="538163" indent="-538163" eaLnBrk="1" hangingPunct="1">
              <a:buFont typeface="Wingdings" pitchFamily="2" charset="2"/>
              <a:buNone/>
              <a:defRPr/>
            </a:pPr>
            <a:r>
              <a:rPr lang="en-GB" sz="2200" dirty="0"/>
              <a:t>9. 	Tasks are </a:t>
            </a:r>
            <a:r>
              <a:rPr lang="en-GB" sz="2200" dirty="0">
                <a:solidFill>
                  <a:schemeClr val="tx2">
                    <a:lumMod val="40000"/>
                    <a:lumOff val="60000"/>
                  </a:schemeClr>
                </a:solidFill>
              </a:rPr>
              <a:t>fit for purpose </a:t>
            </a:r>
            <a:r>
              <a:rPr lang="en-GB" sz="2200" dirty="0"/>
              <a:t>and align with important learning outcomes;</a:t>
            </a:r>
          </a:p>
          <a:p>
            <a:pPr marL="538163" indent="-538163" eaLnBrk="1" hangingPunct="1">
              <a:buFont typeface="Wingdings" pitchFamily="2" charset="2"/>
              <a:buNone/>
              <a:defRPr/>
            </a:pPr>
            <a:r>
              <a:rPr lang="en-GB" sz="2200" dirty="0"/>
              <a:t>10. 	Assessment should be used to </a:t>
            </a:r>
            <a:r>
              <a:rPr lang="en-GB" sz="2200" dirty="0">
                <a:solidFill>
                  <a:schemeClr val="tx2">
                    <a:lumMod val="40000"/>
                    <a:lumOff val="60000"/>
                  </a:schemeClr>
                </a:solidFill>
              </a:rPr>
              <a:t>evaluate teaching </a:t>
            </a:r>
            <a:r>
              <a:rPr lang="en-GB" sz="2200" dirty="0"/>
              <a:t>as well as student learning.</a:t>
            </a:r>
          </a:p>
          <a:p>
            <a:pPr eaLnBrk="1" hangingPunct="1">
              <a:buFont typeface="Wingdings" pitchFamily="2" charset="2"/>
              <a:buNone/>
              <a:defRPr/>
            </a:pPr>
            <a:r>
              <a:rPr lang="en-GB" sz="2200" i="1" dirty="0"/>
              <a:t>(Bloxham and Boyd)</a:t>
            </a:r>
          </a:p>
        </p:txBody>
      </p:sp>
    </p:spTree>
    <p:extLst>
      <p:ext uri="{BB962C8B-B14F-4D97-AF65-F5344CB8AC3E}">
        <p14:creationId xmlns:p14="http://schemas.microsoft.com/office/powerpoint/2010/main" val="733639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Sadler, the most cited author on formative assessment argues: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b="1" dirty="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a:t>
            </a:r>
            <a:r>
              <a:rPr lang="en-GB" sz="2600" dirty="0"/>
              <a:t> </a:t>
            </a:r>
          </a:p>
          <a:p>
            <a:pPr eaLnBrk="1" hangingPunct="1">
              <a:lnSpc>
                <a:spcPct val="100000"/>
              </a:lnSpc>
              <a:buNone/>
            </a:pPr>
            <a:endParaRPr lang="en-GB" sz="2600" dirty="0"/>
          </a:p>
        </p:txBody>
      </p:sp>
    </p:spTree>
    <p:extLst>
      <p:ext uri="{BB962C8B-B14F-4D97-AF65-F5344CB8AC3E}">
        <p14:creationId xmlns:p14="http://schemas.microsoft.com/office/powerpoint/2010/main" val="681675227"/>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2047</Words>
  <Application>Microsoft Office PowerPoint</Application>
  <PresentationFormat>On-screen Show (4:3)</PresentationFormat>
  <Paragraphs>171</Paragraphs>
  <Slides>25</Slides>
  <Notes>20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Arial</vt:lpstr>
      <vt:lpstr>Arial Rounded MT Bold</vt:lpstr>
      <vt:lpstr>Calibri</vt:lpstr>
      <vt:lpstr>Comic Sans MS</vt:lpstr>
      <vt:lpstr>Times New Roman</vt:lpstr>
      <vt:lpstr>Wingdings</vt:lpstr>
      <vt:lpstr>LeedsMet template</vt:lpstr>
      <vt:lpstr>101_Custom Design</vt:lpstr>
      <vt:lpstr>Assessment to support student retention and engagement</vt:lpstr>
      <vt:lpstr>Rationale</vt:lpstr>
      <vt:lpstr>Why is assessment such a big issue?</vt:lpstr>
      <vt:lpstr>What really impacts on learning?</vt:lpstr>
      <vt:lpstr>Formative and summative assessment</vt:lpstr>
      <vt:lpstr>PowerPoint Presentation</vt:lpstr>
      <vt:lpstr>Assessment for learning</vt:lpstr>
      <vt:lpstr>Assessment for learning</vt:lpstr>
      <vt:lpstr>Sadler, the most cited author on formative assessment argues:</vt:lpstr>
      <vt:lpstr>My fit-for-purpose model of assessment: the key questions</vt:lpstr>
      <vt:lpstr>Purposes: the reasons for assessment:  may include:</vt:lpstr>
      <vt:lpstr>more purposes...</vt:lpstr>
      <vt:lpstr>Orientation: choosing what we assess</vt:lpstr>
      <vt:lpstr>How: methods and approaches of assessment</vt:lpstr>
      <vt:lpstr>Agency: choosing who is best placed to assess</vt:lpstr>
      <vt:lpstr>When: timing is crucial</vt:lpstr>
      <vt:lpstr>Designing fit for purpose assessment methods &amp; approaches: 10 questions </vt:lpstr>
      <vt:lpstr>And the next five:</vt:lpstr>
      <vt:lpstr>Assessment literacy: students do better if they can: </vt:lpstr>
      <vt:lpstr>Putting this in to practice. We need to:</vt:lpstr>
      <vt:lpstr>These and other slides will be available on my website at http://sally-brown.net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2017-04-22T14:37:51Z</dcterms:modified>
</cp:coreProperties>
</file>