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28"/>
  </p:notesMasterIdLst>
  <p:handoutMasterIdLst>
    <p:handoutMasterId r:id="rId29"/>
  </p:handoutMasterIdLst>
  <p:sldIdLst>
    <p:sldId id="420" r:id="rId3"/>
    <p:sldId id="482" r:id="rId4"/>
    <p:sldId id="467" r:id="rId5"/>
    <p:sldId id="453" r:id="rId6"/>
    <p:sldId id="452" r:id="rId7"/>
    <p:sldId id="446" r:id="rId8"/>
    <p:sldId id="447" r:id="rId9"/>
    <p:sldId id="448" r:id="rId10"/>
    <p:sldId id="495" r:id="rId11"/>
    <p:sldId id="484" r:id="rId12"/>
    <p:sldId id="485" r:id="rId13"/>
    <p:sldId id="486" r:id="rId14"/>
    <p:sldId id="487" r:id="rId15"/>
    <p:sldId id="506" r:id="rId16"/>
    <p:sldId id="489" r:id="rId17"/>
    <p:sldId id="505" r:id="rId18"/>
    <p:sldId id="475" r:id="rId19"/>
    <p:sldId id="503" r:id="rId20"/>
    <p:sldId id="490" r:id="rId21"/>
    <p:sldId id="460" r:id="rId22"/>
    <p:sldId id="462" r:id="rId23"/>
    <p:sldId id="463" r:id="rId24"/>
    <p:sldId id="464" r:id="rId25"/>
    <p:sldId id="465" r:id="rId26"/>
    <p:sldId id="466" r:id="rId27"/>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00" autoAdjust="0"/>
    <p:restoredTop sz="97458" autoAdjust="0"/>
  </p:normalViewPr>
  <p:slideViewPr>
    <p:cSldViewPr>
      <p:cViewPr>
        <p:scale>
          <a:sx n="80" d="100"/>
          <a:sy n="80" d="100"/>
        </p:scale>
        <p:origin x="1038" y="-204"/>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12192"/>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12</a:t>
            </a:fld>
            <a:endParaRPr lang="en-US"/>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a:p>
        </p:txBody>
      </p:sp>
      <p:sp>
        <p:nvSpPr>
          <p:cNvPr id="62469"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03CF8BA1-76B0-487E-A3A6-A7B182AFCF50}" type="slidenum">
              <a:rPr lang="en-US" sz="1200"/>
              <a:pPr algn="r"/>
              <a:t>12</a:t>
            </a:fld>
            <a:endParaRPr lang="en-US" sz="1200"/>
          </a:p>
        </p:txBody>
      </p:sp>
    </p:spTree>
    <p:extLst>
      <p:ext uri="{BB962C8B-B14F-4D97-AF65-F5344CB8AC3E}">
        <p14:creationId xmlns:p14="http://schemas.microsoft.com/office/powerpoint/2010/main" val="120972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13</a:t>
            </a:fld>
            <a:endParaRPr lang="en-US"/>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a:p>
        </p:txBody>
      </p:sp>
      <p:sp>
        <p:nvSpPr>
          <p:cNvPr id="63493"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EEDFF0F2-B7BB-4F03-8B33-97F5FCE13D2E}" type="slidenum">
              <a:rPr lang="en-US" sz="1200"/>
              <a:pPr algn="r"/>
              <a:t>13</a:t>
            </a:fld>
            <a:endParaRPr lang="en-US" sz="1200"/>
          </a:p>
        </p:txBody>
      </p:sp>
    </p:spTree>
    <p:extLst>
      <p:ext uri="{BB962C8B-B14F-4D97-AF65-F5344CB8AC3E}">
        <p14:creationId xmlns:p14="http://schemas.microsoft.com/office/powerpoint/2010/main" val="4196827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15</a:t>
            </a:fld>
            <a:endParaRPr lang="en-US"/>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a:p>
        </p:txBody>
      </p:sp>
      <p:sp>
        <p:nvSpPr>
          <p:cNvPr id="67589"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1BE139A3-407D-43F0-AF6C-8CD56A617952}" type="slidenum">
              <a:rPr lang="en-US" sz="1200"/>
              <a:pPr algn="r"/>
              <a:t>15</a:t>
            </a:fld>
            <a:endParaRPr lang="en-US" sz="1200"/>
          </a:p>
        </p:txBody>
      </p:sp>
    </p:spTree>
    <p:extLst>
      <p:ext uri="{BB962C8B-B14F-4D97-AF65-F5344CB8AC3E}">
        <p14:creationId xmlns:p14="http://schemas.microsoft.com/office/powerpoint/2010/main" val="1551835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18</a:t>
            </a:fld>
            <a:endParaRPr lang="en-GB"/>
          </a:p>
        </p:txBody>
      </p:sp>
    </p:spTree>
    <p:extLst>
      <p:ext uri="{BB962C8B-B14F-4D97-AF65-F5344CB8AC3E}">
        <p14:creationId xmlns:p14="http://schemas.microsoft.com/office/powerpoint/2010/main" val="267025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extLst>
      <p:ext uri="{BB962C8B-B14F-4D97-AF65-F5344CB8AC3E}">
        <p14:creationId xmlns:p14="http://schemas.microsoft.com/office/powerpoint/2010/main" val="2893731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20</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p14="http://schemas.microsoft.com/office/powerpoint/2010/main" val="3392860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dirty="0"/>
          </a:p>
        </p:txBody>
      </p:sp>
    </p:spTree>
    <p:extLst>
      <p:ext uri="{BB962C8B-B14F-4D97-AF65-F5344CB8AC3E}">
        <p14:creationId xmlns:p14="http://schemas.microsoft.com/office/powerpoint/2010/main" val="6916163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5</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val="25763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7</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8</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extLst>
      <p:ext uri="{BB962C8B-B14F-4D97-AF65-F5344CB8AC3E}">
        <p14:creationId xmlns:p14="http://schemas.microsoft.com/office/powerpoint/2010/main" val="2121093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10</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797A5476-295C-4F37-9D9E-889D798F1D04}" type="slidenum">
              <a:rPr lang="en-US" sz="1200"/>
              <a:pPr algn="r"/>
              <a:t>10</a:t>
            </a:fld>
            <a:endParaRPr lang="en-US" sz="1200"/>
          </a:p>
        </p:txBody>
      </p:sp>
    </p:spTree>
    <p:extLst>
      <p:ext uri="{BB962C8B-B14F-4D97-AF65-F5344CB8AC3E}">
        <p14:creationId xmlns:p14="http://schemas.microsoft.com/office/powerpoint/2010/main" val="270651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11</a:t>
            </a:fld>
            <a:endParaRPr lang="en-US"/>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a:p>
        </p:txBody>
      </p:sp>
      <p:sp>
        <p:nvSpPr>
          <p:cNvPr id="61445"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1D84E925-665F-4C66-B196-6E0239591013}" type="slidenum">
              <a:rPr lang="en-US" sz="1200"/>
              <a:pPr algn="r"/>
              <a:t>11</a:t>
            </a:fld>
            <a:endParaRPr lang="en-US" sz="1200"/>
          </a:p>
        </p:txBody>
      </p:sp>
    </p:spTree>
    <p:extLst>
      <p:ext uri="{BB962C8B-B14F-4D97-AF65-F5344CB8AC3E}">
        <p14:creationId xmlns:p14="http://schemas.microsoft.com/office/powerpoint/2010/main" val="2283203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22/04/2017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22/04/2017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22/04/2017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22/04/2017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22/04/2017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22/04/2017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22/04/2017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22/04/2017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22/04/2017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22/04/2017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22/04/2017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22/04/2017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Assessment to support student retention and engagement</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York St John University</a:t>
            </a:r>
          </a:p>
          <a:p>
            <a:pPr algn="ctr" eaLnBrk="1" hangingPunct="1">
              <a:defRPr/>
            </a:pPr>
            <a:r>
              <a:rPr lang="en-GB" sz="2000" dirty="0">
                <a:solidFill>
                  <a:schemeClr val="tx2">
                    <a:lumMod val="60000"/>
                    <a:lumOff val="40000"/>
                  </a:schemeClr>
                </a:solidFill>
              </a:rPr>
              <a:t>April 2017</a:t>
            </a:r>
            <a:endParaRPr lang="en-GB" sz="20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302377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Purposes: the reasons for assessment: </a:t>
            </a:r>
            <a:br>
              <a:rPr lang="en-US" dirty="0"/>
            </a:br>
            <a:r>
              <a:rPr lang="en-US" dirty="0"/>
              <a:t>may include:</a:t>
            </a: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a:t>Enabling students to get the measure of their achievement; </a:t>
            </a:r>
          </a:p>
          <a:p>
            <a:pPr eaLnBrk="1" hangingPunct="1"/>
            <a:r>
              <a:rPr lang="en-US" sz="2600" dirty="0"/>
              <a:t>Helping them consolidate their learning;</a:t>
            </a:r>
          </a:p>
          <a:p>
            <a:pPr eaLnBrk="1" hangingPunct="1"/>
            <a:r>
              <a:rPr lang="en-US" sz="2600" dirty="0"/>
              <a:t>Providing feedback so they can improve and remedy any deficiencies;</a:t>
            </a:r>
          </a:p>
          <a:p>
            <a:pPr eaLnBrk="1" hangingPunct="1"/>
            <a:r>
              <a:rPr lang="en-US" sz="2600" dirty="0"/>
              <a:t>motivating students to engage in their learning;</a:t>
            </a:r>
          </a:p>
          <a:p>
            <a:pPr eaLnBrk="1" hangingPunct="1"/>
            <a:r>
              <a:rPr lang="en-US" sz="2600" dirty="0"/>
              <a:t>providing them with opportunities to relate theory and practice.</a:t>
            </a:r>
          </a:p>
        </p:txBody>
      </p:sp>
    </p:spTree>
    <p:extLst>
      <p:ext uri="{BB962C8B-B14F-4D97-AF65-F5344CB8AC3E}">
        <p14:creationId xmlns:p14="http://schemas.microsoft.com/office/powerpoint/2010/main" val="3309055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a:t>Helping students make sensible choices about option alternatives and directions for further study;</a:t>
            </a:r>
          </a:p>
          <a:p>
            <a:pPr eaLnBrk="1" hangingPunct="1"/>
            <a:r>
              <a:rPr lang="en-US" sz="2600" dirty="0"/>
              <a:t>demonstrating student employability;</a:t>
            </a:r>
          </a:p>
          <a:p>
            <a:pPr eaLnBrk="1" hangingPunct="1"/>
            <a:r>
              <a:rPr lang="en-US" sz="2600" dirty="0"/>
              <a:t>providing assurance of fitness to practice;</a:t>
            </a:r>
          </a:p>
          <a:p>
            <a:pPr eaLnBrk="1" hangingPunct="1"/>
            <a:r>
              <a:rPr lang="en-US" sz="2600" dirty="0"/>
              <a:t>giving feedback to teachers on effectiveness;</a:t>
            </a:r>
          </a:p>
          <a:p>
            <a:pPr eaLnBrk="1" hangingPunct="1"/>
            <a:r>
              <a:rPr lang="en-US" sz="2600" dirty="0"/>
              <a:t>providing statistics for internal and external agencies.</a:t>
            </a:r>
          </a:p>
          <a:p>
            <a:pPr eaLnBrk="1" hangingPunct="1"/>
            <a:endParaRPr lang="en-US" sz="2600" dirty="0"/>
          </a:p>
        </p:txBody>
      </p:sp>
    </p:spTree>
    <p:extLst>
      <p:ext uri="{BB962C8B-B14F-4D97-AF65-F5344CB8AC3E}">
        <p14:creationId xmlns:p14="http://schemas.microsoft.com/office/powerpoint/2010/main" val="2562326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ormAutofit/>
          </a:bodyPr>
          <a:lstStyle/>
          <a:p>
            <a:pPr eaLnBrk="1" hangingPunct="1"/>
            <a:r>
              <a:rPr lang="en-US" dirty="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a:t>product or process?</a:t>
            </a:r>
          </a:p>
          <a:p>
            <a:pPr eaLnBrk="1" hangingPunct="1"/>
            <a:r>
              <a:rPr lang="en-US" dirty="0"/>
              <a:t>theory or practice?</a:t>
            </a:r>
          </a:p>
          <a:p>
            <a:pPr eaLnBrk="1" hangingPunct="1"/>
            <a:r>
              <a:rPr lang="en-US" dirty="0"/>
              <a:t>knowledge, skills and attitude (all sectors)?</a:t>
            </a:r>
          </a:p>
          <a:p>
            <a:pPr eaLnBrk="1" hangingPunct="1"/>
            <a:r>
              <a:rPr lang="en-US" dirty="0"/>
              <a:t>subject knowledge or application?</a:t>
            </a:r>
          </a:p>
          <a:p>
            <a:pPr eaLnBrk="1" hangingPunct="1"/>
            <a:r>
              <a:rPr lang="en-US" dirty="0"/>
              <a:t>what we’ve always assessed?</a:t>
            </a:r>
          </a:p>
          <a:p>
            <a:pPr eaLnBrk="1" hangingPunct="1"/>
            <a:r>
              <a:rPr lang="en-US" dirty="0"/>
              <a:t>what it’s easy to assess?</a:t>
            </a:r>
          </a:p>
        </p:txBody>
      </p:sp>
    </p:spTree>
    <p:extLst>
      <p:ext uri="{BB962C8B-B14F-4D97-AF65-F5344CB8AC3E}">
        <p14:creationId xmlns:p14="http://schemas.microsoft.com/office/powerpoint/2010/main" val="2571219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How: methods and approaches of assessment</a:t>
            </a:r>
          </a:p>
        </p:txBody>
      </p:sp>
      <p:sp>
        <p:nvSpPr>
          <p:cNvPr id="3" name="Content Placeholder 2"/>
          <p:cNvSpPr>
            <a:spLocks noGrp="1"/>
          </p:cNvSpPr>
          <p:nvPr>
            <p:ph idx="1"/>
          </p:nvPr>
        </p:nvSpPr>
        <p:spPr/>
        <p:txBody>
          <a:bodyPr/>
          <a:lstStyle/>
          <a:p>
            <a:r>
              <a:rPr lang="en-GB" dirty="0"/>
              <a:t>We need to choose authentic and appropriate means of assessing;</a:t>
            </a:r>
          </a:p>
          <a:p>
            <a:r>
              <a:rPr lang="en-GB" dirty="0"/>
              <a:t>Unseen exams, reports and essays are overused and there are many more methods in use in different universities in the UK and internationally which may be more fit-for-purpose;</a:t>
            </a:r>
          </a:p>
          <a:p>
            <a:r>
              <a:rPr lang="en-GB" dirty="0"/>
              <a:t>These include in-seminar assessments, posters, assessed blogs, portfolios, case studies, </a:t>
            </a:r>
            <a:r>
              <a:rPr lang="en-GB" dirty="0" err="1"/>
              <a:t>vivas</a:t>
            </a:r>
            <a:r>
              <a:rPr lang="en-GB" dirty="0"/>
              <a:t>, short answer tests, multiple choice and other CAA tests, reflective accounts, logs, projects, presentations, learning packages, annotated bibliographies, in-tray exercises, live briefs, and many more.</a:t>
            </a:r>
          </a:p>
        </p:txBody>
      </p:sp>
    </p:spTree>
    <p:extLst>
      <p:ext uri="{BB962C8B-B14F-4D97-AF65-F5344CB8AC3E}">
        <p14:creationId xmlns:p14="http://schemas.microsoft.com/office/powerpoint/2010/main" val="616638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normAutofit/>
          </a:bodyPr>
          <a:lstStyle/>
          <a:p>
            <a:pPr eaLnBrk="1" hangingPunct="1"/>
            <a:r>
              <a:rPr lang="en-US" dirty="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a:t>tutor assessment</a:t>
            </a:r>
          </a:p>
          <a:p>
            <a:pPr eaLnBrk="1" hangingPunct="1"/>
            <a:r>
              <a:rPr lang="en-US"/>
              <a:t>self-assessment</a:t>
            </a:r>
          </a:p>
          <a:p>
            <a:pPr eaLnBrk="1" hangingPunct="1"/>
            <a:r>
              <a:rPr lang="en-US"/>
              <a:t>peer assessment, (either inter or intra peer)</a:t>
            </a:r>
          </a:p>
          <a:p>
            <a:pPr eaLnBrk="1" hangingPunct="1"/>
            <a:r>
              <a:rPr lang="en-US"/>
              <a:t>employers, practice tutors and line managers</a:t>
            </a:r>
          </a:p>
          <a:p>
            <a:pPr eaLnBrk="1" hangingPunct="1"/>
            <a:r>
              <a:rPr lang="en-US"/>
              <a:t>client assessment</a:t>
            </a:r>
          </a:p>
        </p:txBody>
      </p:sp>
    </p:spTree>
    <p:extLst>
      <p:ext uri="{BB962C8B-B14F-4D97-AF65-F5344CB8AC3E}">
        <p14:creationId xmlns:p14="http://schemas.microsoft.com/office/powerpoint/2010/main" val="3794930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When: timing is crucial</a:t>
            </a:r>
          </a:p>
        </p:txBody>
      </p:sp>
      <p:sp>
        <p:nvSpPr>
          <p:cNvPr id="3" name="Content Placeholder 2"/>
          <p:cNvSpPr>
            <a:spLocks noGrp="1"/>
          </p:cNvSpPr>
          <p:nvPr>
            <p:ph idx="1"/>
          </p:nvPr>
        </p:nvSpPr>
        <p:spPr/>
        <p:txBody>
          <a:bodyPr/>
          <a:lstStyle/>
          <a:p>
            <a:r>
              <a:rPr lang="en-GB" dirty="0"/>
              <a:t>If all assessment is left to the end of the programme or the end of module, there is a high risk of failure and under-performance;</a:t>
            </a:r>
          </a:p>
          <a:p>
            <a:r>
              <a:rPr lang="en-GB" dirty="0"/>
              <a:t>Incremental activities leading to a </a:t>
            </a:r>
            <a:r>
              <a:rPr lang="en-GB" dirty="0" err="1"/>
              <a:t>culminative</a:t>
            </a:r>
            <a:r>
              <a:rPr lang="en-GB" dirty="0"/>
              <a:t>/ capstone assignment or multiple small assignments can help to avoid ‘sudden death’;</a:t>
            </a:r>
          </a:p>
          <a:p>
            <a:r>
              <a:rPr lang="en-GB" dirty="0"/>
              <a:t>We should aim to avoid assessing students only when it fits our systems and instead strive to assess students as they become ready.</a:t>
            </a:r>
          </a:p>
        </p:txBody>
      </p:sp>
    </p:spTree>
    <p:extLst>
      <p:ext uri="{BB962C8B-B14F-4D97-AF65-F5344CB8AC3E}">
        <p14:creationId xmlns:p14="http://schemas.microsoft.com/office/powerpoint/2010/main" val="282646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427168" cy="106047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York St John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for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3373183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7742094"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normAutofit lnSpcReduction="10000"/>
          </a:bodyPr>
          <a:lstStyle/>
          <a:p>
            <a:r>
              <a:rPr lang="en-GB" sz="2600" b="1" dirty="0"/>
              <a:t>Make sense of key terms such as criteria, weightings, and level;</a:t>
            </a:r>
          </a:p>
          <a:p>
            <a:r>
              <a:rPr lang="en-GB" sz="2600" b="1" dirty="0"/>
              <a:t>Encounter a variety of assessment methods (e.g. presentations, portfolios, posters, assessed web participation, practicals, vivas etc) and get practice in using them;</a:t>
            </a:r>
          </a:p>
          <a:p>
            <a:r>
              <a:rPr lang="en-GB" sz="2600" b="1" dirty="0"/>
              <a:t>Be strategic in their behaviours, putting more work into aspects of an assignment with high weightings, interrogating criteria to find out what is really required and so on;</a:t>
            </a:r>
          </a:p>
          <a:p>
            <a:r>
              <a:rPr lang="en-GB" sz="2600" b="1"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4657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p:txBody>
          <a:bodyPr/>
          <a:lstStyle/>
          <a:p>
            <a:pPr marL="0" indent="0">
              <a:buNone/>
            </a:pPr>
            <a:r>
              <a:rPr lang="en-GB" sz="2200" dirty="0"/>
              <a:t>In this workshop, we will explore the five key factors that need to be taken into account when designing effective assessment which fosters student engagement and learning: purpose (why?), focus (what?) methodologies &amp; approaches (how?), agency (who?) and timing (when?). </a:t>
            </a:r>
          </a:p>
          <a:p>
            <a:pPr marL="0" indent="0">
              <a:buNone/>
            </a:pPr>
            <a:r>
              <a:rPr lang="en-GB" sz="2200" dirty="0"/>
              <a:t>By the end of the workshop, participants will have had opportunities to:</a:t>
            </a:r>
          </a:p>
          <a:p>
            <a:r>
              <a:rPr lang="en-GB" sz="2200" dirty="0"/>
              <a:t>consider how a concerted and holistic approach to assessment can help it to constructively align to learning outcomes and programme delivery;</a:t>
            </a:r>
          </a:p>
          <a:p>
            <a:r>
              <a:rPr lang="en-GB" sz="2200" dirty="0"/>
              <a:t>Ensure that students value the process rather than just focusing on the resultant marks;</a:t>
            </a:r>
          </a:p>
          <a:p>
            <a:r>
              <a:rPr lang="en-GB" sz="2200" dirty="0"/>
              <a:t>identify some actions that could be taken to enhance assessment practice.</a:t>
            </a:r>
          </a:p>
        </p:txBody>
      </p:sp>
    </p:spTree>
    <p:extLst>
      <p:ext uri="{BB962C8B-B14F-4D97-AF65-F5344CB8AC3E}">
        <p14:creationId xmlns:p14="http://schemas.microsoft.com/office/powerpoint/2010/main" val="3172561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 purposeful and rationalised assessment strategy that involves a diverse range of methods of assessment, that makes best use of a range of assessors and is timely in its execution;</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extLst>
      <p:ext uri="{BB962C8B-B14F-4D97-AF65-F5344CB8AC3E}">
        <p14:creationId xmlns:p14="http://schemas.microsoft.com/office/powerpoint/2010/main" val="2058771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(2015) </a:t>
            </a:r>
            <a:r>
              <a:rPr lang="en-GB" sz="1800" i="1" dirty="0"/>
              <a:t>Learning, teaching in higher education: global perspectives, </a:t>
            </a:r>
            <a:r>
              <a:rPr lang="en-GB" sz="1800" dirty="0"/>
              <a:t>London: Palgrave Macmillan.</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None/>
              <a:defRPr/>
            </a:pPr>
            <a:endParaRPr lang="en-GB" sz="1800" dirty="0"/>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 </a:t>
            </a: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NSS and other student satisfaction surveys frequently highlight significant dissatisfaction around these issues (and this will impact on TEF);</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What really impacts on learning?</a:t>
            </a:r>
            <a:endParaRPr lang="en-US" sz="3200" dirty="0"/>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a:p>
        </p:txBody>
      </p:sp>
    </p:spTree>
    <p:extLst>
      <p:ext uri="{BB962C8B-B14F-4D97-AF65-F5344CB8AC3E}">
        <p14:creationId xmlns:p14="http://schemas.microsoft.com/office/powerpoint/2010/main" val="51191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7746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077218"/>
          </a:xfrm>
          <a:prstGeom prst="rect">
            <a:avLst/>
          </a:prstGeom>
          <a:noFill/>
          <a:ln w="9525">
            <a:noFill/>
            <a:miter lim="800000"/>
            <a:headEnd/>
            <a:tailEnd/>
          </a:ln>
          <a:extLst/>
        </p:spPr>
        <p:txBody>
          <a:bodyPr vert="horz" wrap="square" lIns="91440" tIns="45720" rIns="91440" bIns="45720" numCol="1" anchor="b"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Assessment for Learning</a:t>
            </a:r>
          </a:p>
        </p:txBody>
      </p:sp>
    </p:spTree>
    <p:extLst>
      <p:ext uri="{BB962C8B-B14F-4D97-AF65-F5344CB8AC3E}">
        <p14:creationId xmlns:p14="http://schemas.microsoft.com/office/powerpoint/2010/main" val="177701780"/>
      </p:ext>
    </p:extLst>
  </p:cSld>
  <p:clrMapOvr>
    <a:masterClrMapping/>
  </p:clrMapOvr>
  <p:transition spd="slow" advTm="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200" dirty="0"/>
              <a:t>1. 	Tasks should be </a:t>
            </a:r>
            <a:r>
              <a:rPr lang="en-GB" sz="2200" dirty="0">
                <a:solidFill>
                  <a:schemeClr val="tx2">
                    <a:lumMod val="40000"/>
                    <a:lumOff val="60000"/>
                  </a:schemeClr>
                </a:solidFill>
              </a:rPr>
              <a:t>challenging</a:t>
            </a:r>
            <a:r>
              <a:rPr lang="en-GB" sz="2200" dirty="0"/>
              <a:t>, demanding higher order learning and integration of knowledge learned in both the university and other contexts;</a:t>
            </a:r>
          </a:p>
          <a:p>
            <a:pPr marL="438150" indent="-438150" eaLnBrk="1" hangingPunct="1">
              <a:buFont typeface="Wingdings" pitchFamily="2" charset="2"/>
              <a:buNone/>
              <a:defRPr/>
            </a:pPr>
            <a:r>
              <a:rPr lang="en-GB" sz="2200" dirty="0"/>
              <a:t>2. 	Learning and assessment should be </a:t>
            </a:r>
            <a:r>
              <a:rPr lang="en-GB" sz="2200" dirty="0">
                <a:solidFill>
                  <a:srgbClr val="AD5CFF"/>
                </a:solidFill>
              </a:rPr>
              <a:t>integrated</a:t>
            </a:r>
            <a:r>
              <a:rPr lang="en-GB" sz="2200" dirty="0"/>
              <a:t>, assessment should not come at the end of learning but should be part of the learning process;</a:t>
            </a:r>
          </a:p>
          <a:p>
            <a:pPr marL="438150" indent="-438150" eaLnBrk="1" hangingPunct="1">
              <a:buFont typeface="Wingdings" pitchFamily="2" charset="2"/>
              <a:buNone/>
              <a:defRPr/>
            </a:pPr>
            <a:r>
              <a:rPr lang="en-GB" sz="2200" dirty="0"/>
              <a:t>3. 	Students are involved in self assessment and reflection on their learning, they are involved in </a:t>
            </a:r>
            <a:r>
              <a:rPr lang="en-GB" sz="2200" dirty="0">
                <a:solidFill>
                  <a:srgbClr val="AD5CFF"/>
                </a:solidFill>
              </a:rPr>
              <a:t>judging performance</a:t>
            </a:r>
            <a:r>
              <a:rPr lang="en-GB" sz="2200" dirty="0"/>
              <a:t>;</a:t>
            </a:r>
          </a:p>
          <a:p>
            <a:pPr marL="438150" indent="-438150" eaLnBrk="1" hangingPunct="1">
              <a:buFont typeface="Wingdings" pitchFamily="2" charset="2"/>
              <a:buNone/>
              <a:defRPr/>
            </a:pPr>
            <a:r>
              <a:rPr lang="en-GB" sz="2200" dirty="0"/>
              <a:t>4. 	Assessment should encourage </a:t>
            </a:r>
            <a:r>
              <a:rPr lang="en-GB" sz="2200" dirty="0">
                <a:solidFill>
                  <a:srgbClr val="AD5CFF"/>
                </a:solidFill>
              </a:rPr>
              <a:t>metacognition</a:t>
            </a:r>
            <a:r>
              <a:rPr lang="en-GB" sz="2200" dirty="0"/>
              <a:t>, promoting thinking about the learning process not just the learning outcomes;</a:t>
            </a:r>
          </a:p>
          <a:p>
            <a:pPr marL="438150" indent="-438150" eaLnBrk="1" hangingPunct="1">
              <a:buFont typeface="Wingdings" pitchFamily="2" charset="2"/>
              <a:buNone/>
              <a:defRPr/>
            </a:pPr>
            <a:r>
              <a:rPr lang="en-GB" sz="2200" dirty="0"/>
              <a:t>5. 	Assessment should have a </a:t>
            </a:r>
            <a:r>
              <a:rPr lang="en-GB" sz="2200" dirty="0">
                <a:solidFill>
                  <a:srgbClr val="AD5CFF"/>
                </a:solidFill>
              </a:rPr>
              <a:t>formative </a:t>
            </a:r>
            <a:r>
              <a:rPr lang="en-GB" sz="22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sz="3200" dirty="0"/>
              <a:t>Assessment </a:t>
            </a:r>
            <a:r>
              <a:rPr lang="en-GB" sz="3200" i="1" dirty="0"/>
              <a:t>for</a:t>
            </a:r>
            <a:r>
              <a:rPr lang="en-GB" sz="3200"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200" dirty="0"/>
              <a:t>6. 	Assessment expectations should be made </a:t>
            </a:r>
            <a:r>
              <a:rPr lang="en-GB" sz="2200" dirty="0">
                <a:solidFill>
                  <a:schemeClr val="tx2">
                    <a:lumMod val="40000"/>
                    <a:lumOff val="60000"/>
                  </a:schemeClr>
                </a:solidFill>
              </a:rPr>
              <a:t>visible</a:t>
            </a:r>
            <a:r>
              <a:rPr lang="en-GB" sz="2200" dirty="0">
                <a:solidFill>
                  <a:srgbClr val="7030A0"/>
                </a:solidFill>
              </a:rPr>
              <a:t> </a:t>
            </a:r>
            <a:r>
              <a:rPr lang="en-GB" sz="2200" dirty="0"/>
              <a:t>to students as far as possible;</a:t>
            </a:r>
          </a:p>
          <a:p>
            <a:pPr marL="538163" indent="-538163" eaLnBrk="1" hangingPunct="1">
              <a:buFont typeface="Wingdings" pitchFamily="2" charset="2"/>
              <a:buNone/>
              <a:defRPr/>
            </a:pPr>
            <a:r>
              <a:rPr lang="en-GB" sz="2200" dirty="0"/>
              <a:t>7. 	Tasks should involve the </a:t>
            </a:r>
            <a:r>
              <a:rPr lang="en-GB" sz="2200" dirty="0">
                <a:solidFill>
                  <a:schemeClr val="tx2">
                    <a:lumMod val="40000"/>
                    <a:lumOff val="60000"/>
                  </a:schemeClr>
                </a:solidFill>
              </a:rPr>
              <a:t>active engagement </a:t>
            </a:r>
            <a:r>
              <a:rPr lang="en-GB" sz="2200" dirty="0"/>
              <a:t>of students developing the capacity to find things out for themselves and learn independently;</a:t>
            </a:r>
          </a:p>
          <a:p>
            <a:pPr marL="538163" indent="-538163" eaLnBrk="1" hangingPunct="1">
              <a:buFont typeface="Wingdings" pitchFamily="2" charset="2"/>
              <a:buNone/>
              <a:defRPr/>
            </a:pPr>
            <a:r>
              <a:rPr lang="en-GB" sz="2200" dirty="0"/>
              <a:t>8. 	Tasks should be </a:t>
            </a:r>
            <a:r>
              <a:rPr lang="en-GB" sz="2200" dirty="0">
                <a:solidFill>
                  <a:schemeClr val="tx2">
                    <a:lumMod val="40000"/>
                    <a:lumOff val="60000"/>
                  </a:schemeClr>
                </a:solidFill>
              </a:rPr>
              <a:t>authentic</a:t>
            </a:r>
            <a:r>
              <a:rPr lang="en-GB" sz="2200" dirty="0"/>
              <a:t>; worthwhile, relevant and offering students some level of control over their work;</a:t>
            </a:r>
          </a:p>
          <a:p>
            <a:pPr marL="538163" indent="-538163" eaLnBrk="1" hangingPunct="1">
              <a:buFont typeface="Wingdings" pitchFamily="2" charset="2"/>
              <a:buNone/>
              <a:defRPr/>
            </a:pPr>
            <a:r>
              <a:rPr lang="en-GB" sz="2200" dirty="0"/>
              <a:t>9. 	Tasks are </a:t>
            </a:r>
            <a:r>
              <a:rPr lang="en-GB" sz="2200" dirty="0">
                <a:solidFill>
                  <a:schemeClr val="tx2">
                    <a:lumMod val="40000"/>
                    <a:lumOff val="60000"/>
                  </a:schemeClr>
                </a:solidFill>
              </a:rPr>
              <a:t>fit for purpose </a:t>
            </a:r>
            <a:r>
              <a:rPr lang="en-GB" sz="2200" dirty="0"/>
              <a:t>and align with important learning outcomes;</a:t>
            </a:r>
          </a:p>
          <a:p>
            <a:pPr marL="538163" indent="-538163" eaLnBrk="1" hangingPunct="1">
              <a:buFont typeface="Wingdings" pitchFamily="2" charset="2"/>
              <a:buNone/>
              <a:defRPr/>
            </a:pPr>
            <a:r>
              <a:rPr lang="en-GB" sz="2200" dirty="0"/>
              <a:t>10. 	Assessment should be used to </a:t>
            </a:r>
            <a:r>
              <a:rPr lang="en-GB" sz="2200" dirty="0">
                <a:solidFill>
                  <a:schemeClr val="tx2">
                    <a:lumMod val="40000"/>
                    <a:lumOff val="60000"/>
                  </a:schemeClr>
                </a:solidFill>
              </a:rPr>
              <a:t>evaluate teaching </a:t>
            </a:r>
            <a:r>
              <a:rPr lang="en-GB" sz="2200" dirty="0"/>
              <a:t>as well as student learning.</a:t>
            </a:r>
          </a:p>
          <a:p>
            <a:pPr eaLnBrk="1" hangingPunct="1">
              <a:buFont typeface="Wingdings" pitchFamily="2" charset="2"/>
              <a:buNone/>
              <a:defRPr/>
            </a:pPr>
            <a:r>
              <a:rPr lang="en-GB" sz="22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b="1" dirty="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a:t>
            </a:r>
            <a:r>
              <a:rPr lang="en-GB" sz="2600" dirty="0"/>
              <a:t> </a:t>
            </a:r>
          </a:p>
          <a:p>
            <a:pPr eaLnBrk="1" hangingPunct="1">
              <a:lnSpc>
                <a:spcPct val="100000"/>
              </a:lnSpc>
              <a:buNone/>
            </a:pPr>
            <a:endParaRPr lang="en-GB" sz="2600" dirty="0"/>
          </a:p>
        </p:txBody>
      </p:sp>
    </p:spTree>
    <p:extLst>
      <p:ext uri="{BB962C8B-B14F-4D97-AF65-F5344CB8AC3E}">
        <p14:creationId xmlns:p14="http://schemas.microsoft.com/office/powerpoint/2010/main" val="68167522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2047</Words>
  <Application>Microsoft Office PowerPoint</Application>
  <PresentationFormat>On-screen Show (4:3)</PresentationFormat>
  <Paragraphs>171</Paragraphs>
  <Slides>25</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Arial</vt:lpstr>
      <vt:lpstr>Arial Rounded MT Bold</vt:lpstr>
      <vt:lpstr>Calibri</vt:lpstr>
      <vt:lpstr>Comic Sans MS</vt:lpstr>
      <vt:lpstr>Times New Roman</vt:lpstr>
      <vt:lpstr>Wingdings</vt:lpstr>
      <vt:lpstr>LeedsMet template</vt:lpstr>
      <vt:lpstr>101_Custom Design</vt:lpstr>
      <vt:lpstr>Assessment to support student retention and engagement</vt:lpstr>
      <vt:lpstr>Rationale</vt:lpstr>
      <vt:lpstr>Why is assessment such a big issue?</vt:lpstr>
      <vt:lpstr>What really impacts on learning?</vt:lpstr>
      <vt:lpstr>Formative and summative assessment</vt:lpstr>
      <vt:lpstr>PowerPoint Presentation</vt:lpstr>
      <vt:lpstr>Assessment for learning</vt:lpstr>
      <vt:lpstr>Assessment for learning</vt:lpstr>
      <vt:lpstr>Sadler, the most cited author on formative assessment argues:</vt:lpstr>
      <vt:lpstr>My fit-for-purpose model of assessment: the key questions</vt:lpstr>
      <vt:lpstr>Purposes: the reasons for assessment:  may include:</vt:lpstr>
      <vt:lpstr>more purposes...</vt:lpstr>
      <vt:lpstr>Orientation: choosing what we assess</vt:lpstr>
      <vt:lpstr>How: methods and approaches of assessment</vt:lpstr>
      <vt:lpstr>Agency: choosing who is best placed to assess</vt:lpstr>
      <vt:lpstr>When: timing is crucial</vt:lpstr>
      <vt:lpstr>Designing fit for purpose assessment methods &amp; approaches: 10 questions </vt:lpstr>
      <vt:lpstr>And the next five:</vt:lpstr>
      <vt:lpstr>Assessment literacy: students do better if they can: </vt:lpstr>
      <vt:lpstr>Putting this in to practice. We need to:</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2017-04-22T14:37:51Z</dcterms:modified>
</cp:coreProperties>
</file>