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4"/>
  </p:notesMasterIdLst>
  <p:handoutMasterIdLst>
    <p:handoutMasterId r:id="rId35"/>
  </p:handoutMasterIdLst>
  <p:sldIdLst>
    <p:sldId id="420" r:id="rId3"/>
    <p:sldId id="427" r:id="rId4"/>
    <p:sldId id="480" r:id="rId5"/>
    <p:sldId id="467" r:id="rId6"/>
    <p:sldId id="450" r:id="rId7"/>
    <p:sldId id="441" r:id="rId8"/>
    <p:sldId id="452" r:id="rId9"/>
    <p:sldId id="453" r:id="rId10"/>
    <p:sldId id="454" r:id="rId11"/>
    <p:sldId id="446" r:id="rId12"/>
    <p:sldId id="447" r:id="rId13"/>
    <p:sldId id="448" r:id="rId14"/>
    <p:sldId id="456" r:id="rId15"/>
    <p:sldId id="443" r:id="rId16"/>
    <p:sldId id="475" r:id="rId17"/>
    <p:sldId id="479" r:id="rId18"/>
    <p:sldId id="425" r:id="rId19"/>
    <p:sldId id="438" r:id="rId20"/>
    <p:sldId id="451" r:id="rId21"/>
    <p:sldId id="455" r:id="rId22"/>
    <p:sldId id="481" r:id="rId23"/>
    <p:sldId id="437" r:id="rId24"/>
    <p:sldId id="459" r:id="rId25"/>
    <p:sldId id="460" r:id="rId26"/>
    <p:sldId id="476" r:id="rId27"/>
    <p:sldId id="477" r:id="rId28"/>
    <p:sldId id="461" r:id="rId29"/>
    <p:sldId id="463" r:id="rId30"/>
    <p:sldId id="464" r:id="rId31"/>
    <p:sldId id="465" r:id="rId32"/>
    <p:sldId id="466" r:id="rId3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70" d="100"/>
          <a:sy n="70" d="100"/>
        </p:scale>
        <p:origin x="1296" y="48"/>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3378"/>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12</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13</a:t>
            </a:fld>
            <a:endParaRPr lang="en-US" dirty="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2026396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dirty="0"/>
          </a:p>
        </p:txBody>
      </p:sp>
    </p:spTree>
    <p:extLst>
      <p:ext uri="{BB962C8B-B14F-4D97-AF65-F5344CB8AC3E}">
        <p14:creationId xmlns:p14="http://schemas.microsoft.com/office/powerpoint/2010/main" val="11084068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16</a:t>
            </a:fld>
            <a:endParaRPr lang="en-GB"/>
          </a:p>
        </p:txBody>
      </p:sp>
    </p:spTree>
    <p:extLst>
      <p:ext uri="{BB962C8B-B14F-4D97-AF65-F5344CB8AC3E}">
        <p14:creationId xmlns:p14="http://schemas.microsoft.com/office/powerpoint/2010/main" val="2977691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17</a:t>
            </a:fld>
            <a:endParaRPr lang="en-GB" dirty="0"/>
          </a:p>
        </p:txBody>
      </p:sp>
    </p:spTree>
    <p:extLst>
      <p:ext uri="{BB962C8B-B14F-4D97-AF65-F5344CB8AC3E}">
        <p14:creationId xmlns:p14="http://schemas.microsoft.com/office/powerpoint/2010/main" val="882109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18</a:t>
            </a:fld>
            <a:endParaRPr lang="en-US" dirty="0"/>
          </a:p>
        </p:txBody>
      </p:sp>
    </p:spTree>
    <p:extLst>
      <p:ext uri="{BB962C8B-B14F-4D97-AF65-F5344CB8AC3E}">
        <p14:creationId xmlns:p14="http://schemas.microsoft.com/office/powerpoint/2010/main" val="33171649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dirty="0"/>
          </a:p>
        </p:txBody>
      </p:sp>
    </p:spTree>
    <p:extLst>
      <p:ext uri="{BB962C8B-B14F-4D97-AF65-F5344CB8AC3E}">
        <p14:creationId xmlns:p14="http://schemas.microsoft.com/office/powerpoint/2010/main" val="7132859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extLst>
      <p:ext uri="{BB962C8B-B14F-4D97-AF65-F5344CB8AC3E}">
        <p14:creationId xmlns:p14="http://schemas.microsoft.com/office/powerpoint/2010/main" val="21179699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extLst>
      <p:ext uri="{BB962C8B-B14F-4D97-AF65-F5344CB8AC3E}">
        <p14:creationId xmlns:p14="http://schemas.microsoft.com/office/powerpoint/2010/main" val="33833478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extLst>
      <p:ext uri="{BB962C8B-B14F-4D97-AF65-F5344CB8AC3E}">
        <p14:creationId xmlns:p14="http://schemas.microsoft.com/office/powerpoint/2010/main" val="1749822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dirty="0"/>
          </a:p>
        </p:txBody>
      </p:sp>
    </p:spTree>
    <p:extLst>
      <p:ext uri="{BB962C8B-B14F-4D97-AF65-F5344CB8AC3E}">
        <p14:creationId xmlns:p14="http://schemas.microsoft.com/office/powerpoint/2010/main" val="8021977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24</a:t>
            </a:fld>
            <a:endParaRPr lang="en-US" dirty="0"/>
          </a:p>
        </p:txBody>
      </p:sp>
    </p:spTree>
    <p:extLst>
      <p:ext uri="{BB962C8B-B14F-4D97-AF65-F5344CB8AC3E}">
        <p14:creationId xmlns:p14="http://schemas.microsoft.com/office/powerpoint/2010/main" val="27594896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val="29735168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p14="http://schemas.microsoft.com/office/powerpoint/2010/main" val="35519960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27</a:t>
            </a:fld>
            <a:endParaRPr lang="en-US" dirty="0"/>
          </a:p>
        </p:txBody>
      </p:sp>
    </p:spTree>
    <p:extLst>
      <p:ext uri="{BB962C8B-B14F-4D97-AF65-F5344CB8AC3E}">
        <p14:creationId xmlns:p14="http://schemas.microsoft.com/office/powerpoint/2010/main" val="26591280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5</a:t>
            </a:fld>
            <a:endParaRPr lang="en-US"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029242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6</a:t>
            </a:fld>
            <a:endParaRPr lang="en-US"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218087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7</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extLst>
      <p:ext uri="{BB962C8B-B14F-4D97-AF65-F5344CB8AC3E}">
        <p14:creationId xmlns:p14="http://schemas.microsoft.com/office/powerpoint/2010/main" val="691616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dirty="0"/>
          </a:p>
        </p:txBody>
      </p:sp>
    </p:spTree>
    <p:extLst>
      <p:ext uri="{BB962C8B-B14F-4D97-AF65-F5344CB8AC3E}">
        <p14:creationId xmlns:p14="http://schemas.microsoft.com/office/powerpoint/2010/main" val="1460641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extLst>
      <p:ext uri="{BB962C8B-B14F-4D97-AF65-F5344CB8AC3E}">
        <p14:creationId xmlns:p14="http://schemas.microsoft.com/office/powerpoint/2010/main" val="257632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11</a:t>
            </a:fld>
            <a:endParaRPr lang="en-US" dirty="0"/>
          </a:p>
        </p:txBody>
      </p:sp>
    </p:spTree>
    <p:extLst>
      <p:ext uri="{BB962C8B-B14F-4D97-AF65-F5344CB8AC3E}">
        <p14:creationId xmlns:p14="http://schemas.microsoft.com/office/powerpoint/2010/main" val="1463992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26/03/2017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26/03/2017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26/03/2017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26/03/2017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26/03/2017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26/03/2017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26/03/2017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26/03/2017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26/03/2017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26/03/2017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26/03/2017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26/03/2017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brown@leedsbeckett.ac.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phil@phil-race.co.uk"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Using assessment to engage students and foster learning</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err="1">
                <a:solidFill>
                  <a:schemeClr val="tx2">
                    <a:lumMod val="60000"/>
                    <a:lumOff val="40000"/>
                  </a:schemeClr>
                </a:solidFill>
              </a:rPr>
              <a:t>Convengo</a:t>
            </a:r>
            <a:r>
              <a:rPr lang="en-GB" dirty="0">
                <a:solidFill>
                  <a:schemeClr val="tx2">
                    <a:lumMod val="60000"/>
                    <a:lumOff val="40000"/>
                  </a:schemeClr>
                </a:solidFill>
              </a:rPr>
              <a:t> </a:t>
            </a:r>
            <a:r>
              <a:rPr lang="en-GB" dirty="0" err="1">
                <a:solidFill>
                  <a:schemeClr val="tx2">
                    <a:lumMod val="60000"/>
                    <a:lumOff val="40000"/>
                  </a:schemeClr>
                </a:solidFill>
              </a:rPr>
              <a:t>Internazionale</a:t>
            </a:r>
            <a:endParaRPr lang="en-GB" dirty="0">
              <a:solidFill>
                <a:schemeClr val="tx2">
                  <a:lumMod val="60000"/>
                  <a:lumOff val="40000"/>
                </a:schemeClr>
              </a:solidFill>
            </a:endParaRPr>
          </a:p>
          <a:p>
            <a:pPr algn="ctr" eaLnBrk="1" hangingPunct="1">
              <a:defRPr/>
            </a:pPr>
            <a:r>
              <a:rPr lang="en-GB" dirty="0">
                <a:solidFill>
                  <a:schemeClr val="tx2">
                    <a:lumMod val="60000"/>
                    <a:lumOff val="40000"/>
                  </a:schemeClr>
                </a:solidFill>
              </a:rPr>
              <a:t>University of Padua</a:t>
            </a:r>
          </a:p>
          <a:p>
            <a:pPr algn="ctr" eaLnBrk="1" hangingPunct="1">
              <a:defRPr/>
            </a:pPr>
            <a:r>
              <a:rPr lang="en-GB" sz="2400" dirty="0"/>
              <a:t>March 2017</a:t>
            </a:r>
            <a:endParaRPr lang="en-GB" sz="1400" dirty="0"/>
          </a:p>
          <a:p>
            <a:pPr algn="ctr" eaLnBrk="1" hangingPunct="1">
              <a:defRPr/>
            </a:pPr>
            <a:r>
              <a:rPr lang="en-GB" sz="2800" b="1" dirty="0"/>
              <a:t>Sally Brown &amp; Phil Race</a:t>
            </a:r>
          </a:p>
          <a:p>
            <a:pPr algn="ctr" eaLnBrk="1" hangingPunct="1">
              <a:defRPr/>
            </a:pPr>
            <a:r>
              <a:rPr lang="en-GB" sz="2000" dirty="0">
                <a:hlinkClick r:id="rId3"/>
              </a:rPr>
              <a:t>s.brown@leedsbeckett.ac.uk</a:t>
            </a:r>
            <a:r>
              <a:rPr lang="en-GB" sz="2000" dirty="0"/>
              <a:t>  </a:t>
            </a:r>
            <a:r>
              <a:rPr lang="en-GB" sz="2000" dirty="0">
                <a:hlinkClick r:id="rId4"/>
              </a:rPr>
              <a:t>phil@phil-race.co.uk</a:t>
            </a:r>
            <a:endParaRPr lang="en-GB" sz="2000" dirty="0"/>
          </a:p>
          <a:p>
            <a:pPr algn="ctr" eaLnBrk="1" hangingPunct="1">
              <a:defRPr/>
            </a:pPr>
            <a:r>
              <a:rPr lang="en-GB" sz="2000" b="1" dirty="0"/>
              <a:t>@</a:t>
            </a:r>
            <a:r>
              <a:rPr lang="en-GB" sz="2000" b="1" dirty="0" err="1"/>
              <a:t>ProfSallyBrown</a:t>
            </a:r>
            <a:r>
              <a:rPr lang="en-GB" sz="2000" b="1" dirty="0"/>
              <a:t> @</a:t>
            </a:r>
            <a:r>
              <a:rPr lang="en-GB" sz="2000" b="1" dirty="0" err="1"/>
              <a:t>Race</a:t>
            </a:r>
            <a:r>
              <a:rPr lang="en-GB" sz="2000" dirty="0" err="1"/>
              <a:t>Phil</a:t>
            </a:r>
            <a:endParaRPr lang="en-GB" sz="2000" dirty="0"/>
          </a:p>
          <a:p>
            <a:pPr algn="ctr" eaLnBrk="1" hangingPunct="1">
              <a:defRPr/>
            </a:pPr>
            <a:r>
              <a:rPr lang="en-GB" sz="2000" dirty="0"/>
              <a:t>s</a:t>
            </a:r>
            <a:r>
              <a:rPr lang="en-GB" sz="2000" b="1" dirty="0"/>
              <a:t>ally-brown.net  phil-race.co.uk</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p14="http://schemas.microsoft.com/office/powerpoint/2010/main" val="177701780"/>
      </p:ext>
    </p:extLst>
  </p:cSld>
  <p:clrMapOvr>
    <a:masterClrMapping/>
  </p:clrMapOvr>
  <p:transition spd="slow" advTm="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sz="3200" dirty="0">
                <a:solidFill>
                  <a:srgbClr val="006600"/>
                </a:solidFill>
              </a:rPr>
              <a:t>Assessment </a:t>
            </a:r>
            <a:r>
              <a:rPr lang="en-GB" sz="3200" i="1" dirty="0">
                <a:solidFill>
                  <a:srgbClr val="006600"/>
                </a:solidFill>
              </a:rPr>
              <a:t>for</a:t>
            </a:r>
            <a:r>
              <a:rPr lang="en-GB" sz="3200" dirty="0">
                <a:solidFill>
                  <a:srgbClr val="006600"/>
                </a:solidFill>
              </a:rPr>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sz="3200" dirty="0"/>
              <a:t>Assessment </a:t>
            </a:r>
            <a:r>
              <a:rPr lang="en-GB" sz="3200" i="1" dirty="0"/>
              <a:t>for</a:t>
            </a:r>
            <a:r>
              <a:rPr lang="en-GB" sz="3200"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a:t>6. 	Assessment expectations should be made </a:t>
            </a:r>
            <a:r>
              <a:rPr lang="en-GB" dirty="0">
                <a:solidFill>
                  <a:schemeClr val="tx2">
                    <a:lumMod val="40000"/>
                    <a:lumOff val="60000"/>
                  </a:schemeClr>
                </a:solidFill>
              </a:rPr>
              <a:t>visible</a:t>
            </a:r>
            <a:r>
              <a:rPr lang="en-GB" dirty="0">
                <a:solidFill>
                  <a:srgbClr val="7030A0"/>
                </a:solidFill>
              </a:rPr>
              <a:t> </a:t>
            </a:r>
            <a:r>
              <a:rPr lang="en-GB" dirty="0"/>
              <a:t>to students as far as possible;</a:t>
            </a:r>
          </a:p>
          <a:p>
            <a:pPr marL="538163" indent="-538163" eaLnBrk="1" hangingPunct="1">
              <a:buFont typeface="Wingdings" pitchFamily="2" charset="2"/>
              <a:buNone/>
              <a:defRPr/>
            </a:pPr>
            <a:r>
              <a:rPr lang="en-GB" dirty="0"/>
              <a:t>7. 	Tasks should involve the </a:t>
            </a:r>
            <a:r>
              <a:rPr lang="en-GB" dirty="0">
                <a:solidFill>
                  <a:schemeClr val="tx2">
                    <a:lumMod val="40000"/>
                    <a:lumOff val="60000"/>
                  </a:schemeClr>
                </a:solidFill>
              </a:rPr>
              <a:t>active engagement </a:t>
            </a:r>
            <a:r>
              <a:rPr lang="en-GB" dirty="0"/>
              <a:t>of students developing the capacity to find things out for themselves and learn independently;</a:t>
            </a:r>
          </a:p>
          <a:p>
            <a:pPr marL="538163" indent="-538163" eaLnBrk="1" hangingPunct="1">
              <a:buFont typeface="Wingdings" pitchFamily="2" charset="2"/>
              <a:buNone/>
              <a:defRPr/>
            </a:pPr>
            <a:r>
              <a:rPr lang="en-GB" dirty="0"/>
              <a:t>8. 	Tasks should be </a:t>
            </a:r>
            <a:r>
              <a:rPr lang="en-GB" dirty="0">
                <a:solidFill>
                  <a:schemeClr val="tx2">
                    <a:lumMod val="40000"/>
                    <a:lumOff val="60000"/>
                  </a:schemeClr>
                </a:solidFill>
              </a:rPr>
              <a:t>authentic</a:t>
            </a:r>
            <a:r>
              <a:rPr lang="en-GB" dirty="0"/>
              <a:t>; worthwhile, relevant and offering students some level of control over their work;</a:t>
            </a:r>
          </a:p>
          <a:p>
            <a:pPr marL="538163" indent="-538163" eaLnBrk="1" hangingPunct="1">
              <a:buFont typeface="Wingdings" pitchFamily="2" charset="2"/>
              <a:buNone/>
              <a:defRPr/>
            </a:pPr>
            <a:r>
              <a:rPr lang="en-GB" dirty="0"/>
              <a:t>9. 	Tasks are </a:t>
            </a:r>
            <a:r>
              <a:rPr lang="en-GB" dirty="0">
                <a:solidFill>
                  <a:schemeClr val="tx2">
                    <a:lumMod val="40000"/>
                    <a:lumOff val="60000"/>
                  </a:schemeClr>
                </a:solidFill>
              </a:rPr>
              <a:t>fit for purpose </a:t>
            </a:r>
            <a:r>
              <a:rPr lang="en-GB" dirty="0"/>
              <a:t>and align with important learning outcomes;</a:t>
            </a:r>
          </a:p>
          <a:p>
            <a:pPr marL="538163" indent="-538163" eaLnBrk="1" hangingPunct="1">
              <a:buFont typeface="Wingdings" pitchFamily="2" charset="2"/>
              <a:buNone/>
              <a:defRPr/>
            </a:pPr>
            <a:r>
              <a:rPr lang="en-GB" dirty="0"/>
              <a:t>10. 	Assessment should be used to </a:t>
            </a:r>
            <a:r>
              <a:rPr lang="en-GB" dirty="0">
                <a:solidFill>
                  <a:schemeClr val="tx2">
                    <a:lumMod val="40000"/>
                    <a:lumOff val="60000"/>
                  </a:schemeClr>
                </a:solidFill>
              </a:rPr>
              <a:t>evaluate teaching </a:t>
            </a:r>
            <a:r>
              <a:rPr lang="en-GB" dirty="0"/>
              <a:t>as well as student learning.</a:t>
            </a:r>
          </a:p>
          <a:p>
            <a:pPr eaLnBrk="1" hangingPunct="1">
              <a:buFont typeface="Wingdings" pitchFamily="2" charset="2"/>
              <a:buNone/>
              <a:defRPr/>
            </a:pPr>
            <a:r>
              <a:rPr lang="en-GB" i="1" dirty="0"/>
              <a:t>(Bloxham and Boyd)</a:t>
            </a:r>
          </a:p>
        </p:txBody>
      </p:sp>
    </p:spTree>
    <p:extLst>
      <p:ext uri="{BB962C8B-B14F-4D97-AF65-F5344CB8AC3E}">
        <p14:creationId xmlns:p14="http://schemas.microsoft.com/office/powerpoint/2010/main" val="733639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sz="3200" dirty="0">
                <a:solidFill>
                  <a:srgbClr val="006600"/>
                </a:solidFill>
              </a:rPr>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a:t>Good assessment is valid, reliable, practical, developmental, manageable, cost-effective, fit for purpose, relevant, authentic, inclusive, closely linked to learning outcomes and fair.</a:t>
            </a:r>
          </a:p>
          <a:p>
            <a:pPr marL="609600" indent="-609600"/>
            <a:r>
              <a:rPr lang="en-GB" sz="2800" dirty="0"/>
              <a:t>Is it possible also to make it enjoyable for staff and students?</a:t>
            </a:r>
          </a:p>
          <a:p>
            <a:pPr marL="609600" indent="-609600"/>
            <a:r>
              <a:rPr lang="en-GB" sz="2800" dirty="0"/>
              <a:t>Incremental assessment has more value in promoting student learning than end-point ‘sudden death’ approaches.</a:t>
            </a:r>
          </a:p>
          <a:p>
            <a:pPr marL="609600" indent="-609600"/>
            <a:endParaRPr lang="en-GB" sz="2100" dirty="0"/>
          </a:p>
        </p:txBody>
      </p:sp>
    </p:spTree>
    <p:extLst>
      <p:ext uri="{BB962C8B-B14F-4D97-AF65-F5344CB8AC3E}">
        <p14:creationId xmlns:p14="http://schemas.microsoft.com/office/powerpoint/2010/main" val="1957014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a:t>Ensuring assessment focuses efforts and promotes engagement means including reference to the following assessment elements:</a:t>
            </a:r>
          </a:p>
        </p:txBody>
      </p:sp>
      <p:sp>
        <p:nvSpPr>
          <p:cNvPr id="4" name="Content Placeholder 3"/>
          <p:cNvSpPr>
            <a:spLocks noGrp="1"/>
          </p:cNvSpPr>
          <p:nvPr>
            <p:ph idx="1"/>
          </p:nvPr>
        </p:nvSpPr>
        <p:spPr/>
        <p:txBody>
          <a:bodyPr/>
          <a:lstStyle/>
          <a:p>
            <a:pPr lvl="0"/>
            <a:r>
              <a:rPr lang="en-US" sz="2000" dirty="0"/>
              <a:t>methodologies: which methods and approaches are most appropriate and efficient for the arts and design context?</a:t>
            </a:r>
            <a:endParaRPr lang="en-GB" sz="2000" dirty="0"/>
          </a:p>
          <a:p>
            <a:pPr lvl="0"/>
            <a:r>
              <a:rPr lang="en-US" sz="2000" dirty="0"/>
              <a:t>agency: who should be undertaking assessment? Tutors, peers, students themselves, employers and clients can all participate in student assessment to good effect, but which is right for particular assessment activities?</a:t>
            </a:r>
            <a:endParaRPr lang="en-GB" sz="2000" dirty="0"/>
          </a:p>
          <a:p>
            <a:pPr lvl="0"/>
            <a:r>
              <a:rPr lang="en-US" sz="2000" dirty="0"/>
              <a:t>timing: end point and continuous assessment can both be valuable, when should we assess students to maximise impact on student learning? </a:t>
            </a:r>
            <a:endParaRPr lang="en-GB" sz="2000" dirty="0"/>
          </a:p>
          <a:p>
            <a:pPr lvl="0"/>
            <a:r>
              <a:rPr lang="en-US" sz="2000" dirty="0"/>
              <a:t>orientation: to what extent in each task would we wish to focus particularly on process or outcomes, or both?</a:t>
            </a:r>
            <a:endParaRPr lang="en-GB" sz="2000" dirty="0"/>
          </a:p>
          <a:p>
            <a:pPr lvl="0"/>
            <a:r>
              <a:rPr lang="en-US" sz="2000" dirty="0"/>
              <a:t>inclusivity: how can we enable all students to achieve their highest personal potential?</a:t>
            </a:r>
            <a:endParaRPr lang="en-GB" sz="2000" dirty="0"/>
          </a:p>
          <a:p>
            <a:r>
              <a:rPr lang="en-US" sz="2000" dirty="0"/>
              <a:t>efficiency: what can we do to make assessment fully embedded in learning for students?</a:t>
            </a:r>
            <a:endParaRPr lang="en-GB" sz="2000" dirty="0"/>
          </a:p>
        </p:txBody>
      </p:sp>
    </p:spTree>
    <p:extLst>
      <p:ext uri="{BB962C8B-B14F-4D97-AF65-F5344CB8AC3E}">
        <p14:creationId xmlns:p14="http://schemas.microsoft.com/office/powerpoint/2010/main" val="2107551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fit-for-purpose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a:t>Do they comply with your university requirements in terms of number, word limits etc?</a:t>
            </a:r>
          </a:p>
          <a:p>
            <a:pPr marL="457200" indent="-457200">
              <a:buClr>
                <a:schemeClr val="tx2">
                  <a:lumMod val="75000"/>
                </a:schemeClr>
              </a:buClr>
              <a:buSzPct val="100000"/>
              <a:buFont typeface="+mj-lt"/>
              <a:buAutoNum type="arabicPeriod"/>
            </a:pPr>
            <a:r>
              <a:rPr lang="en-GB" sz="2400" b="1" dirty="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a:t>Is there excessive bunching of assignments in different modules that is highly stressful for students and unmanageable staff?</a:t>
            </a:r>
          </a:p>
          <a:p>
            <a:pPr marL="457200" indent="-457200">
              <a:buClr>
                <a:schemeClr val="tx2">
                  <a:lumMod val="75000"/>
                </a:schemeClr>
              </a:buClr>
              <a:buSzPct val="100000"/>
              <a:buFont typeface="+mj-lt"/>
              <a:buAutoNum type="arabicPeriod"/>
            </a:pPr>
            <a:r>
              <a:rPr lang="en-GB" sz="2400" b="1" dirty="0"/>
              <a:t>Are there plenty of opportunities for formative assessment, especially early on?</a:t>
            </a:r>
          </a:p>
        </p:txBody>
      </p:sp>
    </p:spTree>
    <p:extLst>
      <p:ext uri="{BB962C8B-B14F-4D97-AF65-F5344CB8AC3E}">
        <p14:creationId xmlns:p14="http://schemas.microsoft.com/office/powerpoint/2010/main" val="1810660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a:t>Are students over-assessed? </a:t>
            </a:r>
          </a:p>
          <a:p>
            <a:pPr marL="457200" indent="-457200" fontAlgn="base">
              <a:spcBef>
                <a:spcPts val="600"/>
              </a:spcBef>
              <a:spcAft>
                <a:spcPct val="0"/>
              </a:spcAft>
              <a:buClr>
                <a:schemeClr val="tx2"/>
              </a:buClr>
              <a:buSzPct val="100000"/>
              <a:buFont typeface="+mj-lt"/>
              <a:buAutoNum type="arabicPeriod" startAt="6"/>
            </a:pPr>
            <a:r>
              <a:rPr lang="en-GB" sz="2400" b="1" dirty="0"/>
              <a:t>Do staff have time to mark the assessments in time for exam boards etc. without getting over-stressed?</a:t>
            </a:r>
          </a:p>
          <a:p>
            <a:pPr marL="457200" indent="-457200" fontAlgn="base">
              <a:spcBef>
                <a:spcPts val="600"/>
              </a:spcBef>
              <a:spcAft>
                <a:spcPct val="0"/>
              </a:spcAft>
              <a:buClr>
                <a:schemeClr val="tx2"/>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chemeClr val="tx2"/>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22021864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14979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a:solidFill>
                  <a:srgbClr val="006600"/>
                </a:solidFill>
              </a:rPr>
              <a:t>Encouraging students to take assessment </a:t>
            </a:r>
            <a:br>
              <a:rPr lang="en-GB" dirty="0">
                <a:solidFill>
                  <a:srgbClr val="006600"/>
                </a:solidFill>
              </a:rPr>
            </a:br>
            <a:r>
              <a:rPr lang="en-GB" dirty="0">
                <a:solidFill>
                  <a:srgbClr val="006600"/>
                </a:solidFill>
              </a:rPr>
              <a:t>more seriously</a:t>
            </a:r>
          </a:p>
        </p:txBody>
      </p:sp>
      <p:sp>
        <p:nvSpPr>
          <p:cNvPr id="41987" name="Rectangle 3"/>
          <p:cNvSpPr>
            <a:spLocks noGrp="1" noChangeArrowheads="1"/>
          </p:cNvSpPr>
          <p:nvPr>
            <p:ph type="body" idx="1"/>
          </p:nvPr>
        </p:nvSpPr>
        <p:spPr/>
        <p:txBody>
          <a:bodyPr/>
          <a:lstStyle/>
          <a:p>
            <a:pPr eaLnBrk="1" hangingPunct="1"/>
            <a:r>
              <a:rPr lang="en-GB" dirty="0"/>
              <a:t>All assessment needs to be seen to be fair, consistent, reliable, valid and manageable;</a:t>
            </a:r>
          </a:p>
          <a:p>
            <a:pPr eaLnBrk="1" hangingPunct="1"/>
            <a:r>
              <a:rPr lang="en-GB" dirty="0"/>
              <a:t>Many assessment systems fail to clarify for students the purposes of different kinds of assessment activity;</a:t>
            </a:r>
          </a:p>
          <a:p>
            <a:pPr eaLnBrk="1" hangingPunct="1"/>
            <a:r>
              <a:rPr lang="en-GB" dirty="0"/>
              <a:t>Low-stakes early formative assessment helps students, especially those from disadvantaged backgrounds, understand the rules of the game.</a:t>
            </a:r>
          </a:p>
          <a:p>
            <a:pPr eaLnBrk="1" hangingPunct="1"/>
            <a:endParaRPr lang="en-GB" dirty="0"/>
          </a:p>
          <a:p>
            <a:pPr marL="0" indent="0" eaLnBrk="1" hangingPunct="1">
              <a:buNone/>
            </a:pPr>
            <a:r>
              <a:rPr lang="en-GB" sz="3200" dirty="0">
                <a:solidFill>
                  <a:srgbClr val="002060"/>
                </a:solidFill>
              </a:rPr>
              <a:t>Task: Discuss how fair your assignments are and how well you prepare students (including your international ones) to undertake assessed tasks</a:t>
            </a:r>
          </a:p>
        </p:txBody>
      </p:sp>
    </p:spTree>
    <p:extLst>
      <p:ext uri="{BB962C8B-B14F-4D97-AF65-F5344CB8AC3E}">
        <p14:creationId xmlns:p14="http://schemas.microsoft.com/office/powerpoint/2010/main" val="371912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3461183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Assessment in context</a:t>
            </a:r>
          </a:p>
        </p:txBody>
      </p:sp>
      <p:sp>
        <p:nvSpPr>
          <p:cNvPr id="7" name="Content Placeholder 6"/>
          <p:cNvSpPr>
            <a:spLocks noGrp="1"/>
          </p:cNvSpPr>
          <p:nvPr>
            <p:ph idx="1"/>
          </p:nvPr>
        </p:nvSpPr>
        <p:spPr/>
        <p:txBody>
          <a:bodyPr/>
          <a:lstStyle/>
          <a:p>
            <a:r>
              <a:rPr lang="en-US" dirty="0"/>
              <a:t>If we want to focus students’ effort and improve their engagement with learning, a key locus of enhancement can be refreshing our approaches to assessment; </a:t>
            </a:r>
          </a:p>
          <a:p>
            <a:r>
              <a:rPr lang="en-US" dirty="0"/>
              <a:t>Sometimes we need to take a fresh look at our current practice to make sure assessment is </a:t>
            </a:r>
            <a:r>
              <a:rPr lang="en-US" i="1" dirty="0"/>
              <a:t>for</a:t>
            </a:r>
            <a:r>
              <a:rPr lang="en-US" dirty="0"/>
              <a:t> rather than just </a:t>
            </a:r>
            <a:r>
              <a:rPr lang="en-US" i="1" dirty="0"/>
              <a:t>of</a:t>
            </a:r>
            <a:r>
              <a:rPr lang="en-US" dirty="0"/>
              <a:t> learning;</a:t>
            </a:r>
          </a:p>
          <a:p>
            <a:r>
              <a:rPr lang="en-US" dirty="0"/>
              <a:t>Assessment is a complex, nuanced and highly important process; </a:t>
            </a:r>
          </a:p>
          <a:p>
            <a:r>
              <a:rPr lang="en-US" dirty="0"/>
              <a:t>We provide explicit and implicit messages to students and indeed all other stakeholders by how we assess. </a:t>
            </a:r>
            <a:endParaRPr lang="en-GB" dirty="0"/>
          </a:p>
        </p:txBody>
      </p:sp>
    </p:spTree>
    <p:extLst>
      <p:ext uri="{BB962C8B-B14F-4D97-AF65-F5344CB8AC3E}">
        <p14:creationId xmlns:p14="http://schemas.microsoft.com/office/powerpoint/2010/main" val="756436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solidFill>
                  <a:srgbClr val="006600"/>
                </a:solidFill>
              </a:rPr>
              <a:t>The importance of dialogic assessment</a:t>
            </a:r>
          </a:p>
        </p:txBody>
      </p:sp>
      <p:sp>
        <p:nvSpPr>
          <p:cNvPr id="3" name="Content Placeholder 2"/>
          <p:cNvSpPr>
            <a:spLocks noGrp="1"/>
          </p:cNvSpPr>
          <p:nvPr>
            <p:ph idx="1"/>
          </p:nvPr>
        </p:nvSpPr>
        <p:spPr>
          <a:xfrm>
            <a:off x="468313" y="1124744"/>
            <a:ext cx="8229600" cy="5077619"/>
          </a:xfrm>
        </p:spPr>
        <p:txBody>
          <a:bodyPr/>
          <a:lstStyle/>
          <a:p>
            <a:pPr marL="0">
              <a:lnSpc>
                <a:spcPct val="100000"/>
              </a:lnSpc>
              <a:spcBef>
                <a:spcPts val="0"/>
              </a:spcBef>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Together, these three provide the means by which students can develop a </a:t>
            </a:r>
            <a:r>
              <a:rPr lang="en-GB" sz="2800" dirty="0">
                <a:solidFill>
                  <a:srgbClr val="7030A0"/>
                </a:solidFill>
              </a:rPr>
              <a:t>concept of quality </a:t>
            </a:r>
            <a:r>
              <a:rPr lang="en-GB" sz="2800" dirty="0"/>
              <a:t>that is similar in essence to that which the teacher possesses, and in particular to understand what makes for high quality. (Sadler 2010)</a:t>
            </a:r>
          </a:p>
          <a:p>
            <a:pPr marL="0">
              <a:lnSpc>
                <a:spcPct val="100000"/>
              </a:lnSpc>
              <a:spcBef>
                <a:spcPts val="0"/>
              </a:spcBef>
              <a:buNone/>
            </a:pPr>
            <a:endParaRPr lang="en-GB" sz="2800" dirty="0"/>
          </a:p>
        </p:txBody>
      </p:sp>
    </p:spTree>
    <p:extLst>
      <p:ext uri="{BB962C8B-B14F-4D97-AF65-F5344CB8AC3E}">
        <p14:creationId xmlns:p14="http://schemas.microsoft.com/office/powerpoint/2010/main" val="1652955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Task:</a:t>
            </a:r>
          </a:p>
        </p:txBody>
      </p:sp>
      <p:sp>
        <p:nvSpPr>
          <p:cNvPr id="3" name="Content Placeholder 2"/>
          <p:cNvSpPr>
            <a:spLocks noGrp="1"/>
          </p:cNvSpPr>
          <p:nvPr>
            <p:ph idx="1"/>
          </p:nvPr>
        </p:nvSpPr>
        <p:spPr/>
        <p:txBody>
          <a:bodyPr/>
          <a:lstStyle/>
          <a:p>
            <a:pPr marL="0" indent="0">
              <a:buNone/>
            </a:pPr>
            <a:r>
              <a:rPr lang="en-GB" sz="2800" dirty="0"/>
              <a:t>Thinking about the feedback you’ve received over the course of your studies, can you describe:</a:t>
            </a:r>
          </a:p>
          <a:p>
            <a:pPr lvl="1"/>
            <a:r>
              <a:rPr lang="en-GB" sz="2800" dirty="0"/>
              <a:t>The very best feedback you’ve ever received that made you feel motivated, energised and enthusiastic?</a:t>
            </a:r>
          </a:p>
          <a:p>
            <a:pPr lvl="1"/>
            <a:r>
              <a:rPr lang="en-GB" sz="2800" dirty="0"/>
              <a:t>The very worst feedback you've ever received, that made you feel discouraged, distressed and liable to give up?</a:t>
            </a:r>
          </a:p>
        </p:txBody>
      </p:sp>
    </p:spTree>
    <p:extLst>
      <p:ext uri="{BB962C8B-B14F-4D97-AF65-F5344CB8AC3E}">
        <p14:creationId xmlns:p14="http://schemas.microsoft.com/office/powerpoint/2010/main" val="26385619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dirty="0">
                <a:solidFill>
                  <a:srgbClr val="006600"/>
                </a:solidFill>
              </a:rPr>
              <a:t>Good feedback practice</a:t>
            </a:r>
            <a:r>
              <a:rPr lang="en-GB" sz="3500" dirty="0">
                <a:solidFill>
                  <a:srgbClr val="006600"/>
                </a:solidFill>
              </a:rPr>
              <a:t>:</a:t>
            </a:r>
            <a:br>
              <a:rPr lang="en-GB" sz="3500" dirty="0">
                <a:solidFill>
                  <a:srgbClr val="006600"/>
                </a:solidFill>
              </a:rPr>
            </a:br>
            <a:endParaRPr lang="en-US" sz="3500" dirty="0">
              <a:solidFill>
                <a:srgbClr val="006600"/>
              </a:solidFill>
            </a:endParaRPr>
          </a:p>
        </p:txBody>
      </p:sp>
      <p:sp>
        <p:nvSpPr>
          <p:cNvPr id="16387" name="Rectangle 3"/>
          <p:cNvSpPr>
            <a:spLocks noGrp="1" noChangeArrowheads="1"/>
          </p:cNvSpPr>
          <p:nvPr>
            <p:ph type="body" idx="4294967295"/>
          </p:nvPr>
        </p:nvSpPr>
        <p:spPr>
          <a:xfrm>
            <a:off x="468313" y="980728"/>
            <a:ext cx="8229600" cy="5543897"/>
          </a:xfrm>
        </p:spPr>
        <p:txBody>
          <a:bodyPr/>
          <a:lstStyle/>
          <a:p>
            <a:pPr marL="457200" indent="-457200">
              <a:lnSpc>
                <a:spcPct val="80000"/>
              </a:lnSpc>
              <a:buSzPct val="100000"/>
              <a:buFont typeface="+mj-lt"/>
              <a:buAutoNum type="arabicPeriod"/>
            </a:pPr>
            <a:r>
              <a:rPr lang="en-US" sz="2600" dirty="0"/>
              <a:t>Helps clarify what good performance is (goals, criteria, expected standards);</a:t>
            </a:r>
          </a:p>
          <a:p>
            <a:pPr marL="457200" indent="-457200">
              <a:spcBef>
                <a:spcPct val="0"/>
              </a:spcBef>
              <a:buSzPct val="100000"/>
              <a:buFont typeface="+mj-lt"/>
              <a:buAutoNum type="arabicPeriod"/>
            </a:pPr>
            <a:r>
              <a:rPr lang="en-US" sz="2600" dirty="0"/>
              <a:t>Facilitates the development of self-assessment (reflection) in learning;</a:t>
            </a:r>
          </a:p>
          <a:p>
            <a:pPr marL="457200" indent="-457200">
              <a:spcBef>
                <a:spcPct val="0"/>
              </a:spcBef>
              <a:buSzPct val="100000"/>
              <a:buFont typeface="+mj-lt"/>
              <a:buAutoNum type="arabicPeriod"/>
            </a:pPr>
            <a:r>
              <a:rPr lang="en-US" sz="2600" dirty="0"/>
              <a:t>Delivers high quality information to students about their learning;</a:t>
            </a:r>
          </a:p>
          <a:p>
            <a:pPr marL="457200" indent="-457200">
              <a:spcBef>
                <a:spcPct val="0"/>
              </a:spcBef>
              <a:buSzPct val="100000"/>
              <a:buFont typeface="+mj-lt"/>
              <a:buAutoNum type="arabicPeriod"/>
            </a:pPr>
            <a:r>
              <a:rPr lang="en-US" sz="2600" dirty="0"/>
              <a:t>Encourages teacher and peer dialogue around learning;</a:t>
            </a:r>
          </a:p>
          <a:p>
            <a:pPr marL="457200" indent="-457200">
              <a:spcBef>
                <a:spcPct val="0"/>
              </a:spcBef>
              <a:buSzPct val="100000"/>
              <a:buFont typeface="+mj-lt"/>
              <a:buAutoNum type="arabicPeriod"/>
            </a:pPr>
            <a:r>
              <a:rPr lang="en-US" sz="2600" dirty="0"/>
              <a:t>Encourages positive motivational beliefs and self-esteem;</a:t>
            </a:r>
          </a:p>
          <a:p>
            <a:pPr marL="457200" indent="-457200">
              <a:spcBef>
                <a:spcPct val="0"/>
              </a:spcBef>
              <a:buSzPct val="100000"/>
              <a:buFont typeface="+mj-lt"/>
              <a:buAutoNum type="arabicPeriod"/>
            </a:pPr>
            <a:r>
              <a:rPr lang="en-US" sz="2600" dirty="0"/>
              <a:t>Provides opportunities to close the gap between current and desired performance;</a:t>
            </a:r>
          </a:p>
          <a:p>
            <a:pPr marL="457200" indent="-457200">
              <a:spcBef>
                <a:spcPct val="0"/>
              </a:spcBef>
              <a:buSzPct val="100000"/>
              <a:buFont typeface="+mj-lt"/>
              <a:buAutoNum type="arabicPeriod"/>
            </a:pPr>
            <a:r>
              <a:rPr lang="en-US" sz="2600" dirty="0"/>
              <a:t>Provides information to teachers that can be used to help shape the teaching.</a:t>
            </a:r>
          </a:p>
          <a:p>
            <a:pPr marL="0" indent="0">
              <a:spcBef>
                <a:spcPct val="0"/>
              </a:spcBef>
              <a:buSzPct val="100000"/>
              <a:buNone/>
            </a:pPr>
            <a:r>
              <a:rPr lang="en-US" sz="2600" dirty="0"/>
              <a:t>	(Nicol and Macfarlane Dick, 2006)</a:t>
            </a:r>
            <a:endParaRPr lang="en-GB" sz="2600" dirty="0"/>
          </a:p>
          <a:p>
            <a:pPr marL="0" indent="0">
              <a:lnSpc>
                <a:spcPct val="80000"/>
              </a:lnSpc>
              <a:buSzPct val="100000"/>
              <a:buNone/>
            </a:pPr>
            <a:endParaRPr lang="en-US" sz="2600" dirty="0"/>
          </a:p>
        </p:txBody>
      </p:sp>
    </p:spTree>
    <p:extLst>
      <p:ext uri="{BB962C8B-B14F-4D97-AF65-F5344CB8AC3E}">
        <p14:creationId xmlns:p14="http://schemas.microsoft.com/office/powerpoint/2010/main" val="32535975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Efficient assessment: we need to:</a:t>
            </a:r>
          </a:p>
        </p:txBody>
      </p:sp>
      <p:sp>
        <p:nvSpPr>
          <p:cNvPr id="3" name="Content Placeholder 2"/>
          <p:cNvSpPr>
            <a:spLocks noGrp="1"/>
          </p:cNvSpPr>
          <p:nvPr>
            <p:ph idx="1"/>
          </p:nvPr>
        </p:nvSpPr>
        <p:spPr/>
        <p:txBody>
          <a:bodyPr/>
          <a:lstStyle/>
          <a:p>
            <a:r>
              <a:rPr lang="en-GB" sz="2800" dirty="0"/>
              <a:t>Stop marking, start assessing! </a:t>
            </a:r>
          </a:p>
          <a:p>
            <a:r>
              <a:rPr lang="en-GB" sz="2800" dirty="0"/>
              <a:t>Explore ways to maximise student ‘time on task’ (Gibbs) and minimise staff drudgery;</a:t>
            </a:r>
          </a:p>
          <a:p>
            <a:r>
              <a:rPr lang="en-GB" sz="2800" dirty="0"/>
              <a:t>Remember that feedback is crucial to student learning but the most time-consuming aspect of assessment: we need to explore ways of giving feedback effectively and efficiently;</a:t>
            </a:r>
          </a:p>
          <a:p>
            <a:r>
              <a:rPr lang="en-GB" sz="2800" dirty="0"/>
              <a:t>Note that Computer-supported assessment can include use of audio feedback via digital sound files, video commentaries and other means of using course Virtual Learning Environments.</a:t>
            </a:r>
          </a:p>
        </p:txBody>
      </p:sp>
    </p:spTree>
    <p:extLst>
      <p:ext uri="{BB962C8B-B14F-4D97-AF65-F5344CB8AC3E}">
        <p14:creationId xmlns:p14="http://schemas.microsoft.com/office/powerpoint/2010/main" val="1513453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a:p>
          <a:p>
            <a:pPr marL="360000">
              <a:lnSpc>
                <a:spcPct val="100000"/>
              </a:lnSpc>
              <a:spcBef>
                <a:spcPts val="600"/>
              </a:spcBef>
            </a:pPr>
            <a:r>
              <a:rPr lang="en-GB" sz="2600" dirty="0"/>
              <a:t>design an assessment strategy that involves a diverse range of methods of assessment (as all forms of assessment disadvantage some students);</a:t>
            </a:r>
          </a:p>
          <a:p>
            <a:pPr marL="360000">
              <a:lnSpc>
                <a:spcPct val="100000"/>
              </a:lnSpc>
              <a:spcBef>
                <a:spcPts val="600"/>
              </a:spcBef>
            </a:pPr>
            <a:r>
              <a:rPr lang="en-GB" sz="2600" dirty="0"/>
              <a:t>consider when designing assessment tasks how any students might be disadvantaged;</a:t>
            </a:r>
          </a:p>
          <a:p>
            <a:pPr marL="360000">
              <a:lnSpc>
                <a:spcPct val="100000"/>
              </a:lnSpc>
              <a:spcBef>
                <a:spcPts val="600"/>
              </a:spcBef>
            </a:pPr>
            <a:r>
              <a:rPr lang="en-GB" sz="2600" dirty="0"/>
              <a:t>maximise the opportunities for each student to achieve at the highest possible level;</a:t>
            </a:r>
          </a:p>
          <a:p>
            <a:pPr marL="360000">
              <a:lnSpc>
                <a:spcPct val="100000"/>
              </a:lnSpc>
              <a:spcBef>
                <a:spcPts val="600"/>
              </a:spcBef>
            </a:pPr>
            <a:r>
              <a:rPr lang="en-GB" sz="2600" dirty="0"/>
              <a:t>ensure the assurance of appropriate standards for all students.</a:t>
            </a:r>
            <a:br>
              <a:rPr lang="en-GB" sz="2600" dirty="0"/>
            </a:br>
            <a:endParaRPr lang="en-GB" sz="2600" dirty="0"/>
          </a:p>
        </p:txBody>
      </p:sp>
    </p:spTree>
    <p:extLst>
      <p:ext uri="{BB962C8B-B14F-4D97-AF65-F5344CB8AC3E}">
        <p14:creationId xmlns:p14="http://schemas.microsoft.com/office/powerpoint/2010/main" val="4833263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6600"/>
                </a:solidFill>
              </a:rPr>
              <a:t>Checklist: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Work at a programme level, rather than having assessment occur in module-shaped silos?</a:t>
            </a:r>
          </a:p>
          <a:p>
            <a:r>
              <a:rPr lang="en-GB" sz="2800" dirty="0"/>
              <a:t>Maximise fast, formative feedback opportunities without driving your markers into the ground?</a:t>
            </a:r>
          </a:p>
          <a:p>
            <a:r>
              <a:rPr lang="en-GB" sz="2800" dirty="0"/>
              <a:t>Support student transition and retention by making assessment integral to learning? </a:t>
            </a:r>
          </a:p>
          <a:p>
            <a:r>
              <a:rPr lang="en-GB" sz="2800" dirty="0"/>
              <a:t>Enable the development of digital literacy by providing tasks that use social and digital media?</a:t>
            </a:r>
          </a:p>
          <a:p>
            <a:r>
              <a:rPr lang="en-GB" sz="2800" dirty="0"/>
              <a:t>Make the process of assessing and being assessed enjoyable for staff and students?</a:t>
            </a:r>
          </a:p>
          <a:p>
            <a:r>
              <a:rPr lang="en-GB" sz="2800" dirty="0"/>
              <a:t>Assure the standards of assessment against national and subject body benchmarks?</a:t>
            </a:r>
          </a:p>
        </p:txBody>
      </p:sp>
    </p:spTree>
    <p:extLst>
      <p:ext uri="{BB962C8B-B14F-4D97-AF65-F5344CB8AC3E}">
        <p14:creationId xmlns:p14="http://schemas.microsoft.com/office/powerpoint/2010/main" val="257553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6600"/>
                </a:solidFill>
              </a:rPr>
              <a:t>And…</a:t>
            </a:r>
          </a:p>
        </p:txBody>
      </p:sp>
      <p:sp>
        <p:nvSpPr>
          <p:cNvPr id="3" name="Content Placeholder 2"/>
          <p:cNvSpPr>
            <a:spLocks noGrp="1"/>
          </p:cNvSpPr>
          <p:nvPr>
            <p:ph idx="1"/>
          </p:nvPr>
        </p:nvSpPr>
        <p:spPr/>
        <p:txBody>
          <a:bodyPr/>
          <a:lstStyle/>
          <a:p>
            <a:r>
              <a:rPr lang="en-GB" sz="2800" dirty="0"/>
              <a:t>Provide incremental assessment opportunities?</a:t>
            </a:r>
          </a:p>
          <a:p>
            <a:r>
              <a:rPr lang="en-GB" sz="2800" dirty="0"/>
              <a:t>Use assessment activities that can engage students and be integral to learning?</a:t>
            </a:r>
          </a:p>
          <a:p>
            <a:r>
              <a:rPr lang="en-GB" sz="2800" dirty="0"/>
              <a:t>Constructively align (Biggs 2003) assignments with planned learning outcomes and the curriculum taught?</a:t>
            </a:r>
          </a:p>
          <a:p>
            <a:r>
              <a:rPr lang="en-GB" sz="2800" dirty="0"/>
              <a:t>Provide realistic tasks: students are likely to put more energy into assignments they see as authentic and worth bothering with?</a:t>
            </a:r>
          </a:p>
          <a:p>
            <a:r>
              <a:rPr lang="en-GB" sz="2800" dirty="0"/>
              <a:t>Maximise the dialogic opportunities of student feedback?</a:t>
            </a:r>
          </a:p>
          <a:p>
            <a:endParaRPr lang="en-GB" sz="2800" dirty="0"/>
          </a:p>
        </p:txBody>
      </p:sp>
    </p:spTree>
    <p:extLst>
      <p:ext uri="{BB962C8B-B14F-4D97-AF65-F5344CB8AC3E}">
        <p14:creationId xmlns:p14="http://schemas.microsoft.com/office/powerpoint/2010/main" val="1302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a:t>Conclusions</a:t>
            </a:r>
          </a:p>
        </p:txBody>
      </p:sp>
      <p:sp>
        <p:nvSpPr>
          <p:cNvPr id="43011" name="Rectangle 3"/>
          <p:cNvSpPr>
            <a:spLocks noGrp="1" noChangeArrowheads="1"/>
          </p:cNvSpPr>
          <p:nvPr>
            <p:ph type="body" idx="1"/>
          </p:nvPr>
        </p:nvSpPr>
        <p:spPr>
          <a:xfrm>
            <a:off x="457200" y="620688"/>
            <a:ext cx="8458200" cy="5505475"/>
          </a:xfrm>
        </p:spPr>
        <p:txBody>
          <a:bodyPr/>
          <a:lstStyle/>
          <a:p>
            <a:pPr eaLnBrk="1" hangingPunct="1"/>
            <a:r>
              <a:rPr lang="en-US" dirty="0"/>
              <a:t>If we are strategic in assessment design, it can be a powerful tool to focus student effort and ensure students are both engaged and achieve well;</a:t>
            </a:r>
          </a:p>
          <a:p>
            <a:pPr eaLnBrk="1" hangingPunct="1"/>
            <a:r>
              <a:rPr lang="en-US" dirty="0"/>
              <a:t>However, many assessment strategies are often under-designed, so we need to consider the fitness for purpose of each element of the assessment programme;</a:t>
            </a:r>
          </a:p>
          <a:p>
            <a:pPr eaLnBrk="1" hangingPunct="1"/>
            <a:r>
              <a:rPr lang="en-US" dirty="0"/>
              <a:t>This will include the assignment questions/tasks themselves, the briefings, the marking criteria, the moderation process and the feedback;</a:t>
            </a:r>
          </a:p>
          <a:p>
            <a:pPr eaLnBrk="1" hangingPunct="1"/>
            <a:r>
              <a:rPr lang="en-US" dirty="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a:t>If we do all this, assessment can genuinely make a marked improvement in student learning.</a:t>
            </a:r>
          </a:p>
        </p:txBody>
      </p:sp>
    </p:spTree>
    <p:extLst>
      <p:ext uri="{BB962C8B-B14F-4D97-AF65-F5344CB8AC3E}">
        <p14:creationId xmlns:p14="http://schemas.microsoft.com/office/powerpoint/2010/main" val="11180223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a:solidFill>
                  <a:srgbClr val="006600"/>
                </a:solidFill>
              </a:rPr>
              <a:t>Task:</a:t>
            </a:r>
          </a:p>
        </p:txBody>
      </p:sp>
      <p:sp>
        <p:nvSpPr>
          <p:cNvPr id="3" name="Content Placeholder 2"/>
          <p:cNvSpPr>
            <a:spLocks noGrp="1"/>
          </p:cNvSpPr>
          <p:nvPr>
            <p:ph idx="1"/>
          </p:nvPr>
        </p:nvSpPr>
        <p:spPr/>
        <p:txBody>
          <a:bodyPr/>
          <a:lstStyle/>
          <a:p>
            <a:r>
              <a:rPr lang="en-GB" sz="3600" dirty="0"/>
              <a:t>What assessment issues would you really like to solve, to foster learning and ensure students really engage with learning?</a:t>
            </a:r>
          </a:p>
          <a:p>
            <a:r>
              <a:rPr lang="en-GB" sz="3600" dirty="0"/>
              <a:t>List the problems and challenges you are currently experiencing with assessment.</a:t>
            </a:r>
          </a:p>
        </p:txBody>
      </p:sp>
    </p:spTree>
    <p:extLst>
      <p:ext uri="{BB962C8B-B14F-4D97-AF65-F5344CB8AC3E}">
        <p14:creationId xmlns:p14="http://schemas.microsoft.com/office/powerpoint/2010/main" val="1890373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Font typeface="Wingdings" pitchFamily="2" charset="2"/>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sz="3600" dirty="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a:t>Effective assessment significantly and positively impacts on student learning, (Boud, Mentkowski, Knight and Yorke and many others).</a:t>
            </a:r>
          </a:p>
          <a:p>
            <a:pPr marL="609600" indent="-609600"/>
            <a:r>
              <a:rPr lang="en-GB" sz="2400" dirty="0"/>
              <a:t>Assessment shapes student behaviour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a:p>
        </p:txBody>
      </p:sp>
    </p:spTree>
    <p:extLst>
      <p:ext uri="{BB962C8B-B14F-4D97-AF65-F5344CB8AC3E}">
        <p14:creationId xmlns:p14="http://schemas.microsoft.com/office/powerpoint/2010/main" val="598325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sz="3200" dirty="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z="3200" dirty="0"/>
              <a:t>“Assessment methods and requirements probably have a greater influence on how and what students learn than any other single factor. This influence may well be of greater importance than the impact of teaching materials” (Boud 1988)</a:t>
            </a:r>
            <a:endParaRPr lang="en-GB" sz="3200" dirty="0"/>
          </a:p>
        </p:txBody>
      </p:sp>
    </p:spTree>
    <p:extLst>
      <p:ext uri="{BB962C8B-B14F-4D97-AF65-F5344CB8AC3E}">
        <p14:creationId xmlns:p14="http://schemas.microsoft.com/office/powerpoint/2010/main" val="1829942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77464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a:solidFill>
                  <a:srgbClr val="006600"/>
                </a:solidFill>
              </a:rPr>
              <a:t>What really impacts on learning?</a:t>
            </a:r>
            <a:endParaRPr lang="en-US" sz="3200" dirty="0">
              <a:solidFill>
                <a:srgbClr val="00660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a:t>Concentrating on giving students detailed and developmental formative feedback is the single most useful thing we can do for our students, particularly those from disadvantaged backgrounds. </a:t>
            </a:r>
          </a:p>
          <a:p>
            <a:r>
              <a:rPr lang="en-GB" sz="2600" dirty="0"/>
              <a:t>Summative assessment may have to be rethought to make it fit for purpose;</a:t>
            </a:r>
          </a:p>
          <a:p>
            <a:r>
              <a:rPr lang="en-GB" sz="2600" dirty="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a:p>
        </p:txBody>
      </p:sp>
    </p:spTree>
    <p:extLst>
      <p:ext uri="{BB962C8B-B14F-4D97-AF65-F5344CB8AC3E}">
        <p14:creationId xmlns:p14="http://schemas.microsoft.com/office/powerpoint/2010/main" val="511911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78299528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2640</Words>
  <Application>Microsoft Office PowerPoint</Application>
  <PresentationFormat>On-screen Show (4:3)</PresentationFormat>
  <Paragraphs>193</Paragraphs>
  <Slides>31</Slides>
  <Notes>27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31</vt:i4>
      </vt:variant>
    </vt:vector>
  </HeadingPairs>
  <TitlesOfParts>
    <vt:vector size="40" baseType="lpstr">
      <vt:lpstr>Arial</vt:lpstr>
      <vt:lpstr>Arial Rounded MT Bold</vt:lpstr>
      <vt:lpstr>Calibri</vt:lpstr>
      <vt:lpstr>Comic Sans MS</vt:lpstr>
      <vt:lpstr>Tahoma</vt:lpstr>
      <vt:lpstr>Times New Roman</vt:lpstr>
      <vt:lpstr>Wingdings</vt:lpstr>
      <vt:lpstr>LeedsMet template</vt:lpstr>
      <vt:lpstr>101_Custom Design</vt:lpstr>
      <vt:lpstr>Using assessment to engage students and foster learning</vt:lpstr>
      <vt:lpstr>Assessment in context</vt:lpstr>
      <vt:lpstr>Task:</vt:lpstr>
      <vt:lpstr>Why is assessment such a big issue?</vt:lpstr>
      <vt:lpstr>Assessment linked to learning</vt:lpstr>
      <vt:lpstr>Why does assessment matter so much?</vt:lpstr>
      <vt:lpstr>Formative and summative assessment</vt:lpstr>
      <vt:lpstr>What really impacts on learning?</vt:lpstr>
      <vt:lpstr>Assessment literacy: students do better if they can: </vt:lpstr>
      <vt:lpstr>PowerPoint Presentation</vt:lpstr>
      <vt:lpstr>Assessment for learning</vt:lpstr>
      <vt:lpstr>Assessment for learning</vt:lpstr>
      <vt:lpstr>Sound and frequent assessment </vt:lpstr>
      <vt:lpstr>Ensuring assessment focuses efforts and promotes engagement means including reference to the following assessment elements:</vt:lpstr>
      <vt:lpstr>Designing fit-for-purpose assessment methods &amp; approaches: 10 questions </vt:lpstr>
      <vt:lpstr>And the next five:</vt:lpstr>
      <vt:lpstr>PowerPoint Presentation</vt:lpstr>
      <vt:lpstr>Encouraging students to take assessment  more seriously</vt:lpstr>
      <vt:lpstr>PowerPoint Presentation</vt:lpstr>
      <vt:lpstr>The importance of dialogic assessment</vt:lpstr>
      <vt:lpstr>Task:</vt:lpstr>
      <vt:lpstr>Good feedback practice: </vt:lpstr>
      <vt:lpstr>Efficient assessment: we need to:</vt:lpstr>
      <vt:lpstr>Putting this in to practice. We need to:</vt:lpstr>
      <vt:lpstr>Checklist: to what extent does your assessment strategy: </vt:lpstr>
      <vt:lpstr>And…</vt:lpstr>
      <vt:lpstr>Conclusions</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2017-03-26T18:09:23Z</dcterms:modified>
</cp:coreProperties>
</file>