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 id="2147483805" r:id="rId2"/>
  </p:sldMasterIdLst>
  <p:notesMasterIdLst>
    <p:notesMasterId r:id="rId45"/>
  </p:notesMasterIdLst>
  <p:handoutMasterIdLst>
    <p:handoutMasterId r:id="rId46"/>
  </p:handoutMasterIdLst>
  <p:sldIdLst>
    <p:sldId id="420" r:id="rId3"/>
    <p:sldId id="482" r:id="rId4"/>
    <p:sldId id="526" r:id="rId5"/>
    <p:sldId id="467" r:id="rId6"/>
    <p:sldId id="510" r:id="rId7"/>
    <p:sldId id="508" r:id="rId8"/>
    <p:sldId id="452" r:id="rId9"/>
    <p:sldId id="509" r:id="rId10"/>
    <p:sldId id="511" r:id="rId11"/>
    <p:sldId id="446" r:id="rId12"/>
    <p:sldId id="513" r:id="rId13"/>
    <p:sldId id="490" r:id="rId14"/>
    <p:sldId id="514" r:id="rId15"/>
    <p:sldId id="527" r:id="rId16"/>
    <p:sldId id="484" r:id="rId17"/>
    <p:sldId id="485" r:id="rId18"/>
    <p:sldId id="486" r:id="rId19"/>
    <p:sldId id="487" r:id="rId20"/>
    <p:sldId id="506" r:id="rId21"/>
    <p:sldId id="489" r:id="rId22"/>
    <p:sldId id="505" r:id="rId23"/>
    <p:sldId id="475" r:id="rId24"/>
    <p:sldId id="503" r:id="rId25"/>
    <p:sldId id="529" r:id="rId26"/>
    <p:sldId id="515" r:id="rId27"/>
    <p:sldId id="516" r:id="rId28"/>
    <p:sldId id="519" r:id="rId29"/>
    <p:sldId id="520" r:id="rId30"/>
    <p:sldId id="517" r:id="rId31"/>
    <p:sldId id="521" r:id="rId32"/>
    <p:sldId id="522" r:id="rId33"/>
    <p:sldId id="525" r:id="rId34"/>
    <p:sldId id="524" r:id="rId35"/>
    <p:sldId id="447" r:id="rId36"/>
    <p:sldId id="448" r:id="rId37"/>
    <p:sldId id="528" r:id="rId38"/>
    <p:sldId id="460" r:id="rId39"/>
    <p:sldId id="462" r:id="rId40"/>
    <p:sldId id="463" r:id="rId41"/>
    <p:sldId id="464" r:id="rId42"/>
    <p:sldId id="465" r:id="rId43"/>
    <p:sldId id="466" r:id="rId44"/>
  </p:sldIdLst>
  <p:sldSz cx="9144000" cy="6858000" type="screen4x3"/>
  <p:notesSz cx="7010400" cy="92964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030A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00" autoAdjust="0"/>
    <p:restoredTop sz="97458" autoAdjust="0"/>
  </p:normalViewPr>
  <p:slideViewPr>
    <p:cSldViewPr>
      <p:cViewPr varScale="1">
        <p:scale>
          <a:sx n="70" d="100"/>
          <a:sy n="70" d="100"/>
        </p:scale>
        <p:origin x="1308" y="66"/>
      </p:cViewPr>
      <p:guideLst>
        <p:guide orient="horz" pos="2160"/>
        <p:guide pos="2880"/>
      </p:guideLst>
    </p:cSldViewPr>
  </p:slideViewPr>
  <p:outlineViewPr>
    <p:cViewPr>
      <p:scale>
        <a:sx n="33" d="100"/>
        <a:sy n="33" d="100"/>
      </p:scale>
      <p:origin x="48" y="12630"/>
    </p:cViewPr>
  </p:outlineViewPr>
  <p:notesTextViewPr>
    <p:cViewPr>
      <p:scale>
        <a:sx n="100" d="100"/>
        <a:sy n="100" d="100"/>
      </p:scale>
      <p:origin x="0" y="0"/>
    </p:cViewPr>
  </p:notesTextViewPr>
  <p:sorterViewPr>
    <p:cViewPr varScale="1">
      <p:scale>
        <a:sx n="1" d="1"/>
        <a:sy n="1" d="1"/>
      </p:scale>
      <p:origin x="0" y="0"/>
    </p:cViewPr>
  </p:sorterViewPr>
  <p:notesViewPr>
    <p:cSldViewPr>
      <p:cViewPr varScale="1">
        <p:scale>
          <a:sx n="80" d="100"/>
          <a:sy n="80" d="100"/>
        </p:scale>
        <p:origin x="-2022" y="-102"/>
      </p:cViewPr>
      <p:guideLst>
        <p:guide orient="horz" pos="2928"/>
        <p:guide pos="2208"/>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commentAuthors" Target="commentAuthors.xml"/><Relationship Id="rId50"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presProps" Target="presProps.xml"/><Relationship Id="rId8" Type="http://schemas.openxmlformats.org/officeDocument/2006/relationships/slide" Target="slides/slide6.xml"/><Relationship Id="rId51"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970938"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970938"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a:latin typeface="Arial" charset="0"/>
              </a:defRPr>
            </a:lvl1pPr>
          </a:lstStyle>
          <a:p>
            <a:pPr>
              <a:defRPr/>
            </a:pPr>
            <a:fld id="{18E802B9-FBD2-4F51-8B47-337AD4DA14F7}" type="slidenum">
              <a:rPr lang="en-GB"/>
              <a:pPr>
                <a:defRPr/>
              </a:pPr>
              <a:t>‹#›</a:t>
            </a:fld>
            <a:endParaRPr lang="en-GB"/>
          </a:p>
        </p:txBody>
      </p:sp>
    </p:spTree>
    <p:extLst>
      <p:ext uri="{BB962C8B-B14F-4D97-AF65-F5344CB8AC3E}">
        <p14:creationId xmlns:p14="http://schemas.microsoft.com/office/powerpoint/2010/main" val="27415933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970938"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a:latin typeface="Arial"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701040" y="4415790"/>
            <a:ext cx="5608320" cy="418338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8678" name="Rectangle 6"/>
          <p:cNvSpPr>
            <a:spLocks noGrp="1" noChangeArrowheads="1"/>
          </p:cNvSpPr>
          <p:nvPr>
            <p:ph type="ftr" sz="quarter" idx="4"/>
          </p:nvPr>
        </p:nvSpPr>
        <p:spPr bwMode="auto">
          <a:xfrm>
            <a:off x="0"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970938"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a:latin typeface="Arial" charset="0"/>
              </a:defRPr>
            </a:lvl1pPr>
          </a:lstStyle>
          <a:p>
            <a:pPr>
              <a:defRPr/>
            </a:pPr>
            <a:fld id="{8A7EB679-7535-4499-998C-2E4C9FDB76DD}" type="slidenum">
              <a:rPr lang="en-US"/>
              <a:pPr>
                <a:defRPr/>
              </a:pPr>
              <a:t>‹#›</a:t>
            </a:fld>
            <a:endParaRPr lang="en-US"/>
          </a:p>
        </p:txBody>
      </p:sp>
    </p:spTree>
    <p:extLst>
      <p:ext uri="{BB962C8B-B14F-4D97-AF65-F5344CB8AC3E}">
        <p14:creationId xmlns:p14="http://schemas.microsoft.com/office/powerpoint/2010/main" val="86329667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7B92CFA9-88C9-45B4-85AD-FD67D300F702}" type="slidenum">
              <a:rPr lang="en-US" smtClean="0"/>
              <a:pPr/>
              <a:t>16</a:t>
            </a:fld>
            <a:endParaRPr lang="en-US"/>
          </a:p>
        </p:txBody>
      </p:sp>
      <p:sp>
        <p:nvSpPr>
          <p:cNvPr id="61443" name="Slide Image Placeholder 1"/>
          <p:cNvSpPr>
            <a:spLocks noGrp="1" noRot="1" noChangeAspect="1" noTextEdit="1"/>
          </p:cNvSpPr>
          <p:nvPr>
            <p:ph type="sldImg"/>
          </p:nvPr>
        </p:nvSpPr>
        <p:spPr>
          <a:ln/>
        </p:spPr>
      </p:sp>
      <p:sp>
        <p:nvSpPr>
          <p:cNvPr id="61444" name="Notes Placeholder 2"/>
          <p:cNvSpPr>
            <a:spLocks noGrp="1"/>
          </p:cNvSpPr>
          <p:nvPr>
            <p:ph type="body" idx="1"/>
          </p:nvPr>
        </p:nvSpPr>
        <p:spPr>
          <a:noFill/>
          <a:ln/>
        </p:spPr>
        <p:txBody>
          <a:bodyPr/>
          <a:lstStyle/>
          <a:p>
            <a:pPr eaLnBrk="1" hangingPunct="1"/>
            <a:endParaRPr lang="en-US"/>
          </a:p>
        </p:txBody>
      </p:sp>
      <p:sp>
        <p:nvSpPr>
          <p:cNvPr id="61445" name="Slide Number Placeholder 3"/>
          <p:cNvSpPr txBox="1">
            <a:spLocks noGrp="1"/>
          </p:cNvSpPr>
          <p:nvPr/>
        </p:nvSpPr>
        <p:spPr bwMode="auto">
          <a:xfrm>
            <a:off x="3970938" y="8829967"/>
            <a:ext cx="3037840" cy="464820"/>
          </a:xfrm>
          <a:prstGeom prst="rect">
            <a:avLst/>
          </a:prstGeom>
          <a:noFill/>
          <a:ln w="9525">
            <a:noFill/>
            <a:miter lim="800000"/>
            <a:headEnd/>
            <a:tailEnd/>
          </a:ln>
        </p:spPr>
        <p:txBody>
          <a:bodyPr lIns="93177" tIns="46589" rIns="93177" bIns="46589" anchor="b"/>
          <a:lstStyle/>
          <a:p>
            <a:pPr algn="r"/>
            <a:fld id="{1D84E925-665F-4C66-B196-6E0239591013}" type="slidenum">
              <a:rPr lang="en-US" sz="1200"/>
              <a:pPr algn="r"/>
              <a:t>16</a:t>
            </a:fld>
            <a:endParaRPr lang="en-US" sz="1200"/>
          </a:p>
        </p:txBody>
      </p:sp>
    </p:spTree>
    <p:extLst>
      <p:ext uri="{BB962C8B-B14F-4D97-AF65-F5344CB8AC3E}">
        <p14:creationId xmlns:p14="http://schemas.microsoft.com/office/powerpoint/2010/main" val="228320352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p:spPr>
        <p:txBody>
          <a:bodyPr/>
          <a:lstStyle/>
          <a:p>
            <a:fld id="{3BBDE169-4458-4750-A78F-DBEF90C1B855}" type="slidenum">
              <a:rPr lang="en-US" smtClean="0"/>
              <a:pPr/>
              <a:t>17</a:t>
            </a:fld>
            <a:endParaRPr lang="en-US"/>
          </a:p>
        </p:txBody>
      </p:sp>
      <p:sp>
        <p:nvSpPr>
          <p:cNvPr id="62467" name="Slide Image Placeholder 1"/>
          <p:cNvSpPr>
            <a:spLocks noGrp="1" noRot="1" noChangeAspect="1" noTextEdit="1"/>
          </p:cNvSpPr>
          <p:nvPr>
            <p:ph type="sldImg"/>
          </p:nvPr>
        </p:nvSpPr>
        <p:spPr>
          <a:ln/>
        </p:spPr>
      </p:sp>
      <p:sp>
        <p:nvSpPr>
          <p:cNvPr id="62468" name="Notes Placeholder 2"/>
          <p:cNvSpPr>
            <a:spLocks noGrp="1"/>
          </p:cNvSpPr>
          <p:nvPr>
            <p:ph type="body" idx="1"/>
          </p:nvPr>
        </p:nvSpPr>
        <p:spPr>
          <a:noFill/>
          <a:ln/>
        </p:spPr>
        <p:txBody>
          <a:bodyPr/>
          <a:lstStyle/>
          <a:p>
            <a:pPr eaLnBrk="1" hangingPunct="1"/>
            <a:endParaRPr lang="en-US"/>
          </a:p>
        </p:txBody>
      </p:sp>
      <p:sp>
        <p:nvSpPr>
          <p:cNvPr id="62469" name="Slide Number Placeholder 3"/>
          <p:cNvSpPr txBox="1">
            <a:spLocks noGrp="1"/>
          </p:cNvSpPr>
          <p:nvPr/>
        </p:nvSpPr>
        <p:spPr bwMode="auto">
          <a:xfrm>
            <a:off x="3970938" y="8829967"/>
            <a:ext cx="3037840" cy="464820"/>
          </a:xfrm>
          <a:prstGeom prst="rect">
            <a:avLst/>
          </a:prstGeom>
          <a:noFill/>
          <a:ln w="9525">
            <a:noFill/>
            <a:miter lim="800000"/>
            <a:headEnd/>
            <a:tailEnd/>
          </a:ln>
        </p:spPr>
        <p:txBody>
          <a:bodyPr lIns="93177" tIns="46589" rIns="93177" bIns="46589" anchor="b"/>
          <a:lstStyle/>
          <a:p>
            <a:pPr algn="r"/>
            <a:fld id="{03CF8BA1-76B0-487E-A3A6-A7B182AFCF50}" type="slidenum">
              <a:rPr lang="en-US" sz="1200"/>
              <a:pPr algn="r"/>
              <a:t>17</a:t>
            </a:fld>
            <a:endParaRPr lang="en-US" sz="1200"/>
          </a:p>
        </p:txBody>
      </p:sp>
    </p:spTree>
    <p:extLst>
      <p:ext uri="{BB962C8B-B14F-4D97-AF65-F5344CB8AC3E}">
        <p14:creationId xmlns:p14="http://schemas.microsoft.com/office/powerpoint/2010/main" val="12097270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p:spPr>
        <p:txBody>
          <a:bodyPr/>
          <a:lstStyle/>
          <a:p>
            <a:fld id="{8B05B98A-C0DE-41DD-8959-9A4D5FDEE361}" type="slidenum">
              <a:rPr lang="en-US" smtClean="0"/>
              <a:pPr/>
              <a:t>18</a:t>
            </a:fld>
            <a:endParaRPr lang="en-US"/>
          </a:p>
        </p:txBody>
      </p:sp>
      <p:sp>
        <p:nvSpPr>
          <p:cNvPr id="63491" name="Slide Image Placeholder 1"/>
          <p:cNvSpPr>
            <a:spLocks noGrp="1" noRot="1" noChangeAspect="1" noTextEdit="1"/>
          </p:cNvSpPr>
          <p:nvPr>
            <p:ph type="sldImg"/>
          </p:nvPr>
        </p:nvSpPr>
        <p:spPr>
          <a:ln/>
        </p:spPr>
      </p:sp>
      <p:sp>
        <p:nvSpPr>
          <p:cNvPr id="63492" name="Notes Placeholder 2"/>
          <p:cNvSpPr>
            <a:spLocks noGrp="1"/>
          </p:cNvSpPr>
          <p:nvPr>
            <p:ph type="body" idx="1"/>
          </p:nvPr>
        </p:nvSpPr>
        <p:spPr>
          <a:noFill/>
          <a:ln/>
        </p:spPr>
        <p:txBody>
          <a:bodyPr/>
          <a:lstStyle/>
          <a:p>
            <a:pPr eaLnBrk="1" hangingPunct="1"/>
            <a:endParaRPr lang="en-US"/>
          </a:p>
        </p:txBody>
      </p:sp>
      <p:sp>
        <p:nvSpPr>
          <p:cNvPr id="63493" name="Slide Number Placeholder 3"/>
          <p:cNvSpPr txBox="1">
            <a:spLocks noGrp="1"/>
          </p:cNvSpPr>
          <p:nvPr/>
        </p:nvSpPr>
        <p:spPr bwMode="auto">
          <a:xfrm>
            <a:off x="3970938" y="8829967"/>
            <a:ext cx="3037840" cy="464820"/>
          </a:xfrm>
          <a:prstGeom prst="rect">
            <a:avLst/>
          </a:prstGeom>
          <a:noFill/>
          <a:ln w="9525">
            <a:noFill/>
            <a:miter lim="800000"/>
            <a:headEnd/>
            <a:tailEnd/>
          </a:ln>
        </p:spPr>
        <p:txBody>
          <a:bodyPr lIns="93177" tIns="46589" rIns="93177" bIns="46589" anchor="b"/>
          <a:lstStyle/>
          <a:p>
            <a:pPr algn="r"/>
            <a:fld id="{EEDFF0F2-B7BB-4F03-8B33-97F5FCE13D2E}" type="slidenum">
              <a:rPr lang="en-US" sz="1200"/>
              <a:pPr algn="r"/>
              <a:t>18</a:t>
            </a:fld>
            <a:endParaRPr lang="en-US" sz="1200"/>
          </a:p>
        </p:txBody>
      </p:sp>
    </p:spTree>
    <p:extLst>
      <p:ext uri="{BB962C8B-B14F-4D97-AF65-F5344CB8AC3E}">
        <p14:creationId xmlns:p14="http://schemas.microsoft.com/office/powerpoint/2010/main" val="419682757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a:noFill/>
        </p:spPr>
        <p:txBody>
          <a:bodyPr/>
          <a:lstStyle/>
          <a:p>
            <a:fld id="{1AF750D6-F3EA-479D-8C7A-9CADCAF191C8}" type="slidenum">
              <a:rPr lang="en-US" smtClean="0"/>
              <a:pPr/>
              <a:t>20</a:t>
            </a:fld>
            <a:endParaRPr lang="en-US"/>
          </a:p>
        </p:txBody>
      </p:sp>
      <p:sp>
        <p:nvSpPr>
          <p:cNvPr id="67587" name="Slide Image Placeholder 1"/>
          <p:cNvSpPr>
            <a:spLocks noGrp="1" noRot="1" noChangeAspect="1" noTextEdit="1"/>
          </p:cNvSpPr>
          <p:nvPr>
            <p:ph type="sldImg"/>
          </p:nvPr>
        </p:nvSpPr>
        <p:spPr>
          <a:ln/>
        </p:spPr>
      </p:sp>
      <p:sp>
        <p:nvSpPr>
          <p:cNvPr id="67588" name="Notes Placeholder 2"/>
          <p:cNvSpPr>
            <a:spLocks noGrp="1"/>
          </p:cNvSpPr>
          <p:nvPr>
            <p:ph type="body" idx="1"/>
          </p:nvPr>
        </p:nvSpPr>
        <p:spPr>
          <a:noFill/>
          <a:ln/>
        </p:spPr>
        <p:txBody>
          <a:bodyPr/>
          <a:lstStyle/>
          <a:p>
            <a:pPr eaLnBrk="1" hangingPunct="1"/>
            <a:endParaRPr lang="en-US"/>
          </a:p>
        </p:txBody>
      </p:sp>
      <p:sp>
        <p:nvSpPr>
          <p:cNvPr id="67589" name="Slide Number Placeholder 3"/>
          <p:cNvSpPr txBox="1">
            <a:spLocks noGrp="1"/>
          </p:cNvSpPr>
          <p:nvPr/>
        </p:nvSpPr>
        <p:spPr bwMode="auto">
          <a:xfrm>
            <a:off x="3970938" y="8829967"/>
            <a:ext cx="3037840" cy="464820"/>
          </a:xfrm>
          <a:prstGeom prst="rect">
            <a:avLst/>
          </a:prstGeom>
          <a:noFill/>
          <a:ln w="9525">
            <a:noFill/>
            <a:miter lim="800000"/>
            <a:headEnd/>
            <a:tailEnd/>
          </a:ln>
        </p:spPr>
        <p:txBody>
          <a:bodyPr lIns="93177" tIns="46589" rIns="93177" bIns="46589" anchor="b"/>
          <a:lstStyle/>
          <a:p>
            <a:pPr algn="r"/>
            <a:fld id="{1BE139A3-407D-43F0-AF6C-8CD56A617952}" type="slidenum">
              <a:rPr lang="en-US" sz="1200"/>
              <a:pPr algn="r"/>
              <a:t>20</a:t>
            </a:fld>
            <a:endParaRPr lang="en-US" sz="1200"/>
          </a:p>
        </p:txBody>
      </p:sp>
    </p:spTree>
    <p:extLst>
      <p:ext uri="{BB962C8B-B14F-4D97-AF65-F5344CB8AC3E}">
        <p14:creationId xmlns:p14="http://schemas.microsoft.com/office/powerpoint/2010/main" val="155183571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bwMode="auto">
          <a:noFill/>
          <a:ln>
            <a:solidFill>
              <a:srgbClr val="000000"/>
            </a:solidFill>
            <a:miter lim="800000"/>
            <a:headEnd/>
            <a:tailEnd/>
          </a:ln>
        </p:spPr>
      </p:sp>
      <p:sp>
        <p:nvSpPr>
          <p:cNvPr id="5427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A6AF1EB3-E790-40A2-AF3E-3729E83EC063}" type="slidenum">
              <a:rPr lang="en-GB" smtClean="0"/>
              <a:pPr>
                <a:defRPr/>
              </a:pPr>
              <a:t>23</a:t>
            </a:fld>
            <a:endParaRPr lang="en-GB"/>
          </a:p>
        </p:txBody>
      </p:sp>
    </p:spTree>
    <p:extLst>
      <p:ext uri="{BB962C8B-B14F-4D97-AF65-F5344CB8AC3E}">
        <p14:creationId xmlns:p14="http://schemas.microsoft.com/office/powerpoint/2010/main" val="267025689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B3FB56F1-60F1-488B-A081-8D7FD241E705}" type="slidenum">
              <a:rPr lang="en-GB" smtClean="0"/>
              <a:pPr/>
              <a:t>24</a:t>
            </a:fld>
            <a:endParaRPr lang="en-GB" dirty="0"/>
          </a:p>
        </p:txBody>
      </p:sp>
    </p:spTree>
    <p:extLst>
      <p:ext uri="{BB962C8B-B14F-4D97-AF65-F5344CB8AC3E}">
        <p14:creationId xmlns:p14="http://schemas.microsoft.com/office/powerpoint/2010/main" val="205540841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29</a:t>
            </a:fld>
            <a:endParaRPr lang="en-US" dirty="0"/>
          </a:p>
        </p:txBody>
      </p:sp>
    </p:spTree>
    <p:extLst>
      <p:ext uri="{BB962C8B-B14F-4D97-AF65-F5344CB8AC3E}">
        <p14:creationId xmlns:p14="http://schemas.microsoft.com/office/powerpoint/2010/main" val="98385415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a:ln/>
        </p:spPr>
      </p:sp>
      <p:sp>
        <p:nvSpPr>
          <p:cNvPr id="83971" name="Notes Placeholder 2"/>
          <p:cNvSpPr>
            <a:spLocks noGrp="1"/>
          </p:cNvSpPr>
          <p:nvPr>
            <p:ph type="body" idx="1"/>
          </p:nvPr>
        </p:nvSpPr>
        <p:spPr>
          <a:noFill/>
          <a:ln/>
        </p:spPr>
        <p:txBody>
          <a:bodyPr/>
          <a:lstStyle/>
          <a:p>
            <a:endParaRPr lang="en-US"/>
          </a:p>
        </p:txBody>
      </p:sp>
      <p:sp>
        <p:nvSpPr>
          <p:cNvPr id="83972" name="Slide Number Placeholder 3"/>
          <p:cNvSpPr>
            <a:spLocks noGrp="1"/>
          </p:cNvSpPr>
          <p:nvPr>
            <p:ph type="sldNum" sz="quarter" idx="5"/>
          </p:nvPr>
        </p:nvSpPr>
        <p:spPr>
          <a:noFill/>
        </p:spPr>
        <p:txBody>
          <a:bodyPr/>
          <a:lstStyle/>
          <a:p>
            <a:fld id="{C1A6F607-7343-4EDF-B7A5-0C6E64E7190B}" type="slidenum">
              <a:rPr lang="en-US" smtClean="0"/>
              <a:pPr/>
              <a:t>33</a:t>
            </a:fld>
            <a:endParaRPr lang="en-US"/>
          </a:p>
        </p:txBody>
      </p:sp>
    </p:spTree>
    <p:extLst>
      <p:ext uri="{BB962C8B-B14F-4D97-AF65-F5344CB8AC3E}">
        <p14:creationId xmlns:p14="http://schemas.microsoft.com/office/powerpoint/2010/main" val="149157574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ln/>
        </p:spPr>
      </p:sp>
      <p:sp>
        <p:nvSpPr>
          <p:cNvPr id="72707" name="Notes Placeholder 2"/>
          <p:cNvSpPr>
            <a:spLocks noGrp="1"/>
          </p:cNvSpPr>
          <p:nvPr>
            <p:ph type="body" idx="1"/>
          </p:nvPr>
        </p:nvSpPr>
        <p:spPr>
          <a:noFill/>
          <a:ln/>
        </p:spPr>
        <p:txBody>
          <a:bodyPr/>
          <a:lstStyle/>
          <a:p>
            <a:endParaRPr lang="en-US" dirty="0"/>
          </a:p>
        </p:txBody>
      </p:sp>
      <p:sp>
        <p:nvSpPr>
          <p:cNvPr id="72708" name="Slide Number Placeholder 3"/>
          <p:cNvSpPr>
            <a:spLocks noGrp="1"/>
          </p:cNvSpPr>
          <p:nvPr>
            <p:ph type="sldNum" sz="quarter" idx="5"/>
          </p:nvPr>
        </p:nvSpPr>
        <p:spPr>
          <a:noFill/>
        </p:spPr>
        <p:txBody>
          <a:bodyPr/>
          <a:lstStyle/>
          <a:p>
            <a:fld id="{72D40F86-12A5-48D4-A9E6-1BFF2696B705}" type="slidenum">
              <a:rPr lang="en-US" smtClean="0"/>
              <a:pPr/>
              <a:t>34</a:t>
            </a:fld>
            <a:endParaRPr lang="en-US" dirty="0"/>
          </a:p>
        </p:txBody>
      </p:sp>
    </p:spTree>
    <p:extLst>
      <p:ext uri="{BB962C8B-B14F-4D97-AF65-F5344CB8AC3E}">
        <p14:creationId xmlns:p14="http://schemas.microsoft.com/office/powerpoint/2010/main" val="146399299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a:ln/>
        </p:spPr>
      </p:sp>
      <p:sp>
        <p:nvSpPr>
          <p:cNvPr id="73731" name="Notes Placeholder 2"/>
          <p:cNvSpPr>
            <a:spLocks noGrp="1"/>
          </p:cNvSpPr>
          <p:nvPr>
            <p:ph type="body" idx="1"/>
          </p:nvPr>
        </p:nvSpPr>
        <p:spPr>
          <a:noFill/>
          <a:ln/>
        </p:spPr>
        <p:txBody>
          <a:bodyPr/>
          <a:lstStyle/>
          <a:p>
            <a:endParaRPr lang="en-US" dirty="0"/>
          </a:p>
        </p:txBody>
      </p:sp>
      <p:sp>
        <p:nvSpPr>
          <p:cNvPr id="73732" name="Slide Number Placeholder 3"/>
          <p:cNvSpPr>
            <a:spLocks noGrp="1"/>
          </p:cNvSpPr>
          <p:nvPr>
            <p:ph type="sldNum" sz="quarter" idx="5"/>
          </p:nvPr>
        </p:nvSpPr>
        <p:spPr>
          <a:noFill/>
        </p:spPr>
        <p:txBody>
          <a:bodyPr/>
          <a:lstStyle/>
          <a:p>
            <a:fld id="{E29BF5DA-30D4-4115-A8F5-D6FD25D51032}" type="slidenum">
              <a:rPr lang="en-US" smtClean="0"/>
              <a:pPr/>
              <a:t>35</a:t>
            </a:fld>
            <a:endParaRPr lang="en-US" dirty="0"/>
          </a:p>
        </p:txBody>
      </p:sp>
    </p:spTree>
    <p:extLst>
      <p:ext uri="{BB962C8B-B14F-4D97-AF65-F5344CB8AC3E}">
        <p14:creationId xmlns:p14="http://schemas.microsoft.com/office/powerpoint/2010/main" val="5674285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p>
            <a:fld id="{1091578A-4C6F-4F5D-82CF-58878E724506}" type="slidenum">
              <a:rPr lang="en-US" smtClean="0"/>
              <a:pPr/>
              <a:t>7</a:t>
            </a:fld>
            <a:endParaRPr lang="en-US" dirty="0"/>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endParaRPr lang="en-GB" dirty="0"/>
          </a:p>
        </p:txBody>
      </p:sp>
    </p:spTree>
    <p:extLst>
      <p:ext uri="{BB962C8B-B14F-4D97-AF65-F5344CB8AC3E}">
        <p14:creationId xmlns:p14="http://schemas.microsoft.com/office/powerpoint/2010/main" val="336040802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36</a:t>
            </a:fld>
            <a:endParaRPr lang="en-US" dirty="0"/>
          </a:p>
        </p:txBody>
      </p:sp>
    </p:spTree>
    <p:extLst>
      <p:ext uri="{BB962C8B-B14F-4D97-AF65-F5344CB8AC3E}">
        <p14:creationId xmlns:p14="http://schemas.microsoft.com/office/powerpoint/2010/main" val="30749944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a:ln/>
        </p:spPr>
      </p:sp>
      <p:sp>
        <p:nvSpPr>
          <p:cNvPr id="64515" name="Notes Placeholder 2"/>
          <p:cNvSpPr>
            <a:spLocks noGrp="1"/>
          </p:cNvSpPr>
          <p:nvPr>
            <p:ph type="body" idx="1"/>
          </p:nvPr>
        </p:nvSpPr>
        <p:spPr>
          <a:noFill/>
          <a:ln/>
        </p:spPr>
        <p:txBody>
          <a:bodyPr/>
          <a:lstStyle/>
          <a:p>
            <a:endParaRPr lang="en-US" dirty="0"/>
          </a:p>
        </p:txBody>
      </p:sp>
      <p:sp>
        <p:nvSpPr>
          <p:cNvPr id="64516" name="Slide Number Placeholder 3"/>
          <p:cNvSpPr>
            <a:spLocks noGrp="1"/>
          </p:cNvSpPr>
          <p:nvPr>
            <p:ph type="sldNum" sz="quarter" idx="5"/>
          </p:nvPr>
        </p:nvSpPr>
        <p:spPr>
          <a:noFill/>
        </p:spPr>
        <p:txBody>
          <a:bodyPr/>
          <a:lstStyle/>
          <a:p>
            <a:fld id="{B5110CAC-9BDA-418C-86D4-CB1AFFCA47F0}" type="slidenum">
              <a:rPr lang="en-US" smtClean="0"/>
              <a:pPr/>
              <a:t>37</a:t>
            </a:fld>
            <a:endParaRPr lang="en-US" dirty="0"/>
          </a:p>
        </p:txBody>
      </p:sp>
    </p:spTree>
    <p:extLst>
      <p:ext uri="{BB962C8B-B14F-4D97-AF65-F5344CB8AC3E}">
        <p14:creationId xmlns:p14="http://schemas.microsoft.com/office/powerpoint/2010/main" val="275948968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38</a:t>
            </a:fld>
            <a:endParaRPr lang="en-US" dirty="0"/>
          </a:p>
        </p:txBody>
      </p:sp>
    </p:spTree>
    <p:extLst>
      <p:ext uri="{BB962C8B-B14F-4D97-AF65-F5344CB8AC3E}">
        <p14:creationId xmlns:p14="http://schemas.microsoft.com/office/powerpoint/2010/main" val="339286079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39</a:t>
            </a:fld>
            <a:endParaRPr lang="en-US"/>
          </a:p>
        </p:txBody>
      </p:sp>
    </p:spTree>
    <p:extLst>
      <p:ext uri="{BB962C8B-B14F-4D97-AF65-F5344CB8AC3E}">
        <p14:creationId xmlns:p14="http://schemas.microsoft.com/office/powerpoint/2010/main" val="85025416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40</a:t>
            </a:fld>
            <a:endParaRPr lang="en-US"/>
          </a:p>
        </p:txBody>
      </p:sp>
    </p:spTree>
    <p:extLst>
      <p:ext uri="{BB962C8B-B14F-4D97-AF65-F5344CB8AC3E}">
        <p14:creationId xmlns:p14="http://schemas.microsoft.com/office/powerpoint/2010/main" val="145405055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41</a:t>
            </a:fld>
            <a:endParaRPr lang="en-US"/>
          </a:p>
        </p:txBody>
      </p:sp>
    </p:spTree>
    <p:extLst>
      <p:ext uri="{BB962C8B-B14F-4D97-AF65-F5344CB8AC3E}">
        <p14:creationId xmlns:p14="http://schemas.microsoft.com/office/powerpoint/2010/main" val="295973982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42</a:t>
            </a:fld>
            <a:endParaRPr lang="en-US"/>
          </a:p>
        </p:txBody>
      </p:sp>
    </p:spTree>
    <p:extLst>
      <p:ext uri="{BB962C8B-B14F-4D97-AF65-F5344CB8AC3E}">
        <p14:creationId xmlns:p14="http://schemas.microsoft.com/office/powerpoint/2010/main" val="10037195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CA38D311-8C02-431B-86BD-364C9B366D4B}" type="slidenum">
              <a:rPr lang="en-GB" smtClean="0">
                <a:solidFill>
                  <a:srgbClr val="000000"/>
                </a:solidFill>
              </a:rPr>
              <a:pPr>
                <a:defRPr/>
              </a:pPr>
              <a:t>9</a:t>
            </a:fld>
            <a:endParaRPr lang="en-GB" dirty="0">
              <a:solidFill>
                <a:srgbClr val="000000"/>
              </a:solidFill>
            </a:endParaRPr>
          </a:p>
        </p:txBody>
      </p:sp>
    </p:spTree>
    <p:extLst>
      <p:ext uri="{BB962C8B-B14F-4D97-AF65-F5344CB8AC3E}">
        <p14:creationId xmlns:p14="http://schemas.microsoft.com/office/powerpoint/2010/main" val="38264954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10</a:t>
            </a:fld>
            <a:endParaRPr lang="en-US" dirty="0"/>
          </a:p>
        </p:txBody>
      </p:sp>
    </p:spTree>
    <p:extLst>
      <p:ext uri="{BB962C8B-B14F-4D97-AF65-F5344CB8AC3E}">
        <p14:creationId xmlns:p14="http://schemas.microsoft.com/office/powerpoint/2010/main" val="2576322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F2FDC43D-8B8C-4858-B42E-A085FF346BF5}" type="slidenum">
              <a:rPr lang="en-GB" smtClean="0"/>
              <a:pPr/>
              <a:t>11</a:t>
            </a:fld>
            <a:endParaRPr lang="en-GB"/>
          </a:p>
        </p:txBody>
      </p:sp>
    </p:spTree>
    <p:extLst>
      <p:ext uri="{BB962C8B-B14F-4D97-AF65-F5344CB8AC3E}">
        <p14:creationId xmlns:p14="http://schemas.microsoft.com/office/powerpoint/2010/main" val="32659859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12</a:t>
            </a:fld>
            <a:endParaRPr lang="en-US" dirty="0"/>
          </a:p>
        </p:txBody>
      </p:sp>
    </p:spTree>
    <p:extLst>
      <p:ext uri="{BB962C8B-B14F-4D97-AF65-F5344CB8AC3E}">
        <p14:creationId xmlns:p14="http://schemas.microsoft.com/office/powerpoint/2010/main" val="28937318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F2FDC43D-8B8C-4858-B42E-A085FF346BF5}" type="slidenum">
              <a:rPr lang="en-GB" smtClean="0"/>
              <a:pPr/>
              <a:t>13</a:t>
            </a:fld>
            <a:endParaRPr lang="en-GB"/>
          </a:p>
        </p:txBody>
      </p:sp>
    </p:spTree>
    <p:extLst>
      <p:ext uri="{BB962C8B-B14F-4D97-AF65-F5344CB8AC3E}">
        <p14:creationId xmlns:p14="http://schemas.microsoft.com/office/powerpoint/2010/main" val="39081135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a:ln/>
        </p:spPr>
      </p:sp>
      <p:sp>
        <p:nvSpPr>
          <p:cNvPr id="55299" name="Notes Placeholder 2"/>
          <p:cNvSpPr>
            <a:spLocks noGrp="1"/>
          </p:cNvSpPr>
          <p:nvPr>
            <p:ph type="body" idx="1"/>
          </p:nvPr>
        </p:nvSpPr>
        <p:spPr>
          <a:noFill/>
          <a:ln/>
        </p:spPr>
        <p:txBody>
          <a:bodyPr/>
          <a:lstStyle/>
          <a:p>
            <a:pPr eaLnBrk="1" hangingPunct="1">
              <a:spcBef>
                <a:spcPct val="0"/>
              </a:spcBef>
            </a:pPr>
            <a:endParaRPr lang="en-US" dirty="0"/>
          </a:p>
        </p:txBody>
      </p:sp>
      <p:sp>
        <p:nvSpPr>
          <p:cNvPr id="55300" name="Slide Number Placeholder 3"/>
          <p:cNvSpPr>
            <a:spLocks noGrp="1"/>
          </p:cNvSpPr>
          <p:nvPr>
            <p:ph type="sldNum" sz="quarter" idx="5"/>
          </p:nvPr>
        </p:nvSpPr>
        <p:spPr>
          <a:noFill/>
        </p:spPr>
        <p:txBody>
          <a:bodyPr/>
          <a:lstStyle/>
          <a:p>
            <a:fld id="{BD3FC26A-8C14-4416-8BFA-93D8B3627EC7}" type="slidenum">
              <a:rPr lang="en-US" smtClean="0">
                <a:solidFill>
                  <a:srgbClr val="000000"/>
                </a:solidFill>
              </a:rPr>
              <a:pPr/>
              <a:t>14</a:t>
            </a:fld>
            <a:endParaRPr lang="en-US" dirty="0">
              <a:solidFill>
                <a:srgbClr val="000000"/>
              </a:solidFill>
            </a:endParaRPr>
          </a:p>
        </p:txBody>
      </p:sp>
    </p:spTree>
    <p:extLst>
      <p:ext uri="{BB962C8B-B14F-4D97-AF65-F5344CB8AC3E}">
        <p14:creationId xmlns:p14="http://schemas.microsoft.com/office/powerpoint/2010/main" val="9596416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p:spPr>
        <p:txBody>
          <a:bodyPr/>
          <a:lstStyle/>
          <a:p>
            <a:fld id="{1B4A8355-6CED-46FA-95B5-811F1F72AC4C}" type="slidenum">
              <a:rPr lang="en-US" smtClean="0"/>
              <a:pPr/>
              <a:t>15</a:t>
            </a:fld>
            <a:endParaRPr lang="en-US"/>
          </a:p>
        </p:txBody>
      </p:sp>
      <p:sp>
        <p:nvSpPr>
          <p:cNvPr id="60419" name="Slide Image Placeholder 1"/>
          <p:cNvSpPr>
            <a:spLocks noGrp="1" noRot="1" noChangeAspect="1" noTextEdit="1"/>
          </p:cNvSpPr>
          <p:nvPr>
            <p:ph type="sldImg"/>
          </p:nvPr>
        </p:nvSpPr>
        <p:spPr>
          <a:ln/>
        </p:spPr>
      </p:sp>
      <p:sp>
        <p:nvSpPr>
          <p:cNvPr id="60420" name="Notes Placeholder 2"/>
          <p:cNvSpPr>
            <a:spLocks noGrp="1"/>
          </p:cNvSpPr>
          <p:nvPr>
            <p:ph type="body" idx="1"/>
          </p:nvPr>
        </p:nvSpPr>
        <p:spPr>
          <a:noFill/>
          <a:ln/>
        </p:spPr>
        <p:txBody>
          <a:bodyPr/>
          <a:lstStyle/>
          <a:p>
            <a:endParaRPr lang="en-US"/>
          </a:p>
        </p:txBody>
      </p:sp>
      <p:sp>
        <p:nvSpPr>
          <p:cNvPr id="60421" name="Slide Number Placeholder 3"/>
          <p:cNvSpPr txBox="1">
            <a:spLocks noGrp="1"/>
          </p:cNvSpPr>
          <p:nvPr/>
        </p:nvSpPr>
        <p:spPr bwMode="auto">
          <a:xfrm>
            <a:off x="3970938" y="8829967"/>
            <a:ext cx="3037840" cy="464820"/>
          </a:xfrm>
          <a:prstGeom prst="rect">
            <a:avLst/>
          </a:prstGeom>
          <a:noFill/>
          <a:ln w="9525">
            <a:noFill/>
            <a:miter lim="800000"/>
            <a:headEnd/>
            <a:tailEnd/>
          </a:ln>
        </p:spPr>
        <p:txBody>
          <a:bodyPr lIns="93177" tIns="46589" rIns="93177" bIns="46589" anchor="b"/>
          <a:lstStyle/>
          <a:p>
            <a:pPr algn="r"/>
            <a:fld id="{797A5476-295C-4F37-9D9E-889D798F1D04}" type="slidenum">
              <a:rPr lang="en-US" sz="1200"/>
              <a:pPr algn="r"/>
              <a:t>15</a:t>
            </a:fld>
            <a:endParaRPr lang="en-US" sz="1200"/>
          </a:p>
        </p:txBody>
      </p:sp>
    </p:spTree>
    <p:extLst>
      <p:ext uri="{BB962C8B-B14F-4D97-AF65-F5344CB8AC3E}">
        <p14:creationId xmlns:p14="http://schemas.microsoft.com/office/powerpoint/2010/main" val="27065142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BF405E3-5FD4-429E-9303-BCB30466977A}" type="datetime1">
              <a:rPr lang="en-GB" smtClean="0"/>
              <a:pPr>
                <a:defRPr/>
              </a:pPr>
              <a:t>12/03/2017</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7A3EAD6F-359A-4A16-BBCE-5CB0F083F81E}" type="datetime1">
              <a:rPr lang="en-GB" smtClean="0"/>
              <a:pPr>
                <a:defRPr/>
              </a:pPr>
              <a:t>12/03/2017</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11223722-15A2-41F3-833C-7DE4A50A3EB7}" type="datetime1">
              <a:rPr lang="en-GB" smtClean="0"/>
              <a:pPr>
                <a:defRPr/>
              </a:pPr>
              <a:t>12/03/2017</a:t>
            </a:fld>
            <a:endParaRPr lang="en-GB"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419B9B9-35AD-4C4A-A16A-05A32AC7D501}" type="datetime1">
              <a:rPr lang="en-GB" smtClean="0"/>
              <a:pPr>
                <a:defRPr/>
              </a:pPr>
              <a:t>12/03/2017</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6FD79EC-7D72-4852-81CE-13DB142BCC46}" type="datetime1">
              <a:rPr lang="en-GB" smtClean="0"/>
              <a:pPr>
                <a:defRPr/>
              </a:pPr>
              <a:t>12/03/2017</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4293A0AC-4448-4368-9A6C-68AB070ED197}" type="datetime1">
              <a:rPr lang="en-GB" smtClean="0"/>
              <a:pPr>
                <a:defRPr/>
              </a:pPr>
              <a:t>12/03/2017</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4394AE39-E117-4AD4-AD03-CE3600BB1FF7}" type="datetime1">
              <a:rPr lang="en-GB" smtClean="0"/>
              <a:pPr>
                <a:defRPr/>
              </a:pPr>
              <a:t>12/03/2017</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6D62ABDB-E4E2-43FE-90FB-0D12EBE90DB8}" type="datetime1">
              <a:rPr lang="en-GB" smtClean="0"/>
              <a:pPr>
                <a:defRPr/>
              </a:pPr>
              <a:t>12/03/2017</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pPr>
                <a:defRPr/>
              </a:pPr>
              <a:t>12/03/2017</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1C2F77E-D437-4771-B2EC-37752762E281}" type="datetime1">
              <a:rPr lang="en-GB" smtClean="0"/>
              <a:pPr>
                <a:defRPr/>
              </a:pPr>
              <a:t>12/03/2017</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A4CD9C0-2BF1-4826-B5F4-8C6FBF7E1E99}" type="datetime1">
              <a:rPr lang="en-GB" smtClean="0"/>
              <a:pPr>
                <a:defRPr/>
              </a:pPr>
              <a:t>12/03/2017</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12/03/2017</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dirty="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hyperlink" Target="http://www.pass.brad.ac.uk/" TargetMode="External"/><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22896" y="473135"/>
            <a:ext cx="7056784" cy="2520950"/>
          </a:xfrm>
          <a:noFill/>
        </p:spPr>
        <p:txBody>
          <a:bodyPr anchor="ctr"/>
          <a:lstStyle/>
          <a:p>
            <a:pPr algn="ctr" eaLnBrk="1" hangingPunct="1"/>
            <a:r>
              <a:rPr lang="en-GB" sz="3600" dirty="0"/>
              <a:t>Using good feedback and  assessment practices to enhance student engagement and achievement</a:t>
            </a:r>
            <a:endParaRPr lang="en-GB" sz="3600" b="0" dirty="0"/>
          </a:p>
        </p:txBody>
      </p:sp>
      <p:sp>
        <p:nvSpPr>
          <p:cNvPr id="3075" name="Rectangle 3"/>
          <p:cNvSpPr>
            <a:spLocks noGrp="1" noChangeArrowheads="1"/>
          </p:cNvSpPr>
          <p:nvPr>
            <p:ph type="subTitle" idx="1"/>
          </p:nvPr>
        </p:nvSpPr>
        <p:spPr>
          <a:xfrm>
            <a:off x="827088" y="2928934"/>
            <a:ext cx="6248400" cy="3429004"/>
          </a:xfrm>
        </p:spPr>
        <p:txBody>
          <a:bodyPr/>
          <a:lstStyle/>
          <a:p>
            <a:pPr algn="ctr" eaLnBrk="1" hangingPunct="1">
              <a:defRPr/>
            </a:pPr>
            <a:r>
              <a:rPr lang="en-GB" dirty="0">
                <a:solidFill>
                  <a:schemeClr val="tx2">
                    <a:lumMod val="60000"/>
                    <a:lumOff val="40000"/>
                  </a:schemeClr>
                </a:solidFill>
              </a:rPr>
              <a:t>Utrecht university Science Faculty</a:t>
            </a:r>
          </a:p>
          <a:p>
            <a:pPr algn="ctr" eaLnBrk="1" hangingPunct="1">
              <a:defRPr/>
            </a:pPr>
            <a:r>
              <a:rPr lang="en-GB" sz="2400" dirty="0"/>
              <a:t>15 March 2017</a:t>
            </a:r>
            <a:endParaRPr lang="en-GB" sz="1400" dirty="0"/>
          </a:p>
          <a:p>
            <a:pPr algn="ctr" eaLnBrk="1" hangingPunct="1">
              <a:defRPr/>
            </a:pPr>
            <a:r>
              <a:rPr lang="en-GB" sz="2800" b="1" dirty="0"/>
              <a:t>Sally Brown</a:t>
            </a:r>
          </a:p>
          <a:p>
            <a:pPr algn="ctr" eaLnBrk="1" hangingPunct="1">
              <a:defRPr/>
            </a:pPr>
            <a:r>
              <a:rPr lang="en-GB" sz="2400" dirty="0"/>
              <a:t>PFHEA, SFSEDA, NTF</a:t>
            </a:r>
            <a:endParaRPr lang="en-GB" sz="2400" b="1" dirty="0"/>
          </a:p>
          <a:p>
            <a:pPr algn="ctr" eaLnBrk="1" hangingPunct="1">
              <a:defRPr/>
            </a:pPr>
            <a:r>
              <a:rPr lang="en-GB" sz="2000" dirty="0"/>
              <a:t>Emerita Professor, Leeds Beckett University</a:t>
            </a:r>
          </a:p>
          <a:p>
            <a:pPr algn="ctr" eaLnBrk="1" hangingPunct="1">
              <a:defRPr/>
            </a:pPr>
            <a:r>
              <a:rPr lang="en-GB" sz="2000" dirty="0"/>
              <a:t>Visiting Professor: University of Plymouth, Liverpool John Moores University and University of South Wales.</a:t>
            </a:r>
          </a:p>
        </p:txBody>
      </p:sp>
      <p:sp>
        <p:nvSpPr>
          <p:cNvPr id="3076" name="Rectangle 5"/>
          <p:cNvSpPr>
            <a:spLocks noChangeArrowheads="1"/>
          </p:cNvSpPr>
          <p:nvPr/>
        </p:nvSpPr>
        <p:spPr bwMode="auto">
          <a:xfrm>
            <a:off x="2684463" y="3146425"/>
            <a:ext cx="184150" cy="565150"/>
          </a:xfrm>
          <a:prstGeom prst="rect">
            <a:avLst/>
          </a:prstGeom>
          <a:noFill/>
          <a:ln w="9525">
            <a:noFill/>
            <a:miter lim="800000"/>
            <a:headEnd/>
            <a:tailEnd/>
          </a:ln>
        </p:spPr>
        <p:txBody>
          <a:bodyPr wrap="none" anchor="ctr">
            <a:spAutoFit/>
          </a:bodyPr>
          <a:lstStyle/>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8130" name="Rectangle 2"/>
          <p:cNvSpPr>
            <a:spLocks noChangeArrowheads="1"/>
          </p:cNvSpPr>
          <p:nvPr/>
        </p:nvSpPr>
        <p:spPr bwMode="auto">
          <a:xfrm>
            <a:off x="574675" y="188913"/>
            <a:ext cx="8569325" cy="6107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solidFill>
                  <a:srgbClr val="000000"/>
                </a:solidFill>
                <a:miter lim="800000"/>
                <a:headEnd/>
                <a:tailEnd/>
              </a14:hiddenLine>
            </a:ext>
          </a:extLst>
        </p:spPr>
        <p:txBody>
          <a:bodyPr/>
          <a:lstStyle/>
          <a:p>
            <a:endParaRPr lang="en-GB" dirty="0"/>
          </a:p>
        </p:txBody>
      </p:sp>
      <p:grpSp>
        <p:nvGrpSpPr>
          <p:cNvPr id="2" name="Group 3"/>
          <p:cNvGrpSpPr>
            <a:grpSpLocks/>
          </p:cNvGrpSpPr>
          <p:nvPr/>
        </p:nvGrpSpPr>
        <p:grpSpPr bwMode="auto">
          <a:xfrm>
            <a:off x="4633913" y="549275"/>
            <a:ext cx="2654300" cy="2725738"/>
            <a:chOff x="2937" y="346"/>
            <a:chExt cx="1672" cy="1717"/>
          </a:xfrm>
          <a:solidFill>
            <a:srgbClr val="00B050"/>
          </a:solidFill>
        </p:grpSpPr>
        <p:sp>
          <p:nvSpPr>
            <p:cNvPr id="48132" name="Freeform 4"/>
            <p:cNvSpPr>
              <a:spLocks/>
            </p:cNvSpPr>
            <p:nvPr/>
          </p:nvSpPr>
          <p:spPr bwMode="auto">
            <a:xfrm>
              <a:off x="2937" y="346"/>
              <a:ext cx="1672" cy="1717"/>
            </a:xfrm>
            <a:custGeom>
              <a:avLst/>
              <a:gdLst>
                <a:gd name="T0" fmla="*/ 75 w 75"/>
                <a:gd name="T1" fmla="*/ 42 h 87"/>
                <a:gd name="T2" fmla="*/ 0 w 75"/>
                <a:gd name="T3" fmla="*/ 0 h 87"/>
                <a:gd name="T4" fmla="*/ 0 w 75"/>
                <a:gd name="T5" fmla="*/ 87 h 87"/>
                <a:gd name="T6" fmla="*/ 75 w 75"/>
                <a:gd name="T7" fmla="*/ 42 h 87"/>
              </a:gdLst>
              <a:ahLst/>
              <a:cxnLst>
                <a:cxn ang="0">
                  <a:pos x="T0" y="T1"/>
                </a:cxn>
                <a:cxn ang="0">
                  <a:pos x="T2" y="T3"/>
                </a:cxn>
                <a:cxn ang="0">
                  <a:pos x="T4" y="T5"/>
                </a:cxn>
                <a:cxn ang="0">
                  <a:pos x="T6" y="T7"/>
                </a:cxn>
              </a:cxnLst>
              <a:rect l="0" t="0" r="r" b="b"/>
              <a:pathLst>
                <a:path w="75" h="87">
                  <a:moveTo>
                    <a:pt x="75" y="42"/>
                  </a:moveTo>
                  <a:cubicBezTo>
                    <a:pt x="59" y="16"/>
                    <a:pt x="30" y="0"/>
                    <a:pt x="0" y="0"/>
                  </a:cubicBezTo>
                  <a:lnTo>
                    <a:pt x="0" y="87"/>
                  </a:lnTo>
                  <a:lnTo>
                    <a:pt x="75" y="42"/>
                  </a:lnTo>
                  <a:close/>
                </a:path>
              </a:pathLst>
            </a:custGeom>
            <a:grpFill/>
            <a:ln w="25400">
              <a:solidFill>
                <a:srgbClr val="000000"/>
              </a:solidFill>
              <a:prstDash val="solid"/>
              <a:round/>
              <a:headEnd/>
              <a:tailEnd/>
            </a:ln>
          </p:spPr>
          <p:txBody>
            <a:bodyPr/>
            <a:lstStyle/>
            <a:p>
              <a:endParaRPr lang="en-GB" dirty="0"/>
            </a:p>
          </p:txBody>
        </p:sp>
        <p:sp>
          <p:nvSpPr>
            <p:cNvPr id="48133" name="Text Box 5"/>
            <p:cNvSpPr txBox="1">
              <a:spLocks noChangeArrowheads="1"/>
            </p:cNvSpPr>
            <p:nvPr/>
          </p:nvSpPr>
          <p:spPr bwMode="auto">
            <a:xfrm>
              <a:off x="3152" y="618"/>
              <a:ext cx="771" cy="633"/>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GB" sz="1200" b="1" dirty="0">
                  <a:latin typeface="Comic Sans MS" pitchFamily="66" charset="0"/>
                </a:rPr>
                <a:t>Emphasises authentic &amp; complex assessment tasks</a:t>
              </a:r>
              <a:endParaRPr lang="en-US" sz="1200" b="1" dirty="0">
                <a:latin typeface="Comic Sans MS" pitchFamily="66" charset="0"/>
              </a:endParaRPr>
            </a:p>
          </p:txBody>
        </p:sp>
      </p:grpSp>
      <p:grpSp>
        <p:nvGrpSpPr>
          <p:cNvPr id="3" name="Group 6"/>
          <p:cNvGrpSpPr>
            <a:grpSpLocks/>
          </p:cNvGrpSpPr>
          <p:nvPr/>
        </p:nvGrpSpPr>
        <p:grpSpPr bwMode="auto">
          <a:xfrm>
            <a:off x="1962150" y="547688"/>
            <a:ext cx="2687638" cy="2693987"/>
            <a:chOff x="1244" y="346"/>
            <a:chExt cx="1693" cy="1697"/>
          </a:xfrm>
        </p:grpSpPr>
        <p:sp>
          <p:nvSpPr>
            <p:cNvPr id="48135" name="Freeform 7"/>
            <p:cNvSpPr>
              <a:spLocks/>
            </p:cNvSpPr>
            <p:nvPr/>
          </p:nvSpPr>
          <p:spPr bwMode="auto">
            <a:xfrm>
              <a:off x="1244" y="346"/>
              <a:ext cx="1693" cy="1697"/>
            </a:xfrm>
            <a:custGeom>
              <a:avLst/>
              <a:gdLst>
                <a:gd name="T0" fmla="*/ 75 w 76"/>
                <a:gd name="T1" fmla="*/ 0 h 87"/>
                <a:gd name="T2" fmla="*/ 0 w 76"/>
                <a:gd name="T3" fmla="*/ 42 h 87"/>
                <a:gd name="T4" fmla="*/ 76 w 76"/>
                <a:gd name="T5" fmla="*/ 87 h 87"/>
                <a:gd name="T6" fmla="*/ 75 w 76"/>
                <a:gd name="T7" fmla="*/ 0 h 87"/>
              </a:gdLst>
              <a:ahLst/>
              <a:cxnLst>
                <a:cxn ang="0">
                  <a:pos x="T0" y="T1"/>
                </a:cxn>
                <a:cxn ang="0">
                  <a:pos x="T2" y="T3"/>
                </a:cxn>
                <a:cxn ang="0">
                  <a:pos x="T4" y="T5"/>
                </a:cxn>
                <a:cxn ang="0">
                  <a:pos x="T6" y="T7"/>
                </a:cxn>
              </a:cxnLst>
              <a:rect l="0" t="0" r="r" b="b"/>
              <a:pathLst>
                <a:path w="76" h="87">
                  <a:moveTo>
                    <a:pt x="75" y="0"/>
                  </a:moveTo>
                  <a:cubicBezTo>
                    <a:pt x="45" y="0"/>
                    <a:pt x="16" y="16"/>
                    <a:pt x="0" y="42"/>
                  </a:cubicBezTo>
                  <a:lnTo>
                    <a:pt x="76" y="87"/>
                  </a:lnTo>
                  <a:lnTo>
                    <a:pt x="75" y="0"/>
                  </a:lnTo>
                  <a:close/>
                </a:path>
              </a:pathLst>
            </a:custGeom>
            <a:solidFill>
              <a:srgbClr val="6699FF"/>
            </a:solidFill>
            <a:ln w="25400">
              <a:solidFill>
                <a:srgbClr val="000000"/>
              </a:solidFill>
              <a:prstDash val="solid"/>
              <a:round/>
              <a:headEnd/>
              <a:tailEnd/>
            </a:ln>
          </p:spPr>
          <p:txBody>
            <a:bodyPr/>
            <a:lstStyle/>
            <a:p>
              <a:endParaRPr lang="en-GB" dirty="0"/>
            </a:p>
          </p:txBody>
        </p:sp>
        <p:sp>
          <p:nvSpPr>
            <p:cNvPr id="48136" name="Text Box 8"/>
            <p:cNvSpPr txBox="1">
              <a:spLocks noChangeArrowheads="1"/>
            </p:cNvSpPr>
            <p:nvPr/>
          </p:nvSpPr>
          <p:spPr bwMode="auto">
            <a:xfrm>
              <a:off x="1791" y="733"/>
              <a:ext cx="1021" cy="6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GB" sz="1200" b="1" dirty="0">
                  <a:latin typeface="Comic Sans MS" pitchFamily="66" charset="0"/>
                </a:rPr>
                <a:t>Develops students’ abilities to evaluate own progress, direct own learning</a:t>
              </a:r>
              <a:endParaRPr lang="en-US" sz="1200" b="1" dirty="0">
                <a:latin typeface="Comic Sans MS" pitchFamily="66" charset="0"/>
              </a:endParaRPr>
            </a:p>
          </p:txBody>
        </p:sp>
      </p:grpSp>
      <p:grpSp>
        <p:nvGrpSpPr>
          <p:cNvPr id="4" name="Group 9"/>
          <p:cNvGrpSpPr>
            <a:grpSpLocks/>
          </p:cNvGrpSpPr>
          <p:nvPr/>
        </p:nvGrpSpPr>
        <p:grpSpPr bwMode="auto">
          <a:xfrm>
            <a:off x="1531938" y="1839913"/>
            <a:ext cx="3114675" cy="2755900"/>
            <a:chOff x="975" y="1175"/>
            <a:chExt cx="1962" cy="1736"/>
          </a:xfrm>
          <a:solidFill>
            <a:schemeClr val="accent6">
              <a:lumMod val="40000"/>
              <a:lumOff val="60000"/>
            </a:schemeClr>
          </a:solidFill>
        </p:grpSpPr>
        <p:sp>
          <p:nvSpPr>
            <p:cNvPr id="48138" name="Freeform 10"/>
            <p:cNvSpPr>
              <a:spLocks/>
            </p:cNvSpPr>
            <p:nvPr/>
          </p:nvSpPr>
          <p:spPr bwMode="auto">
            <a:xfrm>
              <a:off x="975" y="1175"/>
              <a:ext cx="1962" cy="1736"/>
            </a:xfrm>
            <a:custGeom>
              <a:avLst/>
              <a:gdLst>
                <a:gd name="T0" fmla="*/ 12 w 88"/>
                <a:gd name="T1" fmla="*/ 0 h 89"/>
                <a:gd name="T2" fmla="*/ 1 w 88"/>
                <a:gd name="T3" fmla="*/ 44 h 89"/>
                <a:gd name="T4" fmla="*/ 12 w 88"/>
                <a:gd name="T5" fmla="*/ 89 h 89"/>
                <a:gd name="T6" fmla="*/ 88 w 88"/>
                <a:gd name="T7" fmla="*/ 45 h 89"/>
                <a:gd name="T8" fmla="*/ 12 w 88"/>
                <a:gd name="T9" fmla="*/ 0 h 89"/>
              </a:gdLst>
              <a:ahLst/>
              <a:cxnLst>
                <a:cxn ang="0">
                  <a:pos x="T0" y="T1"/>
                </a:cxn>
                <a:cxn ang="0">
                  <a:pos x="T2" y="T3"/>
                </a:cxn>
                <a:cxn ang="0">
                  <a:pos x="T4" y="T5"/>
                </a:cxn>
                <a:cxn ang="0">
                  <a:pos x="T6" y="T7"/>
                </a:cxn>
                <a:cxn ang="0">
                  <a:pos x="T8" y="T9"/>
                </a:cxn>
              </a:cxnLst>
              <a:rect l="0" t="0" r="r" b="b"/>
              <a:pathLst>
                <a:path w="88" h="89">
                  <a:moveTo>
                    <a:pt x="12" y="0"/>
                  </a:moveTo>
                  <a:cubicBezTo>
                    <a:pt x="5" y="14"/>
                    <a:pt x="1" y="29"/>
                    <a:pt x="1" y="44"/>
                  </a:cubicBezTo>
                  <a:cubicBezTo>
                    <a:pt x="0" y="60"/>
                    <a:pt x="5" y="75"/>
                    <a:pt x="12" y="89"/>
                  </a:cubicBezTo>
                  <a:lnTo>
                    <a:pt x="88" y="45"/>
                  </a:lnTo>
                  <a:lnTo>
                    <a:pt x="12" y="0"/>
                  </a:lnTo>
                  <a:close/>
                </a:path>
              </a:pathLst>
            </a:custGeom>
            <a:grpFill/>
            <a:ln w="25400">
              <a:solidFill>
                <a:srgbClr val="000000"/>
              </a:solidFill>
              <a:prstDash val="solid"/>
              <a:round/>
              <a:headEnd/>
              <a:tailEnd/>
            </a:ln>
          </p:spPr>
          <p:txBody>
            <a:bodyPr/>
            <a:lstStyle/>
            <a:p>
              <a:endParaRPr lang="en-GB" dirty="0"/>
            </a:p>
          </p:txBody>
        </p:sp>
        <p:sp>
          <p:nvSpPr>
            <p:cNvPr id="48139" name="Text Box 11"/>
            <p:cNvSpPr txBox="1">
              <a:spLocks noChangeArrowheads="1"/>
            </p:cNvSpPr>
            <p:nvPr/>
          </p:nvSpPr>
          <p:spPr bwMode="auto">
            <a:xfrm>
              <a:off x="1186" y="1774"/>
              <a:ext cx="1082" cy="748"/>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GB" sz="1200" b="1" dirty="0">
                  <a:latin typeface="Comic Sans MS" pitchFamily="66" charset="0"/>
                </a:rPr>
                <a:t>Is rich in informal feedback (e.g. peer review of draft writing, collaborative project work)</a:t>
              </a:r>
              <a:endParaRPr lang="en-US" sz="1200" b="1" dirty="0">
                <a:latin typeface="Comic Sans MS" pitchFamily="66" charset="0"/>
              </a:endParaRPr>
            </a:p>
          </p:txBody>
        </p:sp>
      </p:grpSp>
      <p:grpSp>
        <p:nvGrpSpPr>
          <p:cNvPr id="5" name="Group 12"/>
          <p:cNvGrpSpPr>
            <a:grpSpLocks/>
          </p:cNvGrpSpPr>
          <p:nvPr/>
        </p:nvGrpSpPr>
        <p:grpSpPr bwMode="auto">
          <a:xfrm>
            <a:off x="1960563" y="3235325"/>
            <a:ext cx="2687637" cy="2659063"/>
            <a:chOff x="1244" y="2073"/>
            <a:chExt cx="1693" cy="1675"/>
          </a:xfrm>
        </p:grpSpPr>
        <p:sp>
          <p:nvSpPr>
            <p:cNvPr id="48141" name="Freeform 13"/>
            <p:cNvSpPr>
              <a:spLocks/>
            </p:cNvSpPr>
            <p:nvPr/>
          </p:nvSpPr>
          <p:spPr bwMode="auto">
            <a:xfrm>
              <a:off x="1244" y="2073"/>
              <a:ext cx="1693" cy="1675"/>
            </a:xfrm>
            <a:custGeom>
              <a:avLst/>
              <a:gdLst>
                <a:gd name="T0" fmla="*/ 0 w 76"/>
                <a:gd name="T1" fmla="*/ 44 h 86"/>
                <a:gd name="T2" fmla="*/ 76 w 76"/>
                <a:gd name="T3" fmla="*/ 86 h 86"/>
                <a:gd name="T4" fmla="*/ 76 w 76"/>
                <a:gd name="T5" fmla="*/ 0 h 86"/>
                <a:gd name="T6" fmla="*/ 0 w 76"/>
                <a:gd name="T7" fmla="*/ 44 h 86"/>
              </a:gdLst>
              <a:ahLst/>
              <a:cxnLst>
                <a:cxn ang="0">
                  <a:pos x="T0" y="T1"/>
                </a:cxn>
                <a:cxn ang="0">
                  <a:pos x="T2" y="T3"/>
                </a:cxn>
                <a:cxn ang="0">
                  <a:pos x="T4" y="T5"/>
                </a:cxn>
                <a:cxn ang="0">
                  <a:pos x="T6" y="T7"/>
                </a:cxn>
              </a:cxnLst>
              <a:rect l="0" t="0" r="r" b="b"/>
              <a:pathLst>
                <a:path w="76" h="86">
                  <a:moveTo>
                    <a:pt x="0" y="44"/>
                  </a:moveTo>
                  <a:cubicBezTo>
                    <a:pt x="16" y="70"/>
                    <a:pt x="45" y="86"/>
                    <a:pt x="76" y="86"/>
                  </a:cubicBezTo>
                  <a:lnTo>
                    <a:pt x="76" y="0"/>
                  </a:lnTo>
                  <a:lnTo>
                    <a:pt x="0" y="44"/>
                  </a:lnTo>
                  <a:close/>
                </a:path>
              </a:pathLst>
            </a:custGeom>
            <a:solidFill>
              <a:srgbClr val="FF0000"/>
            </a:solidFill>
            <a:ln w="25400">
              <a:solidFill>
                <a:srgbClr val="000000"/>
              </a:solidFill>
              <a:prstDash val="solid"/>
              <a:round/>
              <a:headEnd/>
              <a:tailEnd/>
            </a:ln>
          </p:spPr>
          <p:txBody>
            <a:bodyPr/>
            <a:lstStyle/>
            <a:p>
              <a:endParaRPr lang="en-GB" dirty="0"/>
            </a:p>
          </p:txBody>
        </p:sp>
        <p:sp>
          <p:nvSpPr>
            <p:cNvPr id="48142" name="Text Box 14"/>
            <p:cNvSpPr txBox="1">
              <a:spLocks noChangeArrowheads="1"/>
            </p:cNvSpPr>
            <p:nvPr/>
          </p:nvSpPr>
          <p:spPr bwMode="auto">
            <a:xfrm>
              <a:off x="1620" y="2742"/>
              <a:ext cx="1192" cy="5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GB" sz="1200" b="1" dirty="0">
                  <a:latin typeface="Comic Sans MS" pitchFamily="66" charset="0"/>
                </a:rPr>
                <a:t>Is rich in formal feedback (e.g. tutor comment, self-review logs)</a:t>
              </a:r>
              <a:endParaRPr lang="en-US" sz="1200" b="1" dirty="0">
                <a:latin typeface="Comic Sans MS" pitchFamily="66" charset="0"/>
              </a:endParaRPr>
            </a:p>
          </p:txBody>
        </p:sp>
      </p:grpSp>
      <p:grpSp>
        <p:nvGrpSpPr>
          <p:cNvPr id="6" name="Group 15"/>
          <p:cNvGrpSpPr>
            <a:grpSpLocks/>
          </p:cNvGrpSpPr>
          <p:nvPr/>
        </p:nvGrpSpPr>
        <p:grpSpPr bwMode="auto">
          <a:xfrm>
            <a:off x="4646613" y="3235325"/>
            <a:ext cx="2625725" cy="2659063"/>
            <a:chOff x="2920" y="2056"/>
            <a:chExt cx="1672" cy="1675"/>
          </a:xfrm>
        </p:grpSpPr>
        <p:sp>
          <p:nvSpPr>
            <p:cNvPr id="48144" name="Freeform 16"/>
            <p:cNvSpPr>
              <a:spLocks/>
            </p:cNvSpPr>
            <p:nvPr/>
          </p:nvSpPr>
          <p:spPr bwMode="auto">
            <a:xfrm>
              <a:off x="2920" y="2056"/>
              <a:ext cx="1672" cy="1675"/>
            </a:xfrm>
            <a:custGeom>
              <a:avLst/>
              <a:gdLst>
                <a:gd name="T0" fmla="*/ 0 w 75"/>
                <a:gd name="T1" fmla="*/ 86 h 86"/>
                <a:gd name="T2" fmla="*/ 75 w 75"/>
                <a:gd name="T3" fmla="*/ 44 h 86"/>
                <a:gd name="T4" fmla="*/ 0 w 75"/>
                <a:gd name="T5" fmla="*/ 0 h 86"/>
                <a:gd name="T6" fmla="*/ 0 w 75"/>
                <a:gd name="T7" fmla="*/ 86 h 86"/>
              </a:gdLst>
              <a:ahLst/>
              <a:cxnLst>
                <a:cxn ang="0">
                  <a:pos x="T0" y="T1"/>
                </a:cxn>
                <a:cxn ang="0">
                  <a:pos x="T2" y="T3"/>
                </a:cxn>
                <a:cxn ang="0">
                  <a:pos x="T4" y="T5"/>
                </a:cxn>
                <a:cxn ang="0">
                  <a:pos x="T6" y="T7"/>
                </a:cxn>
              </a:cxnLst>
              <a:rect l="0" t="0" r="r" b="b"/>
              <a:pathLst>
                <a:path w="75" h="86">
                  <a:moveTo>
                    <a:pt x="0" y="86"/>
                  </a:moveTo>
                  <a:cubicBezTo>
                    <a:pt x="30" y="86"/>
                    <a:pt x="59" y="70"/>
                    <a:pt x="75" y="44"/>
                  </a:cubicBezTo>
                  <a:lnTo>
                    <a:pt x="0" y="0"/>
                  </a:lnTo>
                  <a:lnTo>
                    <a:pt x="0" y="86"/>
                  </a:lnTo>
                  <a:close/>
                </a:path>
              </a:pathLst>
            </a:custGeom>
            <a:solidFill>
              <a:srgbClr val="AA9330"/>
            </a:solidFill>
            <a:ln w="25400">
              <a:solidFill>
                <a:srgbClr val="000000"/>
              </a:solidFill>
              <a:prstDash val="solid"/>
              <a:round/>
              <a:headEnd/>
              <a:tailEnd/>
            </a:ln>
          </p:spPr>
          <p:txBody>
            <a:bodyPr/>
            <a:lstStyle/>
            <a:p>
              <a:endParaRPr lang="en-GB" dirty="0"/>
            </a:p>
          </p:txBody>
        </p:sp>
        <p:sp>
          <p:nvSpPr>
            <p:cNvPr id="48145" name="Text Box 17"/>
            <p:cNvSpPr txBox="1">
              <a:spLocks noChangeArrowheads="1"/>
            </p:cNvSpPr>
            <p:nvPr/>
          </p:nvSpPr>
          <p:spPr bwMode="auto">
            <a:xfrm>
              <a:off x="2984" y="2573"/>
              <a:ext cx="1056" cy="6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GB" sz="1200" b="1" dirty="0">
                  <a:latin typeface="Comic Sans MS" pitchFamily="66" charset="0"/>
                </a:rPr>
                <a:t>Offers extensive ‘low stakes’ confidence building opportunities and practice</a:t>
              </a:r>
              <a:endParaRPr lang="en-US" sz="1200" b="1" dirty="0">
                <a:latin typeface="Comic Sans MS" pitchFamily="66" charset="0"/>
              </a:endParaRPr>
            </a:p>
          </p:txBody>
        </p:sp>
      </p:grpSp>
      <p:grpSp>
        <p:nvGrpSpPr>
          <p:cNvPr id="7" name="Group 18"/>
          <p:cNvGrpSpPr>
            <a:grpSpLocks/>
          </p:cNvGrpSpPr>
          <p:nvPr/>
        </p:nvGrpSpPr>
        <p:grpSpPr bwMode="auto">
          <a:xfrm>
            <a:off x="4633913" y="1852613"/>
            <a:ext cx="3078162" cy="2755900"/>
            <a:chOff x="2937" y="1175"/>
            <a:chExt cx="1939" cy="1736"/>
          </a:xfrm>
        </p:grpSpPr>
        <p:sp>
          <p:nvSpPr>
            <p:cNvPr id="48147" name="Freeform 19"/>
            <p:cNvSpPr>
              <a:spLocks/>
            </p:cNvSpPr>
            <p:nvPr/>
          </p:nvSpPr>
          <p:spPr bwMode="auto">
            <a:xfrm>
              <a:off x="2937" y="1175"/>
              <a:ext cx="1939" cy="1736"/>
            </a:xfrm>
            <a:custGeom>
              <a:avLst/>
              <a:gdLst>
                <a:gd name="T0" fmla="*/ 75 w 87"/>
                <a:gd name="T1" fmla="*/ 89 h 89"/>
                <a:gd name="T2" fmla="*/ 87 w 87"/>
                <a:gd name="T3" fmla="*/ 45 h 89"/>
                <a:gd name="T4" fmla="*/ 75 w 87"/>
                <a:gd name="T5" fmla="*/ 0 h 89"/>
                <a:gd name="T6" fmla="*/ 0 w 87"/>
                <a:gd name="T7" fmla="*/ 45 h 89"/>
                <a:gd name="T8" fmla="*/ 75 w 87"/>
                <a:gd name="T9" fmla="*/ 89 h 89"/>
              </a:gdLst>
              <a:ahLst/>
              <a:cxnLst>
                <a:cxn ang="0">
                  <a:pos x="T0" y="T1"/>
                </a:cxn>
                <a:cxn ang="0">
                  <a:pos x="T2" y="T3"/>
                </a:cxn>
                <a:cxn ang="0">
                  <a:pos x="T4" y="T5"/>
                </a:cxn>
                <a:cxn ang="0">
                  <a:pos x="T6" y="T7"/>
                </a:cxn>
                <a:cxn ang="0">
                  <a:pos x="T8" y="T9"/>
                </a:cxn>
              </a:cxnLst>
              <a:rect l="0" t="0" r="r" b="b"/>
              <a:pathLst>
                <a:path w="87" h="89">
                  <a:moveTo>
                    <a:pt x="75" y="89"/>
                  </a:moveTo>
                  <a:cubicBezTo>
                    <a:pt x="82" y="75"/>
                    <a:pt x="87" y="60"/>
                    <a:pt x="87" y="45"/>
                  </a:cubicBezTo>
                  <a:cubicBezTo>
                    <a:pt x="87" y="29"/>
                    <a:pt x="82" y="14"/>
                    <a:pt x="75" y="0"/>
                  </a:cubicBezTo>
                  <a:lnTo>
                    <a:pt x="0" y="45"/>
                  </a:lnTo>
                  <a:lnTo>
                    <a:pt x="75" y="89"/>
                  </a:lnTo>
                  <a:close/>
                </a:path>
              </a:pathLst>
            </a:custGeom>
            <a:solidFill>
              <a:schemeClr val="bg1">
                <a:lumMod val="85000"/>
              </a:schemeClr>
            </a:solidFill>
            <a:ln w="25400">
              <a:solidFill>
                <a:srgbClr val="000000"/>
              </a:solidFill>
              <a:prstDash val="solid"/>
              <a:round/>
              <a:headEnd/>
              <a:tailEnd/>
            </a:ln>
          </p:spPr>
          <p:txBody>
            <a:bodyPr/>
            <a:lstStyle/>
            <a:p>
              <a:endParaRPr lang="en-GB" dirty="0"/>
            </a:p>
          </p:txBody>
        </p:sp>
        <p:sp>
          <p:nvSpPr>
            <p:cNvPr id="48148" name="Text Box 20"/>
            <p:cNvSpPr txBox="1">
              <a:spLocks noChangeArrowheads="1"/>
            </p:cNvSpPr>
            <p:nvPr/>
          </p:nvSpPr>
          <p:spPr bwMode="auto">
            <a:xfrm>
              <a:off x="3619" y="1686"/>
              <a:ext cx="1031" cy="633"/>
            </a:xfrm>
            <a:prstGeom prst="rect">
              <a:avLst/>
            </a:prstGeom>
            <a:solidFill>
              <a:schemeClr val="bg1">
                <a:lumMod val="85000"/>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GB" sz="1200" b="1" dirty="0">
                  <a:latin typeface="Comic Sans MS" pitchFamily="66" charset="0"/>
                </a:rPr>
                <a:t>Uses high stakes summative assessment rigorously but sparingly</a:t>
              </a:r>
              <a:endParaRPr lang="en-US" sz="1200" b="1" dirty="0">
                <a:latin typeface="Comic Sans MS" pitchFamily="66" charset="0"/>
              </a:endParaRPr>
            </a:p>
          </p:txBody>
        </p:sp>
      </p:grpSp>
      <p:sp>
        <p:nvSpPr>
          <p:cNvPr id="48149" name="Text Box 21"/>
          <p:cNvSpPr txBox="1">
            <a:spLocks noChangeArrowheads="1"/>
          </p:cNvSpPr>
          <p:nvPr/>
        </p:nvSpPr>
        <p:spPr bwMode="auto">
          <a:xfrm>
            <a:off x="274638" y="274638"/>
            <a:ext cx="3325812" cy="1077218"/>
          </a:xfrm>
          <a:prstGeom prst="rect">
            <a:avLst/>
          </a:prstGeom>
          <a:noFill/>
          <a:ln w="9525">
            <a:noFill/>
            <a:miter lim="800000"/>
            <a:headEnd/>
            <a:tailEnd/>
          </a:ln>
          <a:extLst/>
        </p:spPr>
        <p:txBody>
          <a:bodyPr vert="horz" wrap="square" lIns="91440" tIns="45720" rIns="91440" bIns="45720" numCol="1" anchor="b" anchorCtr="0" compatLnSpc="1">
            <a:prstTxWarp prst="textNoShape">
              <a:avLst/>
            </a:prstTxWarp>
          </a:bodyPr>
          <a:lstStyle>
            <a:lvl1pPr eaLnBrk="1" hangingPunct="1">
              <a:defRPr sz="3200" b="1">
                <a:solidFill>
                  <a:schemeClr val="tx2"/>
                </a:solidFill>
                <a:latin typeface="+mj-lt"/>
                <a:ea typeface="+mj-ea"/>
                <a:cs typeface="+mj-cs"/>
              </a:defRPr>
            </a:lvl1pPr>
            <a:lvl2pPr eaLnBrk="0" hangingPunct="0">
              <a:defRPr sz="3900" b="1">
                <a:solidFill>
                  <a:schemeClr val="tx2"/>
                </a:solidFill>
              </a:defRPr>
            </a:lvl2pPr>
            <a:lvl3pPr eaLnBrk="0" hangingPunct="0">
              <a:defRPr sz="3900" b="1">
                <a:solidFill>
                  <a:schemeClr val="tx2"/>
                </a:solidFill>
              </a:defRPr>
            </a:lvl3pPr>
            <a:lvl4pPr eaLnBrk="0" hangingPunct="0">
              <a:defRPr sz="3900" b="1">
                <a:solidFill>
                  <a:schemeClr val="tx2"/>
                </a:solidFill>
              </a:defRPr>
            </a:lvl4pPr>
            <a:lvl5pPr eaLnBrk="0" hangingPunct="0">
              <a:defRPr sz="3900" b="1">
                <a:solidFill>
                  <a:schemeClr val="tx2"/>
                </a:solidFill>
              </a:defRPr>
            </a:lvl5pPr>
            <a:lvl6pPr marL="457200" fontAlgn="base">
              <a:spcBef>
                <a:spcPct val="0"/>
              </a:spcBef>
              <a:spcAft>
                <a:spcPct val="0"/>
              </a:spcAft>
              <a:defRPr sz="3900" b="1">
                <a:solidFill>
                  <a:schemeClr val="tx2"/>
                </a:solidFill>
              </a:defRPr>
            </a:lvl6pPr>
            <a:lvl7pPr marL="914400" fontAlgn="base">
              <a:spcBef>
                <a:spcPct val="0"/>
              </a:spcBef>
              <a:spcAft>
                <a:spcPct val="0"/>
              </a:spcAft>
              <a:defRPr sz="3900" b="1">
                <a:solidFill>
                  <a:schemeClr val="tx2"/>
                </a:solidFill>
              </a:defRPr>
            </a:lvl7pPr>
            <a:lvl8pPr marL="1371600" fontAlgn="base">
              <a:spcBef>
                <a:spcPct val="0"/>
              </a:spcBef>
              <a:spcAft>
                <a:spcPct val="0"/>
              </a:spcAft>
              <a:defRPr sz="3900" b="1">
                <a:solidFill>
                  <a:schemeClr val="tx2"/>
                </a:solidFill>
              </a:defRPr>
            </a:lvl8pPr>
            <a:lvl9pPr marL="1828800" fontAlgn="base">
              <a:spcBef>
                <a:spcPct val="0"/>
              </a:spcBef>
              <a:spcAft>
                <a:spcPct val="0"/>
              </a:spcAft>
              <a:defRPr sz="3900" b="1">
                <a:solidFill>
                  <a:schemeClr val="tx2"/>
                </a:solidFill>
              </a:defRPr>
            </a:lvl9pPr>
          </a:lstStyle>
          <a:p>
            <a:r>
              <a:rPr lang="en-GB" dirty="0"/>
              <a:t>Assessment for Learning</a:t>
            </a:r>
          </a:p>
        </p:txBody>
      </p:sp>
    </p:spTree>
    <p:extLst>
      <p:ext uri="{BB962C8B-B14F-4D97-AF65-F5344CB8AC3E}">
        <p14:creationId xmlns:p14="http://schemas.microsoft.com/office/powerpoint/2010/main" val="177701780"/>
      </p:ext>
    </p:extLst>
  </p:cSld>
  <p:clrMapOvr>
    <a:masterClrMapping/>
  </p:clrMapOvr>
  <p:transition spd="slow" advTm="0"/>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‘Impact on learning’</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0" indent="0">
              <a:buNone/>
            </a:pPr>
            <a:r>
              <a:rPr lang="en-GB" sz="2600" dirty="0"/>
              <a:t>Assessment is a central feature of teaching and the curriculum. It powerfully frames how students learn and what students achieve. It is one of the most significant influences on students’ experience of higher education and all that they gain from it. The reason for an explicit focus on improving assessment practice is the huge impact it has on the quality of learning. (Boud and Associates, 2010, p.1)</a:t>
            </a:r>
          </a:p>
          <a:p>
            <a:pPr marL="0" indent="0">
              <a:buNone/>
            </a:pPr>
            <a:endParaRPr lang="en-GB" sz="2600" dirty="0"/>
          </a:p>
        </p:txBody>
      </p:sp>
    </p:spTree>
    <p:extLst>
      <p:ext uri="{BB962C8B-B14F-4D97-AF65-F5344CB8AC3E}">
        <p14:creationId xmlns:p14="http://schemas.microsoft.com/office/powerpoint/2010/main" val="4134305903"/>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82" y="274638"/>
            <a:ext cx="7742094" cy="1143000"/>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Assessment literacy: students do better if they can: </a:t>
            </a:r>
          </a:p>
        </p:txBody>
      </p:sp>
      <p:sp>
        <p:nvSpPr>
          <p:cNvPr id="3" name="Content Placeholder 2"/>
          <p:cNvSpPr>
            <a:spLocks noGrp="1"/>
          </p:cNvSpPr>
          <p:nvPr>
            <p:ph idx="1"/>
          </p:nvPr>
        </p:nvSpPr>
        <p:spPr>
          <a:xfrm>
            <a:off x="214282" y="1357298"/>
            <a:ext cx="8483631" cy="4972065"/>
          </a:xfrm>
          <a:noFill/>
          <a:ln>
            <a:noFill/>
          </a:ln>
        </p:spPr>
        <p:txBody>
          <a:bodyPr vert="horz" wrap="square" lIns="91440" tIns="45720" rIns="91440" bIns="45720" numCol="1" anchor="t" anchorCtr="0" compatLnSpc="1">
            <a:prstTxWarp prst="textNoShape">
              <a:avLst/>
            </a:prstTxWarp>
            <a:normAutofit lnSpcReduction="10000"/>
          </a:bodyPr>
          <a:lstStyle/>
          <a:p>
            <a:r>
              <a:rPr lang="en-GB" sz="2600" b="1" dirty="0"/>
              <a:t>Make sense of key terms such as criteria, weightings, and level;</a:t>
            </a:r>
          </a:p>
          <a:p>
            <a:r>
              <a:rPr lang="en-GB" sz="2600" b="1" dirty="0"/>
              <a:t>Encounter a variety of assessment methods (e.g. presentations, portfolios, posters, assessed web participation, practicals, vivas etc) and get practice in using them;</a:t>
            </a:r>
          </a:p>
          <a:p>
            <a:r>
              <a:rPr lang="en-GB" sz="2600" b="1" dirty="0"/>
              <a:t>Be strategic in their behaviours, putting more work into aspects of an assignment with high weightings, interrogating criteria to find out what is really required and so on;</a:t>
            </a:r>
          </a:p>
          <a:p>
            <a:r>
              <a:rPr lang="en-GB" sz="2600" b="1" dirty="0"/>
              <a:t>Gain clarity on how the assessment regulations work in their HEI, including issues concerning submission, resubmission, pass marks, condonement etc.</a:t>
            </a:r>
          </a:p>
        </p:txBody>
      </p:sp>
    </p:spTree>
    <p:extLst>
      <p:ext uri="{BB962C8B-B14F-4D97-AF65-F5344CB8AC3E}">
        <p14:creationId xmlns:p14="http://schemas.microsoft.com/office/powerpoint/2010/main" val="7465724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A rethink is needed</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0" indent="0">
              <a:buNone/>
            </a:pPr>
            <a:r>
              <a:rPr lang="en-GB" sz="2600" dirty="0"/>
              <a:t>Universities face substantial change in a rapidly evolving global context. The challenges of meeting new expectations about academic standards in the next decade and beyond mean that assessment will need to be rethought and renewed. (Boud et al, 2010 p.1).</a:t>
            </a:r>
          </a:p>
          <a:p>
            <a:pPr marL="0" indent="0">
              <a:buNone/>
            </a:pPr>
            <a:endParaRPr lang="en-GB" sz="2600" dirty="0"/>
          </a:p>
          <a:p>
            <a:pPr marL="0" indent="0">
              <a:buNone/>
            </a:pPr>
            <a:endParaRPr lang="en-GB" sz="2600" dirty="0"/>
          </a:p>
        </p:txBody>
      </p:sp>
    </p:spTree>
    <p:extLst>
      <p:ext uri="{BB962C8B-B14F-4D97-AF65-F5344CB8AC3E}">
        <p14:creationId xmlns:p14="http://schemas.microsoft.com/office/powerpoint/2010/main" val="559173020"/>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1" descr="2 RUN Leeds Met Live-74.jpg"/>
          <p:cNvPicPr>
            <a:picLocks noChangeAspect="1"/>
          </p:cNvPicPr>
          <p:nvPr/>
        </p:nvPicPr>
        <p:blipFill>
          <a:blip r:embed="rId3" cstate="email"/>
          <a:srcRect/>
          <a:stretch>
            <a:fillRect/>
          </a:stretch>
        </p:blipFill>
        <p:spPr bwMode="auto">
          <a:xfrm>
            <a:off x="571500" y="762000"/>
            <a:ext cx="8001000" cy="5334000"/>
          </a:xfrm>
          <a:prstGeom prst="rect">
            <a:avLst/>
          </a:prstGeom>
          <a:noFill/>
          <a:ln w="9525">
            <a:noFill/>
            <a:miter lim="800000"/>
            <a:headEnd/>
            <a:tailEnd/>
          </a:ln>
        </p:spPr>
      </p:pic>
      <p:sp>
        <p:nvSpPr>
          <p:cNvPr id="4" name="Title 3"/>
          <p:cNvSpPr txBox="1">
            <a:spLocks/>
          </p:cNvSpPr>
          <p:nvPr/>
        </p:nvSpPr>
        <p:spPr>
          <a:xfrm>
            <a:off x="0" y="0"/>
            <a:ext cx="9144000" cy="914400"/>
          </a:xfrm>
          <a:prstGeom prst="rect">
            <a:avLst/>
          </a:prstGeom>
          <a:solidFill>
            <a:schemeClr val="bg1"/>
          </a:solidFill>
          <a:ln w="9525">
            <a:noFill/>
            <a:miter lim="800000"/>
            <a:headEnd/>
            <a:tailEnd/>
          </a:ln>
        </p:spPr>
        <p:txBody>
          <a:bodyPr/>
          <a:lstStyle>
            <a:defPPr>
              <a:defRPr lang="en-GB"/>
            </a:defPPr>
            <a:lvl1pPr algn="ctr">
              <a:defRPr sz="4000" b="1">
                <a:solidFill>
                  <a:srgbClr val="66FF66"/>
                </a:solidFill>
                <a:latin typeface="Calibri" pitchFamily="34" charset="0"/>
                <a:cs typeface="Arial" charset="0"/>
              </a:defRPr>
            </a:lvl1pPr>
          </a:lstStyle>
          <a:p>
            <a:r>
              <a:rPr lang="en-GB" sz="2800" dirty="0">
                <a:solidFill>
                  <a:schemeClr val="tx2">
                    <a:lumMod val="75000"/>
                  </a:schemeClr>
                </a:solidFill>
              </a:rPr>
              <a:t>How can we engage students through assessment?</a:t>
            </a:r>
          </a:p>
        </p:txBody>
      </p:sp>
    </p:spTree>
    <p:extLst>
      <p:ext uri="{BB962C8B-B14F-4D97-AF65-F5344CB8AC3E}">
        <p14:creationId xmlns:p14="http://schemas.microsoft.com/office/powerpoint/2010/main" val="40916530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idx="4294967295"/>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US" dirty="0"/>
              <a:t>My fit-for-purpose model of assessment: the key questions</a:t>
            </a:r>
          </a:p>
        </p:txBody>
      </p:sp>
      <p:sp>
        <p:nvSpPr>
          <p:cNvPr id="19459" name="Rectangle 3"/>
          <p:cNvSpPr>
            <a:spLocks noGrp="1" noChangeArrowheads="1"/>
          </p:cNvSpPr>
          <p:nvPr>
            <p:ph type="body" idx="4294967295"/>
          </p:nvPr>
        </p:nvSpPr>
        <p:spPr>
          <a:noFill/>
        </p:spPr>
        <p:txBody>
          <a:bodyPr lIns="92075" tIns="46038" rIns="92075" bIns="46038"/>
          <a:lstStyle/>
          <a:p>
            <a:r>
              <a:rPr lang="en-US" dirty="0"/>
              <a:t>Why are we assessing? (Purpose)</a:t>
            </a:r>
          </a:p>
          <a:p>
            <a:r>
              <a:rPr lang="en-US" dirty="0"/>
              <a:t>What is it we are actually assessing? (Focus)</a:t>
            </a:r>
          </a:p>
          <a:p>
            <a:r>
              <a:rPr lang="en-US" dirty="0"/>
              <a:t>How are we assessing? (Methodologies and approaches);</a:t>
            </a:r>
          </a:p>
          <a:p>
            <a:r>
              <a:rPr lang="en-US" dirty="0"/>
              <a:t>Who is best placed to assess? (Agency);</a:t>
            </a:r>
          </a:p>
          <a:p>
            <a:r>
              <a:rPr lang="en-US" dirty="0"/>
              <a:t>When should we assess? (Timing).</a:t>
            </a:r>
          </a:p>
        </p:txBody>
      </p:sp>
    </p:spTree>
    <p:extLst>
      <p:ext uri="{BB962C8B-B14F-4D97-AF65-F5344CB8AC3E}">
        <p14:creationId xmlns:p14="http://schemas.microsoft.com/office/powerpoint/2010/main" val="30237718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idx="4294967295"/>
          </p:nvPr>
        </p:nvSpPr>
        <p:spPr>
          <a:xfrm>
            <a:off x="685800" y="304801"/>
            <a:ext cx="7848600" cy="1123936"/>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US" dirty="0"/>
              <a:t>Purposes: the reasons for assessment: </a:t>
            </a:r>
            <a:br>
              <a:rPr lang="en-US" dirty="0"/>
            </a:br>
            <a:r>
              <a:rPr lang="en-US" dirty="0"/>
              <a:t>may include:</a:t>
            </a:r>
          </a:p>
        </p:txBody>
      </p:sp>
      <p:sp>
        <p:nvSpPr>
          <p:cNvPr id="20483" name="Rectangle 3"/>
          <p:cNvSpPr>
            <a:spLocks noGrp="1" noChangeArrowheads="1"/>
          </p:cNvSpPr>
          <p:nvPr>
            <p:ph type="body" idx="4294967295"/>
          </p:nvPr>
        </p:nvSpPr>
        <p:spPr>
          <a:xfrm>
            <a:off x="914400" y="1484784"/>
            <a:ext cx="7239000" cy="4992216"/>
          </a:xfrm>
          <a:noFill/>
        </p:spPr>
        <p:txBody>
          <a:bodyPr lIns="92075" tIns="46038" rIns="92075" bIns="46038"/>
          <a:lstStyle/>
          <a:p>
            <a:pPr eaLnBrk="1" hangingPunct="1"/>
            <a:r>
              <a:rPr lang="en-US" sz="2600" dirty="0"/>
              <a:t>Enabling students to get the measure of their achievement; </a:t>
            </a:r>
          </a:p>
          <a:p>
            <a:pPr eaLnBrk="1" hangingPunct="1"/>
            <a:r>
              <a:rPr lang="en-US" sz="2600" dirty="0"/>
              <a:t>Helping them consolidate their learning;</a:t>
            </a:r>
          </a:p>
          <a:p>
            <a:pPr eaLnBrk="1" hangingPunct="1"/>
            <a:r>
              <a:rPr lang="en-US" sz="2600" dirty="0"/>
              <a:t>Providing feedback so they can improve and remedy any deficiencies;</a:t>
            </a:r>
          </a:p>
          <a:p>
            <a:pPr eaLnBrk="1" hangingPunct="1"/>
            <a:r>
              <a:rPr lang="en-US" sz="2600" dirty="0"/>
              <a:t>motivating students to engage in their learning;</a:t>
            </a:r>
          </a:p>
          <a:p>
            <a:pPr eaLnBrk="1" hangingPunct="1"/>
            <a:r>
              <a:rPr lang="en-US" sz="2600" dirty="0"/>
              <a:t>providing them with opportunities to relate theory and practice.</a:t>
            </a:r>
          </a:p>
        </p:txBody>
      </p:sp>
    </p:spTree>
    <p:extLst>
      <p:ext uri="{BB962C8B-B14F-4D97-AF65-F5344CB8AC3E}">
        <p14:creationId xmlns:p14="http://schemas.microsoft.com/office/powerpoint/2010/main" val="33090556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idx="4294967295"/>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US" dirty="0"/>
              <a:t>more purposes...</a:t>
            </a:r>
          </a:p>
        </p:txBody>
      </p:sp>
      <p:sp>
        <p:nvSpPr>
          <p:cNvPr id="21507" name="Rectangle 3"/>
          <p:cNvSpPr>
            <a:spLocks noGrp="1" noChangeArrowheads="1"/>
          </p:cNvSpPr>
          <p:nvPr>
            <p:ph type="body" idx="4294967295"/>
          </p:nvPr>
        </p:nvSpPr>
        <p:spPr>
          <a:xfrm>
            <a:off x="642938" y="1285875"/>
            <a:ext cx="8001000" cy="4217988"/>
          </a:xfrm>
          <a:noFill/>
        </p:spPr>
        <p:txBody>
          <a:bodyPr lIns="92075" tIns="46038" rIns="92075" bIns="46038"/>
          <a:lstStyle/>
          <a:p>
            <a:pPr eaLnBrk="1" hangingPunct="1"/>
            <a:r>
              <a:rPr lang="en-US" sz="2600" dirty="0"/>
              <a:t>Helping students make sensible choices about option alternatives and directions for further study;</a:t>
            </a:r>
          </a:p>
          <a:p>
            <a:pPr eaLnBrk="1" hangingPunct="1"/>
            <a:r>
              <a:rPr lang="en-US" sz="2600" dirty="0"/>
              <a:t>demonstrating student employability;</a:t>
            </a:r>
          </a:p>
          <a:p>
            <a:pPr eaLnBrk="1" hangingPunct="1"/>
            <a:r>
              <a:rPr lang="en-US" sz="2600" dirty="0"/>
              <a:t>providing assurance of fitness to practice;</a:t>
            </a:r>
          </a:p>
          <a:p>
            <a:pPr eaLnBrk="1" hangingPunct="1"/>
            <a:r>
              <a:rPr lang="en-US" sz="2600" dirty="0"/>
              <a:t>giving feedback to teachers on effectiveness;</a:t>
            </a:r>
          </a:p>
          <a:p>
            <a:pPr eaLnBrk="1" hangingPunct="1"/>
            <a:r>
              <a:rPr lang="en-US" sz="2600" dirty="0"/>
              <a:t>providing statistics for internal and external agencies.</a:t>
            </a:r>
          </a:p>
          <a:p>
            <a:pPr eaLnBrk="1" hangingPunct="1"/>
            <a:endParaRPr lang="en-US" sz="2600" dirty="0"/>
          </a:p>
        </p:txBody>
      </p:sp>
    </p:spTree>
    <p:extLst>
      <p:ext uri="{BB962C8B-B14F-4D97-AF65-F5344CB8AC3E}">
        <p14:creationId xmlns:p14="http://schemas.microsoft.com/office/powerpoint/2010/main" val="25623269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idx="4294967295"/>
          </p:nvPr>
        </p:nvSpPr>
        <p:spPr/>
        <p:txBody>
          <a:bodyPr>
            <a:normAutofit/>
          </a:bodyPr>
          <a:lstStyle/>
          <a:p>
            <a:pPr eaLnBrk="1" hangingPunct="1"/>
            <a:r>
              <a:rPr lang="en-US" dirty="0"/>
              <a:t>Orientation/focus: choosing what we assess</a:t>
            </a:r>
          </a:p>
        </p:txBody>
      </p:sp>
      <p:sp>
        <p:nvSpPr>
          <p:cNvPr id="22531" name="Rectangle 3"/>
          <p:cNvSpPr>
            <a:spLocks noGrp="1" noChangeArrowheads="1"/>
          </p:cNvSpPr>
          <p:nvPr>
            <p:ph type="body" idx="4294967295"/>
          </p:nvPr>
        </p:nvSpPr>
        <p:spPr/>
        <p:txBody>
          <a:bodyPr/>
          <a:lstStyle/>
          <a:p>
            <a:pPr eaLnBrk="1" hangingPunct="1"/>
            <a:r>
              <a:rPr lang="en-US" dirty="0"/>
              <a:t>product or process?</a:t>
            </a:r>
          </a:p>
          <a:p>
            <a:pPr eaLnBrk="1" hangingPunct="1"/>
            <a:r>
              <a:rPr lang="en-US" dirty="0"/>
              <a:t>theory or practice?</a:t>
            </a:r>
          </a:p>
          <a:p>
            <a:pPr eaLnBrk="1" hangingPunct="1"/>
            <a:r>
              <a:rPr lang="en-US" dirty="0"/>
              <a:t>knowledge, skills and attitude (all sectors)?</a:t>
            </a:r>
          </a:p>
          <a:p>
            <a:pPr eaLnBrk="1" hangingPunct="1"/>
            <a:r>
              <a:rPr lang="en-US" dirty="0"/>
              <a:t>subject knowledge or application?</a:t>
            </a:r>
          </a:p>
          <a:p>
            <a:pPr eaLnBrk="1" hangingPunct="1"/>
            <a:r>
              <a:rPr lang="en-US" dirty="0"/>
              <a:t>what we’ve always assessed?</a:t>
            </a:r>
          </a:p>
          <a:p>
            <a:pPr eaLnBrk="1" hangingPunct="1"/>
            <a:r>
              <a:rPr lang="en-US" dirty="0"/>
              <a:t>what it’s easy to assess?</a:t>
            </a:r>
          </a:p>
        </p:txBody>
      </p:sp>
    </p:spTree>
    <p:extLst>
      <p:ext uri="{BB962C8B-B14F-4D97-AF65-F5344CB8AC3E}">
        <p14:creationId xmlns:p14="http://schemas.microsoft.com/office/powerpoint/2010/main" val="25712196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How: methods and approaches of assessment</a:t>
            </a:r>
          </a:p>
        </p:txBody>
      </p:sp>
      <p:sp>
        <p:nvSpPr>
          <p:cNvPr id="3" name="Content Placeholder 2"/>
          <p:cNvSpPr>
            <a:spLocks noGrp="1"/>
          </p:cNvSpPr>
          <p:nvPr>
            <p:ph idx="1"/>
          </p:nvPr>
        </p:nvSpPr>
        <p:spPr/>
        <p:txBody>
          <a:bodyPr/>
          <a:lstStyle/>
          <a:p>
            <a:r>
              <a:rPr lang="en-GB" dirty="0"/>
              <a:t>We need to choose authentic and appropriate means of assessing;</a:t>
            </a:r>
          </a:p>
          <a:p>
            <a:r>
              <a:rPr lang="en-GB" dirty="0"/>
              <a:t>Unseen exams, reports and essays are overused and there are many more methods in use in different universities in the UK and internationally which may be more fit-for-purpose;</a:t>
            </a:r>
          </a:p>
          <a:p>
            <a:r>
              <a:rPr lang="en-GB" dirty="0"/>
              <a:t>These include in-seminar assessments, posters, assessed blogs, portfolios, case studies, </a:t>
            </a:r>
            <a:r>
              <a:rPr lang="en-GB" dirty="0" err="1"/>
              <a:t>vivas</a:t>
            </a:r>
            <a:r>
              <a:rPr lang="en-GB" dirty="0"/>
              <a:t>, short answer tests, multiple choice and other CAA tests, reflective accounts, logs, projects, presentations, learning packages, annotated bibliographies, in-tray exercises, live briefs, and many more.</a:t>
            </a:r>
          </a:p>
        </p:txBody>
      </p:sp>
    </p:spTree>
    <p:extLst>
      <p:ext uri="{BB962C8B-B14F-4D97-AF65-F5344CB8AC3E}">
        <p14:creationId xmlns:p14="http://schemas.microsoft.com/office/powerpoint/2010/main" val="6166385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Rationale</a:t>
            </a:r>
          </a:p>
        </p:txBody>
      </p:sp>
      <p:sp>
        <p:nvSpPr>
          <p:cNvPr id="3" name="Content Placeholder 2"/>
          <p:cNvSpPr>
            <a:spLocks noGrp="1"/>
          </p:cNvSpPr>
          <p:nvPr>
            <p:ph idx="1"/>
          </p:nvPr>
        </p:nvSpPr>
        <p:spPr/>
        <p:txBody>
          <a:bodyPr/>
          <a:lstStyle/>
          <a:p>
            <a:pPr marL="0" indent="0">
              <a:buNone/>
            </a:pPr>
            <a:r>
              <a:rPr lang="en-GB" dirty="0"/>
              <a:t>In this workshop, we will explore the five key factors that need to be taken into account when designing effective assessment which fosters student engagement and learning: purpose (why?), 'focus (what?) methodologies &amp; approaches (how?), agency (who?) and timing (when?). </a:t>
            </a:r>
          </a:p>
          <a:p>
            <a:pPr marL="0" indent="0">
              <a:buNone/>
            </a:pPr>
            <a:r>
              <a:rPr lang="en-GB" dirty="0"/>
              <a:t>By the end of the workshop, participants will have had opportunities to consider how a concerted and holistic approach to assessment can help it to constructively align to learning outcomes and programme delivery, so that students value the process rather than just focusing on the resultant marks, as well as to identify some actions that could be taken to enhance assessment practice.</a:t>
            </a:r>
          </a:p>
        </p:txBody>
      </p:sp>
    </p:spTree>
    <p:extLst>
      <p:ext uri="{BB962C8B-B14F-4D97-AF65-F5344CB8AC3E}">
        <p14:creationId xmlns:p14="http://schemas.microsoft.com/office/powerpoint/2010/main" val="31725614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idx="4294967295"/>
          </p:nvPr>
        </p:nvSpPr>
        <p:spPr>
          <a:noFill/>
        </p:spPr>
        <p:txBody>
          <a:bodyPr lIns="92075" tIns="46038" rIns="92075" bIns="46038">
            <a:normAutofit/>
          </a:bodyPr>
          <a:lstStyle/>
          <a:p>
            <a:pPr eaLnBrk="1" hangingPunct="1"/>
            <a:r>
              <a:rPr lang="en-US" dirty="0"/>
              <a:t>Agency: choosing who is best placed to assess</a:t>
            </a:r>
          </a:p>
        </p:txBody>
      </p:sp>
      <p:sp>
        <p:nvSpPr>
          <p:cNvPr id="27651" name="Rectangle 3"/>
          <p:cNvSpPr>
            <a:spLocks noGrp="1" noChangeArrowheads="1"/>
          </p:cNvSpPr>
          <p:nvPr>
            <p:ph type="body" idx="4294967295"/>
          </p:nvPr>
        </p:nvSpPr>
        <p:spPr>
          <a:noFill/>
        </p:spPr>
        <p:txBody>
          <a:bodyPr lIns="92075" tIns="46038" rIns="92075" bIns="46038"/>
          <a:lstStyle/>
          <a:p>
            <a:pPr eaLnBrk="1" hangingPunct="1"/>
            <a:r>
              <a:rPr lang="en-US"/>
              <a:t>tutor assessment</a:t>
            </a:r>
          </a:p>
          <a:p>
            <a:pPr eaLnBrk="1" hangingPunct="1"/>
            <a:r>
              <a:rPr lang="en-US"/>
              <a:t>self-assessment</a:t>
            </a:r>
          </a:p>
          <a:p>
            <a:pPr eaLnBrk="1" hangingPunct="1"/>
            <a:r>
              <a:rPr lang="en-US"/>
              <a:t>peer assessment, (either inter or intra peer)</a:t>
            </a:r>
          </a:p>
          <a:p>
            <a:pPr eaLnBrk="1" hangingPunct="1"/>
            <a:r>
              <a:rPr lang="en-US"/>
              <a:t>employers, practice tutors and line managers</a:t>
            </a:r>
          </a:p>
          <a:p>
            <a:pPr eaLnBrk="1" hangingPunct="1"/>
            <a:r>
              <a:rPr lang="en-US"/>
              <a:t>client assessment</a:t>
            </a:r>
          </a:p>
        </p:txBody>
      </p:sp>
    </p:spTree>
    <p:extLst>
      <p:ext uri="{BB962C8B-B14F-4D97-AF65-F5344CB8AC3E}">
        <p14:creationId xmlns:p14="http://schemas.microsoft.com/office/powerpoint/2010/main" val="379493099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When: timing is crucial</a:t>
            </a:r>
          </a:p>
        </p:txBody>
      </p:sp>
      <p:sp>
        <p:nvSpPr>
          <p:cNvPr id="3" name="Content Placeholder 2"/>
          <p:cNvSpPr>
            <a:spLocks noGrp="1"/>
          </p:cNvSpPr>
          <p:nvPr>
            <p:ph idx="1"/>
          </p:nvPr>
        </p:nvSpPr>
        <p:spPr/>
        <p:txBody>
          <a:bodyPr/>
          <a:lstStyle/>
          <a:p>
            <a:r>
              <a:rPr lang="en-GB" dirty="0"/>
              <a:t>If all assessment is left to the end of the programme or the end of module, there is a high risk of failure and under-performance;</a:t>
            </a:r>
          </a:p>
          <a:p>
            <a:r>
              <a:rPr lang="en-GB" dirty="0"/>
              <a:t>Incremental activities leading to a </a:t>
            </a:r>
            <a:r>
              <a:rPr lang="en-GB" dirty="0" err="1"/>
              <a:t>culminative</a:t>
            </a:r>
            <a:r>
              <a:rPr lang="en-GB" dirty="0"/>
              <a:t>/ capstone assignment or multiple small assignments can help to avoid ‘sudden death’;</a:t>
            </a:r>
          </a:p>
          <a:p>
            <a:r>
              <a:rPr lang="en-GB" dirty="0"/>
              <a:t>We should aim to avoid assessing students only when it fits our systems and instead strive to assess students as they become ready.</a:t>
            </a:r>
          </a:p>
        </p:txBody>
      </p:sp>
    </p:spTree>
    <p:extLst>
      <p:ext uri="{BB962C8B-B14F-4D97-AF65-F5344CB8AC3E}">
        <p14:creationId xmlns:p14="http://schemas.microsoft.com/office/powerpoint/2010/main" val="28264621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57166"/>
            <a:ext cx="7427168" cy="1060472"/>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Designing fit for purpose assessment methods &amp; approaches: 10 questions </a:t>
            </a:r>
          </a:p>
        </p:txBody>
      </p:sp>
      <p:sp>
        <p:nvSpPr>
          <p:cNvPr id="3" name="Content Placeholder 2"/>
          <p:cNvSpPr>
            <a:spLocks noGrp="1"/>
          </p:cNvSpPr>
          <p:nvPr>
            <p:ph idx="1"/>
          </p:nvPr>
        </p:nvSpPr>
        <p:spPr/>
        <p:txBody>
          <a:bodyPr>
            <a:normAutofit/>
          </a:bodyPr>
          <a:lstStyle/>
          <a:p>
            <a:pPr marL="457200" indent="-457200">
              <a:buClr>
                <a:schemeClr val="tx2">
                  <a:lumMod val="75000"/>
                </a:schemeClr>
              </a:buClr>
              <a:buSzPct val="100000"/>
              <a:buFont typeface="+mj-lt"/>
              <a:buAutoNum type="arabicPeriod"/>
            </a:pPr>
            <a:r>
              <a:rPr lang="en-GB" sz="2400" b="1" dirty="0"/>
              <a:t>Are your assignments fully and constructively aligned with your learning outcomes?</a:t>
            </a:r>
          </a:p>
          <a:p>
            <a:pPr marL="457200" indent="-457200">
              <a:buClr>
                <a:schemeClr val="tx2">
                  <a:lumMod val="75000"/>
                </a:schemeClr>
              </a:buClr>
              <a:buSzPct val="100000"/>
              <a:buFont typeface="+mj-lt"/>
              <a:buAutoNum type="arabicPeriod"/>
            </a:pPr>
            <a:r>
              <a:rPr lang="en-GB" sz="2400" b="1" dirty="0"/>
              <a:t>Do they comply with UU’s requirements in terms of number, word limits etc?</a:t>
            </a:r>
          </a:p>
          <a:p>
            <a:pPr marL="457200" indent="-457200">
              <a:buClr>
                <a:schemeClr val="tx2">
                  <a:lumMod val="75000"/>
                </a:schemeClr>
              </a:buClr>
              <a:buSzPct val="100000"/>
              <a:buFont typeface="+mj-lt"/>
              <a:buAutoNum type="arabicPeriod"/>
            </a:pPr>
            <a:r>
              <a:rPr lang="en-GB" sz="2400" b="1" dirty="0"/>
              <a:t>Are summative assessments undertaken throughout the course, or is everything ‘sudden death’ end-point? </a:t>
            </a:r>
          </a:p>
          <a:p>
            <a:pPr marL="457200" indent="-457200">
              <a:buClr>
                <a:schemeClr val="tx2">
                  <a:lumMod val="75000"/>
                </a:schemeClr>
              </a:buClr>
              <a:buSzPct val="100000"/>
              <a:buFont typeface="+mj-lt"/>
              <a:buAutoNum type="arabicPeriod"/>
            </a:pPr>
            <a:r>
              <a:rPr lang="en-GB" sz="2400" b="1" dirty="0"/>
              <a:t>Is there excessive bunching of assignments in different modules that is highly stressful for students and unmanageable staff?</a:t>
            </a:r>
          </a:p>
          <a:p>
            <a:pPr marL="457200" indent="-457200">
              <a:buClr>
                <a:schemeClr val="tx2">
                  <a:lumMod val="75000"/>
                </a:schemeClr>
              </a:buClr>
              <a:buSzPct val="100000"/>
              <a:buFont typeface="+mj-lt"/>
              <a:buAutoNum type="arabicPeriod"/>
            </a:pPr>
            <a:r>
              <a:rPr lang="en-GB" sz="2400" b="1" dirty="0"/>
              <a:t>Are there plenty of opportunities for formative assessment, especially early on?</a:t>
            </a:r>
          </a:p>
        </p:txBody>
      </p:sp>
    </p:spTree>
    <p:extLst>
      <p:ext uri="{BB962C8B-B14F-4D97-AF65-F5344CB8AC3E}">
        <p14:creationId xmlns:p14="http://schemas.microsoft.com/office/powerpoint/2010/main" val="181066067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3"/>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And the next five:</a:t>
            </a:r>
          </a:p>
        </p:txBody>
      </p:sp>
      <p:sp>
        <p:nvSpPr>
          <p:cNvPr id="19459" name="Content Placeholder 4"/>
          <p:cNvSpPr>
            <a:spLocks noGrp="1"/>
          </p:cNvSpPr>
          <p:nvPr>
            <p:ph idx="1"/>
          </p:nvPr>
        </p:nvSpPr>
        <p:spPr>
          <a:xfrm>
            <a:off x="457200" y="1371600"/>
            <a:ext cx="8229600" cy="4754563"/>
          </a:xfrm>
          <a:noFill/>
          <a:ln w="9525">
            <a:noFill/>
            <a:miter lim="800000"/>
            <a:headEnd/>
            <a:tailEnd/>
          </a:ln>
        </p:spPr>
        <p:txBody>
          <a:bodyPr vert="horz" wrap="square" lIns="91440" tIns="45720" rIns="91440" bIns="45720" numCol="1" anchor="t" anchorCtr="0" compatLnSpc="1">
            <a:prstTxWarp prst="textNoShape">
              <a:avLst/>
            </a:prstTxWarp>
            <a:normAutofit/>
          </a:bodyPr>
          <a:lstStyle/>
          <a:p>
            <a:pPr marL="457200" indent="-457200" fontAlgn="base">
              <a:spcBef>
                <a:spcPts val="600"/>
              </a:spcBef>
              <a:spcAft>
                <a:spcPct val="0"/>
              </a:spcAft>
              <a:buClr>
                <a:schemeClr val="tx2"/>
              </a:buClr>
              <a:buSzPct val="100000"/>
              <a:buFont typeface="+mj-lt"/>
              <a:buAutoNum type="arabicPeriod" startAt="6"/>
            </a:pPr>
            <a:r>
              <a:rPr lang="en-GB" sz="2400" b="1" dirty="0"/>
              <a:t>Are students over-assessed? </a:t>
            </a:r>
          </a:p>
          <a:p>
            <a:pPr marL="457200" indent="-457200" fontAlgn="base">
              <a:spcBef>
                <a:spcPts val="600"/>
              </a:spcBef>
              <a:spcAft>
                <a:spcPct val="0"/>
              </a:spcAft>
              <a:buClr>
                <a:schemeClr val="tx2"/>
              </a:buClr>
              <a:buSzPct val="100000"/>
              <a:buFont typeface="+mj-lt"/>
              <a:buAutoNum type="arabicPeriod" startAt="6"/>
            </a:pPr>
            <a:r>
              <a:rPr lang="en-GB" sz="2400" b="1" dirty="0"/>
              <a:t>Do staff have time to mark the assessments in time for exam boards etc?</a:t>
            </a:r>
          </a:p>
          <a:p>
            <a:pPr marL="457200" indent="-457200" fontAlgn="base">
              <a:spcBef>
                <a:spcPts val="600"/>
              </a:spcBef>
              <a:spcAft>
                <a:spcPct val="0"/>
              </a:spcAft>
              <a:buClr>
                <a:schemeClr val="tx2"/>
              </a:buClr>
              <a:buSzPct val="100000"/>
              <a:buFont typeface="+mj-lt"/>
              <a:buAutoNum type="arabicPeriod" startAt="6"/>
            </a:pPr>
            <a:r>
              <a:rPr lang="en-GB" sz="2400" b="1" dirty="0"/>
              <a:t>When you have introduced innovative assignments, have they been introduced instead of existing ones or simply added to the assessment diet?</a:t>
            </a:r>
          </a:p>
          <a:p>
            <a:pPr marL="457200" indent="-457200" fontAlgn="base">
              <a:spcBef>
                <a:spcPts val="600"/>
              </a:spcBef>
              <a:spcAft>
                <a:spcPct val="0"/>
              </a:spcAft>
              <a:buClr>
                <a:schemeClr val="tx2"/>
              </a:buClr>
              <a:buSzPct val="100000"/>
              <a:buFont typeface="+mj-lt"/>
              <a:buAutoNum type="arabicPeriod" startAt="6"/>
            </a:pPr>
            <a:r>
              <a:rPr lang="en-GB" sz="2400" b="1" dirty="0"/>
              <a:t>Are students encouraged to make good use of the feedback they receive?</a:t>
            </a:r>
          </a:p>
          <a:p>
            <a:pPr marL="457200" indent="-457200" fontAlgn="base">
              <a:spcBef>
                <a:spcPts val="600"/>
              </a:spcBef>
              <a:spcAft>
                <a:spcPct val="0"/>
              </a:spcAft>
              <a:buClr>
                <a:schemeClr val="tx2"/>
              </a:buClr>
              <a:buSzPct val="100000"/>
              <a:buFont typeface="+mj-lt"/>
              <a:buAutoNum type="arabicPeriod" startAt="6"/>
            </a:pPr>
            <a:r>
              <a:rPr lang="en-GB" sz="2400" b="1" dirty="0"/>
              <a:t>Do the students perceive your assessment diet to be fair and providing meaningful recognition of their achievements?</a:t>
            </a:r>
          </a:p>
        </p:txBody>
      </p:sp>
    </p:spTree>
    <p:extLst>
      <p:ext uri="{BB962C8B-B14F-4D97-AF65-F5344CB8AC3E}">
        <p14:creationId xmlns:p14="http://schemas.microsoft.com/office/powerpoint/2010/main" val="337318367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fiar4.jpg"/>
          <p:cNvPicPr>
            <a:picLocks noChangeAspect="1"/>
          </p:cNvPicPr>
          <p:nvPr/>
        </p:nvPicPr>
        <p:blipFill>
          <a:blip r:embed="rId3" cstate="email">
            <a:lum contrast="10000"/>
          </a:blip>
          <a:stretch>
            <a:fillRect/>
          </a:stretch>
        </p:blipFill>
        <p:spPr>
          <a:xfrm>
            <a:off x="44895" y="173954"/>
            <a:ext cx="9099105" cy="6279382"/>
          </a:xfrm>
          <a:prstGeom prst="rect">
            <a:avLst/>
          </a:prstGeom>
        </p:spPr>
      </p:pic>
    </p:spTree>
    <p:extLst>
      <p:ext uri="{BB962C8B-B14F-4D97-AF65-F5344CB8AC3E}">
        <p14:creationId xmlns:p14="http://schemas.microsoft.com/office/powerpoint/2010/main" val="108114649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Good feedback: </a:t>
            </a:r>
          </a:p>
        </p:txBody>
      </p:sp>
      <p:sp>
        <p:nvSpPr>
          <p:cNvPr id="3" name="Content Placeholder 2"/>
          <p:cNvSpPr>
            <a:spLocks noGrp="1"/>
          </p:cNvSpPr>
          <p:nvPr>
            <p:ph idx="1"/>
          </p:nvPr>
        </p:nvSpPr>
        <p:spPr/>
        <p:txBody>
          <a:bodyPr/>
          <a:lstStyle/>
          <a:p>
            <a:pPr lvl="0">
              <a:buSzPct val="100000"/>
              <a:buFont typeface="+mj-lt"/>
              <a:buAutoNum type="arabicPeriod"/>
            </a:pPr>
            <a:r>
              <a:rPr lang="en-GB" sz="2600" dirty="0"/>
              <a:t>Is dialogic, rather than mono-directional, giving students chances to respond to comments from their markers and seek clarification where necessary. </a:t>
            </a:r>
          </a:p>
          <a:p>
            <a:pPr lvl="0">
              <a:buSzPct val="100000"/>
              <a:buFont typeface="+mj-lt"/>
              <a:buAutoNum type="arabicPeriod"/>
            </a:pPr>
            <a:r>
              <a:rPr lang="en-GB" sz="2600" dirty="0"/>
              <a:t>Helps clarify what good work looks like, so students are really clear about goals, criteria and expected standards, and provides opportunities to close the gap between current and desired performance.</a:t>
            </a:r>
          </a:p>
          <a:p>
            <a:pPr lvl="0">
              <a:buSzPct val="100000"/>
              <a:buNone/>
            </a:pPr>
            <a:endParaRPr lang="en-GB" sz="2800" dirty="0"/>
          </a:p>
          <a:p>
            <a:pPr lvl="0">
              <a:buSzPct val="100000"/>
              <a:buNone/>
            </a:pPr>
            <a:r>
              <a:rPr lang="en-GB" sz="2000" dirty="0"/>
              <a:t>after Brown, S. (2015), Assessment, learning and teaching in higher education: global perspectives, Palgrave</a:t>
            </a:r>
          </a:p>
        </p:txBody>
      </p:sp>
    </p:spTree>
    <p:extLst>
      <p:ext uri="{BB962C8B-B14F-4D97-AF65-F5344CB8AC3E}">
        <p14:creationId xmlns:p14="http://schemas.microsoft.com/office/powerpoint/2010/main" val="3104639056"/>
      </p:ext>
    </p:extLst>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Good feedback:</a:t>
            </a:r>
          </a:p>
        </p:txBody>
      </p:sp>
      <p:sp>
        <p:nvSpPr>
          <p:cNvPr id="3" name="Content Placeholder 2"/>
          <p:cNvSpPr>
            <a:spLocks noGrp="1"/>
          </p:cNvSpPr>
          <p:nvPr>
            <p:ph idx="1"/>
          </p:nvPr>
        </p:nvSpPr>
        <p:spPr/>
        <p:txBody>
          <a:bodyPr/>
          <a:lstStyle/>
          <a:p>
            <a:pPr lvl="0">
              <a:buSzPct val="100000"/>
              <a:buFont typeface="+mj-lt"/>
              <a:buAutoNum type="arabicPeriod" startAt="3"/>
            </a:pPr>
            <a:r>
              <a:rPr lang="en-GB" sz="2600" dirty="0"/>
              <a:t>Actively facilitates students reviewing their own work and reflecting on it, so that they become good judges of the quality of their own work. </a:t>
            </a:r>
          </a:p>
          <a:p>
            <a:pPr>
              <a:buSzPct val="100000"/>
              <a:buFont typeface="+mj-lt"/>
              <a:buAutoNum type="arabicPeriod" startAt="3"/>
            </a:pPr>
            <a:r>
              <a:rPr lang="en-GB" sz="2600" dirty="0"/>
              <a:t>Doesn’t just correct errors and indicate problems, potentially leaving students discouraged and demotivated, but also highlights good work and encourages them to believe they can improve and succeed.</a:t>
            </a:r>
          </a:p>
          <a:p>
            <a:pPr>
              <a:buSzPct val="100000"/>
              <a:buFont typeface="+mj-lt"/>
              <a:buAutoNum type="arabicPeriod" startAt="3"/>
            </a:pPr>
            <a:endParaRPr lang="en-GB" sz="2600" dirty="0"/>
          </a:p>
        </p:txBody>
      </p:sp>
    </p:spTree>
    <p:extLst>
      <p:ext uri="{BB962C8B-B14F-4D97-AF65-F5344CB8AC3E}">
        <p14:creationId xmlns:p14="http://schemas.microsoft.com/office/powerpoint/2010/main" val="2058037633"/>
      </p:ext>
    </p:extLst>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Good feedback:</a:t>
            </a:r>
          </a:p>
        </p:txBody>
      </p:sp>
      <p:sp>
        <p:nvSpPr>
          <p:cNvPr id="3" name="Content Placeholder 2"/>
          <p:cNvSpPr>
            <a:spLocks noGrp="1"/>
          </p:cNvSpPr>
          <p:nvPr>
            <p:ph idx="1"/>
          </p:nvPr>
        </p:nvSpPr>
        <p:spPr/>
        <p:txBody>
          <a:bodyPr/>
          <a:lstStyle/>
          <a:p>
            <a:pPr lvl="0">
              <a:buSzPct val="100000"/>
              <a:buFont typeface="+mj-lt"/>
              <a:buAutoNum type="arabicPeriod" startAt="5"/>
            </a:pPr>
            <a:r>
              <a:rPr lang="en-GB" sz="2600" dirty="0"/>
              <a:t>Delivers high-quality information to students about their achievements to date and how they can improve their future work. Where there are errors, students should be able to see what needs to be done to remediate them, and where they are undershooting in terms of achievement, they should be able to perceive how to make their work even better. </a:t>
            </a:r>
          </a:p>
        </p:txBody>
      </p:sp>
    </p:spTree>
    <p:extLst>
      <p:ext uri="{BB962C8B-B14F-4D97-AF65-F5344CB8AC3E}">
        <p14:creationId xmlns:p14="http://schemas.microsoft.com/office/powerpoint/2010/main" val="253340005"/>
      </p:ext>
    </p:extLst>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806432"/>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Good feedback:</a:t>
            </a:r>
          </a:p>
        </p:txBody>
      </p:sp>
      <p:sp>
        <p:nvSpPr>
          <p:cNvPr id="3" name="Content Placeholder 2"/>
          <p:cNvSpPr>
            <a:spLocks noGrp="1"/>
          </p:cNvSpPr>
          <p:nvPr>
            <p:ph idx="1"/>
          </p:nvPr>
        </p:nvSpPr>
        <p:spPr>
          <a:xfrm>
            <a:off x="358775" y="1214423"/>
            <a:ext cx="8605838" cy="4652978"/>
          </a:xfrm>
        </p:spPr>
        <p:txBody>
          <a:bodyPr/>
          <a:lstStyle/>
          <a:p>
            <a:pPr>
              <a:buSzPct val="100000"/>
              <a:buFont typeface="+mj-lt"/>
              <a:buAutoNum type="arabicPeriod" startAt="6"/>
            </a:pPr>
            <a:r>
              <a:rPr lang="en-GB" sz="2600" dirty="0"/>
              <a:t>Offers ‘feed-forward’ aiming to ‘increase the value of feedback to the students by focusing comments not only on the past and present … but also on the future – what the student might aim to do, or do differently in the next assignment or assessment if they are to continue to do well or to do better’ (</a:t>
            </a:r>
            <a:r>
              <a:rPr lang="en-GB" sz="2600" dirty="0" err="1"/>
              <a:t>Hounsell</a:t>
            </a:r>
            <a:r>
              <a:rPr lang="en-GB" sz="2600" dirty="0"/>
              <a:t>, 2008, p. 5).</a:t>
            </a:r>
          </a:p>
          <a:p>
            <a:pPr lvl="0">
              <a:buSzPct val="100000"/>
              <a:buFont typeface="+mj-lt"/>
              <a:buAutoNum type="arabicPeriod" startAt="6"/>
            </a:pPr>
            <a:r>
              <a:rPr lang="en-GB" sz="2600" dirty="0"/>
              <a:t>Ensures that the mark isn’t the only thing that students take note of when work is returned, but that they are encouraged to read and use the advice given in feedback and apply it to future assignments. </a:t>
            </a:r>
          </a:p>
          <a:p>
            <a:pPr>
              <a:buSzPct val="100000"/>
              <a:buFont typeface="+mj-lt"/>
              <a:buAutoNum type="arabicPeriod" startAt="6"/>
            </a:pPr>
            <a:endParaRPr lang="en-GB" sz="2600" dirty="0"/>
          </a:p>
        </p:txBody>
      </p:sp>
    </p:spTree>
    <p:extLst>
      <p:ext uri="{BB962C8B-B14F-4D97-AF65-F5344CB8AC3E}">
        <p14:creationId xmlns:p14="http://schemas.microsoft.com/office/powerpoint/2010/main" val="2628801301"/>
      </p:ext>
    </p:extLst>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Sadler, the most cited author on formative assessment argues:</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buNone/>
            </a:pPr>
            <a:r>
              <a:rPr lang="en-GB" sz="2600" dirty="0"/>
              <a:t>“Students need to be exposed to, and gain experience in making judgements about, a variety of works of different quality... They need planned rather than random exposure to exemplars, and experience in making judgements about quality. They need to create verbalised rationales and accounts of how various works could have been done better. Finally, they need to engage in evaluative conversations with teachers and other students.” </a:t>
            </a:r>
          </a:p>
          <a:p>
            <a:pPr eaLnBrk="1" hangingPunct="1">
              <a:lnSpc>
                <a:spcPct val="100000"/>
              </a:lnSpc>
              <a:buNone/>
            </a:pPr>
            <a:endParaRPr lang="en-GB" sz="2600" dirty="0"/>
          </a:p>
        </p:txBody>
      </p:sp>
    </p:spTree>
    <p:extLst>
      <p:ext uri="{BB962C8B-B14F-4D97-AF65-F5344CB8AC3E}">
        <p14:creationId xmlns:p14="http://schemas.microsoft.com/office/powerpoint/2010/main" val="22028292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p:cNvSpPr/>
          <p:nvPr/>
        </p:nvSpPr>
        <p:spPr>
          <a:xfrm>
            <a:off x="683568" y="548680"/>
            <a:ext cx="7776864" cy="5832648"/>
          </a:xfrm>
          <a:prstGeom prst="ellipse">
            <a:avLst/>
          </a:prstGeom>
          <a:solidFill>
            <a:schemeClr val="bg1"/>
          </a:solidFill>
          <a:ln w="762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GB" sz="1800" b="1">
              <a:solidFill>
                <a:prstClr val="white"/>
              </a:solidFill>
            </a:endParaRPr>
          </a:p>
        </p:txBody>
      </p:sp>
      <p:sp>
        <p:nvSpPr>
          <p:cNvPr id="5" name="Rectangle 4"/>
          <p:cNvSpPr/>
          <p:nvPr/>
        </p:nvSpPr>
        <p:spPr>
          <a:xfrm>
            <a:off x="251520" y="2708920"/>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Evaluating programmes, strengths and areas for improvement</a:t>
            </a:r>
          </a:p>
        </p:txBody>
      </p:sp>
      <p:sp>
        <p:nvSpPr>
          <p:cNvPr id="6" name="Rectangle 5"/>
          <p:cNvSpPr/>
          <p:nvPr/>
        </p:nvSpPr>
        <p:spPr>
          <a:xfrm>
            <a:off x="6732240" y="2708920"/>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Considering delivery modes: face-to-face, online, PBL, blended…</a:t>
            </a:r>
          </a:p>
        </p:txBody>
      </p:sp>
      <p:sp>
        <p:nvSpPr>
          <p:cNvPr id="7" name="Rectangle 6"/>
          <p:cNvSpPr/>
          <p:nvPr/>
        </p:nvSpPr>
        <p:spPr>
          <a:xfrm>
            <a:off x="3347864" y="188640"/>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Determining and reviewing subject material: currency, relevance, level</a:t>
            </a:r>
          </a:p>
        </p:txBody>
      </p:sp>
      <p:sp>
        <p:nvSpPr>
          <p:cNvPr id="8" name="Rectangle 7"/>
          <p:cNvSpPr/>
          <p:nvPr/>
        </p:nvSpPr>
        <p:spPr>
          <a:xfrm>
            <a:off x="3347864" y="5301208"/>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Designing fit for purpose assessment methods and approaches</a:t>
            </a:r>
          </a:p>
        </p:txBody>
      </p:sp>
      <p:sp>
        <p:nvSpPr>
          <p:cNvPr id="9" name="Rectangle 8"/>
          <p:cNvSpPr/>
          <p:nvPr/>
        </p:nvSpPr>
        <p:spPr>
          <a:xfrm>
            <a:off x="611560" y="764704"/>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Enhancing quality, seeking continuous improvement</a:t>
            </a:r>
          </a:p>
        </p:txBody>
      </p:sp>
      <p:sp>
        <p:nvSpPr>
          <p:cNvPr id="10" name="Rectangle 9"/>
          <p:cNvSpPr/>
          <p:nvPr/>
        </p:nvSpPr>
        <p:spPr>
          <a:xfrm>
            <a:off x="6300192" y="692696"/>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Designing and refining learning outcomes</a:t>
            </a:r>
          </a:p>
        </p:txBody>
      </p:sp>
      <p:sp>
        <p:nvSpPr>
          <p:cNvPr id="11" name="Rectangle 10"/>
          <p:cNvSpPr/>
          <p:nvPr/>
        </p:nvSpPr>
        <p:spPr>
          <a:xfrm>
            <a:off x="611560" y="4725144"/>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Assuring quality, matching HEI, national and PSRB requirements</a:t>
            </a:r>
          </a:p>
        </p:txBody>
      </p:sp>
      <p:sp>
        <p:nvSpPr>
          <p:cNvPr id="12" name="Rectangle 11"/>
          <p:cNvSpPr/>
          <p:nvPr/>
        </p:nvSpPr>
        <p:spPr>
          <a:xfrm>
            <a:off x="6300192" y="4725144"/>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Thinking through student support</a:t>
            </a:r>
          </a:p>
        </p:txBody>
      </p:sp>
      <p:sp>
        <p:nvSpPr>
          <p:cNvPr id="24" name="Rectangle 23"/>
          <p:cNvSpPr/>
          <p:nvPr/>
        </p:nvSpPr>
        <p:spPr>
          <a:xfrm>
            <a:off x="3347864" y="2708920"/>
            <a:ext cx="2160240" cy="1440160"/>
          </a:xfrm>
          <a:prstGeom prst="rect">
            <a:avLst/>
          </a:prstGeom>
          <a:solidFill>
            <a:schemeClr val="bg1"/>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3200" b="1" dirty="0">
                <a:solidFill>
                  <a:prstClr val="black"/>
                </a:solidFill>
              </a:rPr>
              <a:t>Curriculum</a:t>
            </a:r>
          </a:p>
          <a:p>
            <a:pPr algn="ctr" fontAlgn="auto">
              <a:spcBef>
                <a:spcPts val="0"/>
              </a:spcBef>
              <a:spcAft>
                <a:spcPts val="0"/>
              </a:spcAft>
            </a:pPr>
            <a:r>
              <a:rPr lang="en-GB" sz="3200" b="1" dirty="0">
                <a:solidFill>
                  <a:prstClr val="black"/>
                </a:solidFill>
              </a:rPr>
              <a:t>Design</a:t>
            </a:r>
          </a:p>
          <a:p>
            <a:pPr algn="ctr" fontAlgn="auto">
              <a:spcBef>
                <a:spcPts val="0"/>
              </a:spcBef>
              <a:spcAft>
                <a:spcPts val="0"/>
              </a:spcAft>
            </a:pPr>
            <a:r>
              <a:rPr lang="en-GB" sz="3200" b="1" dirty="0">
                <a:solidFill>
                  <a:prstClr val="black"/>
                </a:solidFill>
              </a:rPr>
              <a:t>Essentials</a:t>
            </a:r>
          </a:p>
        </p:txBody>
      </p:sp>
    </p:spTree>
    <p:extLst>
      <p:ext uri="{BB962C8B-B14F-4D97-AF65-F5344CB8AC3E}">
        <p14:creationId xmlns:p14="http://schemas.microsoft.com/office/powerpoint/2010/main" val="247468800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Five things students really hate about feedback</a:t>
            </a:r>
          </a:p>
        </p:txBody>
      </p:sp>
      <p:sp>
        <p:nvSpPr>
          <p:cNvPr id="3" name="Content Placeholder 2"/>
          <p:cNvSpPr>
            <a:spLocks noGrp="1"/>
          </p:cNvSpPr>
          <p:nvPr>
            <p:ph idx="1"/>
          </p:nvPr>
        </p:nvSpPr>
        <p:spPr/>
        <p:txBody>
          <a:bodyPr/>
          <a:lstStyle/>
          <a:p>
            <a:pPr marL="514350" indent="-514350">
              <a:buSzPct val="100000"/>
              <a:buFont typeface="+mj-lt"/>
              <a:buAutoNum type="arabicPeriod"/>
            </a:pPr>
            <a:r>
              <a:rPr lang="en-GB" sz="2600" dirty="0"/>
              <a:t>Poorly written comments that are nigh on impossible to decode, especially when impenetrable acronyms or abbreviations are used, or where handwriting is in an unfamiliar alphabet and is illegible. </a:t>
            </a:r>
          </a:p>
          <a:p>
            <a:pPr marL="514350" indent="-514350">
              <a:buSzPct val="100000"/>
              <a:buFont typeface="+mj-lt"/>
              <a:buAutoNum type="arabicPeriod"/>
            </a:pPr>
            <a:r>
              <a:rPr lang="en-GB" sz="2600" dirty="0"/>
              <a:t>Cursory and derogatory remarks that leave them feeling demoralised ‘Weak argument’, ‘Shoddy work’, ‘Hopeless’, ‘Under-developed’, and so on. </a:t>
            </a:r>
          </a:p>
          <a:p>
            <a:pPr marL="514350" indent="-514350">
              <a:buSzPct val="100000"/>
              <a:buFont typeface="+mj-lt"/>
              <a:buAutoNum type="arabicPeriod"/>
            </a:pPr>
            <a:r>
              <a:rPr lang="en-GB" sz="2600" dirty="0"/>
              <a:t>Value judgements on them as people rather than on the work in hand. </a:t>
            </a:r>
          </a:p>
        </p:txBody>
      </p:sp>
    </p:spTree>
    <p:extLst>
      <p:ext uri="{BB962C8B-B14F-4D97-AF65-F5344CB8AC3E}">
        <p14:creationId xmlns:p14="http://schemas.microsoft.com/office/powerpoint/2010/main" val="35356343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Five things students really hate about feedback</a:t>
            </a:r>
          </a:p>
        </p:txBody>
      </p:sp>
      <p:sp>
        <p:nvSpPr>
          <p:cNvPr id="3" name="Content Placeholder 2"/>
          <p:cNvSpPr>
            <a:spLocks noGrp="1"/>
          </p:cNvSpPr>
          <p:nvPr>
            <p:ph idx="1"/>
          </p:nvPr>
        </p:nvSpPr>
        <p:spPr>
          <a:xfrm>
            <a:off x="446049" y="1416205"/>
            <a:ext cx="8251864" cy="4786158"/>
          </a:xfrm>
        </p:spPr>
        <p:txBody>
          <a:bodyPr/>
          <a:lstStyle/>
          <a:p>
            <a:pPr marL="457200" lvl="0" indent="-457200">
              <a:buSzPct val="100000"/>
              <a:buFont typeface="+mj-lt"/>
              <a:buAutoNum type="arabicPeriod" startAt="4"/>
            </a:pPr>
            <a:r>
              <a:rPr lang="en-GB" sz="2600" dirty="0"/>
              <a:t>Vague comments which give few hints on how to improve or remediate errors: ‘OK as far as it goes’, ‘Needs greater depth of argument’, ‘Inappropriate methodology used’, ‘Not written at the right level’. </a:t>
            </a:r>
          </a:p>
          <a:p>
            <a:pPr marL="457200" indent="-457200">
              <a:buSzPct val="100000"/>
              <a:buFont typeface="+mj-lt"/>
              <a:buAutoNum type="arabicPeriod" startAt="4"/>
            </a:pPr>
            <a:r>
              <a:rPr lang="en-GB" sz="2600" dirty="0"/>
              <a:t>Feedback that arrives so late that there are no opportunities to put into practice any guidance suggested in time for the submission of the next assignment.</a:t>
            </a:r>
          </a:p>
        </p:txBody>
      </p:sp>
    </p:spTree>
    <p:extLst>
      <p:ext uri="{BB962C8B-B14F-4D97-AF65-F5344CB8AC3E}">
        <p14:creationId xmlns:p14="http://schemas.microsoft.com/office/powerpoint/2010/main" val="1036300424"/>
      </p:ext>
    </p:extLst>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Encouraging students to use the feedback we provide for them</a:t>
            </a:r>
          </a:p>
        </p:txBody>
      </p:sp>
      <p:sp>
        <p:nvSpPr>
          <p:cNvPr id="3" name="Content Placeholder 2"/>
          <p:cNvSpPr>
            <a:spLocks noGrp="1"/>
          </p:cNvSpPr>
          <p:nvPr>
            <p:ph idx="1"/>
          </p:nvPr>
        </p:nvSpPr>
        <p:spPr/>
        <p:txBody>
          <a:bodyPr/>
          <a:lstStyle/>
          <a:p>
            <a:r>
              <a:rPr lang="en-GB" dirty="0"/>
              <a:t>Delivery of feedback should not be left to chance, so its best to avoid asking students to pick up marked hard copy assignments from departmental offices;</a:t>
            </a:r>
          </a:p>
          <a:p>
            <a:r>
              <a:rPr lang="en-GB" dirty="0"/>
              <a:t>Electronic submission of assignments has benefits and disadvantages but on balance the former outweigh the latter;</a:t>
            </a:r>
          </a:p>
          <a:p>
            <a:r>
              <a:rPr lang="en-GB" dirty="0"/>
              <a:t>Perhaps require students to </a:t>
            </a:r>
            <a:r>
              <a:rPr lang="en-GB" dirty="0" err="1"/>
              <a:t>guestimate</a:t>
            </a:r>
            <a:r>
              <a:rPr lang="en-GB" dirty="0"/>
              <a:t> expected marks having read your feedback early in their programmes;</a:t>
            </a:r>
          </a:p>
          <a:p>
            <a:r>
              <a:rPr lang="en-GB" dirty="0"/>
              <a:t>‘Assignment handler’ can deliver feedback electronically and only release marks once students have responded;</a:t>
            </a:r>
          </a:p>
          <a:p>
            <a:r>
              <a:rPr lang="en-GB" dirty="0"/>
              <a:t>Audio files of audio feedback can be highly successful in enabling students to capture ‘live’ oral feedback, and can replace written feedback (e.g. JISC project Sounds good).</a:t>
            </a:r>
          </a:p>
          <a:p>
            <a:endParaRPr lang="en-GB" dirty="0"/>
          </a:p>
          <a:p>
            <a:endParaRPr lang="en-GB" dirty="0"/>
          </a:p>
        </p:txBody>
      </p:sp>
    </p:spTree>
    <p:extLst>
      <p:ext uri="{BB962C8B-B14F-4D97-AF65-F5344CB8AC3E}">
        <p14:creationId xmlns:p14="http://schemas.microsoft.com/office/powerpoint/2010/main" val="82805712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8"/>
            <a:ext cx="7543800" cy="735012"/>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a:t>Making assessment work well</a:t>
            </a:r>
          </a:p>
        </p:txBody>
      </p:sp>
      <p:sp>
        <p:nvSpPr>
          <p:cNvPr id="43011" name="Rectangle 3"/>
          <p:cNvSpPr>
            <a:spLocks noGrp="1" noChangeArrowheads="1"/>
          </p:cNvSpPr>
          <p:nvPr>
            <p:ph type="body" idx="1"/>
          </p:nvPr>
        </p:nvSpPr>
        <p:spPr>
          <a:xfrm>
            <a:off x="228600" y="928688"/>
            <a:ext cx="8686800" cy="5197475"/>
          </a:xfrm>
        </p:spPr>
        <p:txBody>
          <a:bodyPr/>
          <a:lstStyle/>
          <a:p>
            <a:pPr eaLnBrk="1" hangingPunct="1"/>
            <a:r>
              <a:rPr lang="en-GB" sz="2600" dirty="0"/>
              <a:t>Intra-tutor and Inter-tutor reliability need to be assured;</a:t>
            </a:r>
          </a:p>
          <a:p>
            <a:pPr eaLnBrk="1" hangingPunct="1"/>
            <a:r>
              <a:rPr lang="en-GB" sz="2600" dirty="0"/>
              <a:t>Practices and processes need to be transparently fair to all students;</a:t>
            </a:r>
          </a:p>
          <a:p>
            <a:pPr eaLnBrk="1" hangingPunct="1"/>
            <a:r>
              <a:rPr lang="en-GB" sz="2600" dirty="0"/>
              <a:t>Cheat and plagiarisers need to be deterred/punished;</a:t>
            </a:r>
          </a:p>
          <a:p>
            <a:pPr eaLnBrk="1" hangingPunct="1"/>
            <a:r>
              <a:rPr lang="en-GB" sz="2600" dirty="0"/>
              <a:t>Assessment needs to be manageable for both staff and students;</a:t>
            </a:r>
          </a:p>
          <a:p>
            <a:pPr eaLnBrk="1" hangingPunct="1"/>
            <a:r>
              <a:rPr lang="en-GB" sz="2600" dirty="0"/>
              <a:t>Assignments should assess what has been taught/learned not what it is easy to assess.</a:t>
            </a:r>
          </a:p>
        </p:txBody>
      </p:sp>
    </p:spTree>
    <p:extLst>
      <p:ext uri="{BB962C8B-B14F-4D97-AF65-F5344CB8AC3E}">
        <p14:creationId xmlns:p14="http://schemas.microsoft.com/office/powerpoint/2010/main" val="199931814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457200" y="122239"/>
            <a:ext cx="7543800" cy="642466"/>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Assessment </a:t>
            </a:r>
            <a:r>
              <a:rPr lang="en-GB" sz="3200" i="1" dirty="0"/>
              <a:t>for</a:t>
            </a:r>
            <a:r>
              <a:rPr lang="en-GB" sz="3200" dirty="0"/>
              <a:t> learning</a:t>
            </a:r>
          </a:p>
        </p:txBody>
      </p:sp>
      <p:sp>
        <p:nvSpPr>
          <p:cNvPr id="3" name="Content Placeholder 2"/>
          <p:cNvSpPr>
            <a:spLocks noGrp="1"/>
          </p:cNvSpPr>
          <p:nvPr>
            <p:ph idx="1"/>
          </p:nvPr>
        </p:nvSpPr>
        <p:spPr>
          <a:xfrm>
            <a:off x="468313" y="836712"/>
            <a:ext cx="8229600" cy="5365651"/>
          </a:xfrm>
        </p:spPr>
        <p:txBody>
          <a:bodyPr/>
          <a:lstStyle/>
          <a:p>
            <a:pPr marL="438150" indent="-438150" eaLnBrk="1" hangingPunct="1">
              <a:buFont typeface="Wingdings" pitchFamily="2" charset="2"/>
              <a:buNone/>
              <a:defRPr/>
            </a:pPr>
            <a:r>
              <a:rPr lang="en-GB" sz="2000" dirty="0"/>
              <a:t>1</a:t>
            </a:r>
            <a:r>
              <a:rPr lang="en-GB" dirty="0"/>
              <a:t>. 	</a:t>
            </a:r>
            <a:r>
              <a:rPr lang="en-GB" sz="2000" dirty="0"/>
              <a:t>Tasks should be </a:t>
            </a:r>
            <a:r>
              <a:rPr lang="en-GB" sz="2000" dirty="0">
                <a:solidFill>
                  <a:schemeClr val="tx2">
                    <a:lumMod val="40000"/>
                    <a:lumOff val="60000"/>
                  </a:schemeClr>
                </a:solidFill>
              </a:rPr>
              <a:t>challenging</a:t>
            </a:r>
            <a:r>
              <a:rPr lang="en-GB" sz="2000" dirty="0"/>
              <a:t>, demanding higher order learning and integration of knowledge learned in both the university and other contexts;</a:t>
            </a:r>
          </a:p>
          <a:p>
            <a:pPr marL="438150" indent="-438150" eaLnBrk="1" hangingPunct="1">
              <a:buFont typeface="Wingdings" pitchFamily="2" charset="2"/>
              <a:buNone/>
              <a:defRPr/>
            </a:pPr>
            <a:r>
              <a:rPr lang="en-GB" sz="2000" dirty="0"/>
              <a:t>2. 	Learning and assessment should be </a:t>
            </a:r>
            <a:r>
              <a:rPr lang="en-GB" sz="2000" dirty="0">
                <a:solidFill>
                  <a:srgbClr val="AD5CFF"/>
                </a:solidFill>
              </a:rPr>
              <a:t>integrated</a:t>
            </a:r>
            <a:r>
              <a:rPr lang="en-GB" sz="2000" dirty="0"/>
              <a:t>, assessment should not come at the end of learning but should be part of the learning process;</a:t>
            </a:r>
          </a:p>
          <a:p>
            <a:pPr marL="438150" indent="-438150" eaLnBrk="1" hangingPunct="1">
              <a:buFont typeface="Wingdings" pitchFamily="2" charset="2"/>
              <a:buNone/>
              <a:defRPr/>
            </a:pPr>
            <a:r>
              <a:rPr lang="en-GB" sz="2000" dirty="0"/>
              <a:t>3. 	Students are involved in self assessment and reflection on their learning, they are involved in </a:t>
            </a:r>
            <a:r>
              <a:rPr lang="en-GB" sz="2000" dirty="0">
                <a:solidFill>
                  <a:srgbClr val="AD5CFF"/>
                </a:solidFill>
              </a:rPr>
              <a:t>judging performance</a:t>
            </a:r>
            <a:r>
              <a:rPr lang="en-GB" sz="2000" dirty="0"/>
              <a:t>;</a:t>
            </a:r>
          </a:p>
          <a:p>
            <a:pPr marL="438150" indent="-438150" eaLnBrk="1" hangingPunct="1">
              <a:buFont typeface="Wingdings" pitchFamily="2" charset="2"/>
              <a:buNone/>
              <a:defRPr/>
            </a:pPr>
            <a:r>
              <a:rPr lang="en-GB" sz="2000" dirty="0"/>
              <a:t>4. 	Assessment should encourage </a:t>
            </a:r>
            <a:r>
              <a:rPr lang="en-GB" sz="2000" dirty="0">
                <a:solidFill>
                  <a:srgbClr val="AD5CFF"/>
                </a:solidFill>
              </a:rPr>
              <a:t>metacognition</a:t>
            </a:r>
            <a:r>
              <a:rPr lang="en-GB" sz="2000" dirty="0"/>
              <a:t>, promoting thinking about the learning process not just the learning outcomes;</a:t>
            </a:r>
          </a:p>
          <a:p>
            <a:pPr marL="438150" indent="-438150" eaLnBrk="1" hangingPunct="1">
              <a:buFont typeface="Wingdings" pitchFamily="2" charset="2"/>
              <a:buNone/>
              <a:defRPr/>
            </a:pPr>
            <a:r>
              <a:rPr lang="en-GB" sz="2000" dirty="0"/>
              <a:t>5. 	Assessment should have a </a:t>
            </a:r>
            <a:r>
              <a:rPr lang="en-GB" sz="2000" dirty="0">
                <a:solidFill>
                  <a:srgbClr val="AD5CFF"/>
                </a:solidFill>
              </a:rPr>
              <a:t>formative </a:t>
            </a:r>
            <a:r>
              <a:rPr lang="en-GB" sz="2000" dirty="0"/>
              <a:t>function, providing ‘feedforward’ for future learning which can be acted upon. There is opportunity and a safe context for students to expose problems with their study and get help; there should be an opportunity for dialogue about students’ work;</a:t>
            </a:r>
          </a:p>
        </p:txBody>
      </p:sp>
    </p:spTree>
    <p:extLst>
      <p:ext uri="{BB962C8B-B14F-4D97-AF65-F5344CB8AC3E}">
        <p14:creationId xmlns:p14="http://schemas.microsoft.com/office/powerpoint/2010/main" val="295868673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457200" y="122239"/>
            <a:ext cx="7543800" cy="786482"/>
          </a:xfrm>
        </p:spPr>
        <p:txBody>
          <a:bodyPr/>
          <a:lstStyle/>
          <a:p>
            <a:pPr eaLnBrk="1" hangingPunct="1"/>
            <a:r>
              <a:rPr lang="en-GB" sz="3200" dirty="0"/>
              <a:t>Assessment </a:t>
            </a:r>
            <a:r>
              <a:rPr lang="en-GB" sz="3200" i="1" dirty="0"/>
              <a:t>for</a:t>
            </a:r>
            <a:r>
              <a:rPr lang="en-GB" sz="3200" dirty="0"/>
              <a:t> learning</a:t>
            </a:r>
          </a:p>
        </p:txBody>
      </p:sp>
      <p:sp>
        <p:nvSpPr>
          <p:cNvPr id="34820" name="Rectangle 3"/>
          <p:cNvSpPr>
            <a:spLocks noGrp="1" noChangeArrowheads="1"/>
          </p:cNvSpPr>
          <p:nvPr>
            <p:ph type="body" idx="1"/>
          </p:nvPr>
        </p:nvSpPr>
        <p:spPr>
          <a:xfrm>
            <a:off x="468313" y="1052736"/>
            <a:ext cx="8229600" cy="5149627"/>
          </a:xfrm>
        </p:spPr>
        <p:txBody>
          <a:bodyPr/>
          <a:lstStyle/>
          <a:p>
            <a:pPr marL="538163" indent="-538163" eaLnBrk="1" hangingPunct="1">
              <a:buFont typeface="Wingdings" pitchFamily="2" charset="2"/>
              <a:buNone/>
              <a:defRPr/>
            </a:pPr>
            <a:r>
              <a:rPr lang="en-GB" sz="2000" dirty="0"/>
              <a:t>6. 	Assessment expectations should be made </a:t>
            </a:r>
            <a:r>
              <a:rPr lang="en-GB" sz="2000" dirty="0">
                <a:solidFill>
                  <a:schemeClr val="tx2">
                    <a:lumMod val="40000"/>
                    <a:lumOff val="60000"/>
                  </a:schemeClr>
                </a:solidFill>
              </a:rPr>
              <a:t>visible</a:t>
            </a:r>
            <a:r>
              <a:rPr lang="en-GB" sz="2000" dirty="0">
                <a:solidFill>
                  <a:srgbClr val="7030A0"/>
                </a:solidFill>
              </a:rPr>
              <a:t> </a:t>
            </a:r>
            <a:r>
              <a:rPr lang="en-GB" sz="2000" dirty="0"/>
              <a:t>to students as far as possible;</a:t>
            </a:r>
          </a:p>
          <a:p>
            <a:pPr marL="538163" indent="-538163" eaLnBrk="1" hangingPunct="1">
              <a:buFont typeface="Wingdings" pitchFamily="2" charset="2"/>
              <a:buNone/>
              <a:defRPr/>
            </a:pPr>
            <a:r>
              <a:rPr lang="en-GB" sz="2000" dirty="0"/>
              <a:t>7. 	Tasks should involve the </a:t>
            </a:r>
            <a:r>
              <a:rPr lang="en-GB" sz="2000" dirty="0">
                <a:solidFill>
                  <a:schemeClr val="tx2">
                    <a:lumMod val="40000"/>
                    <a:lumOff val="60000"/>
                  </a:schemeClr>
                </a:solidFill>
              </a:rPr>
              <a:t>active engagement </a:t>
            </a:r>
            <a:r>
              <a:rPr lang="en-GB" sz="2000" dirty="0"/>
              <a:t>of students developing the capacity to find things out for themselves and learn independently;</a:t>
            </a:r>
          </a:p>
          <a:p>
            <a:pPr marL="538163" indent="-538163" eaLnBrk="1" hangingPunct="1">
              <a:buFont typeface="Wingdings" pitchFamily="2" charset="2"/>
              <a:buNone/>
              <a:defRPr/>
            </a:pPr>
            <a:r>
              <a:rPr lang="en-GB" sz="2000" dirty="0"/>
              <a:t>8. 	Tasks should be </a:t>
            </a:r>
            <a:r>
              <a:rPr lang="en-GB" sz="2000" dirty="0">
                <a:solidFill>
                  <a:schemeClr val="tx2">
                    <a:lumMod val="40000"/>
                    <a:lumOff val="60000"/>
                  </a:schemeClr>
                </a:solidFill>
              </a:rPr>
              <a:t>authentic</a:t>
            </a:r>
            <a:r>
              <a:rPr lang="en-GB" sz="2000" dirty="0"/>
              <a:t>; worthwhile, relevant and offering students some level of control over their work;</a:t>
            </a:r>
          </a:p>
          <a:p>
            <a:pPr marL="538163" indent="-538163" eaLnBrk="1" hangingPunct="1">
              <a:buFont typeface="Wingdings" pitchFamily="2" charset="2"/>
              <a:buNone/>
              <a:defRPr/>
            </a:pPr>
            <a:r>
              <a:rPr lang="en-GB" sz="2000" dirty="0"/>
              <a:t>9. 	Tasks are </a:t>
            </a:r>
            <a:r>
              <a:rPr lang="en-GB" sz="2000" dirty="0">
                <a:solidFill>
                  <a:schemeClr val="tx2">
                    <a:lumMod val="40000"/>
                    <a:lumOff val="60000"/>
                  </a:schemeClr>
                </a:solidFill>
              </a:rPr>
              <a:t>fit for purpose </a:t>
            </a:r>
            <a:r>
              <a:rPr lang="en-GB" sz="2000" dirty="0"/>
              <a:t>and align with important learning outcomes;</a:t>
            </a:r>
          </a:p>
          <a:p>
            <a:pPr marL="538163" indent="-538163" eaLnBrk="1" hangingPunct="1">
              <a:buFont typeface="Wingdings" pitchFamily="2" charset="2"/>
              <a:buNone/>
              <a:defRPr/>
            </a:pPr>
            <a:r>
              <a:rPr lang="en-GB" sz="2000" dirty="0"/>
              <a:t>10. 	Assessment should be used to </a:t>
            </a:r>
            <a:r>
              <a:rPr lang="en-GB" sz="2000" dirty="0">
                <a:solidFill>
                  <a:schemeClr val="tx2">
                    <a:lumMod val="40000"/>
                    <a:lumOff val="60000"/>
                  </a:schemeClr>
                </a:solidFill>
              </a:rPr>
              <a:t>evaluate teaching </a:t>
            </a:r>
            <a:r>
              <a:rPr lang="en-GB" sz="2000" dirty="0"/>
              <a:t>as well as student learning.</a:t>
            </a:r>
          </a:p>
          <a:p>
            <a:pPr eaLnBrk="1" hangingPunct="1">
              <a:buFont typeface="Wingdings" pitchFamily="2" charset="2"/>
              <a:buNone/>
              <a:defRPr/>
            </a:pPr>
            <a:r>
              <a:rPr lang="en-GB" sz="2000" i="1" dirty="0"/>
              <a:t>(Bloxham and Boyd)</a:t>
            </a:r>
          </a:p>
        </p:txBody>
      </p:sp>
    </p:spTree>
    <p:extLst>
      <p:ext uri="{BB962C8B-B14F-4D97-AF65-F5344CB8AC3E}">
        <p14:creationId xmlns:p14="http://schemas.microsoft.com/office/powerpoint/2010/main" val="73363983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2" name="Picture 4" descr="exams in afghanistan.jpg"/>
          <p:cNvPicPr>
            <a:picLocks noChangeAspect="1"/>
          </p:cNvPicPr>
          <p:nvPr/>
        </p:nvPicPr>
        <p:blipFill>
          <a:blip r:embed="rId3" cstate="print">
            <a:lum contrast="40000"/>
          </a:blip>
          <a:srcRect/>
          <a:stretch>
            <a:fillRect/>
          </a:stretch>
        </p:blipFill>
        <p:spPr bwMode="auto">
          <a:xfrm>
            <a:off x="-409575" y="-214313"/>
            <a:ext cx="9553575" cy="6800851"/>
          </a:xfrm>
          <a:prstGeom prst="rect">
            <a:avLst/>
          </a:prstGeom>
          <a:noFill/>
          <a:ln w="9525">
            <a:noFill/>
            <a:miter lim="800000"/>
            <a:headEnd/>
            <a:tailEnd/>
          </a:ln>
        </p:spPr>
      </p:pic>
    </p:spTree>
    <p:extLst>
      <p:ext uri="{BB962C8B-B14F-4D97-AF65-F5344CB8AC3E}">
        <p14:creationId xmlns:p14="http://schemas.microsoft.com/office/powerpoint/2010/main" val="190886132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457200" y="122238"/>
            <a:ext cx="7787208" cy="714474"/>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Putting this in to practice. We need to:</a:t>
            </a:r>
          </a:p>
        </p:txBody>
      </p:sp>
      <p:sp>
        <p:nvSpPr>
          <p:cNvPr id="19459" name="Rectangle 3"/>
          <p:cNvSpPr>
            <a:spLocks noGrp="1" noChangeArrowheads="1"/>
          </p:cNvSpPr>
          <p:nvPr>
            <p:ph type="body" idx="1"/>
          </p:nvPr>
        </p:nvSpPr>
        <p:spPr>
          <a:xfrm>
            <a:off x="179388" y="908050"/>
            <a:ext cx="8713787" cy="5400675"/>
          </a:xfrm>
          <a:noFill/>
          <a:ln w="9525">
            <a:noFill/>
            <a:miter lim="800000"/>
            <a:headEnd/>
            <a:tailEnd/>
          </a:ln>
        </p:spPr>
        <p:txBody>
          <a:bodyPr vert="horz" wrap="square" lIns="91440" tIns="45720" rIns="91440" bIns="45720" numCol="1" anchor="t" anchorCtr="0" compatLnSpc="1">
            <a:prstTxWarp prst="textNoShape">
              <a:avLst/>
            </a:prstTxWarp>
          </a:bodyPr>
          <a:lstStyle/>
          <a:p>
            <a:pPr marL="360000">
              <a:lnSpc>
                <a:spcPct val="100000"/>
              </a:lnSpc>
              <a:spcBef>
                <a:spcPts val="600"/>
              </a:spcBef>
            </a:pPr>
            <a:endParaRPr lang="en-GB" sz="2600" dirty="0"/>
          </a:p>
          <a:p>
            <a:pPr marL="360000">
              <a:lnSpc>
                <a:spcPct val="100000"/>
              </a:lnSpc>
              <a:spcBef>
                <a:spcPts val="600"/>
              </a:spcBef>
            </a:pPr>
            <a:r>
              <a:rPr lang="en-GB" sz="2600" dirty="0"/>
              <a:t>design a purposeful and rationalised assessment strategy that involves a diverse range of methods of assessment, that makes best use of a range of assessors and is timely in its execution;</a:t>
            </a:r>
          </a:p>
          <a:p>
            <a:pPr marL="360000">
              <a:lnSpc>
                <a:spcPct val="100000"/>
              </a:lnSpc>
              <a:spcBef>
                <a:spcPts val="600"/>
              </a:spcBef>
            </a:pPr>
            <a:r>
              <a:rPr lang="en-GB" sz="2600" dirty="0"/>
              <a:t>consider when designing assessment tasks how any students might be disadvantaged;</a:t>
            </a:r>
          </a:p>
          <a:p>
            <a:pPr marL="360000">
              <a:lnSpc>
                <a:spcPct val="100000"/>
              </a:lnSpc>
              <a:spcBef>
                <a:spcPts val="600"/>
              </a:spcBef>
            </a:pPr>
            <a:r>
              <a:rPr lang="en-GB" sz="2600" dirty="0"/>
              <a:t>maximise the opportunities for each student to achieve at the highest possible level;</a:t>
            </a:r>
          </a:p>
          <a:p>
            <a:pPr marL="360000">
              <a:lnSpc>
                <a:spcPct val="100000"/>
              </a:lnSpc>
              <a:spcBef>
                <a:spcPts val="600"/>
              </a:spcBef>
            </a:pPr>
            <a:r>
              <a:rPr lang="en-GB" sz="2600" dirty="0"/>
              <a:t>ensure the assurance of appropriate standards for all students.</a:t>
            </a:r>
            <a:br>
              <a:rPr lang="en-GB" sz="2600" dirty="0"/>
            </a:br>
            <a:endParaRPr lang="en-GB" sz="2600" dirty="0"/>
          </a:p>
        </p:txBody>
      </p:sp>
    </p:spTree>
    <p:extLst>
      <p:ext uri="{BB962C8B-B14F-4D97-AF65-F5344CB8AC3E}">
        <p14:creationId xmlns:p14="http://schemas.microsoft.com/office/powerpoint/2010/main" val="48332638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p:txBody>
          <a:bodyPr/>
          <a:lstStyle/>
          <a:p>
            <a:r>
              <a:rPr lang="en-GB" sz="2800" dirty="0"/>
              <a:t>These and other slides will be available on my website at http://sally-brown.net</a:t>
            </a:r>
          </a:p>
        </p:txBody>
      </p:sp>
      <p:pic>
        <p:nvPicPr>
          <p:cNvPr id="3" name="Picture 2" descr="sally new photo.jpg"/>
          <p:cNvPicPr>
            <a:picLocks noChangeAspect="1"/>
          </p:cNvPicPr>
          <p:nvPr/>
        </p:nvPicPr>
        <p:blipFill>
          <a:blip r:embed="rId3" cstate="email"/>
          <a:stretch>
            <a:fillRect/>
          </a:stretch>
        </p:blipFill>
        <p:spPr>
          <a:xfrm>
            <a:off x="2627784" y="1268760"/>
            <a:ext cx="3723878" cy="4965171"/>
          </a:xfrm>
          <a:prstGeom prst="rect">
            <a:avLst/>
          </a:prstGeom>
        </p:spPr>
      </p:pic>
    </p:spTree>
    <p:extLst>
      <p:ext uri="{BB962C8B-B14F-4D97-AF65-F5344CB8AC3E}">
        <p14:creationId xmlns:p14="http://schemas.microsoft.com/office/powerpoint/2010/main" val="205877134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122238"/>
            <a:ext cx="7543800" cy="800100"/>
          </a:xfrm>
          <a:noFill/>
        </p:spPr>
        <p:txBody>
          <a:bodyPr anchor="ctr"/>
          <a:lstStyle/>
          <a:p>
            <a:pPr eaLnBrk="1" hangingPunct="1"/>
            <a:r>
              <a:rPr lang="en-GB" sz="3200" dirty="0"/>
              <a:t>Useful references: 1</a:t>
            </a:r>
          </a:p>
        </p:txBody>
      </p:sp>
      <p:sp>
        <p:nvSpPr>
          <p:cNvPr id="207875" name="Rectangle 3"/>
          <p:cNvSpPr>
            <a:spLocks noGrp="1" noChangeArrowheads="1"/>
          </p:cNvSpPr>
          <p:nvPr>
            <p:ph type="body" idx="1"/>
          </p:nvPr>
        </p:nvSpPr>
        <p:spPr>
          <a:xfrm>
            <a:off x="250825" y="908720"/>
            <a:ext cx="8713788" cy="5615905"/>
          </a:xfrm>
        </p:spPr>
        <p:txBody>
          <a:bodyPr/>
          <a:lstStyle/>
          <a:p>
            <a:pPr marL="609600" indent="-609600" eaLnBrk="1" hangingPunct="1">
              <a:buFont typeface="Wingdings" pitchFamily="2" charset="2"/>
              <a:buNone/>
              <a:defRPr/>
            </a:pPr>
            <a:r>
              <a:rPr lang="en-GB" sz="1800" dirty="0"/>
              <a:t>Assessment Reform Group (1999) </a:t>
            </a:r>
            <a:r>
              <a:rPr lang="en-GB" sz="1800" i="1" dirty="0"/>
              <a:t>Assessment for Learning : Beyond the black box, </a:t>
            </a:r>
            <a:r>
              <a:rPr lang="en-GB" sz="1800" dirty="0"/>
              <a:t>Cambridge UK, University of Cambridge School of Education.</a:t>
            </a:r>
            <a:r>
              <a:rPr lang="en-GB" sz="1800" dirty="0">
                <a:cs typeface="Times New Roman" pitchFamily="18" charset="0"/>
              </a:rPr>
              <a:t> </a:t>
            </a:r>
          </a:p>
          <a:p>
            <a:pPr marL="609600" indent="-609600" eaLnBrk="1" hangingPunct="1">
              <a:buFont typeface="Wingdings" pitchFamily="2" charset="2"/>
              <a:buNone/>
              <a:defRPr/>
            </a:pPr>
            <a:r>
              <a:rPr lang="en-GB" sz="1800" dirty="0">
                <a:cs typeface="Times New Roman" pitchFamily="18" charset="0"/>
              </a:rPr>
              <a:t>Biggs, J. and Tang, C. (2007) </a:t>
            </a:r>
            <a:r>
              <a:rPr lang="en-GB" sz="1800" i="1" dirty="0">
                <a:cs typeface="Times New Roman" pitchFamily="18" charset="0"/>
              </a:rPr>
              <a:t>Teaching for Quality Learning at University, </a:t>
            </a:r>
            <a:r>
              <a:rPr lang="en-GB" sz="1800" dirty="0">
                <a:cs typeface="Times New Roman" pitchFamily="18" charset="0"/>
              </a:rPr>
              <a:t>Maidenhead: Open University Press.</a:t>
            </a:r>
          </a:p>
          <a:p>
            <a:pPr marL="609600" indent="-609600" eaLnBrk="1" hangingPunct="1">
              <a:buFont typeface="Wingdings" pitchFamily="2" charset="2"/>
              <a:buNone/>
              <a:defRPr/>
            </a:pPr>
            <a:r>
              <a:rPr lang="en-GB" sz="1800" dirty="0">
                <a:cs typeface="Times New Roman" pitchFamily="18" charset="0"/>
              </a:rPr>
              <a:t>Bloxham, S. and Boyd, P. (2007) </a:t>
            </a:r>
            <a:r>
              <a:rPr lang="en-GB" sz="1800" i="1" dirty="0">
                <a:cs typeface="Times New Roman" pitchFamily="18" charset="0"/>
              </a:rPr>
              <a:t>Developing effective assessment in higher education: a practical guide</a:t>
            </a:r>
            <a:r>
              <a:rPr lang="en-GB" sz="1800" dirty="0">
                <a:cs typeface="Times New Roman" pitchFamily="18" charset="0"/>
              </a:rPr>
              <a:t>, Maidenhead, Open University Press.</a:t>
            </a:r>
          </a:p>
          <a:p>
            <a:pPr marL="609600" indent="-609600" eaLnBrk="1" hangingPunct="1">
              <a:buFont typeface="Wingdings" pitchFamily="2" charset="2"/>
              <a:buNone/>
              <a:defRPr/>
            </a:pPr>
            <a:r>
              <a:rPr lang="en-GB" sz="1800" dirty="0">
                <a:cs typeface="Times New Roman" pitchFamily="18" charset="0"/>
              </a:rPr>
              <a:t>Brown, S. Rust, C. &amp; Gibbs, G. (1994) </a:t>
            </a:r>
            <a:r>
              <a:rPr lang="en-GB" sz="1800" i="1" dirty="0">
                <a:cs typeface="Times New Roman" pitchFamily="18" charset="0"/>
              </a:rPr>
              <a:t>Strategies for Diversifying Assessment,</a:t>
            </a:r>
            <a:r>
              <a:rPr lang="en-GB" sz="1800" dirty="0">
                <a:cs typeface="Times New Roman" pitchFamily="18" charset="0"/>
              </a:rPr>
              <a:t> Oxford: Oxford Centre for Staff Development. </a:t>
            </a:r>
          </a:p>
          <a:p>
            <a:pPr marL="609600" indent="-609600" eaLnBrk="1" hangingPunct="1">
              <a:buFont typeface="Wingdings" pitchFamily="2" charset="2"/>
              <a:buNone/>
              <a:defRPr/>
            </a:pPr>
            <a:r>
              <a:rPr lang="en-GB" sz="1800" dirty="0"/>
              <a:t>Boud, D. (1995) </a:t>
            </a:r>
            <a:r>
              <a:rPr lang="en-GB" sz="1800" i="1" dirty="0"/>
              <a:t>Enhancing learning through self-assessment,</a:t>
            </a:r>
            <a:r>
              <a:rPr lang="en-GB" sz="1800" dirty="0"/>
              <a:t> London: Routledge.</a:t>
            </a:r>
          </a:p>
          <a:p>
            <a:pPr marL="609600" indent="-609600" eaLnBrk="1" hangingPunct="1">
              <a:buFont typeface="Wingdings" pitchFamily="2" charset="2"/>
              <a:buNone/>
              <a:defRPr/>
            </a:pPr>
            <a:r>
              <a:rPr lang="en-GB" sz="1800" dirty="0"/>
              <a:t>Brown, S. and </a:t>
            </a:r>
            <a:r>
              <a:rPr lang="en-GB" sz="1800" dirty="0" err="1"/>
              <a:t>Glasner</a:t>
            </a:r>
            <a:r>
              <a:rPr lang="en-GB" sz="1800" dirty="0"/>
              <a:t>, A. (eds.) (1999) </a:t>
            </a:r>
            <a:r>
              <a:rPr lang="en-GB" sz="1800" i="1" dirty="0"/>
              <a:t>Assessment Matters in Higher Education, Choosing and Using Diverse Approaches</a:t>
            </a:r>
            <a:r>
              <a:rPr lang="en-GB" sz="1800" dirty="0"/>
              <a:t>, Maidenhead: Open University Press.</a:t>
            </a:r>
          </a:p>
          <a:p>
            <a:pPr marL="609600" indent="-609600" eaLnBrk="1" hangingPunct="1">
              <a:buFont typeface="Wingdings" pitchFamily="2" charset="2"/>
              <a:buNone/>
              <a:defRPr/>
            </a:pPr>
            <a:r>
              <a:rPr lang="en-GB" sz="1800" dirty="0"/>
              <a:t>Brown, S. and Knight, P. (1994) </a:t>
            </a:r>
            <a:r>
              <a:rPr lang="en-GB" sz="1800" i="1" dirty="0"/>
              <a:t>Assessing Learners in Higher Education</a:t>
            </a:r>
            <a:r>
              <a:rPr lang="en-GB" sz="1800" dirty="0"/>
              <a:t>, London: Kogan Page.</a:t>
            </a:r>
            <a:endParaRPr lang="en-US" sz="1800" dirty="0"/>
          </a:p>
          <a:p>
            <a:pPr marL="609600" indent="-609600" eaLnBrk="1" hangingPunct="1">
              <a:buNone/>
              <a:defRPr/>
            </a:pPr>
            <a:r>
              <a:rPr lang="en-US" sz="1800" dirty="0"/>
              <a:t>Brown, S. and Race, P. (2012) </a:t>
            </a:r>
            <a:r>
              <a:rPr lang="en-GB" sz="1800" i="1" dirty="0"/>
              <a:t>Using effective assessment to promote learning </a:t>
            </a:r>
            <a:r>
              <a:rPr lang="en-GB" sz="1800" dirty="0"/>
              <a:t>in Hunt, L. and Chambers, D. (2012) </a:t>
            </a:r>
            <a:r>
              <a:rPr lang="en-GB" sz="1800" i="1" dirty="0"/>
              <a:t>University Teaching in Focus, Victoria, Australia, Acer Press. P74-91</a:t>
            </a:r>
            <a:endParaRPr lang="en-GB" sz="1800" dirty="0"/>
          </a:p>
          <a:p>
            <a:pPr marL="609600" indent="-609600" eaLnBrk="1" hangingPunct="1">
              <a:defRPr/>
            </a:pPr>
            <a:endParaRPr lang="en-GB" sz="1800" dirty="0"/>
          </a:p>
          <a:p>
            <a:pPr eaLnBrk="1" hangingPunct="1">
              <a:lnSpc>
                <a:spcPct val="90000"/>
              </a:lnSpc>
              <a:buNone/>
              <a:defRPr/>
            </a:pPr>
            <a:endParaRPr lang="en-GB" sz="1800" dirty="0"/>
          </a:p>
        </p:txBody>
      </p:sp>
    </p:spTree>
    <p:extLst>
      <p:ext uri="{BB962C8B-B14F-4D97-AF65-F5344CB8AC3E}">
        <p14:creationId xmlns:p14="http://schemas.microsoft.com/office/powerpoint/2010/main" val="7748276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idx="4294967295"/>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dirty="0"/>
              <a:t>Why is assessment such a big issue?</a:t>
            </a:r>
          </a:p>
        </p:txBody>
      </p:sp>
      <p:sp>
        <p:nvSpPr>
          <p:cNvPr id="14339" name="Rectangle 3"/>
          <p:cNvSpPr>
            <a:spLocks noGrp="1" noChangeArrowheads="1"/>
          </p:cNvSpPr>
          <p:nvPr>
            <p:ph type="body" idx="4294967295"/>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Good feedback and assessment practices are essential to student learning;</a:t>
            </a:r>
          </a:p>
          <a:p>
            <a:r>
              <a:rPr lang="en-GB" sz="2600" dirty="0"/>
              <a:t>Globally, student satisfaction surveys frequently highlight significant dissatisfaction around these issues;</a:t>
            </a:r>
          </a:p>
          <a:p>
            <a:r>
              <a:rPr lang="en-GB" sz="2600" dirty="0"/>
              <a:t>In tough times, staff often find the pressure of achieving fast and formative feedback a heavy chore, especially when cohorts are large;</a:t>
            </a:r>
          </a:p>
          <a:p>
            <a:r>
              <a:rPr lang="en-GB" sz="2600" dirty="0"/>
              <a:t>A key locus for engagement is assessment, since assignments give students cues about what we value, and they tend to regard marks like money.</a:t>
            </a:r>
          </a:p>
        </p:txBody>
      </p:sp>
    </p:spTree>
    <p:extLst>
      <p:ext uri="{BB962C8B-B14F-4D97-AF65-F5344CB8AC3E}">
        <p14:creationId xmlns:p14="http://schemas.microsoft.com/office/powerpoint/2010/main" val="6797169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67544" y="260648"/>
            <a:ext cx="7543800" cy="576262"/>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Useful references 2</a:t>
            </a:r>
          </a:p>
        </p:txBody>
      </p:sp>
      <p:sp>
        <p:nvSpPr>
          <p:cNvPr id="208899" name="Rectangle 3"/>
          <p:cNvSpPr>
            <a:spLocks noGrp="1" noChangeArrowheads="1"/>
          </p:cNvSpPr>
          <p:nvPr>
            <p:ph type="body" idx="1"/>
          </p:nvPr>
        </p:nvSpPr>
        <p:spPr>
          <a:xfrm>
            <a:off x="250825" y="981075"/>
            <a:ext cx="8424863" cy="5221288"/>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buFont typeface="Wingdings" pitchFamily="2" charset="2"/>
              <a:buNone/>
              <a:defRPr/>
            </a:pPr>
            <a:r>
              <a:rPr lang="en-US" sz="1800" dirty="0"/>
              <a:t>Carless, D., </a:t>
            </a:r>
            <a:r>
              <a:rPr lang="en-US" sz="1800" dirty="0" err="1"/>
              <a:t>Joughin</a:t>
            </a:r>
            <a:r>
              <a:rPr lang="en-US" sz="1800" dirty="0"/>
              <a:t>, G., </a:t>
            </a:r>
            <a:r>
              <a:rPr lang="en-US" sz="1800" dirty="0" err="1"/>
              <a:t>Ngar</a:t>
            </a:r>
            <a:r>
              <a:rPr lang="en-US" sz="1800" dirty="0"/>
              <a:t>-Fun Liu </a:t>
            </a:r>
            <a:r>
              <a:rPr lang="en-US" sz="1800" i="1" dirty="0"/>
              <a:t>et al</a:t>
            </a:r>
            <a:r>
              <a:rPr lang="en-US" sz="1800" dirty="0"/>
              <a:t> (2006) </a:t>
            </a:r>
            <a:r>
              <a:rPr lang="en-US" sz="1800" i="1" dirty="0"/>
              <a:t>How Assessment supports learning: Learning orientated assessment in action </a:t>
            </a:r>
            <a:r>
              <a:rPr lang="en-US" sz="1800" dirty="0"/>
              <a:t>Hong Kong: Hong Kong University Press.</a:t>
            </a:r>
          </a:p>
          <a:p>
            <a:pPr eaLnBrk="1" hangingPunct="1">
              <a:buFont typeface="Wingdings" pitchFamily="2" charset="2"/>
              <a:buNone/>
              <a:defRPr/>
            </a:pPr>
            <a:r>
              <a:rPr lang="en-GB" sz="1800" dirty="0"/>
              <a:t>Carroll, J. and Ryan, J. (2005) </a:t>
            </a:r>
            <a:r>
              <a:rPr lang="en-GB" sz="1800" i="1" dirty="0"/>
              <a:t>Teaching International students: improving learning for all. </a:t>
            </a:r>
            <a:r>
              <a:rPr lang="en-GB" sz="1800" dirty="0"/>
              <a:t>London: Routledge SEDA series.</a:t>
            </a:r>
          </a:p>
          <a:p>
            <a:pPr eaLnBrk="1" hangingPunct="1">
              <a:buNone/>
              <a:defRPr/>
            </a:pPr>
            <a:r>
              <a:rPr lang="en-GB" sz="1800" dirty="0" err="1"/>
              <a:t>Crosling</a:t>
            </a:r>
            <a:r>
              <a:rPr lang="en-GB" sz="1800" dirty="0"/>
              <a:t>, G., Thomas, L. and </a:t>
            </a:r>
            <a:r>
              <a:rPr lang="en-GB" sz="1800" dirty="0" err="1"/>
              <a:t>Heagney</a:t>
            </a:r>
            <a:r>
              <a:rPr lang="en-GB" sz="1800" dirty="0"/>
              <a:t>, M. (2008) </a:t>
            </a:r>
            <a:r>
              <a:rPr lang="en-GB" sz="1800" i="1" dirty="0"/>
              <a:t>Improving student retention in Higher Education,</a:t>
            </a:r>
            <a:r>
              <a:rPr lang="en-GB" sz="1800" dirty="0"/>
              <a:t> London and New York: Routledge </a:t>
            </a:r>
          </a:p>
          <a:p>
            <a:pPr marL="609600" indent="-609600" eaLnBrk="1" hangingPunct="1">
              <a:buFont typeface="Wingdings" pitchFamily="2" charset="2"/>
              <a:buNone/>
              <a:defRPr/>
            </a:pPr>
            <a:r>
              <a:rPr lang="en-GB" sz="1800" dirty="0"/>
              <a:t>Crooks, T. (1988) </a:t>
            </a:r>
            <a:r>
              <a:rPr lang="en-GB" sz="1800" i="1" dirty="0"/>
              <a:t>Assessing student performance, </a:t>
            </a:r>
            <a:r>
              <a:rPr lang="en-GB" sz="1800" dirty="0"/>
              <a:t>HERDSA Green Guide No 8 HERDSA (reprinted 1994).</a:t>
            </a:r>
          </a:p>
          <a:p>
            <a:pPr marL="609600" indent="-609600" eaLnBrk="1" hangingPunct="1">
              <a:buFont typeface="Wingdings" pitchFamily="2" charset="2"/>
              <a:buNone/>
              <a:defRPr/>
            </a:pPr>
            <a:r>
              <a:rPr lang="en-GB" sz="1800" dirty="0" err="1"/>
              <a:t>Falchikov</a:t>
            </a:r>
            <a:r>
              <a:rPr lang="en-GB" sz="1800" dirty="0"/>
              <a:t>, N. (2004) </a:t>
            </a:r>
            <a:r>
              <a:rPr lang="en-GB" sz="1800" i="1" dirty="0"/>
              <a:t>Improving Assessment through Student Involvement: Practical Solutions for Aiding Learning in Higher and Further Education,</a:t>
            </a:r>
            <a:r>
              <a:rPr lang="en-GB" sz="1800" dirty="0"/>
              <a:t> London: Routledge.</a:t>
            </a:r>
          </a:p>
          <a:p>
            <a:pPr marL="609600" indent="-609600" eaLnBrk="1" hangingPunct="1">
              <a:buFont typeface="Wingdings" pitchFamily="2" charset="2"/>
              <a:buNone/>
              <a:defRPr/>
            </a:pPr>
            <a:r>
              <a:rPr lang="en-GB" sz="1800" dirty="0"/>
              <a:t>Gibbs, G. (1999) </a:t>
            </a:r>
            <a:r>
              <a:rPr lang="en-GB" sz="1800" i="1" dirty="0"/>
              <a:t>Using assessment strategically to change the way students learn</a:t>
            </a:r>
            <a:r>
              <a:rPr lang="en-GB" sz="1800" dirty="0"/>
              <a:t>, in Brown S. &amp; </a:t>
            </a:r>
            <a:r>
              <a:rPr lang="en-GB" sz="1800" dirty="0" err="1"/>
              <a:t>Glasner</a:t>
            </a:r>
            <a:r>
              <a:rPr lang="en-GB" sz="1800" dirty="0"/>
              <a:t>, A. (eds.), </a:t>
            </a:r>
            <a:r>
              <a:rPr lang="en-GB" sz="1800" i="1" dirty="0"/>
              <a:t>Assessment Matters in Higher Education: Choosing and Using Diverse Approaches, </a:t>
            </a:r>
            <a:r>
              <a:rPr lang="en-GB" sz="1800" dirty="0"/>
              <a:t>Maidenhead: SRHE/Open University Press.</a:t>
            </a:r>
          </a:p>
          <a:p>
            <a:pPr marL="609600" indent="-609600" eaLnBrk="1" hangingPunct="1">
              <a:buFont typeface="Wingdings" pitchFamily="2" charset="2"/>
              <a:buNone/>
              <a:defRPr/>
            </a:pPr>
            <a:r>
              <a:rPr lang="en-GB" sz="1800" dirty="0"/>
              <a:t>Higher Education Academy (2012) </a:t>
            </a:r>
            <a:r>
              <a:rPr lang="en-GB" sz="1800" i="1" dirty="0"/>
              <a:t>A marked improvement; transforming assessment in higher education</a:t>
            </a:r>
            <a:r>
              <a:rPr lang="en-GB" sz="1800" dirty="0"/>
              <a:t>, York: HEA.</a:t>
            </a:r>
          </a:p>
          <a:p>
            <a:pPr eaLnBrk="1" hangingPunct="1">
              <a:defRPr/>
            </a:pPr>
            <a:endParaRPr lang="en-GB" sz="1800" dirty="0"/>
          </a:p>
          <a:p>
            <a:pPr eaLnBrk="1" hangingPunct="1">
              <a:defRPr/>
            </a:pPr>
            <a:endParaRPr lang="en-GB" sz="1800" dirty="0"/>
          </a:p>
          <a:p>
            <a:pPr eaLnBrk="1" hangingPunct="1">
              <a:defRPr/>
            </a:pPr>
            <a:endParaRPr lang="en-GB" sz="1800" dirty="0"/>
          </a:p>
          <a:p>
            <a:pPr eaLnBrk="1" hangingPunct="1">
              <a:defRPr/>
            </a:pPr>
            <a:endParaRPr lang="en-GB" sz="1800" dirty="0"/>
          </a:p>
        </p:txBody>
      </p:sp>
    </p:spTree>
    <p:extLst>
      <p:ext uri="{BB962C8B-B14F-4D97-AF65-F5344CB8AC3E}">
        <p14:creationId xmlns:p14="http://schemas.microsoft.com/office/powerpoint/2010/main" val="375773346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457200" y="260350"/>
            <a:ext cx="7543800" cy="720725"/>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Useful references 3</a:t>
            </a:r>
          </a:p>
        </p:txBody>
      </p:sp>
      <p:sp>
        <p:nvSpPr>
          <p:cNvPr id="43011" name="Rectangle 3"/>
          <p:cNvSpPr>
            <a:spLocks noGrp="1" noChangeArrowheads="1"/>
          </p:cNvSpPr>
          <p:nvPr>
            <p:ph type="body" idx="1"/>
          </p:nvPr>
        </p:nvSpPr>
        <p:spPr>
          <a:xfrm>
            <a:off x="142844" y="1052737"/>
            <a:ext cx="8750331" cy="5329014"/>
          </a:xfrm>
        </p:spPr>
        <p:txBody>
          <a:bodyPr/>
          <a:lstStyle/>
          <a:p>
            <a:pPr marL="609600" indent="-609600" eaLnBrk="1" hangingPunct="1">
              <a:buFont typeface="Wingdings" pitchFamily="2" charset="2"/>
              <a:buNone/>
              <a:defRPr/>
            </a:pPr>
            <a:r>
              <a:rPr lang="en-GB" sz="1800" dirty="0"/>
              <a:t>Knight, P. and </a:t>
            </a:r>
            <a:r>
              <a:rPr lang="en-GB" sz="1800" dirty="0" err="1"/>
              <a:t>Yorke</a:t>
            </a:r>
            <a:r>
              <a:rPr lang="en-GB" sz="1800" dirty="0"/>
              <a:t>, M. (2003) </a:t>
            </a:r>
            <a:r>
              <a:rPr lang="en-GB" sz="1800" i="1" dirty="0"/>
              <a:t>Assessment, learning and employability</a:t>
            </a:r>
            <a:r>
              <a:rPr lang="en-GB" sz="1800" dirty="0"/>
              <a:t> Maidenhead, UK: SRHE/Open University Press.</a:t>
            </a:r>
          </a:p>
          <a:p>
            <a:pPr eaLnBrk="1" hangingPunct="1">
              <a:buFont typeface="Wingdings" pitchFamily="2" charset="2"/>
              <a:buNone/>
              <a:defRPr/>
            </a:pPr>
            <a:r>
              <a:rPr lang="en-GB" sz="1800" dirty="0" err="1"/>
              <a:t>Mentkowski</a:t>
            </a:r>
            <a:r>
              <a:rPr lang="en-GB" sz="1800" dirty="0"/>
              <a:t>, M. and associates (2000) p.82 </a:t>
            </a:r>
            <a:r>
              <a:rPr lang="en-GB" sz="1800" i="1" dirty="0"/>
              <a:t>Learning that lasts: integrating learning development and performance in college and beyond,</a:t>
            </a:r>
            <a:r>
              <a:rPr lang="en-GB" sz="1800" dirty="0"/>
              <a:t> San Francisco: </a:t>
            </a:r>
            <a:r>
              <a:rPr lang="en-GB" sz="1800" dirty="0" err="1"/>
              <a:t>Jossey</a:t>
            </a:r>
            <a:r>
              <a:rPr lang="en-GB" sz="1800" dirty="0"/>
              <a:t>-Bass.</a:t>
            </a:r>
          </a:p>
          <a:p>
            <a:pPr eaLnBrk="1" hangingPunct="1">
              <a:buFont typeface="Wingdings" pitchFamily="2" charset="2"/>
              <a:buNone/>
              <a:defRPr/>
            </a:pPr>
            <a:r>
              <a:rPr lang="en-GB" sz="1800" dirty="0"/>
              <a:t>McDowell, L. and Brown, S. (1998) </a:t>
            </a:r>
            <a:r>
              <a:rPr lang="en-GB" sz="1800" i="1" dirty="0"/>
              <a:t>Assessing students: cheating and plagiarism</a:t>
            </a:r>
            <a:r>
              <a:rPr lang="en-GB" sz="1800" dirty="0"/>
              <a:t>, Newcastle: Red Guide 10/11 University of Northumbria.</a:t>
            </a:r>
            <a:endParaRPr lang="en-US" sz="1800" dirty="0"/>
          </a:p>
          <a:p>
            <a:pPr eaLnBrk="1" hangingPunct="1">
              <a:buFont typeface="Wingdings" pitchFamily="2" charset="2"/>
              <a:buNone/>
              <a:defRPr/>
            </a:pPr>
            <a:r>
              <a:rPr lang="en-GB" sz="1800" dirty="0" err="1"/>
              <a:t>Nicol</a:t>
            </a:r>
            <a:r>
              <a:rPr lang="en-GB" sz="1800" dirty="0"/>
              <a:t>, D. J. and Macfarlane-Dick, D. (2006) Formative assessment and self-regulated learning: A model and seven principles of good feedback practice, </a:t>
            </a:r>
            <a:r>
              <a:rPr lang="en-GB" sz="1800" i="1" dirty="0"/>
              <a:t>Studies in Higher Education </a:t>
            </a:r>
            <a:r>
              <a:rPr lang="en-GB" sz="1800" i="1" dirty="0" err="1"/>
              <a:t>Vol</a:t>
            </a:r>
            <a:r>
              <a:rPr lang="en-GB" sz="1800" i="1" dirty="0"/>
              <a:t> 31(2), 199-218.</a:t>
            </a:r>
          </a:p>
          <a:p>
            <a:pPr eaLnBrk="1" hangingPunct="1">
              <a:buNone/>
              <a:defRPr/>
            </a:pPr>
            <a:r>
              <a:rPr lang="en-GB" sz="1800" dirty="0"/>
              <a:t>PASS project Bradford </a:t>
            </a:r>
            <a:r>
              <a:rPr lang="en-GB" sz="1800" dirty="0">
                <a:hlinkClick r:id="rId3"/>
              </a:rPr>
              <a:t>http://www.pass.brad.ac.uk/</a:t>
            </a:r>
            <a:r>
              <a:rPr lang="en-GB" sz="1800" dirty="0"/>
              <a:t> Accessed November 2013.</a:t>
            </a:r>
          </a:p>
          <a:p>
            <a:pPr eaLnBrk="1" hangingPunct="1">
              <a:buNone/>
              <a:defRPr/>
            </a:pPr>
            <a:r>
              <a:rPr lang="en-GB" sz="1800" dirty="0"/>
              <a:t>Pickford, R. and Brown, S. (2006) </a:t>
            </a:r>
            <a:r>
              <a:rPr lang="en-GB" sz="1800" i="1" dirty="0"/>
              <a:t>Assessing skills and practice,</a:t>
            </a:r>
            <a:r>
              <a:rPr lang="en-GB" sz="1800" dirty="0"/>
              <a:t> London: Routledge. </a:t>
            </a:r>
          </a:p>
          <a:p>
            <a:pPr eaLnBrk="1" hangingPunct="1">
              <a:buNone/>
              <a:defRPr/>
            </a:pPr>
            <a:endParaRPr lang="en-GB" sz="1800" dirty="0"/>
          </a:p>
          <a:p>
            <a:pPr eaLnBrk="1" hangingPunct="1">
              <a:lnSpc>
                <a:spcPct val="90000"/>
              </a:lnSpc>
              <a:buFont typeface="Wingdings" pitchFamily="2" charset="2"/>
              <a:buNone/>
              <a:defRPr/>
            </a:pPr>
            <a:endParaRPr lang="en-GB" sz="1800" dirty="0"/>
          </a:p>
        </p:txBody>
      </p:sp>
    </p:spTree>
    <p:extLst>
      <p:ext uri="{BB962C8B-B14F-4D97-AF65-F5344CB8AC3E}">
        <p14:creationId xmlns:p14="http://schemas.microsoft.com/office/powerpoint/2010/main" val="98589630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a:xfrm>
            <a:off x="457200" y="122239"/>
            <a:ext cx="7543800" cy="786482"/>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Useful references 4</a:t>
            </a:r>
          </a:p>
        </p:txBody>
      </p:sp>
      <p:sp>
        <p:nvSpPr>
          <p:cNvPr id="48131" name="Content Placeholder 2"/>
          <p:cNvSpPr>
            <a:spLocks noGrp="1"/>
          </p:cNvSpPr>
          <p:nvPr>
            <p:ph idx="1"/>
          </p:nvPr>
        </p:nvSpPr>
        <p:spPr>
          <a:xfrm>
            <a:off x="468313" y="980728"/>
            <a:ext cx="8229600" cy="5221635"/>
          </a:xfrm>
        </p:spPr>
        <p:txBody>
          <a:bodyPr/>
          <a:lstStyle/>
          <a:p>
            <a:pPr eaLnBrk="1" hangingPunct="1">
              <a:buFont typeface="Wingdings" pitchFamily="2" charset="2"/>
              <a:buNone/>
            </a:pPr>
            <a:r>
              <a:rPr lang="en-GB" sz="1800" dirty="0"/>
              <a:t>Race, P. (2001) </a:t>
            </a:r>
            <a:r>
              <a:rPr lang="en-GB" sz="1800" i="1" dirty="0"/>
              <a:t>A Briefing on Self, Peer &amp; Group Assessment,</a:t>
            </a:r>
            <a:r>
              <a:rPr lang="en-GB" sz="1800" dirty="0"/>
              <a:t> in LTSN Generic Centre Assessment Series No 9, LTSN York.</a:t>
            </a:r>
          </a:p>
          <a:p>
            <a:pPr eaLnBrk="1" hangingPunct="1">
              <a:buFont typeface="Wingdings" pitchFamily="2" charset="2"/>
              <a:buNone/>
            </a:pPr>
            <a:r>
              <a:rPr lang="en-GB" sz="1800" dirty="0"/>
              <a:t>Race P. (2015) </a:t>
            </a:r>
            <a:r>
              <a:rPr lang="en-GB" sz="1800" i="1" dirty="0"/>
              <a:t>The lecturer’s toolkit (4</a:t>
            </a:r>
            <a:r>
              <a:rPr lang="en-GB" sz="1800" i="1" baseline="30000" dirty="0"/>
              <a:t>th</a:t>
            </a:r>
            <a:r>
              <a:rPr lang="en-GB" sz="1800" i="1" dirty="0"/>
              <a:t> edition),</a:t>
            </a:r>
            <a:r>
              <a:rPr lang="en-GB" sz="1800" dirty="0"/>
              <a:t> London: Routledge.</a:t>
            </a:r>
          </a:p>
          <a:p>
            <a:pPr eaLnBrk="1" hangingPunct="1">
              <a:buFont typeface="Wingdings" pitchFamily="2" charset="2"/>
              <a:buNone/>
            </a:pPr>
            <a:r>
              <a:rPr lang="en-GB" sz="1800" dirty="0"/>
              <a:t>Rust, C., Price, M. and O’Donovan, B. (2003) Improving students’ learning by developing their understanding of assessment criteria and processes</a:t>
            </a:r>
            <a:r>
              <a:rPr lang="en-GB" sz="1800" i="1" dirty="0"/>
              <a:t>, Assessment and Evaluation in Higher Education. 28 (2), 147-164.</a:t>
            </a:r>
          </a:p>
          <a:p>
            <a:pPr eaLnBrk="1" hangingPunct="1">
              <a:buFont typeface="Wingdings" pitchFamily="2" charset="2"/>
              <a:buNone/>
            </a:pPr>
            <a:r>
              <a:rPr lang="en-GB" sz="1800" dirty="0"/>
              <a:t>Ryan, J. (2000) </a:t>
            </a:r>
            <a:r>
              <a:rPr lang="en-GB" sz="1800" i="1" dirty="0"/>
              <a:t>A Guide to Teaching International Students,</a:t>
            </a:r>
            <a:r>
              <a:rPr lang="en-GB" sz="1800" dirty="0"/>
              <a:t> Oxford Centre for Staff and Learning Development</a:t>
            </a:r>
          </a:p>
          <a:p>
            <a:pPr eaLnBrk="1" hangingPunct="1">
              <a:buFont typeface="Wingdings" pitchFamily="2" charset="2"/>
              <a:buNone/>
            </a:pPr>
            <a:r>
              <a:rPr lang="en-GB" sz="1800" dirty="0"/>
              <a:t>Stefani, L. and Carroll, J. (2001) </a:t>
            </a:r>
            <a:r>
              <a:rPr lang="en-GB" sz="1800" i="1" dirty="0"/>
              <a:t>A Briefing on Plagiarism </a:t>
            </a:r>
            <a:r>
              <a:rPr lang="en-GB" sz="1800" dirty="0"/>
              <a:t>http://www.ltsn.ac.uk/application.asp?app=resources.asp&amp;process=full_record&amp;section=generic&amp;id=10</a:t>
            </a:r>
          </a:p>
          <a:p>
            <a:pPr eaLnBrk="1" hangingPunct="1">
              <a:buNone/>
            </a:pPr>
            <a:r>
              <a:rPr lang="en-GB" sz="1800" dirty="0"/>
              <a:t>Sadler, D. Royce (2010) Beyond feedback: developing student capability in complex appraisal,</a:t>
            </a:r>
            <a:br>
              <a:rPr lang="en-GB" sz="1800" dirty="0"/>
            </a:br>
            <a:r>
              <a:rPr lang="en-GB" sz="1800" i="1" dirty="0"/>
              <a:t>Assessment &amp; Evaluation in Higher Education, 35: 5, 535-550</a:t>
            </a:r>
          </a:p>
          <a:p>
            <a:pPr eaLnBrk="1" hangingPunct="1">
              <a:buNone/>
            </a:pPr>
            <a:r>
              <a:rPr lang="en-GB" sz="1800" dirty="0"/>
              <a:t>Yorke, M. (1999) </a:t>
            </a:r>
            <a:r>
              <a:rPr lang="en-GB" sz="1800" i="1" dirty="0"/>
              <a:t>Leaving Early: Undergraduate Non-completion in Higher Education,</a:t>
            </a:r>
            <a:r>
              <a:rPr lang="en-GB" sz="1800" dirty="0"/>
              <a:t> London: Routledge.</a:t>
            </a:r>
          </a:p>
          <a:p>
            <a:pPr eaLnBrk="1" hangingPunct="1">
              <a:buFont typeface="Wingdings" pitchFamily="2" charset="2"/>
              <a:buNone/>
            </a:pPr>
            <a:endParaRPr lang="en-GB" sz="1800" dirty="0"/>
          </a:p>
          <a:p>
            <a:endParaRPr lang="en-GB" sz="1800" dirty="0"/>
          </a:p>
        </p:txBody>
      </p:sp>
    </p:spTree>
    <p:extLst>
      <p:ext uri="{BB962C8B-B14F-4D97-AF65-F5344CB8AC3E}">
        <p14:creationId xmlns:p14="http://schemas.microsoft.com/office/powerpoint/2010/main" val="39584026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From ‘A marked improvement’ (HEA, 2012)</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0" indent="0">
              <a:buNone/>
            </a:pPr>
            <a:r>
              <a:rPr lang="en-GB" sz="2600" dirty="0"/>
              <a:t>Assessment of student learning is a fundamental function of higher education. It is the means by which we assure and express academic standards and has a vital impact on student behaviour, staff time, university reputations, league tables and, most of all, students’ future lives. The National Student Survey, despite its limitations, has made more visible what researchers in the field have known for many years: assessment in our universities is far from perfect. (p.7) </a:t>
            </a:r>
          </a:p>
        </p:txBody>
      </p:sp>
    </p:spTree>
    <p:extLst>
      <p:ext uri="{BB962C8B-B14F-4D97-AF65-F5344CB8AC3E}">
        <p14:creationId xmlns:p14="http://schemas.microsoft.com/office/powerpoint/2010/main" val="676059628"/>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Improving assessment improves learning</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0" indent="0">
              <a:buNone/>
            </a:pPr>
            <a:r>
              <a:rPr lang="en-GB" sz="2600" dirty="0"/>
              <a:t>Assessment is largely dependent upon professional judgement, and confidence in such judgement requires the establishment of appropriate forums for the development and sharing of standards within and between disciplinary and professional communities. Assessment shapes what students study, when they study, how much work they do and the approach they take to their learning. Consequently, assessment design is influential in determining the quality and amount of learning achieved by students, and if we wish to improve student learning, improving assessment should be our starting point. (p.9) </a:t>
            </a:r>
          </a:p>
          <a:p>
            <a:pPr marL="0" indent="0">
              <a:buNone/>
            </a:pPr>
            <a:endParaRPr lang="en-GB" sz="2600" dirty="0"/>
          </a:p>
        </p:txBody>
      </p:sp>
    </p:spTree>
    <p:extLst>
      <p:ext uri="{BB962C8B-B14F-4D97-AF65-F5344CB8AC3E}">
        <p14:creationId xmlns:p14="http://schemas.microsoft.com/office/powerpoint/2010/main" val="2772089235"/>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57200" y="476250"/>
            <a:ext cx="7543800" cy="865188"/>
          </a:xfrm>
        </p:spPr>
        <p:txBody>
          <a:bodyPr/>
          <a:lstStyle/>
          <a:p>
            <a:r>
              <a:rPr lang="en-GB" sz="3200" dirty="0">
                <a:solidFill>
                  <a:srgbClr val="002060"/>
                </a:solidFill>
              </a:rPr>
              <a:t>Formative and summative assessment</a:t>
            </a:r>
          </a:p>
        </p:txBody>
      </p:sp>
      <p:sp>
        <p:nvSpPr>
          <p:cNvPr id="17411" name="Rectangle 3"/>
          <p:cNvSpPr>
            <a:spLocks noGrp="1" noChangeArrowheads="1"/>
          </p:cNvSpPr>
          <p:nvPr>
            <p:ph type="body" idx="1"/>
          </p:nvPr>
        </p:nvSpPr>
        <p:spPr>
          <a:xfrm>
            <a:off x="468313" y="1916113"/>
            <a:ext cx="8229600" cy="4286250"/>
          </a:xfrm>
        </p:spPr>
        <p:txBody>
          <a:bodyPr/>
          <a:lstStyle/>
          <a:p>
            <a:r>
              <a:rPr lang="en-US" dirty="0"/>
              <a:t>Formative assessment is primarily concerned with feedback aimed at prompting improvement, is often continuous and usually involves words.</a:t>
            </a:r>
          </a:p>
          <a:p>
            <a:r>
              <a:rPr lang="en-US" dirty="0"/>
              <a:t>Summative assessment is concerned with making evaluative judgments, is often end point and involves numbers.</a:t>
            </a:r>
          </a:p>
          <a:p>
            <a:endParaRPr lang="en-GB" dirty="0"/>
          </a:p>
        </p:txBody>
      </p:sp>
    </p:spTree>
    <p:extLst>
      <p:ext uri="{BB962C8B-B14F-4D97-AF65-F5344CB8AC3E}">
        <p14:creationId xmlns:p14="http://schemas.microsoft.com/office/powerpoint/2010/main" val="774642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We need more formative, less summative</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0" indent="0">
              <a:buNone/>
            </a:pPr>
            <a:r>
              <a:rPr lang="en-GB" sz="2600" dirty="0"/>
              <a:t>The change that has the greatest potential to improve student learning is a shift in the balance of summative and formative assessment. Summative assessment has important purposes in selection, certification and institutional accountability, but its dominance has distorted the potential of assessment to promote learning (assessment for learning). (p.9) </a:t>
            </a:r>
          </a:p>
          <a:p>
            <a:pPr marL="0" indent="0">
              <a:buNone/>
            </a:pPr>
            <a:endParaRPr lang="en-GB" sz="2600" dirty="0"/>
          </a:p>
        </p:txBody>
      </p:sp>
    </p:spTree>
    <p:extLst>
      <p:ext uri="{BB962C8B-B14F-4D97-AF65-F5344CB8AC3E}">
        <p14:creationId xmlns:p14="http://schemas.microsoft.com/office/powerpoint/2010/main" val="1010425492"/>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a:xfrm>
            <a:off x="250824" y="188913"/>
            <a:ext cx="8893175" cy="739757"/>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Boud et al 2010: ‘Assessment 2020’</a:t>
            </a:r>
            <a:endParaRPr lang="en-US" sz="3200" dirty="0"/>
          </a:p>
        </p:txBody>
      </p:sp>
      <p:sp>
        <p:nvSpPr>
          <p:cNvPr id="3" name="Content Placeholder 2"/>
          <p:cNvSpPr>
            <a:spLocks noGrp="1"/>
          </p:cNvSpPr>
          <p:nvPr>
            <p:ph idx="1"/>
          </p:nvPr>
        </p:nvSpPr>
        <p:spPr>
          <a:xfrm>
            <a:off x="0" y="785794"/>
            <a:ext cx="8964613" cy="6072205"/>
          </a:xfrm>
        </p:spPr>
        <p:txBody>
          <a:bodyPr/>
          <a:lstStyle/>
          <a:p>
            <a:pPr>
              <a:lnSpc>
                <a:spcPct val="100000"/>
              </a:lnSpc>
              <a:buNone/>
            </a:pPr>
            <a:r>
              <a:rPr lang="en-GB" sz="2800" dirty="0"/>
              <a:t>Assessment has most effect when...:</a:t>
            </a:r>
          </a:p>
          <a:p>
            <a:pPr>
              <a:lnSpc>
                <a:spcPct val="100000"/>
              </a:lnSpc>
              <a:buSzPct val="100000"/>
              <a:buFont typeface="+mj-lt"/>
              <a:buAutoNum type="arabicPeriod"/>
            </a:pPr>
            <a:r>
              <a:rPr lang="en-GB" sz="2400" dirty="0"/>
              <a:t>It is used to engage students in learning that is productive.</a:t>
            </a:r>
          </a:p>
          <a:p>
            <a:pPr>
              <a:lnSpc>
                <a:spcPct val="100000"/>
              </a:lnSpc>
              <a:buSzPct val="100000"/>
              <a:buFont typeface="+mj-lt"/>
              <a:buAutoNum type="arabicPeriod"/>
            </a:pPr>
            <a:r>
              <a:rPr lang="en-GB" sz="2400" dirty="0"/>
              <a:t>Feedback is used to actively improve student learning.</a:t>
            </a:r>
          </a:p>
          <a:p>
            <a:pPr>
              <a:lnSpc>
                <a:spcPct val="100000"/>
              </a:lnSpc>
              <a:buSzPct val="100000"/>
              <a:buFont typeface="+mj-lt"/>
              <a:buAutoNum type="arabicPeriod"/>
            </a:pPr>
            <a:r>
              <a:rPr lang="en-US" sz="2400" dirty="0"/>
              <a:t>Students and teachers become responsible partners in learning and assessment.</a:t>
            </a:r>
          </a:p>
          <a:p>
            <a:pPr>
              <a:lnSpc>
                <a:spcPct val="100000"/>
              </a:lnSpc>
              <a:buSzPct val="100000"/>
              <a:buFont typeface="+mj-lt"/>
              <a:buAutoNum type="arabicPeriod"/>
            </a:pPr>
            <a:r>
              <a:rPr lang="en-US" sz="2400" dirty="0"/>
              <a:t>Students are inducted into the assessment practices and cultures of higher education.</a:t>
            </a:r>
          </a:p>
          <a:p>
            <a:pPr>
              <a:lnSpc>
                <a:spcPct val="100000"/>
              </a:lnSpc>
              <a:buSzPct val="100000"/>
              <a:buFont typeface="+mj-lt"/>
              <a:buAutoNum type="arabicPeriod"/>
            </a:pPr>
            <a:r>
              <a:rPr lang="en-US" sz="2400" dirty="0"/>
              <a:t>Assessment for learning is placed at the centre of subject and program design.</a:t>
            </a:r>
          </a:p>
          <a:p>
            <a:pPr>
              <a:lnSpc>
                <a:spcPct val="100000"/>
              </a:lnSpc>
              <a:buSzPct val="100000"/>
              <a:buFont typeface="+mj-lt"/>
              <a:buAutoNum type="arabicPeriod"/>
            </a:pPr>
            <a:r>
              <a:rPr lang="en-US" sz="2400" dirty="0"/>
              <a:t>Assessment for learning is a focus for staff and institutional development.</a:t>
            </a:r>
          </a:p>
          <a:p>
            <a:pPr>
              <a:lnSpc>
                <a:spcPct val="100000"/>
              </a:lnSpc>
              <a:buSzPct val="100000"/>
              <a:buFont typeface="+mj-lt"/>
              <a:buAutoNum type="arabicPeriod"/>
            </a:pPr>
            <a:r>
              <a:rPr lang="en-US" sz="2400" dirty="0"/>
              <a:t>Assessment provides inclusive and trustworthy representation of student achievement.</a:t>
            </a:r>
          </a:p>
          <a:p>
            <a:pPr>
              <a:lnSpc>
                <a:spcPct val="100000"/>
              </a:lnSpc>
              <a:buFont typeface="+mj-lt"/>
              <a:buAutoNum type="arabicPeriod"/>
            </a:pPr>
            <a:endParaRPr lang="en-US" sz="2400" dirty="0"/>
          </a:p>
        </p:txBody>
      </p:sp>
    </p:spTree>
    <p:extLst>
      <p:ext uri="{BB962C8B-B14F-4D97-AF65-F5344CB8AC3E}">
        <p14:creationId xmlns:p14="http://schemas.microsoft.com/office/powerpoint/2010/main" val="23624875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0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3140</Words>
  <Application>Microsoft Office PowerPoint</Application>
  <PresentationFormat>On-screen Show (4:3)</PresentationFormat>
  <Paragraphs>231</Paragraphs>
  <Slides>42</Slides>
  <Notes>26</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42</vt:i4>
      </vt:variant>
    </vt:vector>
  </HeadingPairs>
  <TitlesOfParts>
    <vt:vector size="50" baseType="lpstr">
      <vt:lpstr>Arial</vt:lpstr>
      <vt:lpstr>Arial Rounded MT Bold</vt:lpstr>
      <vt:lpstr>Calibri</vt:lpstr>
      <vt:lpstr>Comic Sans MS</vt:lpstr>
      <vt:lpstr>Times New Roman</vt:lpstr>
      <vt:lpstr>Wingdings</vt:lpstr>
      <vt:lpstr>LeedsMet template</vt:lpstr>
      <vt:lpstr>101_Custom Design</vt:lpstr>
      <vt:lpstr>Using good feedback and  assessment practices to enhance student engagement and achievement</vt:lpstr>
      <vt:lpstr>Rationale</vt:lpstr>
      <vt:lpstr>PowerPoint Presentation</vt:lpstr>
      <vt:lpstr>Why is assessment such a big issue?</vt:lpstr>
      <vt:lpstr>From ‘A marked improvement’ (HEA, 2012)</vt:lpstr>
      <vt:lpstr>Improving assessment improves learning</vt:lpstr>
      <vt:lpstr>Formative and summative assessment</vt:lpstr>
      <vt:lpstr>We need more formative, less summative</vt:lpstr>
      <vt:lpstr>Boud et al 2010: ‘Assessment 2020’</vt:lpstr>
      <vt:lpstr>PowerPoint Presentation</vt:lpstr>
      <vt:lpstr>‘Impact on learning’</vt:lpstr>
      <vt:lpstr>Assessment literacy: students do better if they can: </vt:lpstr>
      <vt:lpstr>A rethink is needed</vt:lpstr>
      <vt:lpstr>PowerPoint Presentation</vt:lpstr>
      <vt:lpstr>My fit-for-purpose model of assessment: the key questions</vt:lpstr>
      <vt:lpstr>Purposes: the reasons for assessment:  may include:</vt:lpstr>
      <vt:lpstr>more purposes...</vt:lpstr>
      <vt:lpstr>Orientation/focus: choosing what we assess</vt:lpstr>
      <vt:lpstr>How: methods and approaches of assessment</vt:lpstr>
      <vt:lpstr>Agency: choosing who is best placed to assess</vt:lpstr>
      <vt:lpstr>When: timing is crucial</vt:lpstr>
      <vt:lpstr>Designing fit for purpose assessment methods &amp; approaches: 10 questions </vt:lpstr>
      <vt:lpstr>And the next five:</vt:lpstr>
      <vt:lpstr>PowerPoint Presentation</vt:lpstr>
      <vt:lpstr>Good feedback: </vt:lpstr>
      <vt:lpstr>Good feedback:</vt:lpstr>
      <vt:lpstr>Good feedback:</vt:lpstr>
      <vt:lpstr>Good feedback:</vt:lpstr>
      <vt:lpstr>Sadler, the most cited author on formative assessment argues:</vt:lpstr>
      <vt:lpstr>Five things students really hate about feedback</vt:lpstr>
      <vt:lpstr>Five things students really hate about feedback</vt:lpstr>
      <vt:lpstr>Encouraging students to use the feedback we provide for them</vt:lpstr>
      <vt:lpstr>Making assessment work well</vt:lpstr>
      <vt:lpstr>Assessment for learning</vt:lpstr>
      <vt:lpstr>Assessment for learning</vt:lpstr>
      <vt:lpstr>PowerPoint Presentation</vt:lpstr>
      <vt:lpstr>Putting this in to practice. We need to:</vt:lpstr>
      <vt:lpstr>These and other slides will be available on my website at http://sally-brown.net</vt:lpstr>
      <vt:lpstr>Useful references: 1</vt:lpstr>
      <vt:lpstr>Useful references 2</vt:lpstr>
      <vt:lpstr>Useful references 3</vt:lpstr>
      <vt:lpstr>Useful references 4</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2017-03-12T21:30:58Z</dcterms:modified>
</cp:coreProperties>
</file>